
<file path=[Content_Types].xml><?xml version="1.0" encoding="utf-8"?>
<Types xmlns="http://schemas.openxmlformats.org/package/2006/content-types">
  <Default Extension="bin" ContentType="application/vnd.ms-office.activeX"/>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ctiveX/activeX1.xml" ContentType="application/vnd.ms-office.activeX+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activeX/activeX2.xml" ContentType="application/vnd.ms-office.activeX+xml"/>
  <Override PartName="/ppt/activeX/activeX3.xml" ContentType="application/vnd.ms-office.activeX+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2"/>
  </p:notesMasterIdLst>
  <p:sldIdLst>
    <p:sldId id="256" r:id="rId2"/>
    <p:sldId id="283" r:id="rId3"/>
    <p:sldId id="257" r:id="rId4"/>
    <p:sldId id="312" r:id="rId5"/>
    <p:sldId id="259" r:id="rId6"/>
    <p:sldId id="258" r:id="rId7"/>
    <p:sldId id="260" r:id="rId8"/>
    <p:sldId id="261" r:id="rId9"/>
    <p:sldId id="262" r:id="rId10"/>
    <p:sldId id="274" r:id="rId11"/>
    <p:sldId id="263" r:id="rId12"/>
    <p:sldId id="264" r:id="rId13"/>
    <p:sldId id="265" r:id="rId14"/>
    <p:sldId id="266" r:id="rId15"/>
    <p:sldId id="267" r:id="rId16"/>
    <p:sldId id="268" r:id="rId17"/>
    <p:sldId id="311" r:id="rId18"/>
    <p:sldId id="269" r:id="rId19"/>
    <p:sldId id="270" r:id="rId20"/>
    <p:sldId id="271" r:id="rId21"/>
    <p:sldId id="315" r:id="rId22"/>
    <p:sldId id="272" r:id="rId23"/>
    <p:sldId id="273" r:id="rId24"/>
    <p:sldId id="275" r:id="rId25"/>
    <p:sldId id="276" r:id="rId26"/>
    <p:sldId id="277" r:id="rId27"/>
    <p:sldId id="278" r:id="rId28"/>
    <p:sldId id="279" r:id="rId29"/>
    <p:sldId id="280" r:id="rId30"/>
    <p:sldId id="281" r:id="rId31"/>
    <p:sldId id="282" r:id="rId32"/>
    <p:sldId id="284" r:id="rId33"/>
    <p:sldId id="285" r:id="rId34"/>
    <p:sldId id="286" r:id="rId35"/>
    <p:sldId id="287" r:id="rId36"/>
    <p:sldId id="288" r:id="rId37"/>
    <p:sldId id="289" r:id="rId38"/>
    <p:sldId id="290" r:id="rId39"/>
    <p:sldId id="291" r:id="rId40"/>
    <p:sldId id="310" r:id="rId41"/>
    <p:sldId id="309" r:id="rId42"/>
    <p:sldId id="292" r:id="rId43"/>
    <p:sldId id="313" r:id="rId44"/>
    <p:sldId id="293" r:id="rId45"/>
    <p:sldId id="294" r:id="rId46"/>
    <p:sldId id="295" r:id="rId47"/>
    <p:sldId id="296" r:id="rId48"/>
    <p:sldId id="297" r:id="rId49"/>
    <p:sldId id="298" r:id="rId50"/>
    <p:sldId id="299" r:id="rId51"/>
    <p:sldId id="300" r:id="rId52"/>
    <p:sldId id="314" r:id="rId53"/>
    <p:sldId id="301" r:id="rId54"/>
    <p:sldId id="302" r:id="rId55"/>
    <p:sldId id="303" r:id="rId56"/>
    <p:sldId id="304" r:id="rId57"/>
    <p:sldId id="305" r:id="rId58"/>
    <p:sldId id="306" r:id="rId59"/>
    <p:sldId id="307" r:id="rId60"/>
    <p:sldId id="30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39" d="100"/>
          <a:sy n="39" d="100"/>
        </p:scale>
        <p:origin x="-726"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806"/>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_rels/activeX3.xml.rels><?xml version="1.0" encoding="UTF-8" standalone="yes"?>
<Relationships xmlns="http://schemas.openxmlformats.org/package/2006/relationships"><Relationship Id="rId1" Type="http://schemas.microsoft.com/office/2006/relationships/activeXControlBinary" Target="activeX3.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activeX/activeX2.xml><?xml version="1.0" encoding="utf-8"?>
<ax:ocx xmlns:ax="http://schemas.microsoft.com/office/2006/activeX" xmlns:r="http://schemas.openxmlformats.org/officeDocument/2006/relationships" ax:classid="{D27CDB6E-AE6D-11CF-96B8-444553540000}" ax:persistence="persistStorage" r:id="rId1"/>
</file>

<file path=ppt/activeX/activeX3.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E4066B-F4EC-4019-8ECC-930427F1E5C2}" type="datetimeFigureOut">
              <a:rPr lang="en-US" smtClean="0"/>
              <a:pPr/>
              <a:t>1/23/2014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4B63E0-B946-4FD3-8862-9B31F4951C19}" type="slidenum">
              <a:rPr lang="en-US" smtClean="0"/>
              <a:pPr/>
              <a:t>‹#›</a:t>
            </a:fld>
            <a:endParaRPr lang="en-US"/>
          </a:p>
        </p:txBody>
      </p:sp>
    </p:spTree>
    <p:extLst>
      <p:ext uri="{BB962C8B-B14F-4D97-AF65-F5344CB8AC3E}">
        <p14:creationId xmlns:p14="http://schemas.microsoft.com/office/powerpoint/2010/main" val="1046821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28</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29</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33</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34</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35</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36</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37</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38</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39</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41</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42</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43</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44</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45</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46</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47</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48</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49</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51</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52</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53</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54</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55</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56</a:t>
            </a:fld>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57</a:t>
            </a:fld>
            <a:endParaRPr lang="en-US"/>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58</a:t>
            </a:fld>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59</a:t>
            </a:fld>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60</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04B63E0-B946-4FD3-8862-9B31F4951C19}"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D808CCC-455B-4190-95C1-E11C246D3D9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8CCC-455B-4190-95C1-E11C246D3D9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8CCC-455B-4190-95C1-E11C246D3D9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808CCC-455B-4190-95C1-E11C246D3D9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D808CCC-455B-4190-95C1-E11C246D3D90}" type="datetimeFigureOut">
              <a:rPr lang="en-US" smtClean="0"/>
              <a:pPr/>
              <a:t>1/23/2014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D808CCC-455B-4190-95C1-E11C246D3D90}"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808CCC-455B-4190-95C1-E11C246D3D90}" type="datetimeFigureOut">
              <a:rPr lang="en-US" smtClean="0"/>
              <a:pPr/>
              <a:t>1/23/2014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D808CCC-455B-4190-95C1-E11C246D3D90}" type="datetimeFigureOut">
              <a:rPr lang="en-US" smtClean="0"/>
              <a:pPr/>
              <a:t>1/23/2014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808CCC-455B-4190-95C1-E11C246D3D90}" type="datetimeFigureOut">
              <a:rPr lang="en-US" smtClean="0"/>
              <a:pPr/>
              <a:t>1/23/2014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08CCC-455B-4190-95C1-E11C246D3D90}"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D808CCC-455B-4190-95C1-E11C246D3D90}" type="datetimeFigureOut">
              <a:rPr lang="en-US" smtClean="0"/>
              <a:pPr/>
              <a:t>1/23/2014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61DB5-4C80-4193-874A-F25E1CA058B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08CCC-455B-4190-95C1-E11C246D3D90}" type="datetimeFigureOut">
              <a:rPr lang="en-US" smtClean="0"/>
              <a:pPr/>
              <a:t>1/23/2014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61DB5-4C80-4193-874A-F25E1CA058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image" Target="../media/image6.wmf"/><Relationship Id="rId2" Type="http://schemas.openxmlformats.org/officeDocument/2006/relationships/control" Target="../activeX/activeX1.xml"/><Relationship Id="rId1" Type="http://schemas.openxmlformats.org/officeDocument/2006/relationships/vmlDrawing" Target="../drawings/vmlDrawing1.vml"/><Relationship Id="rId6" Type="http://schemas.openxmlformats.org/officeDocument/2006/relationships/image" Target="../media/image5.jpeg"/><Relationship Id="rId5" Type="http://schemas.openxmlformats.org/officeDocument/2006/relationships/image" Target="../media/image4.gif"/><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5KbEhXmW9Gas0M&amp;tbnid=OCZN92QN_8HvHM:&amp;ved=0CAUQjRw&amp;url=http://www.soldierstudies.org/index.php?action=webquest_1&amp;ei=3ArHUuOKLYqEyAHF44DACw&amp;psig=AFQjCNHcE24_u3I19-uTKc0UYIPKDU9LSg&amp;ust=1388862507432326"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control" Target="../activeX/activeX3.xml"/><Relationship Id="rId7" Type="http://schemas.openxmlformats.org/officeDocument/2006/relationships/hyperlink" Target="http://www.google.com/url?sa=i&amp;source=images&amp;cd=&amp;cad=rja&amp;docid=NLaGio3afTlD3M&amp;tbnid=adp1jgxhoEaxcM:&amp;ved=0CAgQjRw&amp;url=http://www.biography.com/people/henry-wirz-560234&amp;ei=Tw3HUrewLsKSyAHH84DQCw&amp;psig=AFQjCNEa-HcvcjTYrdYGywqAdkCgeV2rtw&amp;ust=1388863183805024" TargetMode="External"/><Relationship Id="rId2" Type="http://schemas.openxmlformats.org/officeDocument/2006/relationships/control" Target="../activeX/activeX2.xml"/><Relationship Id="rId1" Type="http://schemas.openxmlformats.org/officeDocument/2006/relationships/vmlDrawing" Target="../drawings/vmlDrawing2.vml"/><Relationship Id="rId6" Type="http://schemas.openxmlformats.org/officeDocument/2006/relationships/image" Target="../media/image4.gif"/><Relationship Id="rId5" Type="http://schemas.openxmlformats.org/officeDocument/2006/relationships/notesSlide" Target="../notesSlides/notesSlide39.xml"/><Relationship Id="rId4" Type="http://schemas.openxmlformats.org/officeDocument/2006/relationships/slideLayout" Target="../slideLayouts/slideLayout7.xml"/><Relationship Id="rId9" Type="http://schemas.openxmlformats.org/officeDocument/2006/relationships/image" Target="../media/image6.wmf"/></Relationships>
</file>

<file path=ppt/slides/_rels/slide41.xml.rels><?xml version="1.0" encoding="UTF-8" standalone="yes"?>
<Relationships xmlns="http://schemas.openxmlformats.org/package/2006/relationships"><Relationship Id="rId3" Type="http://schemas.openxmlformats.org/officeDocument/2006/relationships/hyperlink" Target="http://www.google.com/url?sa=i&amp;source=images&amp;cd=&amp;cad=rja&amp;docid=gjQhv_s7Bi5fnM&amp;tbnid=zBuvZTDdUrMAEM:&amp;ved=0CAgQjRw&amp;url=http://en.wikipedia.org/wiki/Henry_Wirz&amp;ei=Dg7HUo-HJLPlyAHii4HYCw&amp;psig=AFQjCNGjp61AkbzRSxP2itJRHJBAlwhLVw&amp;ust=1388863374643529" TargetMode="External"/><Relationship Id="rId2" Type="http://schemas.openxmlformats.org/officeDocument/2006/relationships/notesSlide" Target="../notesSlides/notesSlide40.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f-pUs3bnWg0GsM&amp;tbnid=eAt3OWM7OTpUMM:&amp;ved=0CAUQjRw&amp;url=http://gettysburg-acw.blogspot.com/2007/01/war-commentary.html&amp;ei=7A7HUtjvEITuyAHMooDoCw&amp;psig=AFQjCNGcS1scGt0SrmEiVSTmUw3D163-Tw&amp;ust=1388863157297094" TargetMode="External"/><Relationship Id="rId2" Type="http://schemas.openxmlformats.org/officeDocument/2006/relationships/notesSlide" Target="../notesSlides/notesSlide42.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http://www.google.com/url?sa=i&amp;rct=j&amp;q=&amp;esrc=s&amp;frm=1&amp;source=images&amp;cd=&amp;cad=rja&amp;docid=f6s3pA2Aot_mUM&amp;tbnid=1q4SrCkbLWvBcM:&amp;ved=0CAUQjRw&amp;url=http://americancivilwar.com/civil_war_summary.html&amp;ei=hA7HUrfRH-eBygGO94HQCw&amp;psig=AFQjCNHikNp8yxQ0Qe2Y8hBbMfftnMWYZw&amp;ust=1388862641810271" TargetMode="External"/><Relationship Id="rId2" Type="http://schemas.openxmlformats.org/officeDocument/2006/relationships/notesSlide" Target="../notesSlides/notesSlide51.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11</a:t>
            </a:r>
            <a:endParaRPr lang="en-US" dirty="0"/>
          </a:p>
        </p:txBody>
      </p:sp>
      <p:sp>
        <p:nvSpPr>
          <p:cNvPr id="3" name="Subtitle 2"/>
          <p:cNvSpPr>
            <a:spLocks noGrp="1"/>
          </p:cNvSpPr>
          <p:nvPr>
            <p:ph type="subTitle" idx="1"/>
          </p:nvPr>
        </p:nvSpPr>
        <p:spPr/>
        <p:txBody>
          <a:bodyPr/>
          <a:lstStyle/>
          <a:p>
            <a:r>
              <a:rPr lang="en-US" dirty="0" smtClean="0"/>
              <a:t>The Civil War Begins</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6" name="Picture 4" descr="http://aa.static.facdn.com/v/img/1x1.gif"/>
          <p:cNvPicPr>
            <a:picLocks noChangeAspect="1" noChangeArrowheads="1"/>
          </p:cNvPicPr>
          <p:nvPr/>
        </p:nvPicPr>
        <p:blipFill>
          <a:blip r:embed="rId5"/>
          <a:srcRect/>
          <a:stretch>
            <a:fillRect/>
          </a:stretch>
        </p:blipFill>
        <p:spPr bwMode="auto">
          <a:xfrm>
            <a:off x="0" y="0"/>
            <a:ext cx="9525" cy="9525"/>
          </a:xfrm>
          <a:prstGeom prst="rect">
            <a:avLst/>
          </a:prstGeom>
          <a:noFill/>
        </p:spPr>
      </p:pic>
      <p:pic>
        <p:nvPicPr>
          <p:cNvPr id="54274" name="Picture 2" descr="http://www.whiteheaddna.com/miltry_recs/cvlwar/images/map1861.jpg"/>
          <p:cNvPicPr>
            <a:picLocks noChangeAspect="1" noChangeArrowheads="1"/>
          </p:cNvPicPr>
          <p:nvPr/>
        </p:nvPicPr>
        <p:blipFill>
          <a:blip r:embed="rId6" cstate="print"/>
          <a:srcRect/>
          <a:stretch>
            <a:fillRect/>
          </a:stretch>
        </p:blipFill>
        <p:spPr bwMode="auto">
          <a:xfrm>
            <a:off x="685800" y="1066800"/>
            <a:ext cx="7496175" cy="4600576"/>
          </a:xfrm>
          <a:prstGeom prst="rect">
            <a:avLst/>
          </a:prstGeom>
          <a:noFill/>
        </p:spPr>
      </p:pic>
    </p:spTree>
    <p:controls>
      <mc:AlternateContent xmlns:mc="http://schemas.openxmlformats.org/markup-compatibility/2006">
        <mc:Choice xmlns:v="urn:schemas-microsoft-com:vml" Requires="v">
          <p:control spid="54276" name="getAdsFl" r:id="rId2" imgW="11159" imgH="11159"/>
        </mc:Choice>
        <mc:Fallback>
          <p:control name="getAdsFl" r:id="rId2" imgW="11159" imgH="11159">
            <p:pic>
              <p:nvPicPr>
                <p:cNvPr id="0" name="getAdsFl"/>
                <p:cNvPicPr preferRelativeResize="0">
                  <a:picLocks noChangeArrowheads="1" noChangeShapeType="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11113" cy="11113"/>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Americans Expect a Short War</a:t>
            </a:r>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On paper: Union had great advantage</a:t>
            </a:r>
          </a:p>
          <a:p>
            <a:r>
              <a:rPr lang="en-US" dirty="0" smtClean="0"/>
              <a:t>Railroads, canals, industry, population, food production</a:t>
            </a:r>
          </a:p>
          <a:p>
            <a:r>
              <a:rPr lang="en-US" dirty="0" smtClean="0"/>
              <a:t>The south did have cotton which was the greatest cash crop </a:t>
            </a:r>
          </a:p>
          <a:p>
            <a:r>
              <a:rPr lang="en-US" dirty="0" smtClean="0"/>
              <a:t>The war would have to be fought in the south if the north was to win.  Southerners would be defending their homes.</a:t>
            </a:r>
          </a:p>
          <a:p>
            <a:r>
              <a:rPr lang="en-US" dirty="0" smtClean="0"/>
              <a:t>Most expected it to be over in a few months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Different Strategies</a:t>
            </a:r>
            <a:endParaRPr lang="en-US" dirty="0"/>
          </a:p>
        </p:txBody>
      </p:sp>
      <p:sp>
        <p:nvSpPr>
          <p:cNvPr id="3" name="Content Placeholder 2"/>
          <p:cNvSpPr>
            <a:spLocks noGrp="1"/>
          </p:cNvSpPr>
          <p:nvPr>
            <p:ph idx="1"/>
          </p:nvPr>
        </p:nvSpPr>
        <p:spPr/>
        <p:txBody>
          <a:bodyPr/>
          <a:lstStyle/>
          <a:p>
            <a:r>
              <a:rPr lang="en-US" dirty="0" smtClean="0"/>
              <a:t>South-  Developed strictly a defensive strategy</a:t>
            </a:r>
          </a:p>
          <a:p>
            <a:endParaRPr lang="en-US" dirty="0" smtClean="0"/>
          </a:p>
          <a:p>
            <a:r>
              <a:rPr lang="en-US" dirty="0" smtClean="0"/>
              <a:t>North- ‘Anaconda Plan’</a:t>
            </a:r>
          </a:p>
          <a:p>
            <a:r>
              <a:rPr lang="en-US" dirty="0" smtClean="0"/>
              <a:t>Blockade southern ports</a:t>
            </a:r>
          </a:p>
          <a:p>
            <a:r>
              <a:rPr lang="en-US" dirty="0" smtClean="0"/>
              <a:t>Gain control of the Mississippi River</a:t>
            </a:r>
          </a:p>
          <a:p>
            <a:r>
              <a:rPr lang="en-US" dirty="0" smtClean="0"/>
              <a:t>Capture Confederate capital of Richmond, VA</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Bull Run</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About three months after Ft. Sumter fell, Union army tried to take Richmond.  About 25 miles south of DC.  is Manassas, </a:t>
            </a:r>
            <a:r>
              <a:rPr lang="en-US" dirty="0" err="1" smtClean="0"/>
              <a:t>Va</a:t>
            </a:r>
            <a:r>
              <a:rPr lang="en-US" dirty="0" smtClean="0"/>
              <a:t>-  First big battle of the war and the south wins.  General Stonewall Jackson gained his fame here.  Union retreated in panic to DC</a:t>
            </a:r>
          </a:p>
          <a:p>
            <a:r>
              <a:rPr lang="en-US" dirty="0" smtClean="0"/>
              <a:t>Many thought that this would be the end of the war, but in reality it was just beginning.</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Union Armies in the West</a:t>
            </a:r>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After this defeat at Bull Run Lincoln called for enlistment of 500,000 men for three years.  </a:t>
            </a:r>
          </a:p>
          <a:p>
            <a:r>
              <a:rPr lang="en-US" dirty="0" smtClean="0"/>
              <a:t>Lincoln also appointed General George McClellan to lead the Union army.</a:t>
            </a:r>
          </a:p>
          <a:p>
            <a:r>
              <a:rPr lang="en-US" dirty="0" smtClean="0"/>
              <a:t>Union army under U. S. Grant invaded western Tennessee-  Within eleven days he captured two key Confederate forts-  Ft. Henry and Ft. </a:t>
            </a:r>
            <a:r>
              <a:rPr lang="en-US" dirty="0" err="1" smtClean="0"/>
              <a:t>Donelson</a:t>
            </a:r>
            <a:r>
              <a:rPr lang="en-US" dirty="0" smtClean="0"/>
              <a:t>- on Rivers which led to the Mississippi.</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Shiloh</a:t>
            </a:r>
            <a:endParaRPr lang="en-US" dirty="0"/>
          </a:p>
        </p:txBody>
      </p:sp>
      <p:sp>
        <p:nvSpPr>
          <p:cNvPr id="3" name="Content Placeholder 2"/>
          <p:cNvSpPr>
            <a:spLocks noGrp="1"/>
          </p:cNvSpPr>
          <p:nvPr>
            <p:ph idx="1"/>
          </p:nvPr>
        </p:nvSpPr>
        <p:spPr>
          <a:xfrm>
            <a:off x="457200" y="1066800"/>
            <a:ext cx="8229600" cy="5059363"/>
          </a:xfrm>
        </p:spPr>
        <p:txBody>
          <a:bodyPr/>
          <a:lstStyle/>
          <a:p>
            <a:r>
              <a:rPr lang="en-US" dirty="0" smtClean="0"/>
              <a:t>Confederates attacked Union troops at Shiloh Church.  </a:t>
            </a:r>
          </a:p>
          <a:p>
            <a:r>
              <a:rPr lang="en-US" dirty="0" smtClean="0"/>
              <a:t>Sent a message that this was going to be a long and blood war.  Of the 100,000 troops who fought, one fourth were killed.</a:t>
            </a:r>
          </a:p>
          <a:p>
            <a:r>
              <a:rPr lang="en-US" dirty="0" smtClean="0"/>
              <a:t>Sent a message to the Generals that they needed to fight in a different was than in the past.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A Revolution in Warfare</a:t>
            </a:r>
            <a:endParaRPr lang="en-US" dirty="0"/>
          </a:p>
        </p:txBody>
      </p:sp>
      <p:sp>
        <p:nvSpPr>
          <p:cNvPr id="3" name="Content Placeholder 2"/>
          <p:cNvSpPr>
            <a:spLocks noGrp="1"/>
          </p:cNvSpPr>
          <p:nvPr>
            <p:ph idx="1"/>
          </p:nvPr>
        </p:nvSpPr>
        <p:spPr>
          <a:xfrm>
            <a:off x="457200" y="1066800"/>
            <a:ext cx="8229600" cy="5059363"/>
          </a:xfrm>
        </p:spPr>
        <p:txBody>
          <a:bodyPr/>
          <a:lstStyle/>
          <a:p>
            <a:r>
              <a:rPr lang="en-US" dirty="0" smtClean="0"/>
              <a:t>Ironclads</a:t>
            </a:r>
          </a:p>
          <a:p>
            <a:r>
              <a:rPr lang="en-US" dirty="0" smtClean="0"/>
              <a:t>Monitor (Union) and Merrimack (Confederate- renamed the Virginia)</a:t>
            </a:r>
          </a:p>
          <a:p>
            <a:r>
              <a:rPr lang="en-US" dirty="0" smtClean="0"/>
              <a:t>Rifles-</a:t>
            </a:r>
          </a:p>
          <a:p>
            <a:r>
              <a:rPr lang="en-US" dirty="0" err="1" smtClean="0"/>
              <a:t>Minie</a:t>
            </a:r>
            <a:r>
              <a:rPr lang="en-US" dirty="0" smtClean="0"/>
              <a:t> ball</a:t>
            </a:r>
          </a:p>
          <a:p>
            <a:r>
              <a:rPr lang="en-US" dirty="0" smtClean="0"/>
              <a:t>Breach loading</a:t>
            </a:r>
          </a:p>
          <a:p>
            <a:r>
              <a:rPr lang="en-US" dirty="0" smtClean="0"/>
              <a:t>Shovel</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9202" name="Picture 2" descr="http://www.civilwarmedicalbooks.com/scott%20articles_files/Minie_Balls.jpg"/>
          <p:cNvPicPr>
            <a:picLocks noChangeAspect="1" noChangeArrowheads="1"/>
          </p:cNvPicPr>
          <p:nvPr/>
        </p:nvPicPr>
        <p:blipFill>
          <a:blip r:embed="rId3" cstate="print"/>
          <a:srcRect/>
          <a:stretch>
            <a:fillRect/>
          </a:stretch>
        </p:blipFill>
        <p:spPr bwMode="auto">
          <a:xfrm>
            <a:off x="762000" y="464340"/>
            <a:ext cx="7391400" cy="537448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The War for the Capitals</a:t>
            </a:r>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Remember Washington and Richmond are only 100 miles apart.</a:t>
            </a:r>
          </a:p>
          <a:p>
            <a:r>
              <a:rPr lang="en-US" dirty="0" smtClean="0"/>
              <a:t>Northern plan </a:t>
            </a:r>
          </a:p>
          <a:p>
            <a:pPr lvl="1"/>
            <a:r>
              <a:rPr lang="en-US" dirty="0" smtClean="0"/>
              <a:t>Blockade ports- done</a:t>
            </a:r>
          </a:p>
          <a:p>
            <a:pPr lvl="1"/>
            <a:r>
              <a:rPr lang="en-US" dirty="0" smtClean="0"/>
              <a:t>Gain access to Mississippi and control it- partly done</a:t>
            </a:r>
          </a:p>
          <a:p>
            <a:pPr lvl="1"/>
            <a:r>
              <a:rPr lang="en-US" dirty="0" smtClean="0"/>
              <a:t>Part three- capture Richmond- next part of the plan.</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74638"/>
            <a:ext cx="8229600" cy="715962"/>
          </a:xfrm>
        </p:spPr>
        <p:txBody>
          <a:bodyPr>
            <a:normAutofit fontScale="90000"/>
          </a:bodyPr>
          <a:lstStyle/>
          <a:p>
            <a:r>
              <a:rPr lang="en-US" dirty="0" smtClean="0"/>
              <a:t>On to Richmond</a:t>
            </a:r>
            <a:endParaRPr lang="en-US" dirty="0"/>
          </a:p>
        </p:txBody>
      </p:sp>
      <p:sp>
        <p:nvSpPr>
          <p:cNvPr id="3" name="Content Placeholder 2"/>
          <p:cNvSpPr>
            <a:spLocks noGrp="1"/>
          </p:cNvSpPr>
          <p:nvPr>
            <p:ph idx="4294967295"/>
          </p:nvPr>
        </p:nvSpPr>
        <p:spPr>
          <a:xfrm>
            <a:off x="0" y="1219200"/>
            <a:ext cx="8229600" cy="4906963"/>
          </a:xfrm>
        </p:spPr>
        <p:txBody>
          <a:bodyPr/>
          <a:lstStyle/>
          <a:p>
            <a:r>
              <a:rPr lang="en-US" dirty="0" smtClean="0"/>
              <a:t>Robert E. Lee gains command of the Confederate army after Gen. </a:t>
            </a:r>
            <a:r>
              <a:rPr lang="en-US" dirty="0" err="1" smtClean="0"/>
              <a:t>Johnstone</a:t>
            </a:r>
            <a:r>
              <a:rPr lang="en-US" dirty="0" smtClean="0"/>
              <a:t> was wounded.</a:t>
            </a:r>
          </a:p>
          <a:p>
            <a:r>
              <a:rPr lang="en-US" dirty="0" smtClean="0"/>
              <a:t>Lee was offered command of all Union army forces by Lincoln, but declined saying that he could not fight against Virginia.</a:t>
            </a:r>
          </a:p>
          <a:p>
            <a:r>
              <a:rPr lang="en-US" dirty="0" smtClean="0"/>
              <a:t>“Seven Days Battles”- indecisive McClellan abandoned attack on Richmond and moved down the peninsula to the sea.</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descr="data:image/jpeg;base64,/9j/4AAQSkZJRgABAQAAAQABAAD/2wCEAAkGBxQTEhQUExQWFhUXGBwWGBgXGBoYGhkcHRofGhwYHxwaHCggGBwlHBwYITEhJSkrLi4uGCAzODMsNygtLisBCgoKDg0OGxAQGiwkICY0LC0wMiwsLCwsLCwsLCwsLCwsLCwsLCwsLCwsLCwsLCwsLCwsLCwsLCwsLCwsLCwtLP/AABEIAN0A5AMBIgACEQEDEQH/xAAcAAABBQEBAQAAAAAAAAAAAAAGAgMEBQcBAAj/xABBEAACAQIEBAQDBgUCBQMFAAABAhEAAwQSITEFBkFREyJhcTKBkQcUQlKhsSNiwdHwcuEVU4KSsiQzQxY0osLx/8QAGwEAAgMBAQEAAAAAAAAAAAAAAwQAAQIFBgf/xAAwEQABBAEDAwMBCAMBAQAAAAABAAIDEQQSITEFQVETImFxFIGRobHR4fAjMsFSBv/aAAwDAQACEQMRAD8APXuyd6RcuEVDxN/K2tLt4j50SkpqtRbtwlqdV40n9a7iIgkaGmLdmIk1rlY4UgvsKh8Sxq2Ue45yoqyT21j9yB86scFgWutoIUbtG3oO5qVzNy+t7A4jDoIZ0MHclh5lk+4AoetrTRRmRl/0WE8y88X8RKWybNrbKphm/wBTDX5D9aicm4XCXL//AK2+bVlBnIgnxII/h5lOZSZHwgmAdt6oWUjQggjQg6EHqI6V5QJ1MDqe3rXQdG2iEZoA4U3jgtLfuLhy5sq5W2zNmLKDAf4VjNvEabVX5j3NHfNn2frgcIt9sWjuWC+GqHVm8wAMyvlljmA2oDahtaxzbatbq15Y4U2LxNqwHVc7CSz5dJ1AndomANTVnz/yr/w6+trxjczqXHkKlVzQsmYYmDMbR6ihvCYlrTpcQlXRg6sNwQZB+tOY/iF28Qbtx7hEwXYtEmSBO2vQUItN3eyu1HzGizknki5xFL7petp4Q+FicxYiVnTy2zDDNM+U6UIirThXHsRh1K2Lz2wxzMFMAkCNfzaE6HTXatGO+CqUC6sMRIMEiQZBjSQeo9asOXMCl/E2bNx2Rbri2GUZiGbyrodxmInrB9KqzTmHvMjB0YqymVZTBB6EEbH1ormgBUjH7TOWbOAxCW7NwtmtqzIQZSBkzZpg52V2gba+lUfCAQpbv/So+EDXr1hLrsFYque4xhbec5mBb8IPiH3Bq3dFBIScknLO+WdJ9YiudnSaYhHyV3OhQ65y/wD8j8yvC7XfEpMV6uPsvXgu8p/DYt7ZDIzIw6qSD+lX2A57xlsiXFwdnUSfTMADQ1XYqw4jhBlxo5v92grT+G/aNh3hb9lrfcj+IvuQIP6GivA42ziBNi6jAdFIkfLcfMVifC+FXcQ2Szba4fQaD1JOij3NWzphcAQ9/EeNfXaxhn+E9nuj4QOw196PD6jzTQuB1DAw4RevSfHP5LXXssNtf0/emb1wr8WnqdvrtWMt9p2NN4uhRE2FqMwj1YnMW9QR7UY8n/aScXft4e7YKvcMBrZzLIBYyG1UQDtNdEwTMbqI2XmiGko1F/yzNetX+9N8QCr5UG+sCIFQrFwzVMpwtLyEtNK7W4K5URH0r1VpV+oqy9cdPLeAZRtdAiekOo+A+o8p9KSqZTIOh1qwxG5B1H+aVU3cM1vW157Y3t7FfVD06+Q6GTEE0QEgLBpx+VNYqRQxzDzKMPKqQ909J0TTcx+gp3mPi5tWM1kSScpf/lkjQMPwt2nQkGCYrN2kkkkkkySdzS8+SGjS3ld3pHR/tFTSj2jt5+q+kODX1uWLTrGV7asI21E1LrL/ALKuZSGGDuGVMmyT+E7lPYiSPUEdRGo0Jj9YtDzMV2NKYz9R9F83farwb7txG7A8l7+On/UTmHycN9RQca377bOBi7ghiB8eHYHbdHIVh7AlW+RrAiK7cD9cQP3FIHYp20ruci5mLHNlEkkgElo6kCdfeo9Hn2Z81YfBG82Jth4Aa1ltK13OfKwVz8KlCZkx23NC3M2Kt3cVfuWUVLTOfDVUFsBNl8o2Man1JqwXai0DZRVdag3/AApuDSLSjEAeN4PjnxA5YWS2bfJEPkjYD3rL6fwWEe6+S0pd4Zgq7wqlmPyUE/KgvbdWaUTAqXw3h93EXFtWUL3G+FRAJjXqQNqiCpfDMc1i7bvJGe2wdZEiRqDHXWji62UU3mnlu9gb3hXhqQGUiIYRvoTGsjXtVQtTuM8Uu4m61682e4wAZoAnKAo0EDYdBUEVktIq1ETcXvvdxVm62FK2Ftq9qyBAOHUltCO5LEnuYq94nwNfDGJwr+PhjuwHmtH8lxd194/3n8hWWxtxbl1ECrZGFthRlHhqDnO+slhMd6oLnMdvAY1v+HrdFkEpdtXnzJegkEZIlY1AJJP6g86SETEs7hO4Wa/FfqG4PIUL3pYTtufn8qtOO8W4f4f3jDCblzQYZgctlvxMTsyflGxJ7SBS8L5qewjm3bTxyZW8dTbB/IkZQd9elKMwJX/C9A/r0A4aTt+fhXf/ANN4lQGuILSnZrrLbHucxkD5Up8Xw/DCXdsZcjS3alLIMaZrh1YT+X6VG5I4Hd4niicR4l20FYXbpc5llTkhmmWzwQu0TpVtzxyBZ4dgWuqbt+41xUDmFSyszJVTqTosmRrsKa+xwxvDXGyuTN1rKkbTfaPjn8VA4Rx5uIXlwl68+EsXPJbt4ZQLeborj4nnaSflRhzJ9mVkYKzas3bdp7JZmu3fKLmcDNmI+EyqR0AFY9wriL2LqXkyh0MqWGYAxAMHQkbieoFG2F41xPHWLuGuW/vCXoh3UW/DIIZXDqAsAiYIJiY600+MtPsNALk6yTZ5QNi8P4bsmZHymMyHMjeqmBI9a0X7FODXDiWxTIfCS2yqxEAuxA8v5oXPJG0ikYfhfD8Dq5GPxHbbD2/ffxDv322WtK5au3DhEuXiA1wFwAMoRPwKoGgAUDT1+dCyM1rvYzdMnClZGJZBQPF8lPYwzcIGgGm0Um1b9IphLu7MY0LGdIHUk7Aep0pnD45rxizonS8Roe5RW+P/AFHy+jUMHSKXNI1ElW2dRoSB7muV6zg0A1UMerP5mJ7kmvVn3LekJt7fzp7A8O8RtdEG8dfQGh3mvmVcN5VhrpGinZR+Zo6dh19qO+Cx4FojqitPckST8zUdML0jlG+xyBgleKaePmkJfaJgWtWlv2EUBfJeAUea2dBIiGAPRgRr6VmuMwSXbVy/aQoEKh13SWMAoT5l1/A09YYgQN+xNhXRkcBlYEMDsQdCD6VlT4W1h7eOwaXNbrqLZfQGFLZQeuXyqXOmZgKTlZe67XTsxkLQLp1j6OB5v5HYoE4djGs3Uup8SMGHrBmPY7fOvojAYxb1pLqGVdQw9iJr54x+BuWWy3FKtvGhBHcEaEb6jtWj/ZLxqVfDO3w+e2DvBnMo9Adf+qhQuo6Sut1vHbLEJmb1+h/lHXHeHDE4a9YO122yT2JBAPuDBr5Pu2ypKsIZSVI7EGCPrX14Gr5j+0DCC1xLGKNvGZwP9cXP/wBq7nT3G3NXj3IetWmYhVUsx0AUEk+wGpqfxfgGIwyWnvW2QXVzrIIIGYiG08raAx2YVGwGMezdS6hKsjBgQYOhncbdvnRHzvz1f4iLa3FFtEk5EZsrEnRiDuVGn1Ok025r7AHHdZQjFHn2cc3Hh3ihrbXVuFIRbiKF3zvrJzZYAGkxqaBaQXI2JHzoU5aPaRYU37KfxG7cvXbl1gMzsWOVQo36BdBTeCtKbiC5OQsM0EA5Z1IJBA07io1u+41DV3748ROlT7Q0CqKlFaFd5Xw2MxWHsYCcgtjx7o8wUAkZmkD+IYPYGVgQDT32h8o4WzctWsIpW8QMy5y4IMBZkkh2PaB6a17kLmUYLAXCoVr9642UaeVVVVDP/wBWaF6z2qHYuMxa85Z7txiidSzNoz+4kADuR2rlZWa5hDYzwu30zpYlHqyj29u1n9gotzlrEWmsXcBeN8ggA2zD2rnUQY8pJbXQRM96KuBfZ/hbjO2KutfvMS9wJ5Lasxk6rqTM9QPSpfDMCMFYBYjx70TMyq6jKoAMkHcn5TGvMO+KvLkwqLZskw1+4T4j/wAypvG8EwN4qhkylos1+VrnZUcTJXNjNtVbzT9mFvIz4JmDKJ8JzmD/AOliZVvQyD6VlToQSDoRoQdCD1B7GtutYVLMLfxtxyDMEiJ75YI/SqzmrgGExsvZdbd8bkKYf1ePaMwGnrtRoMutn8eUAt8IFtcFvWLNrE+I1t7ozWQjEOU/OSD5Qeg+tHuM5hxGLtK13ELhsI1oW7lvJau3Lzx/EyqVJUZtATERMUE8O4y2GzYTGW2uWQSCkjxLLfmtMdB08vwt85qfxbgrWglxGz2bgm3dUEBx2IPwtG4P61MqWWM2aI7FdPAxYMmmkkO7jz9FYW+O2sOuXA4a3YMQbrAXbxH+tgcs9QKgY/jOIvaXb1xhEZSxy/8AaNP0quVqdQSYGpNcp8j3Hcr12PhY8TfY0f35KlcD4Z49+1ZBjOwUnsN2PyUE/KtY49xNEHg6liAFsoP4n9QiR1b5A0IcjcKkk52tXnVjbfL5kTyjOgYRLZmGaNApj4pBbawCYVAoGa4SSztqzHuSdSSZM0xjsJK8x13Ka+TS3hv6n+hRMPwt7xDYmMu62FPk9C5n+Kw9dN400q9trGg/sB6VCwbE6mrG0tPaaXmtepO5a9TiDSuVm0VYPir7XHZ3JZmMknqa177LeYPGsfd3I8SyAF/mt9D7jb6d6xxqm8E4o+GvJetnzIZjow6qfQjSuTG/SbX0bqGEMmH0wNxx/fyX0cRNA/MX2a4e+/iWi1lz8QTVW11gNoh32012on4Bxq3i7K3bR3+JeqNGqn1qwauhsV4N7HMcWuFELGeY1NhrmHxdqbSqpwxDguq6B4fKDAMzmEEwNap7uAvYXw8XYfPbBDLcX8BI+C4PwmDHYg+tbLzHwizirXh3UB6q0aqe4n/DWUPgr3CXc3LoezMqoWQy7wRmOUTMqQfQ9QJ8YO6exOoy4408t7grT+Aca+8WLd3KyllkiDv1gncTse1Yl9rlqOJXGylRcVG1G5ChTB66ATR3y/xpcW/iI5VSF/8ATg7FSSApEZSRIKkA9QTFEGPs2sUhTEJbynQqxn/dW9VII70zjZHovtyRkAcdtl84ogLAMcokAtE5R1MDUxvFFXM/KVrCYa05xBuXnY6KhCZYXSWIKkTJka5gI0mr3Dci4VMUbd27cuKYa0iBUzqZIzOTA2ZfwybZ11Evcc5cw6DNcweItCdxiFYt6yTcHbX1roSZsWsEE0hCNx4WUu1IDVP4lw17ZJZYBJjWf16/SiK9yxat8OTENma7cUOIaAoZoXTKQRp1InN6RSUmQ27vk7LbYXO28IPmlvaZYLKQDqJBEjuO9TuEJiGz2rEnxgEZQAcwBkD69qvbHL2ILoMSFCrpmxLOLaQNtCC2nQH3rL52t2cQrbE53AVdwbDtkDqQ2ZiuQGCsbMSdNeg3NEi8fTDRcu2x4xSLNtTItJ0uMf8AmNqRoImeopKcMXC27l1blu6bpKIbfw2wBLR6kEbfOgrFY53cuWOY9evYa77AD5Us3TLIXVwuk588OK0Fxo2APjv/AAjHhnFWuMcTevFroByWoAAWQABp8Wp07T7UT4Hi7Mh8ty0mgLBGIC6yc2UBSNBsd6zvl+34l+2l29dCtJOVmnaQNPlWkXOQcNetn41JWUfM5j3DNqNKFNI1rg11/cEuzHJbf/VGt8ewdgHxLlvNOoA8Vz6kLIB9NPeqrF8+2Mw8O3cj8TLCsTOggmI9KD8XwwW77WYJgwI1OnbTWdOnWrPjvBwjWgiwWQu65gR5QDKtl7TP+n1o1ssDyhjHeWl3hE/COM4HH4i0l7BZmuMtpnMqwzZsrBkIGhGUg6kEEHQgm3PQw+EtJduZhaIFjwVUNbuAAlFYfgZQCVcEEeu1Y7wbGXLOoJtkOhFxRoCZy5hHoSDHTarfEcCutZUrjg+DvRcuF2LFLoElTbJm5c1Oqbg+aBR4y12zjQCGWOb7m8/9Um/wcXgt3B5r1lzAEfxLTf8ALuAbHs2xFP4PBJYUuWW9iF2sIYOukh9iVnWNBI1mKhcO5hw+Gs3bNuyVS4sfeIBulxJgjQXFn8Gy9SZrnDETF2yMNmN8A+LaePFuASc6EfGoG9sRHY0q6Gre0HSuyzqEs4ED3hpOxPn6oy5Lwly6xxF2+HuFBbhdfDUQdPzN/PqNTE70UcWtl7uVSGIURrtOv9az/knmMYVxbuABCfjP4TOubqO30mi1uYLNq9ea7cQKWlfxFgAACAJkRG3961HNp9wXOzOnyNf6dH4+VeWuEn8T/TT9Tv8ApXbbqrlMwLgSVnWO8dqDrvPTX76WMOClt3Cm4wBfXqq6hem8n2q04ZwfwcWGEscrZmJkmRt36TrRGTlzuUrPgmCtQruixDpXqQhr1HpLLHudOANg8S9uD4bee0e6npPdTofketUIr6D5y5dXG4dkgC4uttz+Fu3+k7GsExuDezca3cUq6GGB6f3HWa5Usek7cL6B0rPGTHTj7hz8/KsuV+Y7mCvC4mqnR0nRx/cdDW58E4zaxdoXbTSDuPxKfysOhFfOTVa8u8fvYO4Llpu2dD8LgdD/AEPSril07HhY6n0xuV72bO/Vb/iUkaUHcw8RSwLclf4l1UYEaMpYKdSDoMxMbn9KueGcyWsXY8S2wBA86sYKGNj399jVFdxr+E+VTCkyxMKAesfiM7fKmyRVrxzo3NcWuFFC/HeQiL167gmFm4hBFofC56j+UTMT2btNQOE83JdPg45Cl1Wy5wTPs3S4NNjr2Joi4pxi3grCm/ebxrpNw+U52JEDyAnyqANzvWacR41hbxhrTmdS4yq4O8r39jWmRufwFkuAWh8zWAotYuy2ZbQCsogo6AgiNNIaJUwYdttKFvtD5om5YVD5RbDOqE6FoIAJGhgA7dRVZw/jlywGX/7jCsIfMrAEHSHH4WExIPselN4/lpb9s3sE7XToTYJm6iga5T/8ygZQIGYAaioGb05Vq07hNcJwVzF3FzrCQRtOWQIievY/2o+4RdspbfCXwStsfw8wzK1uDoTsCCxEz2oc+zPHhw1ltHTVehK66e6n9xVxzKDlYbHp9Zrm5T3Mk0duy6uM1r2ahz3Q1yjxDwHcgCWeV7gT8IjQa9q0bGML2HZyjKGGpzMp0I2KsNNNQayDBYsW76k6Qf6jf5Uc8Q5guMv8C216ygAdtVtqx1g+oHc9ZqTROMmod1pr26dPhV/H+HLbt2GtCLZzKVE+VwZO/UqV/wC2qvBcNTJcxD2la3aiRlHndtEQdyWj5e9Tkxd/Fm3ZlmZ3LBDBhzI+I6kBepPeofPXFltm3g8M/wDDw5zXHX/5L/VvXLED59qaw4HPeB45XQzckY+IGEDUbr4HlEvLnLy28Raa7mR2QkFQFVWaWK9xEjQRp86suauM/d2FtSAq7tIzHqfl+9ZomPv3y19sQTdTUl3C6aZY/UQP61LvffMa5RVJJgnoB2LGYXbbfWhyYji/3lcj7U0C2hX/ACr4V97169DlUKqogGCddTHQncjc1H4zwS9jL5ui4lpAYGYyfXaJ+VOYfk98OP8A3mzCGZQBDe3pOmtXtjhLLbBS6wj4g0H+lEDA12q0q/IJbpCGMPyS5zKuKRthDW3Ct0XXNMT6aVFt8FxKgW71tnFowqKcyEE5p8pzFSSdBG2vajpcGQhIJuHc65iep6gfKoYwRukstxkYSBDEFesAH9ojetl1hVDNocC4ah4VbgsLgsTfssyLYvWyoa0+uHvKNCkNrafsNtI31q15p4Bh7ODvHBYbw8SGW5ILG8gDAk2iSSm2yxpPtTX38BhbxttHBkC5G/oSPMD7GrXHcGW5aVCTiLJ0RS+W9bnbwr2zDbyPvWo53tIDjsjzMgmOqL2nwePuP7oFwvGrWOgXmSziojxDC2sRA/Gdrd0/n+FuuU1FxOHa2xR1KsNwdx/f361Ku/Z7ca7Fm/baznyl3DK6aiQ6Ro4B+GRPT0XxGw2EvNhMSWNgGMPiXBJVRqsEfEh0DL+HpFFnxo5PdEfuT3T+rvxz6U/+v5j+Enl4xisOYn+Mn/kK2vGMviKANROvy0+VYxwyw1rF2FcQfEtnQ6EFhDKdip3Braseozjo3b0g0pACHbrf/wBA5jnNc3fY/qlptXqRb2rtdA8ry4RIRQrzzygmNt5lhb6jyN+b+Ru4/aiXB4tLqLctsGRgGUjqDTpFLkAiin4pXwPDmmiF8x47CPadrdxSrqYZTuP7+9Mg1vvOXKdrG2/N5LqjyXI1Ho35l9OnSsM4xgHwt1rV4Qy7wQdOhHodOx9qVOO8upotewxOsQyRF0h0kcj9lK4BjGtXDcVoKqWyyB4mo/h66bEt7KY1irLjH2hA2rXgrldZZ0bzKWJHmJ0zkGSI01HsATF41ztoNtOoqBcuk6GupBhBjf8AL+C8v1LNZkT64uPlO8Sxj3bjXbrl3YyzE/5A9OlQ3bWuMaTRZH9gudSIeD8YdYskA24jKQO2Y/UzVfa4g9q61yyckNIAJAGum37japFzE2gHjykuWylJdSRqBcG6gjqAd6qCdCO9BY0OvUtE1wtN4MqY26GuI2GxSGPHUZczEaK408QmN1hv3p7iTXGa5Yxc2ryagxpdQbXF7z1jrQTiOYfFTIwa3oqg22IGnde0xt6b0S8J5wDIuF4ohu2o/h3xPi2wRGYMBJ06jXvNKSxaxTvuTMMpjOpu/wAIGxuj9e4JESOh9tKI+DcwObX3c+RTOqGPwxBj4gdAQf6U9zXyg6D7xh3+9YZl8rqJZEWAJUbgCNVAjqBQbqAG1A6N0n0OxiiOia9tKRZJZIHnytSwt37hgmxMH71iQbWEUCWCnRroEHXXTvA71Zco/Z4l3AgY6yyXTdNwEHLcyEL5W7Aw2h1G+lZnxrj9/Evbu3HgoqomSVFvL+WPhJ30/pRhyNzLjGw2Lso9x7jFAt667MmHUhg7s7TlMAZVGpJ0BimGRmKEBpryVWXkuyZjI7vwnON8DH357CWRh8OoVIAHnRfMH7sWbxNTsF7ijTA4NLC2ltCEIOg6R1k7z3qpwFktYDNffEs13KblzeA2UhRuEkMQJ/FPWrW++W9aXXSB8tZ9+lJPOo2hGxsV3iJkgyfY9fTXX1qGmJUOLTiJEgnt71YKA2YGNDHpG3y2/eq67dtxD6MxKoT0IE7jY6GsKk9YtZWgyDqREnT/AD9hTdm4Q5OhH60rD4oXEVsw8hKt19/aOvtUxrSLrpJ9ZU/PpVKlX8Ts27ttlI1OkjQgjb5zr7ih3lTjDrca05IZGg9mH5iOneKJLtjKWB1nU/3B7f57AfNeCcXlayTmdWDdPh1me8b/AC6VoCxS000jXjfHMK3m8dbV1fKSozZh+RlmHXfynUTpBoJ4/inxdv8AhXXEaHD5iUeDuh6n+VpOmhNFHBeV8IbQQ2lYked31Oo3B6DppFVPMXKq4S3be0WKElWzHUNup020B+nrVNk9M21dDHjbkOET/uPg/sqHlvmFEy2cYGNpGBS4J8WwQZgfmtkjVOm4recahm02aVPl1Guoka/TesJfhT4lRFpidQLqro38rnQMR7z71ruDxmfB2WkZ7dtAwDBtVCyCQdZg/XpTEj2Pp7RR7pXIikicY3m64RDb2r1NI9eo1Lm6lm3IXOBwdzw7hJw7HUanwz+dR27j571tdm+rqHRgysAQRqCDsRXzGxq84fzxfweGuWVaVcQkkzbJ3K9tOnfWufjPLiGL2nW+nNLDks2I5+f5Rh9o/wBpAsl8NhNbuqveJ0tHqFEeZh32HrWJ4i8WYlnLMTJYgkk7yTOtJuXSTMancnWmmbua7rWMYNl4/nldz+pNMO3TenAAe9NOINYlJIVgUkxU7gmGW5fs23kK9xVMbwWAge8x86hVN4JYL4iyo63FHt5hrSpNLauvtDuL44XKqsMzPlESXckA+oH7ihaav+fXB4jio1C3Snp5AFMekg0PxVtNBRLWibFcStYgS2HW3IAXKxgEbsJGnoNtDUO3Y+622N+wGuXVi2twHyCdbh9dgF37xUa05dWzGOs+v+ACskhxB8LVEbK25X4pjcP4qYYl7ajxbiA+UAEAuATo2oGm86g1pHJfGhjbWUKgVWPiWzbU21nUmIAljrrM67VlfJ/E7mHxK3VXMoGW6p0U220IJ6dCPUDetO4hzOqW18AKltxmELln109dKRy3Fu1fROYsXqHZSeN8lYC6xKIbRaMyWYCvBkQuU5DPVfpQVzJxM282Fsp4K2zDAArbtbakbu5EediSfSrPh/NJzkEyxIgjTv8ASKtsdwtuJKtwJqnw3Doreh/MB0OsfpQI5ZCdMlkJl0EbHDcC+6qeSUu/d3yaIr+UswBJiWZsxgTK6ToO5q9OPDspfyup0hlYesMpiD2MGmuUuGXbCXxfUqwvMAN1KhEhh0IMk/5FP4ji6fCypnkgKwHmEaENFMpCfR6h0HZS+GfA4JEmcv8AnT+hFUHMEraFzfJfUn2YAVbWcWMwVkZATlDKMyidiQOhqLxXDDwMRadvM1vMh6GASDPaQPpVhBUDl/GDNfUmA14ga9H836R+pq6t4pbiNbuwDMAzv0+Rnp70AYDGhcQ8ghVYyfWIB9tKMMPiUZAC4D7+YaH6/wCGrc1RRMbg3Rgbd4gA7ESPb1H1qHicbdYX/EUCLDHMplWIgKe4MGI7VbDFIAy3BlGnmOoX0noPXYz02qq4haVcPeKf/K6WtNviBYj6kfWqVtG6IuXsSvjXbRIBtuVH+hgHQ/8AaT81NGGHw6GBcUMB5vMA0HvtuKzzEsLWPzbB7doz3MFD9IWtCw17yZu4n9JoZG6ISQLCkeOrbAAdoA+en16Gq7/g6sZ1A1EDQR69T13pzCL0qyRad9NoXPEzn78J21agV6nFauVdlEAC+emFQeMWcyAj8Jn5Vo/NXK4cm9hx5t2trswj4kHfuP60DsCK4mLlNfT2duy+jn083Hczz+IKFC9e1q3xvCw0smh7dD/aqlpEgiCK78WQJByvEZmBLiup4289j/fHKRm7TXcw6n5Cks1WV3EMlrDlDllXnLEki4dT6xH0FFDu1pMqu8M9NR6a0SfZ1h1fHWg0dSM2wMHKemzQapbuOuN8TsRtE7/IaU5gHKHNbbK4HaR37+gFR0Nj2qg7ymeLXPExF5hrmuu0jaC5M/rV9yGtoXiz5cy5QpPrMkdjAid9dKGLogxBA9evrRFyPfveJcW34DWzbLXUxAzWyF2Mb5gToRt10pPIbcbgTSPC4NeDVov51R8RZy2cO7qWi2yW2OvuBEzPttVNy3ybeJP3nC3mKkZLRlEY9TcMaKNIAMn2k1pFm4ot2b9+0thjbAyKzFRbJ0XKfSCIBgyPShLmvni7iM1jBAhBOZgQpPpJIifygyY3OwVhb6Mehv4o8jjK+yEK8VUWXZDkgEnImiTtoOvUSar7C3VRiTlWJymDlG4JnUb7DXWu2itlluX/ADvEqp2GmhI/F6bD3qBxHiTXSZJgmff3orWk/Pz+y26QM+Pgf9Uzli2b2Ms22aA75SewgyfeK+i8KgVAiKAqDIDpCgD9/wB6+buWr4TFWGOwuL+un9a+hOHOPCg9pPrHX1q5RRSeou5VZhLjZ7quQTmDrvqrBl3Pxar0qv4vwxWhsoYDymffQ6bHWpXErztBQZGN0KpA/KpYz3BACH3rq4yQSI10aDMECdD13Gvb1of0VKlw1o2+pI08p1iTAj+1c5q4w1u0hZR5w9qGAPmGXzDtoxn2qbi7w0IAMfWTsPr+woS544ivh2rTyfxqQZ184bX1lBNaaLKioQAZcaMzGF7htdfTWiHD3bbIiONY09I/z/NKFLWLVgCFAbPIjproPWP6Vb3FAaNCu/UZT39Nf3+misq0v32VPizqJAY65RGqN3X9qUkfd8Gg8oe/njsDJj9vrVHjMc4Qjrqs/m7Bh37Gig2ADgFj4FZo9MkT9WFZdsiRqXzLbHiYZjoCjK3uMpj9/qKNuFnNaA20/SNqFOYrUtYXQnU/IKNf1iaLeFCLYJjaNOlDbuQrk2aUvDoZPvVraFMooqQtO2udG2k+LdepSmvVi0xSpMdw4iXt++Xt7dx6e9CXH+XExBNy3CXeo2Vj/N2bpP1rQfDy+37U3iuHK+ohW7gb+461ycvpZa4y42x8diurh9SfCRZ+9YHi8K1tijqVYbg71DxGGVxDD59RWtca4Wl0m1eWGGiv1A/Mp/EPQ0AcX4FdsasM1s7XF2Pafyn0NAgyrdpd7XDt+y9dDlQ5TNL63/AoNxXCmUkjVep/KO59PWuY+0URbcq2S44DIZBlUOh6ir/iCFcJ4wYq7MMsflMjbYyNZM70M22YkbGIMd4/eY1rvROdXuXisv0TKfSFC/N/0KPNLtN2peNuB7jMECBjIVfhX0HpXcHcCOjESAwY/IzR2yObultIulrfJPLVhLQOJtpeutErcQP4emigEHWTr7UbjB4Syhb7tZQRqVsoYHWYWgCxzZZGVs+hObYz9N6uMXx2UVrbSCAwyt5WQtDSO4nb3rgSSzOeXOvddcQMNBqqufrl+6BdWHsr5RZBbzNplUZdSGUydQYUgUG848RICWgqISo8RUAjQwsDXwzAMqDpPTUVa8xccuGMFhmGa42R9YIyt5VkkAevoPWgHEWyrMrfECQeutdHHbbBr5SORQedHCbp3CWDcdUXdiFE7a01U/gF5ExFprhhQ2p7aGD9YpsJUmgmL1prTkMIZT+o1B9tq2PljmhcRbWCMwUKw666QR1ggQes0O8W5fXEqDMN+BxqI7eooWs8IxmFuhltsSDEp5lYdtDP7Vl8epZY8d1q3E8Rl8ESZDsDt1QmY7kqdf71BcMt2PMfMDl2JWdQP5l8zAerD2d4PxMP4bXVFu/kMo0Mwyk+dY3Gup3Gm29MYrFlrpbrOneNvlpNK0RsUQbq34jgltW2aQdCyr1nbWsv5jbPiAt0SFA1XSCwDER7/vRnxjjCW11YMBq5M6naNd9ZNBXB7b37rvnUEsWhtOug69K000LWmiyncByyrmbV0SDOVwQfaen0p/inB8Ra89y0cgMF08yj1MHQe8aGiAW3TS9ZDDSJEj5Mu1WPA8OMx8O9dU9LbvmU/Np0I6Gax6nla0BZ3iL4JyH4iy+oIkQ3+d60jCWVLIT+G0gPoGJJ/wDEUK8+8BNi9bv21ItFgWH/ACmJ+H/Qen0q3xWJafBtxnuJaKzuUBbP7xoYq371SjBStXPjXxHwW1ifU7+/QfKr3gvEUutetpvZZA3uwJI+RBGlUN4rhcOwQ5rhMKDuzmNf9KjU/wC9Vf2YOVvktqb+eTO+XKyH/wA6qP8A2WZ2/wCMrVLC1JVKZsbVLtLTSUYF1a7XQterCIvMJArwHSllaamDRlE3icIlxcrqD2PUeoPSs6+0S6+Fwl1RH8QeGmuuUwHMdwDH/wDK0tm29axj7YOKE32t7eEqAbbuuafQw1wSOw60rPiRSuD3DcFHimewENOxQVxDF+JYS35ZWOonaIiql7ahRr5t4qfwvGG2pzAG3PmE/EI+ECcu5B2J2pHC+EtcOYjKm4PcfyzuNN6O9waLKprC80OVCtBmIULnP+dav+H8GUee55m6KNh/erjBcOVQMoA/r6kxrUi/bFlC7mAonaSZ/qa5suYX+1my6UeK2P3O5VHxO+tpJ0LHRR09T8qoLXF7qoyK5AYzvqJ3jtMU9xxLxyXbqlVujNamIK9wAdO+u81E4c38VPLm1iImSdBp11g/KnIYw1lndKyzOc/bZctYa60squx3JAJPeZ3+dRyZJnfrNaEvEEtFlNtWCwMrLBUjUj3YzOu1CPMOMW7czKoUwA0dSP8AN6qGd0jqLdvKzNCGNsG1VV6vCu02OEstM+zu/wCLhipOtt4H+k+YfrIorvYQQe/tWZ8gcZtYW67XWyoyRsTJBECBJO5rSuG8Zw2KkWLoLDXLqD7wwBq3bFKSNIOyFObMEMttyxUqWCkbyRI275Y+ZpH/AB1JVrl64li6rrmQAsHRoBMgmCv60ScycJa4LcDRbqO3sp1/pWbHBuMNdtXVy3EYXQpid8r9exU0rKNwb/pTmNToyPqonMV5DcIt32vWxsShT9D+9NcLvMGAUwZ3plcG0TCkerp+2aTUrh3CblwoLcFnbJlJywZgSTAAnrNEIFLQKNeD8x3UOVwxHcDMv+/tRMGs3gCA1p99iAfkdP2oDx3B8RYdbeJU2zGuV1Y6aTKMf6VSY7iTBotvcAG/8RiD8iTS+izsi2jvjvGYt3MLf/ihk8rWz5h2JnYTBg9qHsPzU9o7KYUJOhIAnYnXczpVDYF25cCoGLtppqT/AINaPuV+SLcC5cci+rTBy3LY00VlKwfXX22moWgcreoDsqvGcXe8PHuuomLaBNAq9dyYJ1JPoKveT+F3Di7JBixbtlw0g5viQAR3J1n8p70QC7YxINnEWlDW2ySy5jZeNNT+Bhqp2I9ab4FaujiJtPayZLLEXM0+KmbyxGmQHWDqD111zGKKxO7U2hsjnCipqCmMLbgVJimSUmwUvCvUoCu1lbSnFMFd6kxTTLvRbUITMa18+/ariw+PugbBtfU5VT9FRfqa+hG0B9qxr7QeTQivi7l8QC5K7HzXGZVUwZMNGsbdBVEqDlB3BsNaNpzdYCCrDNJXXOFzAAkgBSQNvPqDFXNvDGBcDLcSYzowZQTsDGqn0aKCGxDeaCQDAI7gCAD7CpXBeJtYuqymOhB1Vl6qw6g/770vNAX2bTkE4ZtSPsJcA1YgCOuwoc4013GrduWsvgWNyTGcxMgRqYB3gftUPmDimZVCGFYaiSY1+Gf69aoReZQQGIDbgEgH3HWhY+K4DV3RMjIBOnsuX8Q7xmZmgQMxJgfPakKYII0I1nt6+lcU0/gsQUuBwASuoDCQflXSFVskLTTXWJLEkk6kk7+/em4pTtJJ7ma7UDdlCUgVJxBDIrAQRKtAj/Sf3+lRzVhwsqy3LRUE3AMrEkFWWSAOms6+wqOFKKCNq7YvFWDKSrDUMpgg9welcSrjlbl25jbgRAQoPnufhQf1PYVbzsCqK0hOMPieGLePxi3cJAnzNbkdOhOUkfKqzieGU3cPZCnPAtuBJLFvK2n/AOXSMv0Lm4CqYMYaz+G2yKT1LAyTHUkk+9ZyL94Ym405RbU5QpiSQU1jfWZ/3pKQait47g1TOGcJVh92vMWIuElLZ0naS0amNSqxEb9KveG8DsJc8SwtsFGOVviGg11YH6k6VX8FsKlplbKGumMzER5RJE76np6iirhOHsgZSSYLLpsIBk+hMdOwrBKIqjjnLAvo5W5kuT4oYny5o1G8w09DHlBA0M5bxS84YW3XI1uVIEbzqdK3rCYFUtsA4ZSJ06eXUjXTpp61k3OKqWyi2PEJYl+40Cj5FWP/AFVqN/lXV8KLyzeQAgkK7btPmj8o/wA/aj/gWITKVBnrJMkwQD9KyrABg+2tFPCscUuCZAftO5EdN6j2qAo24+uXLjQAcg8LEptntdGP8ylp66E9qv8AgnEQXVCQSFzW26tbO/zBGoHVfaqDh1+5cW4LaeLI2nIpkHdjv0ECal8h8ngpav3b7uq5vDtAZVQE7FpzPoB1ArDVT+FoS07FIC0ujoACUBXqUDXqitKrlciuTWrUTOJaBWG/bHx3xLy4ZT5bXmf1dgIHyX961/mXiqYaxdvPsizHc7KvuTAr5m4nimvXXuv8dxmdvcmY+W3yrUYLiT2CyRSgTXDSq9FEAtaSST16bUjeuzS1FEazUaVEpBUV4rpSjvTqITsKKI7NLNqPkrvvT9zTYR6mmAs1TmaTQVg2kmuo5BBG41FcOleFAdytK94Jy/dxmIVLawHOdm/CiTqxPuCAOprc+EcEt4a0tq0IVfqx/MT1JoJ+yG8Ev4iwSNVS4pBmVjMIPaHBrUCs0rI8k14UIUZUFAHN/B1s3RiEAytKMuwDE6EehP0OtaKU+lDHP2GDYTViozgE6HcMPxaab96z2VNsOQZgb9suygyAZWRAzRBBHQGP0q3w/CDbOdHKncidJI6EGO+vrQZwTi6NdRb2W3O90mAAASMwg5+gkwddSam8V4wmdsjlwCQMsZD6g5we/wCGsEEJkNJ4Rbb4n4aFGfM5BXSMoWNyRoW1I00A+UBbfxyWBmNAY3JM77Dv86bGIu3Uyzlt7GJY694Ex8gO86VZAZLb2rOrEDM/VO6DrmYHU9AT1OgZHgbAo8cdblCPExleFMxoT0n+sd6cs3DobhnsDqPXTvUzH4GFAjoTNU4xDqYza9+vaJ3imGEPbshSDSbWr8q8y+IbNkEC4zhQkeZlVQYJJAAgE/2mK1PhmHCIFUQBOg2EmYHoNvlWHfY9wxrmO8YyVsKWJ7s6lFHroXP/AE1vVsaVWkAoLzvSURXq5FdraxSXXq8prlaUpKJpB2pxqi426ERmOyqWPeAJ+tQ7KLH/ALZeOB3GGU6W/O4/nI8q+sKSfdhWWMatuL3rl+9cuujhrjlz5TpJkDboIHyqsNlidAe+xp/QGRUEMGzajV1u1PW8MxJhWMCdFNI8Jvyt9DQrpi0OUxFdCmnPCb8rfQ11WFEhaD3VONJJPcU4WYCBoK9dECTpTlm4G0Xf1ptv+1ErBKbFnqZNPLbFOtZuD8M03nf8h+lFBY1DJJTONs6A/I1Dq2W2WBBBEjsflVYUPUGfakcpoDtQ7osZ2oop+zHGm3xCx/OSn1U/2FfQbrXyrazqwZcykGQRIII2IPQivoX7PuZPv2FzP/71uFujbXo/sw19wa50rN9SLeyIUPTtWL8/8yHE4mLZ/goGtproxYFTc/WB6D1o2+0Xj/hWjh7fx3B5yPwp29229B71j+MQih6t6R4YxpLiunB6svVTl/tSrNnKdQR2YSKVwly1yACc3YEyRr+01eJh8xIIJ+X6GsSvLTSPEARalcNu5VnxCzCR8KnSNCGIkeh701hCAxABAJMa6nXc9z60rDWWXyEaHr2p68OhBzdxSLibKY27JePtq1tTpmG9B/EcMAJG4/z+1EqK06ZvoYqJfwJJ2kHQ+xo0BLEKQBy0j7Gsn3DyxmN1/EjedIn/AKMn+E1oymsT+yDHNZxL4Zwct3VSds6T+6T/ANoraUanQueRTk8ork16a8oq1F0V6ugV6rUUqKQTTlNGrJUSWcVy3H5RSGWlotUSVKSgB2H0rq2x2H0r1KFSyrISfDHYfSk+Cv5R9BTtJq7VJBsr+UfQV7wV/KPoKXXqgJUSPCX8o+grgtjsPpTk1ypqPlSgkeGOw+le8Jew+lLr1VaiR4Y7D6V3IOw+lKr1RRNm0vYfSvGyv5R9BSzXJqle64LSjYAewiveGOwpU1yaigXMg7CuZB2FKr1SgpuvACvZRXCa7UUtIvOqAs0BQJJPT1r1q8GmNgSsxpI3juAdJ7iouJQ3HNvMVhA0jU6kgxOxgEA9Mxpm1w5ULQWgKrQTInXWIgGRPvHztUrEsNddtT2Hz2pOHvq4ldRtsR+/+dOlRb/Dc7SXbaABAAnUx6kwST26VKsWMogE99Y/oBUUTsV6vV2orpf/2Q=="/>
          <p:cNvSpPr>
            <a:spLocks noChangeAspect="1" noChangeArrowheads="1"/>
          </p:cNvSpPr>
          <p:nvPr/>
        </p:nvSpPr>
        <p:spPr bwMode="auto">
          <a:xfrm>
            <a:off x="63500" y="-38417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66564" name="AutoShape 4" descr="data:image/jpeg;base64,/9j/4AAQSkZJRgABAQAAAQABAAD/2wCEAAkGBxQTEhQUExQWFhUXGBwWGBgXGBoYGhkcHRofGhwYHxwaHCggGBwlHBwYITEhJSkrLi4uGCAzODMsNygtLisBCgoKDg0OGxAQGiwkICY0LC0wMiwsLCwsLCwsLCwsLCwsLCwsLCwsLCwsLCwsLCwsLCwsLCwsLCwsLCwsLCwtLP/AABEIAN0A5AMBIgACEQEDEQH/xAAcAAABBQEBAQAAAAAAAAAAAAAGAgMEBQcBAAj/xABBEAACAQIEBAQDBgUCBQMFAAABAhEAAwQSITEFBkFREyJhcTKBkQcUQlKhsSNiwdHwcuEVU4KSsiQzQxY0osLx/8QAGwEAAgMBAQEAAAAAAAAAAAAAAwQAAQIFBgf/xAAwEQABBAEDAwMBCAMBAQAAAAABAAIDEQQSITEFQVETImFxFIGRobHR4fAjMsFSBv/aAAwDAQACEQMRAD8APXuyd6RcuEVDxN/K2tLt4j50SkpqtRbtwlqdV40n9a7iIgkaGmLdmIk1rlY4UgvsKh8Sxq2Ue45yoqyT21j9yB86scFgWutoIUbtG3oO5qVzNy+t7A4jDoIZ0MHclh5lk+4AoetrTRRmRl/0WE8y88X8RKWybNrbKphm/wBTDX5D9aicm4XCXL//AK2+bVlBnIgnxII/h5lOZSZHwgmAdt6oWUjQggjQg6EHqI6V5QJ1MDqe3rXQdG2iEZoA4U3jgtLfuLhy5sq5W2zNmLKDAf4VjNvEabVX5j3NHfNn2frgcIt9sWjuWC+GqHVm8wAMyvlljmA2oDahtaxzbatbq15Y4U2LxNqwHVc7CSz5dJ1AndomANTVnz/yr/w6+trxjczqXHkKlVzQsmYYmDMbR6ihvCYlrTpcQlXRg6sNwQZB+tOY/iF28Qbtx7hEwXYtEmSBO2vQUItN3eyu1HzGizknki5xFL7petp4Q+FicxYiVnTy2zDDNM+U6UIirThXHsRh1K2Lz2wxzMFMAkCNfzaE6HTXatGO+CqUC6sMRIMEiQZBjSQeo9asOXMCl/E2bNx2Rbri2GUZiGbyrodxmInrB9KqzTmHvMjB0YqymVZTBB6EEbH1ormgBUjH7TOWbOAxCW7NwtmtqzIQZSBkzZpg52V2gba+lUfCAQpbv/So+EDXr1hLrsFYque4xhbec5mBb8IPiH3Bq3dFBIScknLO+WdJ9YiudnSaYhHyV3OhQ65y/wD8j8yvC7XfEpMV6uPsvXgu8p/DYt7ZDIzIw6qSD+lX2A57xlsiXFwdnUSfTMADQ1XYqw4jhBlxo5v92grT+G/aNh3hb9lrfcj+IvuQIP6GivA42ziBNi6jAdFIkfLcfMVifC+FXcQ2Szba4fQaD1JOij3NWzphcAQ9/EeNfXaxhn+E9nuj4QOw196PD6jzTQuB1DAw4RevSfHP5LXXssNtf0/emb1wr8WnqdvrtWMt9p2NN4uhRE2FqMwj1YnMW9QR7UY8n/aScXft4e7YKvcMBrZzLIBYyG1UQDtNdEwTMbqI2XmiGko1F/yzNetX+9N8QCr5UG+sCIFQrFwzVMpwtLyEtNK7W4K5URH0r1VpV+oqy9cdPLeAZRtdAiekOo+A+o8p9KSqZTIOh1qwxG5B1H+aVU3cM1vW157Y3t7FfVD06+Q6GTEE0QEgLBpx+VNYqRQxzDzKMPKqQ909J0TTcx+gp3mPi5tWM1kSScpf/lkjQMPwt2nQkGCYrN2kkkkkkySdzS8+SGjS3ld3pHR/tFTSj2jt5+q+kODX1uWLTrGV7asI21E1LrL/ALKuZSGGDuGVMmyT+E7lPYiSPUEdRGo0Jj9YtDzMV2NKYz9R9F83farwb7txG7A8l7+On/UTmHycN9RQca377bOBi7ghiB8eHYHbdHIVh7AlW+RrAiK7cD9cQP3FIHYp20ruci5mLHNlEkkgElo6kCdfeo9Hn2Z81YfBG82Jth4Aa1ltK13OfKwVz8KlCZkx23NC3M2Kt3cVfuWUVLTOfDVUFsBNl8o2Man1JqwXai0DZRVdag3/AApuDSLSjEAeN4PjnxA5YWS2bfJEPkjYD3rL6fwWEe6+S0pd4Zgq7wqlmPyUE/KgvbdWaUTAqXw3h93EXFtWUL3G+FRAJjXqQNqiCpfDMc1i7bvJGe2wdZEiRqDHXWji62UU3mnlu9gb3hXhqQGUiIYRvoTGsjXtVQtTuM8Uu4m61682e4wAZoAnKAo0EDYdBUEVktIq1ETcXvvdxVm62FK2Ftq9qyBAOHUltCO5LEnuYq94nwNfDGJwr+PhjuwHmtH8lxd194/3n8hWWxtxbl1ECrZGFthRlHhqDnO+slhMd6oLnMdvAY1v+HrdFkEpdtXnzJegkEZIlY1AJJP6g86SETEs7hO4Wa/FfqG4PIUL3pYTtufn8qtOO8W4f4f3jDCblzQYZgctlvxMTsyflGxJ7SBS8L5qewjm3bTxyZW8dTbB/IkZQd9elKMwJX/C9A/r0A4aTt+fhXf/ANN4lQGuILSnZrrLbHucxkD5Up8Xw/DCXdsZcjS3alLIMaZrh1YT+X6VG5I4Hd4niicR4l20FYXbpc5llTkhmmWzwQu0TpVtzxyBZ4dgWuqbt+41xUDmFSyszJVTqTosmRrsKa+xwxvDXGyuTN1rKkbTfaPjn8VA4Rx5uIXlwl68+EsXPJbt4ZQLeborj4nnaSflRhzJ9mVkYKzas3bdp7JZmu3fKLmcDNmI+EyqR0AFY9wriL2LqXkyh0MqWGYAxAMHQkbieoFG2F41xPHWLuGuW/vCXoh3UW/DIIZXDqAsAiYIJiY600+MtPsNALk6yTZ5QNi8P4bsmZHymMyHMjeqmBI9a0X7FODXDiWxTIfCS2yqxEAuxA8v5oXPJG0ikYfhfD8Dq5GPxHbbD2/ffxDv322WtK5au3DhEuXiA1wFwAMoRPwKoGgAUDT1+dCyM1rvYzdMnClZGJZBQPF8lPYwzcIGgGm0Um1b9IphLu7MY0LGdIHUk7Aep0pnD45rxizonS8Roe5RW+P/AFHy+jUMHSKXNI1ElW2dRoSB7muV6zg0A1UMerP5mJ7kmvVn3LekJt7fzp7A8O8RtdEG8dfQGh3mvmVcN5VhrpGinZR+Zo6dh19qO+Cx4FojqitPckST8zUdML0jlG+xyBgleKaePmkJfaJgWtWlv2EUBfJeAUea2dBIiGAPRgRr6VmuMwSXbVy/aQoEKh13SWMAoT5l1/A09YYgQN+xNhXRkcBlYEMDsQdCD6VlT4W1h7eOwaXNbrqLZfQGFLZQeuXyqXOmZgKTlZe67XTsxkLQLp1j6OB5v5HYoE4djGs3Uup8SMGHrBmPY7fOvojAYxb1pLqGVdQw9iJr54x+BuWWy3FKtvGhBHcEaEb6jtWj/ZLxqVfDO3w+e2DvBnMo9Adf+qhQuo6Sut1vHbLEJmb1+h/lHXHeHDE4a9YO122yT2JBAPuDBr5Pu2ypKsIZSVI7EGCPrX14Gr5j+0DCC1xLGKNvGZwP9cXP/wBq7nT3G3NXj3IetWmYhVUsx0AUEk+wGpqfxfgGIwyWnvW2QXVzrIIIGYiG08raAx2YVGwGMezdS6hKsjBgQYOhncbdvnRHzvz1f4iLa3FFtEk5EZsrEnRiDuVGn1Ok025r7AHHdZQjFHn2cc3Hh3ihrbXVuFIRbiKF3zvrJzZYAGkxqaBaQXI2JHzoU5aPaRYU37KfxG7cvXbl1gMzsWOVQo36BdBTeCtKbiC5OQsM0EA5Z1IJBA07io1u+41DV3748ROlT7Q0CqKlFaFd5Xw2MxWHsYCcgtjx7o8wUAkZmkD+IYPYGVgQDT32h8o4WzctWsIpW8QMy5y4IMBZkkh2PaB6a17kLmUYLAXCoVr9642UaeVVVVDP/wBWaF6z2qHYuMxa85Z7txiidSzNoz+4kADuR2rlZWa5hDYzwu30zpYlHqyj29u1n9gotzlrEWmsXcBeN8ggA2zD2rnUQY8pJbXQRM96KuBfZ/hbjO2KutfvMS9wJ5Lasxk6rqTM9QPSpfDMCMFYBYjx70TMyq6jKoAMkHcn5TGvMO+KvLkwqLZskw1+4T4j/wAypvG8EwN4qhkylos1+VrnZUcTJXNjNtVbzT9mFvIz4JmDKJ8JzmD/AOliZVvQyD6VlToQSDoRoQdCD1B7GtutYVLMLfxtxyDMEiJ75YI/SqzmrgGExsvZdbd8bkKYf1ePaMwGnrtRoMutn8eUAt8IFtcFvWLNrE+I1t7ozWQjEOU/OSD5Qeg+tHuM5hxGLtK13ELhsI1oW7lvJau3Lzx/EyqVJUZtATERMUE8O4y2GzYTGW2uWQSCkjxLLfmtMdB08vwt85qfxbgrWglxGz2bgm3dUEBx2IPwtG4P61MqWWM2aI7FdPAxYMmmkkO7jz9FYW+O2sOuXA4a3YMQbrAXbxH+tgcs9QKgY/jOIvaXb1xhEZSxy/8AaNP0quVqdQSYGpNcp8j3Hcr12PhY8TfY0f35KlcD4Z49+1ZBjOwUnsN2PyUE/KtY49xNEHg6liAFsoP4n9QiR1b5A0IcjcKkk52tXnVjbfL5kTyjOgYRLZmGaNApj4pBbawCYVAoGa4SSztqzHuSdSSZM0xjsJK8x13Ka+TS3hv6n+hRMPwt7xDYmMu62FPk9C5n+Kw9dN400q9trGg/sB6VCwbE6mrG0tPaaXmtepO5a9TiDSuVm0VYPir7XHZ3JZmMknqa177LeYPGsfd3I8SyAF/mt9D7jb6d6xxqm8E4o+GvJetnzIZjow6qfQjSuTG/SbX0bqGEMmH0wNxx/fyX0cRNA/MX2a4e+/iWi1lz8QTVW11gNoh32012on4Bxq3i7K3bR3+JeqNGqn1qwauhsV4N7HMcWuFELGeY1NhrmHxdqbSqpwxDguq6B4fKDAMzmEEwNap7uAvYXw8XYfPbBDLcX8BI+C4PwmDHYg+tbLzHwizirXh3UB6q0aqe4n/DWUPgr3CXc3LoezMqoWQy7wRmOUTMqQfQ9QJ8YO6exOoy4408t7grT+Aca+8WLd3KyllkiDv1gncTse1Yl9rlqOJXGylRcVG1G5ChTB66ATR3y/xpcW/iI5VSF/8ATg7FSSApEZSRIKkA9QTFEGPs2sUhTEJbynQqxn/dW9VII70zjZHovtyRkAcdtl84ogLAMcokAtE5R1MDUxvFFXM/KVrCYa05xBuXnY6KhCZYXSWIKkTJka5gI0mr3Dci4VMUbd27cuKYa0iBUzqZIzOTA2ZfwybZ11Evcc5cw6DNcweItCdxiFYt6yTcHbX1roSZsWsEE0hCNx4WUu1IDVP4lw17ZJZYBJjWf16/SiK9yxat8OTENma7cUOIaAoZoXTKQRp1InN6RSUmQ27vk7LbYXO28IPmlvaZYLKQDqJBEjuO9TuEJiGz2rEnxgEZQAcwBkD69qvbHL2ILoMSFCrpmxLOLaQNtCC2nQH3rL52t2cQrbE53AVdwbDtkDqQ2ZiuQGCsbMSdNeg3NEi8fTDRcu2x4xSLNtTItJ0uMf8AmNqRoImeopKcMXC27l1blu6bpKIbfw2wBLR6kEbfOgrFY53cuWOY9evYa77AD5Us3TLIXVwuk588OK0Fxo2APjv/AAjHhnFWuMcTevFroByWoAAWQABp8Wp07T7UT4Hi7Mh8ty0mgLBGIC6yc2UBSNBsd6zvl+34l+2l29dCtJOVmnaQNPlWkXOQcNetn41JWUfM5j3DNqNKFNI1rg11/cEuzHJbf/VGt8ewdgHxLlvNOoA8Vz6kLIB9NPeqrF8+2Mw8O3cj8TLCsTOggmI9KD8XwwW77WYJgwI1OnbTWdOnWrPjvBwjWgiwWQu65gR5QDKtl7TP+n1o1ssDyhjHeWl3hE/COM4HH4i0l7BZmuMtpnMqwzZsrBkIGhGUg6kEEHQgm3PQw+EtJduZhaIFjwVUNbuAAlFYfgZQCVcEEeu1Y7wbGXLOoJtkOhFxRoCZy5hHoSDHTarfEcCutZUrjg+DvRcuF2LFLoElTbJm5c1Oqbg+aBR4y12zjQCGWOb7m8/9Um/wcXgt3B5r1lzAEfxLTf8ALuAbHs2xFP4PBJYUuWW9iF2sIYOukh9iVnWNBI1mKhcO5hw+Gs3bNuyVS4sfeIBulxJgjQXFn8Gy9SZrnDETF2yMNmN8A+LaePFuASc6EfGoG9sRHY0q6Gre0HSuyzqEs4ED3hpOxPn6oy5Lwly6xxF2+HuFBbhdfDUQdPzN/PqNTE70UcWtl7uVSGIURrtOv9az/knmMYVxbuABCfjP4TOubqO30mi1uYLNq9ea7cQKWlfxFgAACAJkRG3961HNp9wXOzOnyNf6dH4+VeWuEn8T/TT9Tv8ApXbbqrlMwLgSVnWO8dqDrvPTX76WMOClt3Cm4wBfXqq6hem8n2q04ZwfwcWGEscrZmJkmRt36TrRGTlzuUrPgmCtQruixDpXqQhr1HpLLHudOANg8S9uD4bee0e6npPdTofketUIr6D5y5dXG4dkgC4uttz+Fu3+k7GsExuDezca3cUq6GGB6f3HWa5Usek7cL6B0rPGTHTj7hz8/KsuV+Y7mCvC4mqnR0nRx/cdDW58E4zaxdoXbTSDuPxKfysOhFfOTVa8u8fvYO4Llpu2dD8LgdD/AEPSril07HhY6n0xuV72bO/Vb/iUkaUHcw8RSwLclf4l1UYEaMpYKdSDoMxMbn9KueGcyWsXY8S2wBA86sYKGNj399jVFdxr+E+VTCkyxMKAesfiM7fKmyRVrxzo3NcWuFFC/HeQiL167gmFm4hBFofC56j+UTMT2btNQOE83JdPg45Cl1Wy5wTPs3S4NNjr2Joi4pxi3grCm/ebxrpNw+U52JEDyAnyqANzvWacR41hbxhrTmdS4yq4O8r39jWmRufwFkuAWh8zWAotYuy2ZbQCsogo6AgiNNIaJUwYdttKFvtD5om5YVD5RbDOqE6FoIAJGhgA7dRVZw/jlywGX/7jCsIfMrAEHSHH4WExIPselN4/lpb9s3sE7XToTYJm6iga5T/8ygZQIGYAaioGb05Vq07hNcJwVzF3FzrCQRtOWQIievY/2o+4RdspbfCXwStsfw8wzK1uDoTsCCxEz2oc+zPHhw1ltHTVehK66e6n9xVxzKDlYbHp9Zrm5T3Mk0duy6uM1r2ahz3Q1yjxDwHcgCWeV7gT8IjQa9q0bGML2HZyjKGGpzMp0I2KsNNNQayDBYsW76k6Qf6jf5Uc8Q5guMv8C216ygAdtVtqx1g+oHc9ZqTROMmod1pr26dPhV/H+HLbt2GtCLZzKVE+VwZO/UqV/wC2qvBcNTJcxD2la3aiRlHndtEQdyWj5e9Tkxd/Fm3ZlmZ3LBDBhzI+I6kBepPeofPXFltm3g8M/wDDw5zXHX/5L/VvXLED59qaw4HPeB45XQzckY+IGEDUbr4HlEvLnLy28Raa7mR2QkFQFVWaWK9xEjQRp86suauM/d2FtSAq7tIzHqfl+9ZomPv3y19sQTdTUl3C6aZY/UQP61LvffMa5RVJJgnoB2LGYXbbfWhyYji/3lcj7U0C2hX/ACr4V97169DlUKqogGCddTHQncjc1H4zwS9jL5ui4lpAYGYyfXaJ+VOYfk98OP8A3mzCGZQBDe3pOmtXtjhLLbBS6wj4g0H+lEDA12q0q/IJbpCGMPyS5zKuKRthDW3Ct0XXNMT6aVFt8FxKgW71tnFowqKcyEE5p8pzFSSdBG2vajpcGQhIJuHc65iep6gfKoYwRukstxkYSBDEFesAH9ojetl1hVDNocC4ah4VbgsLgsTfssyLYvWyoa0+uHvKNCkNrafsNtI31q15p4Bh7ODvHBYbw8SGW5ILG8gDAk2iSSm2yxpPtTX38BhbxttHBkC5G/oSPMD7GrXHcGW5aVCTiLJ0RS+W9bnbwr2zDbyPvWo53tIDjsjzMgmOqL2nwePuP7oFwvGrWOgXmSziojxDC2sRA/Gdrd0/n+FuuU1FxOHa2xR1KsNwdx/f361Ku/Z7ca7Fm/baznyl3DK6aiQ6Ro4B+GRPT0XxGw2EvNhMSWNgGMPiXBJVRqsEfEh0DL+HpFFnxo5PdEfuT3T+rvxz6U/+v5j+Enl4xisOYn+Mn/kK2vGMviKANROvy0+VYxwyw1rF2FcQfEtnQ6EFhDKdip3Braseozjo3b0g0pACHbrf/wBA5jnNc3fY/qlptXqRb2rtdA8ry4RIRQrzzygmNt5lhb6jyN+b+Ru4/aiXB4tLqLctsGRgGUjqDTpFLkAiin4pXwPDmmiF8x47CPadrdxSrqYZTuP7+9Mg1vvOXKdrG2/N5LqjyXI1Ho35l9OnSsM4xgHwt1rV4Qy7wQdOhHodOx9qVOO8upotewxOsQyRF0h0kcj9lK4BjGtXDcVoKqWyyB4mo/h66bEt7KY1irLjH2hA2rXgrldZZ0bzKWJHmJ0zkGSI01HsATF41ztoNtOoqBcuk6GupBhBjf8AL+C8v1LNZkT64uPlO8Sxj3bjXbrl3YyzE/5A9OlQ3bWuMaTRZH9gudSIeD8YdYskA24jKQO2Y/UzVfa4g9q61yyckNIAJAGum37japFzE2gHjykuWylJdSRqBcG6gjqAd6qCdCO9BY0OvUtE1wtN4MqY26GuI2GxSGPHUZczEaK408QmN1hv3p7iTXGa5Yxc2ryagxpdQbXF7z1jrQTiOYfFTIwa3oqg22IGnde0xt6b0S8J5wDIuF4ohu2o/h3xPi2wRGYMBJ06jXvNKSxaxTvuTMMpjOpu/wAIGxuj9e4JESOh9tKI+DcwObX3c+RTOqGPwxBj4gdAQf6U9zXyg6D7xh3+9YZl8rqJZEWAJUbgCNVAjqBQbqAG1A6N0n0OxiiOia9tKRZJZIHnytSwt37hgmxMH71iQbWEUCWCnRroEHXXTvA71Zco/Z4l3AgY6yyXTdNwEHLcyEL5W7Aw2h1G+lZnxrj9/Evbu3HgoqomSVFvL+WPhJ30/pRhyNzLjGw2Lso9x7jFAt667MmHUhg7s7TlMAZVGpJ0BimGRmKEBpryVWXkuyZjI7vwnON8DH357CWRh8OoVIAHnRfMH7sWbxNTsF7ijTA4NLC2ltCEIOg6R1k7z3qpwFktYDNffEs13KblzeA2UhRuEkMQJ/FPWrW++W9aXXSB8tZ9+lJPOo2hGxsV3iJkgyfY9fTXX1qGmJUOLTiJEgnt71YKA2YGNDHpG3y2/eq67dtxD6MxKoT0IE7jY6GsKk9YtZWgyDqREnT/AD9hTdm4Q5OhH60rD4oXEVsw8hKt19/aOvtUxrSLrpJ9ZU/PpVKlX8Ts27ttlI1OkjQgjb5zr7ih3lTjDrca05IZGg9mH5iOneKJLtjKWB1nU/3B7f57AfNeCcXlayTmdWDdPh1me8b/AC6VoCxS000jXjfHMK3m8dbV1fKSozZh+RlmHXfynUTpBoJ4/inxdv8AhXXEaHD5iUeDuh6n+VpOmhNFHBeV8IbQQ2lYked31Oo3B6DppFVPMXKq4S3be0WKElWzHUNup020B+nrVNk9M21dDHjbkOET/uPg/sqHlvmFEy2cYGNpGBS4J8WwQZgfmtkjVOm4recahm02aVPl1Guoka/TesJfhT4lRFpidQLqro38rnQMR7z71ruDxmfB2WkZ7dtAwDBtVCyCQdZg/XpTEj2Pp7RR7pXIikicY3m64RDb2r1NI9eo1Lm6lm3IXOBwdzw7hJw7HUanwz+dR27j571tdm+rqHRgysAQRqCDsRXzGxq84fzxfweGuWVaVcQkkzbJ3K9tOnfWufjPLiGL2nW+nNLDks2I5+f5Rh9o/wBpAsl8NhNbuqveJ0tHqFEeZh32HrWJ4i8WYlnLMTJYgkk7yTOtJuXSTMancnWmmbua7rWMYNl4/nldz+pNMO3TenAAe9NOINYlJIVgUkxU7gmGW5fs23kK9xVMbwWAge8x86hVN4JYL4iyo63FHt5hrSpNLauvtDuL44XKqsMzPlESXckA+oH7ihaav+fXB4jio1C3Snp5AFMekg0PxVtNBRLWibFcStYgS2HW3IAXKxgEbsJGnoNtDUO3Y+622N+wGuXVi2twHyCdbh9dgF37xUa05dWzGOs+v+ACskhxB8LVEbK25X4pjcP4qYYl7ajxbiA+UAEAuATo2oGm86g1pHJfGhjbWUKgVWPiWzbU21nUmIAljrrM67VlfJ/E7mHxK3VXMoGW6p0U220IJ6dCPUDetO4hzOqW18AKltxmELln109dKRy3Fu1fROYsXqHZSeN8lYC6xKIbRaMyWYCvBkQuU5DPVfpQVzJxM282Fsp4K2zDAArbtbakbu5EediSfSrPh/NJzkEyxIgjTv8ASKtsdwtuJKtwJqnw3Doreh/MB0OsfpQI5ZCdMlkJl0EbHDcC+6qeSUu/d3yaIr+UswBJiWZsxgTK6ToO5q9OPDspfyup0hlYesMpiD2MGmuUuGXbCXxfUqwvMAN1KhEhh0IMk/5FP4ji6fCypnkgKwHmEaENFMpCfR6h0HZS+GfA4JEmcv8AnT+hFUHMEraFzfJfUn2YAVbWcWMwVkZATlDKMyidiQOhqLxXDDwMRadvM1vMh6GASDPaQPpVhBUDl/GDNfUmA14ga9H836R+pq6t4pbiNbuwDMAzv0+Rnp70AYDGhcQ8ghVYyfWIB9tKMMPiUZAC4D7+YaH6/wCGrc1RRMbg3Rgbd4gA7ESPb1H1qHicbdYX/EUCLDHMplWIgKe4MGI7VbDFIAy3BlGnmOoX0noPXYz02qq4haVcPeKf/K6WtNviBYj6kfWqVtG6IuXsSvjXbRIBtuVH+hgHQ/8AaT81NGGHw6GBcUMB5vMA0HvtuKzzEsLWPzbB7doz3MFD9IWtCw17yZu4n9JoZG6ISQLCkeOrbAAdoA+en16Gq7/g6sZ1A1EDQR69T13pzCL0qyRad9NoXPEzn78J21agV6nFauVdlEAC+emFQeMWcyAj8Jn5Vo/NXK4cm9hx5t2trswj4kHfuP60DsCK4mLlNfT2duy+jn083Hczz+IKFC9e1q3xvCw0smh7dD/aqlpEgiCK78WQJByvEZmBLiup4289j/fHKRm7TXcw6n5Cks1WV3EMlrDlDllXnLEki4dT6xH0FFDu1pMqu8M9NR6a0SfZ1h1fHWg0dSM2wMHKemzQapbuOuN8TsRtE7/IaU5gHKHNbbK4HaR37+gFR0Nj2qg7ymeLXPExF5hrmuu0jaC5M/rV9yGtoXiz5cy5QpPrMkdjAid9dKGLogxBA9evrRFyPfveJcW34DWzbLXUxAzWyF2Mb5gToRt10pPIbcbgTSPC4NeDVov51R8RZy2cO7qWi2yW2OvuBEzPttVNy3ybeJP3nC3mKkZLRlEY9TcMaKNIAMn2k1pFm4ot2b9+0thjbAyKzFRbJ0XKfSCIBgyPShLmvni7iM1jBAhBOZgQpPpJIifygyY3OwVhb6Mehv4o8jjK+yEK8VUWXZDkgEnImiTtoOvUSar7C3VRiTlWJymDlG4JnUb7DXWu2itlluX/ADvEqp2GmhI/F6bD3qBxHiTXSZJgmff3orWk/Pz+y26QM+Pgf9Uzli2b2Ms22aA75SewgyfeK+i8KgVAiKAqDIDpCgD9/wB6+buWr4TFWGOwuL+un9a+hOHOPCg9pPrHX1q5RRSeou5VZhLjZ7quQTmDrvqrBl3Pxar0qv4vwxWhsoYDymffQ6bHWpXErztBQZGN0KpA/KpYz3BACH3rq4yQSI10aDMECdD13Gvb1of0VKlw1o2+pI08p1iTAj+1c5q4w1u0hZR5w9qGAPmGXzDtoxn2qbi7w0IAMfWTsPr+woS544ivh2rTyfxqQZ184bX1lBNaaLKioQAZcaMzGF7htdfTWiHD3bbIiONY09I/z/NKFLWLVgCFAbPIjproPWP6Vb3FAaNCu/UZT39Nf3+misq0v32VPizqJAY65RGqN3X9qUkfd8Gg8oe/njsDJj9vrVHjMc4Qjrqs/m7Bh37Gig2ADgFj4FZo9MkT9WFZdsiRqXzLbHiYZjoCjK3uMpj9/qKNuFnNaA20/SNqFOYrUtYXQnU/IKNf1iaLeFCLYJjaNOlDbuQrk2aUvDoZPvVraFMooqQtO2udG2k+LdepSmvVi0xSpMdw4iXt++Xt7dx6e9CXH+XExBNy3CXeo2Vj/N2bpP1rQfDy+37U3iuHK+ohW7gb+461ycvpZa4y42x8diurh9SfCRZ+9YHi8K1tijqVYbg71DxGGVxDD59RWtca4Wl0m1eWGGiv1A/Mp/EPQ0AcX4FdsasM1s7XF2Pafyn0NAgyrdpd7XDt+y9dDlQ5TNL63/AoNxXCmUkjVep/KO59PWuY+0URbcq2S44DIZBlUOh6ir/iCFcJ4wYq7MMsflMjbYyNZM70M22YkbGIMd4/eY1rvROdXuXisv0TKfSFC/N/0KPNLtN2peNuB7jMECBjIVfhX0HpXcHcCOjESAwY/IzR2yObultIulrfJPLVhLQOJtpeutErcQP4emigEHWTr7UbjB4Syhb7tZQRqVsoYHWYWgCxzZZGVs+hObYz9N6uMXx2UVrbSCAwyt5WQtDSO4nb3rgSSzOeXOvddcQMNBqqufrl+6BdWHsr5RZBbzNplUZdSGUydQYUgUG848RICWgqISo8RUAjQwsDXwzAMqDpPTUVa8xccuGMFhmGa42R9YIyt5VkkAevoPWgHEWyrMrfECQeutdHHbbBr5SORQedHCbp3CWDcdUXdiFE7a01U/gF5ExFprhhQ2p7aGD9YpsJUmgmL1prTkMIZT+o1B9tq2PljmhcRbWCMwUKw666QR1ggQes0O8W5fXEqDMN+BxqI7eooWs8IxmFuhltsSDEp5lYdtDP7Vl8epZY8d1q3E8Rl8ESZDsDt1QmY7kqdf71BcMt2PMfMDl2JWdQP5l8zAerD2d4PxMP4bXVFu/kMo0Mwyk+dY3Gup3Gm29MYrFlrpbrOneNvlpNK0RsUQbq34jgltW2aQdCyr1nbWsv5jbPiAt0SFA1XSCwDER7/vRnxjjCW11YMBq5M6naNd9ZNBXB7b37rvnUEsWhtOug69K000LWmiyncByyrmbV0SDOVwQfaen0p/inB8Ra89y0cgMF08yj1MHQe8aGiAW3TS9ZDDSJEj5Mu1WPA8OMx8O9dU9LbvmU/Np0I6Gax6nla0BZ3iL4JyH4iy+oIkQ3+d60jCWVLIT+G0gPoGJJ/wDEUK8+8BNi9bv21ItFgWH/ACmJ+H/Qen0q3xWJafBtxnuJaKzuUBbP7xoYq371SjBStXPjXxHwW1ifU7+/QfKr3gvEUutetpvZZA3uwJI+RBGlUN4rhcOwQ5rhMKDuzmNf9KjU/wC9Vf2YOVvktqb+eTO+XKyH/wA6qP8A2WZ2/wCMrVLC1JVKZsbVLtLTSUYF1a7XQterCIvMJArwHSllaamDRlE3icIlxcrqD2PUeoPSs6+0S6+Fwl1RH8QeGmuuUwHMdwDH/wDK0tm29axj7YOKE32t7eEqAbbuuafQw1wSOw60rPiRSuD3DcFHimewENOxQVxDF+JYS35ZWOonaIiql7ahRr5t4qfwvGG2pzAG3PmE/EI+ECcu5B2J2pHC+EtcOYjKm4PcfyzuNN6O9waLKprC80OVCtBmIULnP+dav+H8GUee55m6KNh/erjBcOVQMoA/r6kxrUi/bFlC7mAonaSZ/qa5suYX+1my6UeK2P3O5VHxO+tpJ0LHRR09T8qoLXF7qoyK5AYzvqJ3jtMU9xxLxyXbqlVujNamIK9wAdO+u81E4c38VPLm1iImSdBp11g/KnIYw1lndKyzOc/bZctYa60squx3JAJPeZ3+dRyZJnfrNaEvEEtFlNtWCwMrLBUjUj3YzOu1CPMOMW7czKoUwA0dSP8AN6qGd0jqLdvKzNCGNsG1VV6vCu02OEstM+zu/wCLhipOtt4H+k+YfrIorvYQQe/tWZ8gcZtYW67XWyoyRsTJBECBJO5rSuG8Zw2KkWLoLDXLqD7wwBq3bFKSNIOyFObMEMttyxUqWCkbyRI275Y+ZpH/AB1JVrl64li6rrmQAsHRoBMgmCv60ScycJa4LcDRbqO3sp1/pWbHBuMNdtXVy3EYXQpid8r9exU0rKNwb/pTmNToyPqonMV5DcIt32vWxsShT9D+9NcLvMGAUwZ3plcG0TCkerp+2aTUrh3CblwoLcFnbJlJywZgSTAAnrNEIFLQKNeD8x3UOVwxHcDMv+/tRMGs3gCA1p99iAfkdP2oDx3B8RYdbeJU2zGuV1Y6aTKMf6VSY7iTBotvcAG/8RiD8iTS+izsi2jvjvGYt3MLf/ihk8rWz5h2JnYTBg9qHsPzU9o7KYUJOhIAnYnXczpVDYF25cCoGLtppqT/AINaPuV+SLcC5cci+rTBy3LY00VlKwfXX22moWgcreoDsqvGcXe8PHuuomLaBNAq9dyYJ1JPoKveT+F3Di7JBixbtlw0g5viQAR3J1n8p70QC7YxINnEWlDW2ySy5jZeNNT+Bhqp2I9ab4FaujiJtPayZLLEXM0+KmbyxGmQHWDqD111zGKKxO7U2hsjnCipqCmMLbgVJimSUmwUvCvUoCu1lbSnFMFd6kxTTLvRbUITMa18+/ariw+PugbBtfU5VT9FRfqa+hG0B9qxr7QeTQivi7l8QC5K7HzXGZVUwZMNGsbdBVEqDlB3BsNaNpzdYCCrDNJXXOFzAAkgBSQNvPqDFXNvDGBcDLcSYzowZQTsDGqn0aKCGxDeaCQDAI7gCAD7CpXBeJtYuqymOhB1Vl6qw6g/770vNAX2bTkE4ZtSPsJcA1YgCOuwoc4013GrduWsvgWNyTGcxMgRqYB3gftUPmDimZVCGFYaiSY1+Gf69aoReZQQGIDbgEgH3HWhY+K4DV3RMjIBOnsuX8Q7xmZmgQMxJgfPakKYII0I1nt6+lcU0/gsQUuBwASuoDCQflXSFVskLTTXWJLEkk6kk7+/em4pTtJJ7ma7UDdlCUgVJxBDIrAQRKtAj/Sf3+lRzVhwsqy3LRUE3AMrEkFWWSAOms6+wqOFKKCNq7YvFWDKSrDUMpgg9welcSrjlbl25jbgRAQoPnufhQf1PYVbzsCqK0hOMPieGLePxi3cJAnzNbkdOhOUkfKqzieGU3cPZCnPAtuBJLFvK2n/AOXSMv0Lm4CqYMYaz+G2yKT1LAyTHUkk+9ZyL94Ym405RbU5QpiSQU1jfWZ/3pKQait47g1TOGcJVh92vMWIuElLZ0naS0amNSqxEb9KveG8DsJc8SwtsFGOVviGg11YH6k6VX8FsKlplbKGumMzER5RJE76np6iirhOHsgZSSYLLpsIBk+hMdOwrBKIqjjnLAvo5W5kuT4oYny5o1G8w09DHlBA0M5bxS84YW3XI1uVIEbzqdK3rCYFUtsA4ZSJ06eXUjXTpp61k3OKqWyi2PEJYl+40Cj5FWP/AFVqN/lXV8KLyzeQAgkK7btPmj8o/wA/aj/gWITKVBnrJMkwQD9KyrABg+2tFPCscUuCZAftO5EdN6j2qAo24+uXLjQAcg8LEptntdGP8ylp66E9qv8AgnEQXVCQSFzW26tbO/zBGoHVfaqDh1+5cW4LaeLI2nIpkHdjv0ECal8h8ngpav3b7uq5vDtAZVQE7FpzPoB1ArDVT+FoS07FIC0ujoACUBXqUDXqitKrlciuTWrUTOJaBWG/bHx3xLy4ZT5bXmf1dgIHyX961/mXiqYaxdvPsizHc7KvuTAr5m4nimvXXuv8dxmdvcmY+W3yrUYLiT2CyRSgTXDSq9FEAtaSST16bUjeuzS1FEazUaVEpBUV4rpSjvTqITsKKI7NLNqPkrvvT9zTYR6mmAs1TmaTQVg2kmuo5BBG41FcOleFAdytK94Jy/dxmIVLawHOdm/CiTqxPuCAOprc+EcEt4a0tq0IVfqx/MT1JoJ+yG8Ev4iwSNVS4pBmVjMIPaHBrUCs0rI8k14UIUZUFAHN/B1s3RiEAytKMuwDE6EehP0OtaKU+lDHP2GDYTViozgE6HcMPxaab96z2VNsOQZgb9suygyAZWRAzRBBHQGP0q3w/CDbOdHKncidJI6EGO+vrQZwTi6NdRb2W3O90mAAASMwg5+gkwddSam8V4wmdsjlwCQMsZD6g5we/wCGsEEJkNJ4Rbb4n4aFGfM5BXSMoWNyRoW1I00A+UBbfxyWBmNAY3JM77Dv86bGIu3Uyzlt7GJY694Ex8gO86VZAZLb2rOrEDM/VO6DrmYHU9AT1OgZHgbAo8cdblCPExleFMxoT0n+sd6cs3DobhnsDqPXTvUzH4GFAjoTNU4xDqYza9+vaJ3imGEPbshSDSbWr8q8y+IbNkEC4zhQkeZlVQYJJAAgE/2mK1PhmHCIFUQBOg2EmYHoNvlWHfY9wxrmO8YyVsKWJ7s6lFHroXP/AE1vVsaVWkAoLzvSURXq5FdraxSXXq8prlaUpKJpB2pxqi426ERmOyqWPeAJ+tQ7KLH/ALZeOB3GGU6W/O4/nI8q+sKSfdhWWMatuL3rl+9cuujhrjlz5TpJkDboIHyqsNlidAe+xp/QGRUEMGzajV1u1PW8MxJhWMCdFNI8Jvyt9DQrpi0OUxFdCmnPCb8rfQ11WFEhaD3VONJJPcU4WYCBoK9dECTpTlm4G0Xf1ptv+1ErBKbFnqZNPLbFOtZuD8M03nf8h+lFBY1DJJTONs6A/I1Dq2W2WBBBEjsflVYUPUGfakcpoDtQ7osZ2oop+zHGm3xCx/OSn1U/2FfQbrXyrazqwZcykGQRIII2IPQivoX7PuZPv2FzP/71uFujbXo/sw19wa50rN9SLeyIUPTtWL8/8yHE4mLZ/goGtproxYFTc/WB6D1o2+0Xj/hWjh7fx3B5yPwp29229B71j+MQih6t6R4YxpLiunB6svVTl/tSrNnKdQR2YSKVwly1yACc3YEyRr+01eJh8xIIJ+X6GsSvLTSPEARalcNu5VnxCzCR8KnSNCGIkeh701hCAxABAJMa6nXc9z60rDWWXyEaHr2p68OhBzdxSLibKY27JePtq1tTpmG9B/EcMAJG4/z+1EqK06ZvoYqJfwJJ2kHQ+xo0BLEKQBy0j7Gsn3DyxmN1/EjedIn/AKMn+E1oymsT+yDHNZxL4Zwct3VSds6T+6T/ANoraUanQueRTk8ork16a8oq1F0V6ugV6rUUqKQTTlNGrJUSWcVy3H5RSGWlotUSVKSgB2H0rq2x2H0r1KFSyrISfDHYfSk+Cv5R9BTtJq7VJBsr+UfQV7wV/KPoKXXqgJUSPCX8o+grgtjsPpTk1ypqPlSgkeGOw+le8Jew+lLr1VaiR4Y7D6V3IOw+lKr1RRNm0vYfSvGyv5R9BSzXJqle64LSjYAewiveGOwpU1yaigXMg7CuZB2FKr1SgpuvACvZRXCa7UUtIvOqAs0BQJJPT1r1q8GmNgSsxpI3juAdJ7iouJQ3HNvMVhA0jU6kgxOxgEA9Mxpm1w5ULQWgKrQTInXWIgGRPvHztUrEsNddtT2Hz2pOHvq4ldRtsR+/+dOlRb/Dc7SXbaABAAnUx6kwST26VKsWMogE99Y/oBUUTsV6vV2orpf/2Q==">
            <a:hlinkClick r:id="rId3"/>
          </p:cNvPr>
          <p:cNvSpPr>
            <a:spLocks noChangeAspect="1" noChangeArrowheads="1"/>
          </p:cNvSpPr>
          <p:nvPr/>
        </p:nvSpPr>
        <p:spPr bwMode="auto">
          <a:xfrm>
            <a:off x="28575" y="-1951038"/>
            <a:ext cx="4200525" cy="4067176"/>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66566" name="Picture 6" descr="http://www.soldierstudies.org/images/webquest/civil%20war%20soldiers.jpg"/>
          <p:cNvPicPr>
            <a:picLocks noChangeAspect="1" noChangeArrowheads="1"/>
          </p:cNvPicPr>
          <p:nvPr/>
        </p:nvPicPr>
        <p:blipFill>
          <a:blip r:embed="rId4" cstate="print"/>
          <a:srcRect/>
          <a:stretch>
            <a:fillRect/>
          </a:stretch>
        </p:blipFill>
        <p:spPr bwMode="auto">
          <a:xfrm>
            <a:off x="1143000" y="259487"/>
            <a:ext cx="6486525" cy="6284273"/>
          </a:xfrm>
          <a:prstGeom prst="rect">
            <a:avLst/>
          </a:prstGeom>
          <a:noFill/>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Lee now moves against Washington</a:t>
            </a:r>
            <a:endParaRPr lang="en-US"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smtClean="0"/>
              <a:t>Lee and the Confederates win a second battle at Bull Run (Manassas)</a:t>
            </a:r>
          </a:p>
          <a:p>
            <a:r>
              <a:rPr lang="en-US" dirty="0" smtClean="0"/>
              <a:t>Lee crosses into Maryland to the west of Washington.  </a:t>
            </a:r>
          </a:p>
          <a:p>
            <a:r>
              <a:rPr lang="en-US" dirty="0" smtClean="0"/>
              <a:t>Found copy of orders letting know that Lee’s army and Jackson’s army were separated at the moment</a:t>
            </a:r>
          </a:p>
          <a:p>
            <a:r>
              <a:rPr lang="en-US" dirty="0" smtClean="0"/>
              <a:t>McClellan attacked Lee at Antietam (Sharpsburg)  Bloodiest day in US military history-  more than 26,000 men</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298" name="Picture 2" descr="Peninsula Campaign, 18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533399"/>
            <a:ext cx="7667625" cy="5576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7341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066800"/>
            <a:ext cx="8229600" cy="5059363"/>
          </a:xfrm>
        </p:spPr>
        <p:txBody>
          <a:bodyPr/>
          <a:lstStyle/>
          <a:p>
            <a:r>
              <a:rPr lang="en-US" dirty="0" smtClean="0"/>
              <a:t>Instead of pressing this advantage and possibly ending the war, McClellan did nothing.</a:t>
            </a:r>
          </a:p>
          <a:p>
            <a:r>
              <a:rPr lang="en-US" dirty="0" smtClean="0"/>
              <a:t>The next day, Lincoln fired him.  (McClellan’s indecisiveness and cautiousness were his major faults)</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Section Two- The Politics of War</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r>
              <a:rPr lang="en-US" dirty="0" smtClean="0"/>
              <a:t>Britain remains neutral</a:t>
            </a:r>
          </a:p>
          <a:p>
            <a:r>
              <a:rPr lang="en-US" dirty="0" smtClean="0"/>
              <a:t>Britain previously dependent on southern cotton, now had sources in Egypt and India.</a:t>
            </a:r>
          </a:p>
          <a:p>
            <a:r>
              <a:rPr lang="en-US" dirty="0" smtClean="0"/>
              <a:t>Britain had become more dependent on Union food resources.  </a:t>
            </a:r>
          </a:p>
          <a:p>
            <a:r>
              <a:rPr lang="en-US" dirty="0" smtClean="0"/>
              <a:t>The </a:t>
            </a:r>
            <a:r>
              <a:rPr lang="en-US" b="1" dirty="0" smtClean="0"/>
              <a:t>Trent Affair-  </a:t>
            </a:r>
            <a:r>
              <a:rPr lang="en-US" dirty="0" smtClean="0"/>
              <a:t>British Ship Trent on its way back to Britain, carried two confederate diplomats who were trying to forge an alliance with GB.  The two men were taken, Britain threatened war, Lincoln freed the two prisoners to avoid conflict.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Lincoln’s view on slavery</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r>
              <a:rPr lang="en-US" dirty="0" smtClean="0"/>
              <a:t>Personally, Lincoln did not like slavery</a:t>
            </a:r>
          </a:p>
          <a:p>
            <a:r>
              <a:rPr lang="en-US" dirty="0" smtClean="0"/>
              <a:t>But, he did not believe that the Federal government had to power to abolish it where it already existed.</a:t>
            </a:r>
          </a:p>
          <a:p>
            <a:r>
              <a:rPr lang="en-US" dirty="0" smtClean="0"/>
              <a:t>Lincoln used his powers as commander-in-chief to aid in ending slavery.</a:t>
            </a:r>
          </a:p>
          <a:p>
            <a:r>
              <a:rPr lang="en-US" dirty="0" smtClean="0"/>
              <a:t>If we can seize Confederate property as a legitimate part of war, then he could free the slaves of the Confederacy.</a:t>
            </a:r>
          </a:p>
          <a:p>
            <a:r>
              <a:rPr lang="en-US" dirty="0" smtClean="0"/>
              <a:t>For Lincoln, Emancipation was not a moral issue it was a weapon of war.</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lstStyle/>
          <a:p>
            <a:r>
              <a:rPr lang="en-US" dirty="0" smtClean="0"/>
              <a:t>1 January 1863-  Lincoln issues his Emancipation Proclamation.</a:t>
            </a:r>
          </a:p>
          <a:p>
            <a:r>
              <a:rPr lang="en-US" dirty="0" smtClean="0"/>
              <a:t>No immediate effect because it freed slaves only in the Confederate states outside of Union control and it did not apply to the slave states who had remained in the Union. (the border states)</a:t>
            </a:r>
          </a:p>
          <a:p>
            <a:r>
              <a:rPr lang="en-US" dirty="0" smtClean="0"/>
              <a:t>Not everyone in the north approved of it.</a:t>
            </a:r>
          </a:p>
          <a:p>
            <a:r>
              <a:rPr lang="en-US" dirty="0" smtClean="0"/>
              <a:t>  Democrats said it would prolong the war.</a:t>
            </a:r>
          </a:p>
          <a:p>
            <a:r>
              <a:rPr lang="en-US" dirty="0" smtClean="0"/>
              <a:t>Obviously, most southerners were outraged.</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Both sides face political problems</a:t>
            </a:r>
            <a:endParaRPr lang="en-US" dirty="0"/>
          </a:p>
        </p:txBody>
      </p:sp>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en-US" dirty="0" smtClean="0"/>
              <a:t>Baltimore crowd </a:t>
            </a:r>
            <a:r>
              <a:rPr lang="en-US" dirty="0" err="1" smtClean="0"/>
              <a:t>attacted</a:t>
            </a:r>
            <a:r>
              <a:rPr lang="en-US" dirty="0" smtClean="0"/>
              <a:t> a union regiment one week after Ft. Sumter-  Lincoln suspended habeas corpus  in Maryland.  He later used it in other states to prevent dissent.</a:t>
            </a:r>
          </a:p>
          <a:p>
            <a:r>
              <a:rPr lang="en-US" dirty="0" smtClean="0"/>
              <a:t>He seized telegraph offices to prevent dissent and subversion-  Chief Justice Taney said he did not have the power.  Lincoln did not respond.</a:t>
            </a:r>
          </a:p>
          <a:p>
            <a:r>
              <a:rPr lang="en-US" dirty="0" smtClean="0"/>
              <a:t>Copperheads-  Northerners who advocated peace with the south.  Ohio congressman Clement </a:t>
            </a:r>
            <a:r>
              <a:rPr lang="en-US" dirty="0" err="1" smtClean="0"/>
              <a:t>Vallandigham</a:t>
            </a:r>
            <a:r>
              <a:rPr lang="en-US" dirty="0" smtClean="0"/>
              <a:t>- tried in military court for urging Union soldiers to desert and pushing for peace.</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685800"/>
            <a:ext cx="8229600" cy="5440363"/>
          </a:xfrm>
        </p:spPr>
        <p:txBody>
          <a:bodyPr/>
          <a:lstStyle/>
          <a:p>
            <a:r>
              <a:rPr lang="en-US" dirty="0" smtClean="0"/>
              <a:t>Jefferson Davis did similar things in the south even though at first he denounced Lincoln’s actions.</a:t>
            </a:r>
          </a:p>
          <a:p>
            <a:r>
              <a:rPr lang="en-US" dirty="0" smtClean="0"/>
              <a:t>He suspended habeas corpus</a:t>
            </a:r>
          </a:p>
          <a:p>
            <a:endParaRPr lang="en-US" dirty="0" smtClean="0"/>
          </a:p>
          <a:p>
            <a:r>
              <a:rPr lang="en-US" dirty="0" smtClean="0"/>
              <a:t>***Since this time presidents have cited national security as a pretext to suspension of civil rights.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Conscription</a:t>
            </a:r>
            <a:endParaRPr lang="en-US" dirty="0"/>
          </a:p>
        </p:txBody>
      </p:sp>
      <p:sp>
        <p:nvSpPr>
          <p:cNvPr id="3" name="Content Placeholder 2"/>
          <p:cNvSpPr>
            <a:spLocks noGrp="1"/>
          </p:cNvSpPr>
          <p:nvPr>
            <p:ph idx="1"/>
          </p:nvPr>
        </p:nvSpPr>
        <p:spPr>
          <a:xfrm>
            <a:off x="457200" y="1066800"/>
            <a:ext cx="8229600" cy="5059363"/>
          </a:xfrm>
        </p:spPr>
        <p:txBody>
          <a:bodyPr>
            <a:normAutofit fontScale="92500"/>
          </a:bodyPr>
          <a:lstStyle/>
          <a:p>
            <a:r>
              <a:rPr lang="en-US" dirty="0" smtClean="0"/>
              <a:t>At first, both sides relied on volunteers</a:t>
            </a:r>
          </a:p>
          <a:p>
            <a:r>
              <a:rPr lang="en-US" dirty="0" smtClean="0"/>
              <a:t>As the war moved on and with the number of casualties, the needed to draft people into military service.</a:t>
            </a:r>
          </a:p>
          <a:p>
            <a:r>
              <a:rPr lang="en-US" dirty="0" smtClean="0"/>
              <a:t>In the south:  exempt were</a:t>
            </a:r>
          </a:p>
          <a:p>
            <a:r>
              <a:rPr lang="en-US" dirty="0" smtClean="0"/>
              <a:t>Planters, those who owned more than 20 slaves</a:t>
            </a:r>
          </a:p>
          <a:p>
            <a:r>
              <a:rPr lang="en-US" dirty="0" smtClean="0"/>
              <a:t>Obviously, this angered southerners were not rich</a:t>
            </a:r>
          </a:p>
          <a:p>
            <a:r>
              <a:rPr lang="en-US" dirty="0" smtClean="0"/>
              <a:t>African-Americans were prohibited from serving until almost the end of the war.</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762000"/>
            <a:ext cx="8229600" cy="5364163"/>
          </a:xfrm>
        </p:spPr>
        <p:txBody>
          <a:bodyPr/>
          <a:lstStyle/>
          <a:p>
            <a:r>
              <a:rPr lang="en-US" dirty="0" smtClean="0"/>
              <a:t>In the North:  Similar issue:</a:t>
            </a:r>
          </a:p>
          <a:p>
            <a:r>
              <a:rPr lang="en-US" dirty="0" smtClean="0"/>
              <a:t>Could pay a fee of $300 to avoid conscription</a:t>
            </a:r>
          </a:p>
          <a:p>
            <a:r>
              <a:rPr lang="en-US" dirty="0" smtClean="0"/>
              <a:t>African Americans could serve but in separate units commanded by whites.  Of the two million who served in the union army, 180,000 were African-American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One- The Civil War Begins</a:t>
            </a:r>
            <a:endParaRPr lang="en-US" dirty="0"/>
          </a:p>
        </p:txBody>
      </p:sp>
      <p:sp>
        <p:nvSpPr>
          <p:cNvPr id="3" name="Content Placeholder 2"/>
          <p:cNvSpPr>
            <a:spLocks noGrp="1"/>
          </p:cNvSpPr>
          <p:nvPr>
            <p:ph idx="1"/>
          </p:nvPr>
        </p:nvSpPr>
        <p:spPr/>
        <p:txBody>
          <a:bodyPr/>
          <a:lstStyle/>
          <a:p>
            <a:r>
              <a:rPr lang="en-US" dirty="0" smtClean="0"/>
              <a:t>Seven Confederate states had already seceded</a:t>
            </a:r>
          </a:p>
          <a:p>
            <a:r>
              <a:rPr lang="en-US" dirty="0" smtClean="0"/>
              <a:t>By March 4 1861 (Lincoln’s inauguration) Confederates had taken over almost all federal institutions in the south except two major forts.</a:t>
            </a:r>
          </a:p>
          <a:p>
            <a:r>
              <a:rPr lang="en-US" dirty="0" smtClean="0"/>
              <a:t>The most important was Ft. Sumter, Charleston, SC  Under the command of Major Anderson</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Draft Riots</a:t>
            </a:r>
            <a:endParaRPr lang="en-US"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smtClean="0"/>
              <a:t>1863  New York City riots.  Poor people were living in slums, crime, disease.  Poor whites, especially the Irish immigrants thought that it was unfair that they should fight to free slaves who would then compete for the few jobs that were available.</a:t>
            </a:r>
          </a:p>
          <a:p>
            <a:r>
              <a:rPr lang="en-US" dirty="0" smtClean="0"/>
              <a:t>Rioters attacked any well dressed male who they thought able to pay the $300 fee.  </a:t>
            </a:r>
          </a:p>
          <a:p>
            <a:r>
              <a:rPr lang="en-US" dirty="0" smtClean="0"/>
              <a:t>The union army was called and over 100 people were killed in the riots</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 3 Life During Wartime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Economic impact of inflation in the south ruined many established families and made life very difficult for the rest of the people.</a:t>
            </a:r>
          </a:p>
          <a:p>
            <a:endParaRPr lang="en-US" dirty="0" smtClean="0"/>
          </a:p>
          <a:p>
            <a:r>
              <a:rPr lang="en-US" dirty="0" smtClean="0"/>
              <a:t>African Americans during the war: </a:t>
            </a:r>
          </a:p>
          <a:p>
            <a:r>
              <a:rPr lang="en-US" dirty="0" smtClean="0"/>
              <a:t>Neither side at first utilized them.</a:t>
            </a:r>
          </a:p>
          <a:p>
            <a:r>
              <a:rPr lang="en-US" dirty="0" smtClean="0"/>
              <a:t>After Emancipation Proclamation- many joined the Union army.  One percent of the northern population, but ten percent of the army.</a:t>
            </a:r>
          </a:p>
          <a:p>
            <a:r>
              <a:rPr lang="en-US" dirty="0" smtClean="0"/>
              <a:t>In the south, not until the very end were African Americans utilized to fight.</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smtClean="0"/>
              <a:t>Mortality rates for African Americans was higher than whites, but mainly because of disease.</a:t>
            </a:r>
          </a:p>
          <a:p>
            <a:r>
              <a:rPr lang="en-US" dirty="0" smtClean="0"/>
              <a:t>Confederates would not treat African Americans as POWs.  They were executed on the spot.  Ft. Pillow Tennessee, 200 killed in mass execution.</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Slave Resistance in the Confederacy</a:t>
            </a:r>
            <a:endParaRPr lang="en-US" dirty="0"/>
          </a:p>
        </p:txBody>
      </p:sp>
      <p:sp>
        <p:nvSpPr>
          <p:cNvPr id="3" name="Content Placeholder 2"/>
          <p:cNvSpPr>
            <a:spLocks noGrp="1"/>
          </p:cNvSpPr>
          <p:nvPr>
            <p:ph idx="1"/>
          </p:nvPr>
        </p:nvSpPr>
        <p:spPr>
          <a:xfrm>
            <a:off x="457200" y="1295400"/>
            <a:ext cx="8229600" cy="4830763"/>
          </a:xfrm>
        </p:spPr>
        <p:txBody>
          <a:bodyPr/>
          <a:lstStyle/>
          <a:p>
            <a:r>
              <a:rPr lang="en-US" dirty="0" smtClean="0"/>
              <a:t>Many fled beyond the Union lines for freedom.</a:t>
            </a:r>
          </a:p>
          <a:p>
            <a:r>
              <a:rPr lang="en-US" dirty="0" smtClean="0"/>
              <a:t>Those who remained engaged in slow downs, sabotage etc.</a:t>
            </a:r>
          </a:p>
          <a:p>
            <a:r>
              <a:rPr lang="en-US" dirty="0" smtClean="0"/>
              <a:t>When owners fled further south, many slaves refused to be dragged along.</a:t>
            </a:r>
          </a:p>
          <a:p>
            <a:r>
              <a:rPr lang="en-US" dirty="0" smtClean="0"/>
              <a:t>Only isolated slave uprisings occurred, but the plantation system was at an end.</a:t>
            </a:r>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The War Affects Regional Economies</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Confederacy faced food shortages:</a:t>
            </a:r>
          </a:p>
          <a:p>
            <a:r>
              <a:rPr lang="en-US" dirty="0" smtClean="0"/>
              <a:t>Drain of man power into the army</a:t>
            </a:r>
          </a:p>
          <a:p>
            <a:r>
              <a:rPr lang="en-US" dirty="0" smtClean="0"/>
              <a:t>Union occupation of food growing areas</a:t>
            </a:r>
          </a:p>
          <a:p>
            <a:r>
              <a:rPr lang="en-US" dirty="0" smtClean="0"/>
              <a:t>Loss of slaves to work in the fields.</a:t>
            </a:r>
          </a:p>
          <a:p>
            <a:endParaRPr lang="en-US" dirty="0" smtClean="0"/>
          </a:p>
          <a:p>
            <a:r>
              <a:rPr lang="en-US" dirty="0" smtClean="0"/>
              <a:t>Food prices skyrocketed-  riots ensued</a:t>
            </a:r>
          </a:p>
          <a:p>
            <a:r>
              <a:rPr lang="en-US" dirty="0" smtClean="0"/>
              <a:t>Jefferson Davis had to intervene to stop riots by threats</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Northern Economic Growth</a:t>
            </a:r>
            <a:endParaRPr lang="en-US" dirty="0"/>
          </a:p>
        </p:txBody>
      </p:sp>
      <p:sp>
        <p:nvSpPr>
          <p:cNvPr id="3" name="Content Placeholder 2"/>
          <p:cNvSpPr>
            <a:spLocks noGrp="1"/>
          </p:cNvSpPr>
          <p:nvPr>
            <p:ph idx="1"/>
          </p:nvPr>
        </p:nvSpPr>
        <p:spPr>
          <a:xfrm>
            <a:off x="457200" y="762000"/>
            <a:ext cx="8229600" cy="5364163"/>
          </a:xfrm>
        </p:spPr>
        <p:txBody>
          <a:bodyPr/>
          <a:lstStyle/>
          <a:p>
            <a:r>
              <a:rPr lang="en-US" dirty="0" smtClean="0"/>
              <a:t>Wages did not keep up with prices</a:t>
            </a:r>
          </a:p>
          <a:p>
            <a:r>
              <a:rPr lang="en-US" dirty="0" smtClean="0"/>
              <a:t>Most industries boomed because of the war and war needs:</a:t>
            </a:r>
          </a:p>
          <a:p>
            <a:pPr lvl="1"/>
            <a:r>
              <a:rPr lang="en-US" dirty="0" smtClean="0"/>
              <a:t>Rifles, Boots, Uniforms, coal, </a:t>
            </a:r>
          </a:p>
          <a:p>
            <a:r>
              <a:rPr lang="en-US" dirty="0" smtClean="0"/>
              <a:t>Because so many went to the army, many labor saving devices like the reaper, steel plow etc.  contributed to the economic growth.</a:t>
            </a:r>
          </a:p>
          <a:p>
            <a:r>
              <a:rPr lang="en-US" dirty="0" smtClean="0"/>
              <a:t>Women replaced men in many jobs and retained them after the war.</a:t>
            </a:r>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a:bodyPr>
          <a:lstStyle/>
          <a:p>
            <a:r>
              <a:rPr lang="en-US" dirty="0" smtClean="0"/>
              <a:t>Many became very rich because of the war.</a:t>
            </a:r>
          </a:p>
          <a:p>
            <a:r>
              <a:rPr lang="en-US" dirty="0" smtClean="0"/>
              <a:t>In 1863 the government implements the first income tax to help finance the war.</a:t>
            </a:r>
          </a:p>
          <a:p>
            <a:endParaRPr lang="en-US" dirty="0" smtClean="0"/>
          </a:p>
          <a:p>
            <a:r>
              <a:rPr lang="en-US" dirty="0" smtClean="0"/>
              <a:t>Soldiers suffer on both sides</a:t>
            </a:r>
          </a:p>
          <a:p>
            <a:pPr lvl="1"/>
            <a:r>
              <a:rPr lang="en-US" dirty="0" smtClean="0"/>
              <a:t>Hygiene was poor</a:t>
            </a:r>
          </a:p>
          <a:p>
            <a:pPr lvl="1"/>
            <a:r>
              <a:rPr lang="en-US" dirty="0" smtClean="0"/>
              <a:t>Diet was insufficient- beans, bacon, hardtack</a:t>
            </a:r>
          </a:p>
          <a:p>
            <a:pPr lvl="1"/>
            <a:r>
              <a:rPr lang="en-US" dirty="0" smtClean="0"/>
              <a:t>Confederates- “</a:t>
            </a:r>
            <a:r>
              <a:rPr lang="en-US" dirty="0" err="1" smtClean="0"/>
              <a:t>cush</a:t>
            </a:r>
            <a:r>
              <a:rPr lang="en-US" dirty="0" smtClean="0"/>
              <a:t>” mixture of cubes of meat, corn bread and bacon grease.</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Battlefield Medicine</a:t>
            </a:r>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Effects of </a:t>
            </a:r>
            <a:r>
              <a:rPr lang="en-US" dirty="0" err="1" smtClean="0"/>
              <a:t>Minie</a:t>
            </a:r>
            <a:r>
              <a:rPr lang="en-US" dirty="0" smtClean="0"/>
              <a:t> ball and rifles</a:t>
            </a:r>
          </a:p>
          <a:p>
            <a:r>
              <a:rPr lang="en-US" dirty="0" smtClean="0"/>
              <a:t>Effects of bacteria not yet known</a:t>
            </a:r>
          </a:p>
          <a:p>
            <a:r>
              <a:rPr lang="en-US" dirty="0" smtClean="0"/>
              <a:t>Most who survived initially, died of infection rather than the wound itself.</a:t>
            </a:r>
          </a:p>
          <a:p>
            <a:endParaRPr lang="en-US" dirty="0" smtClean="0"/>
          </a:p>
          <a:p>
            <a:r>
              <a:rPr lang="en-US" dirty="0" smtClean="0"/>
              <a:t>US  Sanitation Commission- </a:t>
            </a:r>
          </a:p>
          <a:p>
            <a:r>
              <a:rPr lang="en-US" dirty="0" smtClean="0"/>
              <a:t>Improve sanitation of Army camps</a:t>
            </a:r>
          </a:p>
          <a:p>
            <a:r>
              <a:rPr lang="en-US" dirty="0" smtClean="0"/>
              <a:t>Recruit and train nurses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normAutofit/>
          </a:bodyPr>
          <a:lstStyle/>
          <a:p>
            <a:r>
              <a:rPr lang="en-US" dirty="0" smtClean="0"/>
              <a:t>Two most famous:</a:t>
            </a:r>
          </a:p>
          <a:p>
            <a:pPr lvl="1"/>
            <a:r>
              <a:rPr lang="en-US" dirty="0" err="1" smtClean="0"/>
              <a:t>Dorthea</a:t>
            </a:r>
            <a:r>
              <a:rPr lang="en-US" dirty="0" smtClean="0"/>
              <a:t> Dix-  First Superintendent of Nurses</a:t>
            </a:r>
          </a:p>
          <a:p>
            <a:pPr lvl="1"/>
            <a:r>
              <a:rPr lang="en-US" dirty="0" smtClean="0"/>
              <a:t>Clara Barton-  cared for Union soldiers on the front line</a:t>
            </a:r>
          </a:p>
          <a:p>
            <a:r>
              <a:rPr lang="en-US" dirty="0" smtClean="0"/>
              <a:t>As a result of their work, the death rate decreased.</a:t>
            </a:r>
          </a:p>
          <a:p>
            <a:r>
              <a:rPr lang="en-US" dirty="0" smtClean="0"/>
              <a:t>Confederates did the same:</a:t>
            </a:r>
          </a:p>
          <a:p>
            <a:pPr lvl="1"/>
            <a:r>
              <a:rPr lang="en-US" dirty="0" smtClean="0"/>
              <a:t>Sally Tompkins worked on the front lines and was eventually commissioned as a Captain</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Prisons</a:t>
            </a:r>
            <a:endParaRPr lang="en-US" dirty="0"/>
          </a:p>
        </p:txBody>
      </p:sp>
      <p:sp>
        <p:nvSpPr>
          <p:cNvPr id="3" name="Content Placeholder 2"/>
          <p:cNvSpPr>
            <a:spLocks noGrp="1"/>
          </p:cNvSpPr>
          <p:nvPr>
            <p:ph idx="1"/>
          </p:nvPr>
        </p:nvSpPr>
        <p:spPr>
          <a:xfrm>
            <a:off x="457200" y="990600"/>
            <a:ext cx="8229600" cy="5135563"/>
          </a:xfrm>
        </p:spPr>
        <p:txBody>
          <a:bodyPr>
            <a:normAutofit lnSpcReduction="10000"/>
          </a:bodyPr>
          <a:lstStyle/>
          <a:p>
            <a:r>
              <a:rPr lang="en-US" dirty="0" smtClean="0"/>
              <a:t>Confederate prison at </a:t>
            </a:r>
            <a:r>
              <a:rPr lang="en-US" b="1" u="sng" dirty="0" smtClean="0"/>
              <a:t>Andersonville , Georgia </a:t>
            </a:r>
            <a:r>
              <a:rPr lang="en-US" dirty="0" smtClean="0"/>
              <a:t>was infamous. </a:t>
            </a:r>
          </a:p>
          <a:p>
            <a:r>
              <a:rPr lang="en-US" dirty="0" smtClean="0"/>
              <a:t>33,000 men into 26 acres.  No shelter, no sanitation</a:t>
            </a:r>
          </a:p>
          <a:p>
            <a:r>
              <a:rPr lang="en-US" dirty="0" smtClean="0"/>
              <a:t>One third of the prisoners died from either starvation, disease or a combination of the two.</a:t>
            </a:r>
          </a:p>
          <a:p>
            <a:r>
              <a:rPr lang="en-US" dirty="0" smtClean="0"/>
              <a:t>Henry </a:t>
            </a:r>
            <a:r>
              <a:rPr lang="en-US" dirty="0" err="1" smtClean="0"/>
              <a:t>Wirz</a:t>
            </a:r>
            <a:r>
              <a:rPr lang="en-US" dirty="0" smtClean="0"/>
              <a:t>- commander of the camp was eventually executed by the North as a war criminal</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7154" name="Picture 2" descr="http://www.civilwar.org/battlefields/batterywagner/maps/charleston-defenses-map.jpg"/>
          <p:cNvPicPr>
            <a:picLocks noChangeAspect="1" noChangeArrowheads="1"/>
          </p:cNvPicPr>
          <p:nvPr/>
        </p:nvPicPr>
        <p:blipFill>
          <a:blip r:embed="rId3" cstate="print"/>
          <a:srcRect/>
          <a:stretch>
            <a:fillRect/>
          </a:stretch>
        </p:blipFill>
        <p:spPr bwMode="auto">
          <a:xfrm>
            <a:off x="457200" y="152400"/>
            <a:ext cx="8096250" cy="607695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AutoShape 2" descr="http://www.google.com/url?sa=i&amp;source=images&amp;cd=&amp;docid=NLaGio3afTlD3M&amp;tbnid=adp1jgxhoEaxcM:&amp;ved=0CAUQjBw&amp;url=http%3A%2F%2Fwww.biography.com%2Fimported%2Fimages%2FBiography%2FImages%2FProfiles%2FW%2FHenry-Wirz-560234-2-402.jpg&amp;ei=Tw3HUrewLsKSyAHH84DQCw&amp;psig=AFQjCNEa-HcvcjTYrdYGywqAdkCgeV2rtw&amp;ust=1388863183805024"/>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81252" name="AutoShape 4" descr="http://www.google.com/url?sa=i&amp;source=images&amp;cd=&amp;docid=NLaGio3afTlD3M&amp;tbnid=adp1jgxhoEaxcM:&amp;ved=0CAUQjBw&amp;url=http%3A%2F%2Fwww.biography.com%2Fimported%2Fimages%2FBiography%2FImages%2FProfiles%2FW%2FHenry-Wirz-560234-2-402.jpg&amp;ei=Tw3HUrewLsKSyAHH84DQCw&amp;psig=AFQjCNEa-HcvcjTYrdYGywqAdkCgeV2rtw&amp;ust=1388863183805024"/>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81254" name="AutoShape 6" descr="http://www.google.com/url?sa=i&amp;source=images&amp;cd=&amp;docid=NLaGio3afTlD3M&amp;tbnid=adp1jgxhoEaxcM:&amp;ved=0CAUQjBw&amp;url=http%3A%2F%2Fwww.biography.com%2Fimported%2Fimages%2FBiography%2FImages%2FProfiles%2FW%2FHenry-Wirz-560234-2-402.jpg&amp;ei=Tw3HUrewLsKSyAHH84DQCw&amp;psig=AFQjCNEa-HcvcjTYrdYGywqAdkCgeV2rtw&amp;ust=1388863183805024"/>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1258" name="Picture 10" descr="http://aa.static.facdn.com/v/img/1x1.gif"/>
          <p:cNvPicPr>
            <a:picLocks noChangeAspect="1" noChangeArrowheads="1"/>
          </p:cNvPicPr>
          <p:nvPr/>
        </p:nvPicPr>
        <p:blipFill>
          <a:blip r:embed="rId6"/>
          <a:srcRect/>
          <a:stretch>
            <a:fillRect/>
          </a:stretch>
        </p:blipFill>
        <p:spPr bwMode="auto">
          <a:xfrm>
            <a:off x="0" y="0"/>
            <a:ext cx="9525" cy="9525"/>
          </a:xfrm>
          <a:prstGeom prst="rect">
            <a:avLst/>
          </a:prstGeom>
          <a:noFill/>
        </p:spPr>
      </p:pic>
      <p:sp>
        <p:nvSpPr>
          <p:cNvPr id="181256" name="AutoShape 8" descr="http://www.google.com/url?sa=i&amp;source=images&amp;cd=&amp;docid=NLaGio3afTlD3M&amp;tbnid=adp1jgxhoEaxcM:&amp;ved=0CAUQjBw&amp;url=http%3A%2F%2Fwww.biography.com%2Fimported%2Fimages%2FBiography%2FImages%2FProfiles%2FW%2FHenry-Wirz-560234-2-402.jpg&amp;ei=Tw3HUrewLsKSyAHH84DQCw&amp;psig=AFQjCNEa-HcvcjTYrdYGywqAdkCgeV2rtw&amp;ust=1388863183805024"/>
          <p:cNvSpPr>
            <a:spLocks noChangeAspect="1" noChangeArrowheads="1"/>
          </p:cNvSpPr>
          <p:nvPr/>
        </p:nvSpPr>
        <p:spPr bwMode="auto">
          <a:xfrm>
            <a:off x="63500" y="-280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1262" name="Picture 14" descr="http://aa.static.facdn.com/v/img/1x1.gif"/>
          <p:cNvPicPr>
            <a:picLocks noChangeAspect="1" noChangeArrowheads="1"/>
          </p:cNvPicPr>
          <p:nvPr/>
        </p:nvPicPr>
        <p:blipFill>
          <a:blip r:embed="rId6"/>
          <a:srcRect/>
          <a:stretch>
            <a:fillRect/>
          </a:stretch>
        </p:blipFill>
        <p:spPr bwMode="auto">
          <a:xfrm>
            <a:off x="0" y="0"/>
            <a:ext cx="9525" cy="9525"/>
          </a:xfrm>
          <a:prstGeom prst="rect">
            <a:avLst/>
          </a:prstGeom>
          <a:noFill/>
        </p:spPr>
      </p:pic>
      <p:sp>
        <p:nvSpPr>
          <p:cNvPr id="181260" name="AutoShape 12" descr="http://www.google.com/url?sa=i&amp;source=images&amp;cd=&amp;docid=NLaGio3afTlD3M&amp;tbnid=adp1jgxhoEaxcM:&amp;ved=0CAUQjBw&amp;url=http%3A%2F%2Fwww.biography.com%2Fimported%2Fimages%2FBiography%2FImages%2FProfiles%2FW%2FHenry-Wirz-560234-2-402.jpg&amp;ei=Tw3HUrewLsKSyAHH84DQCw&amp;psig=AFQjCNEa-HcvcjTYrdYGywqAdkCgeV2rtw&amp;ust=1388863183805024"/>
          <p:cNvSpPr>
            <a:spLocks noChangeAspect="1" noChangeArrowheads="1"/>
          </p:cNvSpPr>
          <p:nvPr/>
        </p:nvSpPr>
        <p:spPr bwMode="auto">
          <a:xfrm>
            <a:off x="63500" y="-280988"/>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1264" name="Picture 16" descr="http://t1.gstatic.com/images?q=tbn:ANd9GcT0umCzYouGW3D34aaRnpzTMC8hFYY383k9NZlvQGuXRFQQYBw4">
            <a:hlinkClick r:id="rId7"/>
          </p:cNvPr>
          <p:cNvPicPr>
            <a:picLocks noChangeAspect="1" noChangeArrowheads="1"/>
          </p:cNvPicPr>
          <p:nvPr/>
        </p:nvPicPr>
        <p:blipFill>
          <a:blip r:embed="rId8" cstate="print"/>
          <a:srcRect/>
          <a:stretch>
            <a:fillRect/>
          </a:stretch>
        </p:blipFill>
        <p:spPr bwMode="auto">
          <a:xfrm>
            <a:off x="2438400" y="762000"/>
            <a:ext cx="3829050" cy="3829051"/>
          </a:xfrm>
          <a:prstGeom prst="rect">
            <a:avLst/>
          </a:prstGeom>
          <a:noFill/>
        </p:spPr>
      </p:pic>
      <p:sp>
        <p:nvSpPr>
          <p:cNvPr id="10" name="TextBox 9"/>
          <p:cNvSpPr txBox="1"/>
          <p:nvPr/>
        </p:nvSpPr>
        <p:spPr>
          <a:xfrm>
            <a:off x="2209800" y="5181600"/>
            <a:ext cx="4114800" cy="369332"/>
          </a:xfrm>
          <a:prstGeom prst="rect">
            <a:avLst/>
          </a:prstGeom>
          <a:noFill/>
        </p:spPr>
        <p:txBody>
          <a:bodyPr wrap="square" rtlCol="0">
            <a:spAutoFit/>
          </a:bodyPr>
          <a:lstStyle/>
          <a:p>
            <a:r>
              <a:rPr lang="en-US" dirty="0" smtClean="0"/>
              <a:t>Henry </a:t>
            </a:r>
            <a:r>
              <a:rPr lang="en-US" dirty="0" err="1" smtClean="0"/>
              <a:t>Wirz</a:t>
            </a:r>
            <a:r>
              <a:rPr lang="en-US" dirty="0" smtClean="0"/>
              <a:t>- Commander of Andersonville</a:t>
            </a:r>
            <a:endParaRPr lang="en-US" dirty="0"/>
          </a:p>
        </p:txBody>
      </p:sp>
    </p:spTree>
    <p:controls>
      <mc:AlternateContent xmlns:mc="http://schemas.openxmlformats.org/markup-compatibility/2006">
        <mc:Choice xmlns:v="urn:schemas-microsoft-com:vml" Requires="v">
          <p:control spid="181262" name="getAdsFl" r:id="rId2" imgW="11159" imgH="11159"/>
        </mc:Choice>
        <mc:Fallback>
          <p:control name="getAdsFl" r:id="rId2" imgW="11159" imgH="11159">
            <p:pic>
              <p:nvPicPr>
                <p:cNvPr id="0" name="getAdsFl"/>
                <p:cNvPicPr preferRelativeResize="0">
                  <a:picLocks noChangeArrowheads="1" noChangeShapeType="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11113" cy="11113"/>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mc:AlternateContent xmlns:mc="http://schemas.openxmlformats.org/markup-compatibility/2006">
        <mc:Choice xmlns:v="urn:schemas-microsoft-com:vml" Requires="v">
          <p:control spid="181263" name="ShockwaveFlash1" r:id="rId3" imgW="11159" imgH="11159"/>
        </mc:Choice>
        <mc:Fallback>
          <p:control name="ShockwaveFlash1" r:id="rId3" imgW="11159" imgH="11159">
            <p:pic>
              <p:nvPicPr>
                <p:cNvPr id="0" name="ShockwaveFlash1"/>
                <p:cNvPicPr preferRelativeResize="0">
                  <a:picLocks noChangeArrowheads="1" noChangeShapeType="1"/>
                </p:cNvPicPr>
                <p:nvPr/>
              </p:nvPicPr>
              <p:blipFill>
                <a:blip r:embed="rId9">
                  <a:extLst>
                    <a:ext uri="{28A0092B-C50C-407E-A947-70E740481C1C}">
                      <a14:useLocalDpi xmlns:a14="http://schemas.microsoft.com/office/drawing/2010/main" val="0"/>
                    </a:ext>
                  </a:extLst>
                </a:blip>
                <a:srcRect/>
                <a:stretch>
                  <a:fillRect/>
                </a:stretch>
              </p:blipFill>
              <p:spPr bwMode="auto">
                <a:xfrm>
                  <a:off x="0" y="0"/>
                  <a:ext cx="11113" cy="11113"/>
                </a:xfrm>
                <a:prstGeom prst="rect">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ontrol>
        </mc:Fallback>
      </mc:AlternateContent>
    </p:controls>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298" name="Picture 2" descr="http://t3.gstatic.com/images?q=tbn:ANd9GcQXJa6p5RwdLqbanad4htNBa2a89QCiJnsr7PMDArz0EqouZXFA">
            <a:hlinkClick r:id="rId3"/>
          </p:cNvPr>
          <p:cNvPicPr>
            <a:picLocks noChangeAspect="1" noChangeArrowheads="1"/>
          </p:cNvPicPr>
          <p:nvPr/>
        </p:nvPicPr>
        <p:blipFill>
          <a:blip r:embed="rId4" cstate="print"/>
          <a:srcRect/>
          <a:stretch>
            <a:fillRect/>
          </a:stretch>
        </p:blipFill>
        <p:spPr bwMode="auto">
          <a:xfrm>
            <a:off x="1676400" y="381000"/>
            <a:ext cx="5808686" cy="4724400"/>
          </a:xfrm>
          <a:prstGeom prst="rect">
            <a:avLst/>
          </a:prstGeom>
          <a:noFill/>
        </p:spPr>
      </p:pic>
      <p:sp>
        <p:nvSpPr>
          <p:cNvPr id="3" name="TextBox 2"/>
          <p:cNvSpPr txBox="1"/>
          <p:nvPr/>
        </p:nvSpPr>
        <p:spPr>
          <a:xfrm>
            <a:off x="1828800" y="5562600"/>
            <a:ext cx="5638800" cy="369332"/>
          </a:xfrm>
          <a:prstGeom prst="rect">
            <a:avLst/>
          </a:prstGeom>
          <a:noFill/>
        </p:spPr>
        <p:txBody>
          <a:bodyPr wrap="square" rtlCol="0">
            <a:spAutoFit/>
          </a:bodyPr>
          <a:lstStyle/>
          <a:p>
            <a:r>
              <a:rPr lang="en-US" dirty="0" smtClean="0"/>
              <a:t>Execution of Henry </a:t>
            </a:r>
            <a:r>
              <a:rPr lang="en-US" dirty="0" err="1" smtClean="0"/>
              <a:t>Wirz</a:t>
            </a:r>
            <a:r>
              <a:rPr lang="en-US" dirty="0" smtClean="0"/>
              <a:t>- Commander of Andersonville</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smtClean="0"/>
              <a:t>Union prison camps:  Elmira NY and Camp Douglas, IL</a:t>
            </a:r>
          </a:p>
          <a:p>
            <a:r>
              <a:rPr lang="en-US" dirty="0" smtClean="0"/>
              <a:t>Slightly better than in the south, but not much</a:t>
            </a:r>
          </a:p>
          <a:p>
            <a:r>
              <a:rPr lang="en-US" dirty="0" smtClean="0"/>
              <a:t>They did have barracks for sleeping and adequate food.</a:t>
            </a:r>
          </a:p>
          <a:p>
            <a:r>
              <a:rPr lang="en-US" dirty="0" smtClean="0"/>
              <a:t>No heat so many died of pneumonia</a:t>
            </a:r>
          </a:p>
          <a:p>
            <a:r>
              <a:rPr lang="en-US" dirty="0" smtClean="0"/>
              <a:t>15% of prisoners in Southern prisons died</a:t>
            </a:r>
          </a:p>
          <a:p>
            <a:r>
              <a:rPr lang="en-US" dirty="0" smtClean="0"/>
              <a:t>12% of prisoners in Northern prisons died</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AutoShape 2" descr="data:image/jpeg;base64,/9j/4AAQSkZJRgABAQAAAQABAAD/2wCEAAkGBhQSEBQUExQVFBUVGBoaGRcYGBkfGxcaHhoaGhgYGBccHyYeGhkkHB0YHy8gJCcpLCwsFx8xNTAqNSYrLCkBCQoKDgwOFw8PFywcHBwsLSwsLCksKSwpLCksKSkpKSwsLCwsLCwpKSwsLCkpKSwsKSksKSwsKSwsLCwpLCwpKf/AABEIAM0A9gMBIgACEQEDEQH/xAAcAAABBQEBAQAAAAAAAAAAAAAFAgMEBgcBAAj/xABFEAABAwIDBQUFBgMGBQUBAAABAgMRACEEEjEFBkFRYRMicYGRBzKhsfAUI0JSwdFicuEVU4KSorIXJDND8TREc5PCVP/EABoBAQEAAwEBAAAAAAAAAAAAAAABAgMEBQb/xAAmEQEAAQIEBgMBAQAAAAAAAAAAAQIRAwQhMhITMVFx0TNBgcGx/9oADAMBAAIRAxEAPwDNMd/1XLR3jbzpzZmylvrAS2pSAQFkWgcZPhSMan71z+dXzNH90N5m8KhSOycdcdclIGUJFglMkmToTpxoCO3d3F4txgMraCW2spkmZmbQL+dNM+zNdszpM2lCbDkLmlbV3uxWGWgKaaSpQzIOYqEcYEJ00obiPaPj1xDqG/8A42kD4qzUFlwvsyZgZ1LXJ1zQP9IEGjTG4GDaIUMqSOJJn1JrKcVt/EuCF4h1X+KB/pioTys57/e6qvfneg2TE4/AtTnxLQV+XOkk+QM0Ic30wiDZTiyNMiFD/UbDyrMkW0tS5mgva/aIhK1qGGJKlSCpVx3csBZJOXjEVBxHtJfUIDbKeveVH+2aa3e9m2KxjSXWwkJV7pUYBGhMwbcqOPexHEBBIfZKxoghcf5+H+Wgqbu876rlwj+RKR85qM5thxXvLcV4rI+Ape193XcLZ0QZi1xHOagpigX2t5ged/Wac+0K4fCBSEPAcKd7f6tURwZjzPjVo2S1laSD8fGgTCouasGxlZ2kq4X4ciRXDnovhx5/kt+BuFmZi9PBPX5Uygc6kwP615HC7nA3ynxrpZpSR9fWlKIBHOrwhssyI/b1rpa9aUUwZ+uldySfq1ZcNkuSdD8Pr0pCG6dW1ytSVpgRe/1+9XhQypH1b6FR1Kp7LeKYDdYTCElMx400WL6cfompMAcddKUlvlb1pYRXWbT5V5tIvNSlJP1xNNgAHSaFkjAvwOXUH+lepkKg28Jv+lepxWVn2NaH3h49useUK/WK5sWDimJ07RPzpOIdssTB7Zduka+En4VZPZxuM7j3i5JbZbN3YuV27rY0Ko4mQORNfSvNc9pJBeYy3AaUD0JVI+ulVGrx7Rd2Qzjuzbz5AlPeUSZJEm54RxHI1T8VhikkRpbz40EfNSTXQkkgcSYvpe1zwHWnsbs5xkwtMddR60DM0pCZIT+YgeEmKazVaNx9gN4jHMM4hKlIeCwAlRQUqCFOJXIvYJNuZE6UG4YjFKwjDbbDbasiUpHaPdkmBA97Irr40C9ou+q8E2hLbaVPOiYUSUIHEkiJA8Rz0mrW9s1DiUpWMwGXXXuwR5yOFZ17TnR9uw6MqVQgd2RKgoqFhxiDQVvefGLcbSe3ZeVJSsNNqT2ZjSSVJUmZHA2qnnDqIKgklKdSAco8ToPCrDittJSlbKWg1Jk6yT1JpvDM9phlLXkLaEqhBCgpLhJILcWWTABm4zQKiACIqYwwNTUZrCOWOUgczaamYbDEBSlmQnrx/WqGcRiJsKsu7c9gg9Vf7lCq6z3p+FWbYYhlI6q/3Krhz3xx5/kt+Bu/BSdOdPs+et6Qw1IHL6nxqShqx8NbV5cQ7iLzFz/Wlg8vrwpIRTyRP6/XOrCEJNr3oPvDtpSMqGjCjeYkxpbr1os6vWNaq+0MOVOhUixCbkADWB68asTqwkPxCHCTmzf4iTPnRfdfazildio5kkHKT7ySOA/MDfXSiOHjsnPtGDUCyAIQskrCpHdBnS+k0MwKf+ebORxCUpNnAM3ukXi06da2ax1RZVotofD6+r01A+vrSpD0ftrTCQB0rTMszPHn+lOAWPj9eNeItHxrmWDF/wBNKxgKdWLcKbyg/X1encl/j0puOHpQNhroTXadQ1JNeqWGYPJlxf8AOv1zGa+hfZahKNlYYCAVJLhA/jUSJ6xFY3vHu59nC3CQVOkuNhBGRSCcxDYSCqUgwSrKOU3rdd0dkBjA4ZBAzJbBPQqGZQHIX0r6V5qNt/ZIWsFcEmyVEe7yHKKqG/3s/YY2e9iElXbNlBJJJQuVJGUI0SYNiL2vNXrb+LIRA1kacOX/AIoNvF2eMwbyT3UphxYAEuLSkZcx1ASUp8co5UHztiLg1fcUrOwj8RcCR6RJ86oSkkkgAm8eZMD1rQdky2hIWkBQFtLeFBWdq7OQ24SE2TEpGmbUjyonsTa3Y4ph5KCtSVSlCZlQKSlQIi1lKE34GpatkqdW453Ar8AKjlHMkDU0V3UZVgVrcWll9a4lRzDKB+Ea241EaTurt84tgvFstrC1IU0T3kwe7JMapIM9arXtMJRkeDDBWi3aKP3iZsAIQe7dWpGvWh+zt7HGsYXStBZWIcaSkA9FJUCO8OovcUd3l7HH4NbqCktNSVqJykZYJBHC0HqCKqsj2nLv3qrQO8eApvZbSwsIXLZTdSVd0km4EGDpRQ7IceUtoIyttCVp465ZUePQdJvRLZ+yU4xxDb7fa4iMoJMZwkWvIBITPGogc4kxqmBoNY/Wg+OxKQYJ0rUdm+zQhQHYNMp4qMK8gkG9TcduO3h0BQQ2s8fu0geQv86DG2XZsm1WXYgIZTIMyqQf5jVk2iygJ7qUptrAFuU0FadBVMzxteuPObI8+2/A3J7S46edutS0aTqNIqM1Hh1+ZqQhOvTlXmO06pvp9fvSVNmJt9fvToUBwmlqiPr6NLJcPxBtVW2qmXBm0nXxq3DBlyQDEHWP0oPtTYLhPODIga/tUtbVJKw2MCUnu5UKAlKQpNwFCQvLAF5kHhTeyM2qlKVKie8T0E/AUjZmywAZKjcAAk6a2TpRbDbLUIHHkOXTnSZv0SISSq061HcWZ6/WlTHMNCUnNmnhOlRi1fpf68axlmQ0vS1OFPypBQM2lO9nY/KgSgSfCaWpIPoKQiLU4pJAoENzP18q9Tbf6fXGvUgZ8/tuGEtBIUUmLgFOUTlSAfeHjbpV/wDZVvVmc+zuPOSUZ0nMswpMZk5T3QiDoAIiBE1lOIEKUORIv0NK2ZtNbDyHWlZVIMjkRxBHEESI619G8xuW2N7ezbKlACZIBi9yPQGPhU/cnZbjmGeceABxFgkaBIBAN+ZJNZBsbab2J2rhTkQ+sughtXdQYHHkEiVSZjLxr6PbNBnmzfZe2pjFNyErcKciiAcqkqKkkjiJiQOE1Tdt7s7SwpJVhC4hP42lBYI55R3x4FNbymuk2oPmdnfVTRKVMkKFiCSkjxBEirp7O2v7VceLqcjLGWUpUSXFKzQnNbKAASYuZFxTftg2ShxCnkp+8YWAoxq2qxB6JMHpehfsa22cO5iLyhfZSP8A7L/XKg2tGxWEo7NLTaUxEJSBbW/Pnekf2Y2WVtKaQEKBSpISkJWki8gelTG3QtIUDYiRS6AFht30IU8YH3xTNtAkQE+GvrUrCbvNNuBxKQFDQ8rRblUzBpPZpz+9x8akUCyaFbxK+4V0vaiU0I3ocjDLPSgxXEBhSHXHRdSzbmQbQK5sMgITl0lVumY+dLxW1GA22FtE91ckFMqWTHUgeI40nYSczIIEXVAnhmVauPOfHHn224O5Y2BI5U+ifr+tRcEIgcDapwRadPGvNh2nE2HCo77xgxTuQnX05/X61GxKJB10qBrBYvuLJURcTHQRaiWzFFYJCyogyJ08tLHrQPZzUtPC3dJV8LVJ3TGRpCVyZugp6i4I1BmaQi0owyT3jAgmRHwqLtXDJUJUDIMpUCZBiLRr4aVN4Rz0BIk8L1A2q5KS3oopmT+XQmedZT0QH2Y6FMrjVJvx8xUgIkdTQjdfC9mHWiPdCgB095PwMeVG20cPnWtlBgJ6GnkkeNKUkT+1d7LlRUZxEHw9OlKSqPSlx6cv2pKzMj68axlSWUTaK9SmNbfXwr1IYyx/Frla/wCZR+NIDPum16ViYzqjSTHrRl3ZaW2WlKTBWnMlQKlIMjQqsArp86+jeaJ+zNzLtnCR+LtEnzbWfmBX0OK+adz3yjaeEWPwuJPlmCVfBRr6XigXXq5TbDpOa0QojxsDPx+FBT96sOJcChIXAI5g2IrId0cKW8ViWTMpgdSAVQfQg+da7voshZiLZdfOs33cBd2o8siLQR52PneojXNz9pZ2i0ffZgHqlUlCvgR4pNHhWdjHnDbQwhGj6y0sDikpOU+TmQ+taJNVXjXq9XiaCpbb3rWna2BwTRs4Vl6w0DayhHTTNb8oorvb/wClc8Kjo2WDjw8lIGpUqLnuFIAPAXGnKiO2WQtopOmp8r/MCg+a8UZdIOsj1q0bEADQA4cfM0D2/hC28l0e48pzL0LayhQ9b0f3aRmZT0J/3GuPOfHHn23YG78GmLxwt60+0L6xTOWJNzrF+f1FSW7nT68K812JaEWuKjYxkxpU5hNjP151FxyZTHT6NWUDMCiMPiySfcPy51I2E4hUKMpUNCBZRNj0SrhXGMKpWFxATMqQogc4FvkaA7FxoSErOcJUBKk6HoseWtY20ujQRirCwPej9vH+vlXcaJSISCo6WmOpJsBxoKcXnT3U5pImCPlMzTj+IOUhUq5icoUP4+MeFW91sE4TFBOPAmQoAE9SCJ6i3xo4WrcZBiSNdDbgdeHUcKqhaU5ie7qRIPVN/K/6VcGVSgE8bVjAYWLnWuJSI604mx42poi82j40ZEqTfy60y8I6TTqonxvSHU20+rmsZU5gUzPH9K9T2zuN/lXqypjRhVOrDnVXPiaN47bLv2bD4cylKBOXIACPw3iTIM0GxQ7y4ka+I9Kse3cYnEdipLYbyNoTYzmhIEnSK+gecjbtJP8AaODCRdT7SY6FxJV8Aa+m5ua+etxsOFbXwM8HFfBC1A+oFbltbaAZIcV7oU2g9AtYST5SDQFJrzI18a4U3pSaCnb9iNNYE+EmqPuZhoxGIWeKkpHWEg/rVx35BzLPRPpoB6mgG7zWW3EkqPn/AEiogb7RMcW38KoKCCzDsn8wWki3Ed0zWyIXIB539axPfDBdtiTBgoSlGgPCYv41p24WLUvZ7AWZU2ns1GZJKLAk8ynKfOqqwZqbdVAm3Wf060oC9cUoDW9BHZWpTgOiQD4k2jwpnaj8BX8iz8K9gMS6t5RKOzaAITm95apHejgnWOc0M23iJW6OCWz6mgyPGbeaVgjhXGkqyOOrQ5mhSVKcWsEJjkoiJvU3dtnKwgiRObzBUSPgZ8+lVvaWAK1hSRA0JnW8/qat2zHUJQOyEIuAPO59Z9a4838cefbfl9wuhEgg6cen1+lPYbDH06/tXGVD1ininiP615rrOI5cfrzmh+MeN4k/UfOpTpOo0qK5xjWqgjhMQGsN2qhENZv2B6yY86ouxcO4CSNCZjSfAaRNXfGtZtlqtfsxofyrE0F2Nt/DDDpC32EuNkpu4kEixBiZ6eVW0zpDFMYhLcKTqrSTHiOXhTr7INogcI68zx86Y/t7CxH2rDxI/wC8j96kO7ewh/8Ad4b/AO5PymkUVdl4o7q/tZlbagtNilUpPSZ/pVp2c4lxrMkQFDMByUPfTQHFbXwzhSA+ypRGWziZUSbWnU2HlRTdjuLU3z76Z5iyh6RWNpibTAlL4Gms08YqU60ASOp5/WlRlpgnwH18qxllBsOifS/lSFHvdOf9KeyaDwn+npXuzvUsty8GIm1vCvU+0i3Ku1siGEsIeMqM87zUtG012HcIgAEp0H1rTGLH3iuNzV2wmzmsWjC4NtKkvrCAV5CIlOZayYiycx8q9156zex7dYrWrHue6MzbIixOjjnkQUD/ABdKtXtQxAb2W+rMEqGQonioLBSnrNWfBYJthlDTYyttJCUjkB9TWCe1ffP7ZiexbJ7FgkdFr0Kv8Nx4zQbbu1t9GNwjWIT/ANxPeH5Viy0nqFSKKTWI+wvazwxLuHSlS2VJ7RR4NKFgf8fuxr3QeBrYdqY8Np6x8qCv7xrQp8lXeSgJlP5l3yp/XyoLgGYWSdTJ8BTWBKnnVkAqSkkE6grnveMaTzkVIxj2QEiM8GJ4cqiKFvht84bGuo7NK5yrBzxZQmCMpggz8KO+yzf/AD4z7MpHZpeBy96R2iRItAiUhV+gFZltxChiXc5JUVZpJuZ4/p5UX9m2HUva2EyJKsq86o4ICTKjyH7iqr6TCu9SlCkBBrsnhegSho5pJ0ERED96A7eaS2l55ZgBCp9LX9KJ7S2shhBUtVhqTqaxvfjfheKJabJS2SJH5gNJHKf0oK8naqAIIUTeSIqzbuuBTKTwk6/zEaVSEN1dd2EwyjXj8+fC9cmb2R59t2Bu/FoZyx+nhT5T9WqDh0kax9fQqZ2o/bpXmuwpSQU2jh5VBxDusf19OFSn1xpxEH94odiliJJjrP1eqghsDGocUrCOKy9oIbVrM+8k8JBrBtqN5X3RycWPRRrcsJun2zaV51NuG7ak2yn8JPH/AM1hWPSoOuBV1BapPMyZ+Nd2U+3NjfRivV6vV3OdP2D/AOrw/wD8rf8AvFbR2hQtKhNlDTkTHpcVjW7SJxuGHN9of601su03HG3D2aArKdTEgDvAgE62Hxrzs5GsOnAnSRl5WYg/OmXkD10pjZu2RiEyEqEZSrMDqUAwCdReZ6VJKOFccw3w4hPd8K4hu/16/wBKeQiu5b86WLms2UGZN67SMeBlHj1r1ZwxliO0R985/MeNbd7HtnOKYGJeQEjL2bFoKkwM7pkmZIyjoFHRQrKdkbtKxu0xhhIC1nOoaobF1q9LDqoVve8O328E0ltCTmywhtCSTAEAJSLnSIHKvacIF7Ud9k4ZnsG1ffPSkEaoH4leXzI61hB2covJabHaLWoJQBqonQeM1ctpbkbTx2JU79nWM5HecKUIQngO8cxA4wDcnnWqbg+z1vZyVLWUu4hcy7ljKnglE3SLAm9zQS9yd0kbNwYbsXD3nl/mXyB/Kn3QP3pScGcUtRUSlsSCQbqPJJ4RxPP4K21jS4vsG80C7iwCQkcrfiPAedI2jjPs2HCBZSgQkD8IGp8b+poIG09qIZSW2gEIb7qQOfEnn48TVNxO14Vz1J6/0qq7ybzLceyNEhKFQCJla50AHvDgBxrQN2tzncVhwcSheHzAWIhStZUEzmSNImDc8rxFB3S3eG1NpKDs9mAVLymOJypnUDX0rdth7sYfBoKcOyhufeKQMyo0zK1PnQ/c3cRrZ3a9mpay6oEqXEgQBlkACJv50ffeCblUBOv9aquqdSDBNwJPQcJoRtLeBKEqyXKQZNwBHXjSdp7TSUGfdPDnWdbVexO1XhgsHCWUEds5+FA5LI97+QXJ5CaATtLa+J2jiQwwnOtcwkGyU8VrVoEjmempIFWrGbAwWysEpp4h158HOqLrMWCfyITw9dTRrdzYqNmYdxtBHag5lrKZWsfhUoCMzYvZMWGoVIrKt7sc+9inlYmA4kxlBlCRbKG+aSDmnU5rxoACLQAbaSY8Kte76vuUj61NVFWlW/YIHYpHH5XtXLmtkefbbgblgZVblTza7HpppUNtJBER+tTWVQk/r5/0rzXY88dTe3yqNs3ZxxDmUkpSkyqNVC8AcB1PSnFoB6+XnSMF232gdiUAHuqzcDGYK+NZRDGVo23tMYXDlwJ92AEjiSQEieFzfzqhv7PwoUCcIyoqkk5TrrxM61bN58UpODyLKFlS2wCnUwQsyDobGqvtB+VoFiArThytpeK2RM/TCTa8BggAThGY4wDbzNcVszAqSSnDNW4RH62ptagQqOZGv6UKwr5bcUm8KHjWV6u6aL5urupg0tMrXh2Q776TFxBzAi+otfpTu38FleVE94SB1IggdJAPnQfYmIbfQ0hWIcbeaUMkBMcovqCLH4UX288lOIbbz5lBtRVOsqIgeFvhWuq8xqzi0B2xHSGkoJJgkX4cR8/hRNTg0HEUK2ae+6kfhUCPPkfCijbZNa4hkeSquhykJFPI0Bt4UQxjkykW4/oa9TW1UFSZBgT+9epcsJ7qbtpwBPuKxeKzOOL17NoEQgcYBKfFRPAAVYMNgbqUnVXvKPvE9TwHQW6VIbweUklRUTE91AJ6EpAkVIQ+LTaQTBgd0amPMV7jgIbwsHMVEkcLRPPSZ86Ab9b6owLFiFPuf9NHzWR+UfOKJ4rbLfZleYBIbLp5hESFEcJi1ZVsbd8baxz+IUXA0khOeQDwypBveJMcJHmBb2eY7EY1xKyns2GSS4tJIOIdMEJWdVxqeFgOMCdv/tHM+loZgCIUpKScqdVqsD0H1NXXC7PbwmF7NlIQ20gkC50BJKjqSTJJ1JJqobIw/aLLrl1OGw5D8Ijqf0oH/Zvu/gsOlSm1JXiBOYqN0NlSsmRJjIgiL8SIm1XhwGO6QD1Ej9KgbPSUqVJQJiEiJETMn0t0NSHHsup1OnM9KBgYp4LV2iW0tpFilalKUbyCkoSEAW4maA4zEds4ZJyAmBogAaqUeN541D3z3qDJCBc5gkxwtmVPUJi3UVmWL3qViMQ0p0FWGaAQWyPu1m8qcAuUkka8R40Fg3q3mUsJDSHU4QnKvEpCMy08SylRun+I6wYrQNyH8OcI2jBlstJyyUA+8RfPPeznUlV71W29rsDKewbGYApWAFJUP4TqI5Uy7iGCvtMmRYuFo7qtdMydRpY2qIuO18Y06lSJSHwlXZzZQJ4iYVB4jQ9ayn2jKSTh1WDikSqOKRZBkeY/8UW3h3t7J1vEMhl9TZk/aBKpiAUKHeTAnT0qoYZZxLi3HAJWok5QAJJKlEDxJPrQDGRmMqBirXgWQI4QNJ0pbewW8swrxm1PMslRzWvF5Tw855VzZnZ+t2FuS2EA6ftU1lYCYAPrTTGFUYmI55k/A5vGpIwZGuWP50cueavPs6zSmh0n6v8AGoO7uNnaK0AkJWFJ/wAungdaIPtZUKX3AEAk99PATYTVR3UxJ/tBo9SPXjfyrKzCZWffBvJiW0gkpSjNJP4iSNOgHxoO8oqOtxqPL5/tVm37aT2rSuJSR4wQf1NVhk968Dxj6mtkQwkwlQA8TM8/D4UKxC8qwoW+Yn9fGijxtp4jz0+frQLEqI/SZ+vXnWdkuse6ISpZC0BXeTE6jw56ClbTxZGPWZN8pHhAI8q7uQApapAiQY5WsZpretGXFIURwCZ8ADbyPwrXVDOFgwSYe/mTF+Kh8jaiqCB9XoFhHRnZVFpy9O9z8Ks5Z5ZY8a1s7o0/R9aUhRFr/Dx8qWWTp3Y8b0pLJgXHrp8Kxsl0bGLlPSRpzg16ubUb7gkp1HyNeoozjNtKUWWxmSX1pRm0CQT3r88sx1qobT9oOHW5jF9rCioYNjKAS2ycpefA4pKhM3nskga1X/aIFnaHZBSwnuBPeUEhUmSEgwNddbVGG4TYc2e0444XMW4QpICciUJWArvWUCUm2us20r23AuC9gYjawfLWZjCPOtJQ6qQVYVlBSEtN6qKlkqlUAjjwrRdj7GaweHQyynKhAtzJ4qUeKibk0QSlKQEpACQIAGgAsAPKoOJ2khKoUeBMC5gReBwkigY2tgXn2loQtLIUIzFOYwdYTIGnM1Ewuy8O2EhbnaKRHGBI45U+sV7F7yJcBQzKj4Gqltvbpw4IKEA8TPHifGgvrO0UEqygQkFSjWcq9oJUw7iQMyziFMYRr8ylBICj4zPgOtVx72iuOYZ/DNMrLjui25JCIv3QJn3ulVDZ7q86OxC1KSCpCUJUo2BzLSkAyBlMq0GXpQWnb2LyoUc+csp7JJn38QtROKcI0sPSIo/ukwyhtLSEkqSkSpSSAvSSkn3hfwqg7vYUuPJTBUBJA4X1PiRWh4dtxACXElfZwppwTmKBYpWfzgcT7w66xEbePCltp3JGZALiBxIAlV+eo8AKz57bLq7FRjkK1najYWhcwPuVkk8iJHyJrH29PGqpIJOt6fS3SUrjh+lT8CErWlJkZiBKSJHDjr8KI9hsS6LJW54BSo9NKs2w8QsNgEme9Nk8z0qYj2epICk4lzKZjM1+qVH5HSmlbLOGcU0VBWWO8mb5gFcQDaa5sxt/W3C6i7G0HJ974D9qlf2k4B7x6WTQ4qjrb6tSm8TM1x2dVze822HBhFpzHv5UkWuNVcOIBqnbBOV5CzPvWEeE+NGN7HJLaBwBVrzt8ACaG4EQ8gC4kAR4/XrWcRo1zOq4b04vMpokxKDy5x6WoCbA6WJMf0HDWpu8ail5tIseyTaf4l+tRFNAJN7AWEkW+vlVhJRc5yXMz8fCg76Bp+31OtHcMjMkJIBkEDmL/XrQN8ZSRHjVQa3Hd+/jSbfAyakb3JJW6Y/6a0H/AEgGeetR9xk/81NjHHoQZjrRPbWHDjrwn3wtBAPEWFYSzJwT0shU3TBHC4vwq99sSAcxuAR86zTYK/uSDwmx8CPhpV72S+F4do8kgX/ht+lao6sktSzzPOuB0jjSCdaTntwqiJtd5WQXmTz6GvUnaLcpAibk16pNNy4f7Udj5ldoE5rRAGsSTJ8J9RWfYvaDrbrZDiy4wsKSVknIQUqCYJ5gTe9bVv4zGBxLkSUMqUPIfL68cNZwxWogXVEx+a94r2HC3HZ2+pxGGbfAShKxKgT7ihZSSY4GfKDxqqtb5p/tNpSnMzZ+6JGgCyBMcgqD5UA2Fsl1lDgWpKUOpgtzPejurtYKGnhroKrT2FUmUuCPQyPEWPrUH0e7hAEnLAMXVWTbQwTasStBWVyTJn1oqd83HNkdolf3jYDTieIOiVz/ABJg+M8qoOFdUZOYhR48aAtgseMDjUrTZCVJB6piOFzqfM1ft7dvNvbJexDQU2F/ctkJSHF5lgKSnihBMlXHKlXEgjM2mMyIWSSZudfKnN495HHksISjssPhklttE3KgAHHFRbMQY6Am5zGqG903cuLBy50qBSRoRxEG17Vo7mLQRCUybRnyjLoDJzX+M1SNxwhaXjmT2oUlWQgTkGpTOupt+9aNgmiZPck+7oJ4an661BWN50hODxBSZK05bXCW9CmdL6eZrMmzWpb9Yk/ZVJIAuJgg/iEC1qzQCgbpQTXSKUigv+6uyG3sKgkLESDkcWgyD/AodKjbRwYaxKkAqIEQVqKle6DdSiSdeJ0ofupvO3hs6XQrKrTLwPUU/jttNOvqWnOpK8oBy6wkDiRWnGi9LZh9U0GRBvx9adbbnr+nKhj+2UNpkhzWDAHd+OgqC/vHLhSlYSkQAIgqPEk6aaCuaKW67m1Hj2jhm+bKP4Ui3PjBtTG7rOfEsp1zLE6wLE1DxLs6zP160Y9n7AXtFoGxAWodYQRpzvNWdIIWTfjBBONZV+FTUeaVKm/LvJoJinLE+M+XL4+laFvnsH7SzKP+q1K0iPfB95E87A+I61l+DcSuZVAUJAtPT4VCTrC+s9eXp5ULx9zaT/TW9WROz8qCZSYBAhQnxsbiq68kSdR04Xq3RbfZhsnMlbxFs0CeOUCT6mPI0jHNELckwUvPW8VqUPURVn9n7YOETlsgWH82rij4qn0qnYrbaftuKS5ZC3lZTrlIhFxyIE/4q1yzQMKOzdcRwJzACbhQm3nI8qvez20pQkJEJiQB1E1Uto7NUFtrQkLTMKjUJmSQLEwJ8zR3CbbQUAZVCBGg/Q1r+2QuR9fXGuFUf+KjDaiYuFeg/emsRtZIiyj5D96kli8Sr3bTM/pXqbZxAW4mJHdWbgc0V6sqdUnRVt/t8HMVinG21qGHblGUGAsg95So1E2AP5etVrCYzsXm3OCT3rT3TZVuNiSOoFG94kIccZcaADasOzlEXgApk/xGBNAMU3BFeq4mluYAqHcCVg3i4kHj5iojuwkrQUFCANSAkCOZkRHjQHY+9/ZMBpxGdSLINgMvAGLyNB0ih2P3kedkE5QT7qZA6g8xQddaQy6QlQdQRCkzqPyk/EHUfOVtDZwQErbktrulR1HNKuSgf340BW4asmxNpiA2+o9k7An+7XolZjhoCeXhQRcOgEaGnNopR9ncSqCbLSeSgUhQ/wASflRHEYTscwIuFR8agYtoLSoG3D9qCrpWUkKSSki4IMEHoRccRRRG+OOED7U6AOWUeFwmfjQxVpHWkhN6omYnaDrt3XFr495U35xoPIcaRSEN8qcCCNQRI41ByKWgUgCloPCgcSiieGUhDWdZhInQ943NgNPM0KBikEKdV2d8ovZJPCSYGvKtWLtbMPqNMYpLiCoBSOFyDrodBc350jHbupS2DmM31AJEC0adB51xlKmTAw+IWlSQFDJeeJEWP7EcamrxrawO0axBtoG3ZTysExpXNq3KqhQIIlQWmITEhV4gkXSY43Fuoqx+z14N7RZKyUgBck2BzJIiSetOoThwSUN4gTfusOXPDRF9eNFNhbAQ6pa7oCMmUOIIIuVLUQQIGUAedSqVhbt+d4lYfskoAJdzgKv3SAmDA1N6zzGbMUkJVlBTIHdI1g8D9W1q67y4JBZYzLOZtUJABKlIINsqZVoAZ8aHuPIIAU26pIi3ZLIHX3dawmVspTkkQkEgWlKTe+lxrTOIRAkjxsfqeFXlWJbAhvDvkcg0U+cGKhuuLssYV/MghSQoJMqSbA341NSyz7CV9iwDKFJPaEFSh+VSzmhX+aPKs621st1zGv8AYoKgpw3zIF4Em6gbKzelaW9tFpyFKyRCVpGq81wpOXWU2HnVB2vuypxanWUKStSyvvOJF5Jm0kGshEw+zsc0QEqQlXBCjc84GhqfhNovIMYhpGvvJUmZPMAzqRUM7XfZGXFslSJ95SZA5nMLDxJp5vDYZ4EpUUg6DMCm97Tf41rq0ZQPI2i2QIUB4keY8eFPYkZgCBPLw4UCwuxWkcSf4ibczAuPWp2HeCbEkibRcjxHpWmamcC2y0ffCR+BY/1N1yubPWO2SBN21n4t16ttHRrqjVWNtPBWKWlPuIhtJ4QkRAHKZoHtVuFDw/Wiq8KBHGoG1xCgngBPyr1nEGlN67ltXkilFPzoEqFPLUC2BSW0d6OZqWxhApYTzIFAYweIOIwpBCi4zHe/Mgf/AKT8o1g1DBJPOBVs2PhuzGVNgB1va8wetVjbWA7B5QCiRmNuQN4+MeVAKx2ElRItfyk86jYDDy+hKrCTNtLHgSLTHHSfAln15UG2tj8x8YphzDBTK1/iRaeYNoPrQTlbTZb/AAtuQSO5PqTEehofi9tFdkpCB4k/PSh6UcKlu4GBrr0oIytZr0Uc3V2GjEuPIWVDKhOUpOilOIQFEEXAzTHGrBhdwWVKcSFuCHMKlBJBKQ6Wi5MABRhZAMCIGtBRAKtu77/3CU8O9/uPX6mjv/DVhK8MFLWQ7iVtqAsAgJdUkCZMjIkEze+k1M3P3KbxKXkpWttLLikiYUSM69TCeVasWmaqbQ2YcxTN5DM8jn68Pr4VJSpVjJtoJ+Z5VbkezED/ANwo/wCAfvSz7NUwfv1X/gH71zcmvs6OZT3VJzaBP4rjhPGoqgCsKEpWLFaSJI4hQIIIgnUHWrqfZkm336rfwC/jenGvZwkf98kfyD96cmvsnMpU0hJcLhOZ091SyBmjgmwACb6COdTErm3X686tP/DxP98r/KP3pQ9n4/vlTzyD96cmvsnMpVRShadR5nz50h93jarUfZymZ7ZU/wAv9a657O0lJHbKE8k/1pya+xzKe6nZySbwT5WpDznw+rceVXT/AIdp/vj/AJB+9eV7PAf++f8AIP3pya+y8ylTUPxMGx1En48KG4zY+HWQVtNlR4hIB9RBvWgn2bJ/v1T/ACD964v2bJIjt1f5B+9Yzg4nZYxKGXq3XYvkU80f4HPSAqRXMPsTIVKD7xJN5DZ9e6K07/hin/8AoVb+AfvXm/ZikT/zCjPNA/esORiz1j/F5lCl7In7QgE5oacuePeavArlXpj2bpS6HO2USEqTGUfiKTOv8I9a9WynAriGFWJTMv/Z">
            <a:hlinkClick r:id="rId3"/>
          </p:cNvPr>
          <p:cNvSpPr>
            <a:spLocks noChangeAspect="1" noChangeArrowheads="1"/>
          </p:cNvSpPr>
          <p:nvPr/>
        </p:nvSpPr>
        <p:spPr bwMode="auto">
          <a:xfrm>
            <a:off x="28575" y="-1508125"/>
            <a:ext cx="3781425" cy="31432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87396" name="Picture 4" descr="http://bp0.blogger.com/_2A6vJ58pYIs/RaGcd_AGNyI/AAAAAAAAAA4/XHoyN6lQvHc/s400/Prison_Camp_Survivors.jpg"/>
          <p:cNvPicPr>
            <a:picLocks noChangeAspect="1" noChangeArrowheads="1"/>
          </p:cNvPicPr>
          <p:nvPr/>
        </p:nvPicPr>
        <p:blipFill>
          <a:blip r:embed="rId4" cstate="print"/>
          <a:srcRect/>
          <a:stretch>
            <a:fillRect/>
          </a:stretch>
        </p:blipFill>
        <p:spPr bwMode="auto">
          <a:xfrm>
            <a:off x="1600200" y="381000"/>
            <a:ext cx="5562600" cy="4623824"/>
          </a:xfrm>
          <a:prstGeom prst="rect">
            <a:avLst/>
          </a:prstGeom>
          <a:noFill/>
        </p:spPr>
      </p:pic>
      <p:sp>
        <p:nvSpPr>
          <p:cNvPr id="4" name="TextBox 3"/>
          <p:cNvSpPr txBox="1"/>
          <p:nvPr/>
        </p:nvSpPr>
        <p:spPr>
          <a:xfrm>
            <a:off x="2286000" y="5562600"/>
            <a:ext cx="4419600" cy="461665"/>
          </a:xfrm>
          <a:prstGeom prst="rect">
            <a:avLst/>
          </a:prstGeom>
          <a:noFill/>
        </p:spPr>
        <p:txBody>
          <a:bodyPr wrap="square" rtlCol="0">
            <a:spAutoFit/>
          </a:bodyPr>
          <a:lstStyle/>
          <a:p>
            <a:r>
              <a:rPr lang="en-US" sz="2400" dirty="0" smtClean="0"/>
              <a:t>       Andersonville Survivors</a:t>
            </a:r>
            <a:endParaRPr lang="en-US" sz="2400"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Section 4 -The North Takes Charge</a:t>
            </a: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dirty="0" smtClean="0"/>
              <a:t>Prelude to Gettysburg:</a:t>
            </a:r>
          </a:p>
          <a:p>
            <a:r>
              <a:rPr lang="en-US" dirty="0" smtClean="0"/>
              <a:t>1863-  a good year for the south</a:t>
            </a:r>
          </a:p>
          <a:p>
            <a:r>
              <a:rPr lang="en-US" dirty="0" smtClean="0"/>
              <a:t>Defeated north at the Battle of Chancellorsville-  (Lee defeats Hooker)</a:t>
            </a:r>
          </a:p>
          <a:p>
            <a:r>
              <a:rPr lang="en-US" dirty="0" smtClean="0"/>
              <a:t>Stonewall Jackson wounded by one of his own men.  His left arm amputated.  Contracted pneumonia and died a few days later.  (buried at VMI)</a:t>
            </a:r>
          </a:p>
          <a:p>
            <a:r>
              <a:rPr lang="en-US" dirty="0" smtClean="0"/>
              <a:t>To pull troops away from Vicksburg, MS (under siege by Grant’s army)- Lee decides to invade the north</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Gettysburg</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Most decisive battle of the war- three days</a:t>
            </a:r>
          </a:p>
          <a:p>
            <a:r>
              <a:rPr lang="en-US" dirty="0" smtClean="0"/>
              <a:t>Accidental meeting</a:t>
            </a:r>
          </a:p>
          <a:p>
            <a:r>
              <a:rPr lang="en-US" dirty="0" smtClean="0"/>
              <a:t>A.P. Hill went there to get shoes for his men and to link up with Lee.</a:t>
            </a:r>
          </a:p>
          <a:p>
            <a:r>
              <a:rPr lang="en-US" dirty="0" smtClean="0"/>
              <a:t>He ran into Union cavalry</a:t>
            </a:r>
          </a:p>
          <a:p>
            <a:r>
              <a:rPr lang="en-US" dirty="0" smtClean="0"/>
              <a:t>Both sides sent for reinforcements</a:t>
            </a:r>
          </a:p>
          <a:p>
            <a:r>
              <a:rPr lang="en-US" dirty="0" smtClean="0"/>
              <a:t>Day two- 90,000 Union and 75,000 Confederates</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en-US" dirty="0" smtClean="0"/>
              <a:t>Lee orders attack on Cemetery Ridge- (high ground to the south of Gettysburg)</a:t>
            </a:r>
          </a:p>
          <a:p>
            <a:r>
              <a:rPr lang="en-US" dirty="0" smtClean="0"/>
              <a:t>Union soldiers ran out of ammunition and attacked the Confederates with bayonets.</a:t>
            </a:r>
          </a:p>
          <a:p>
            <a:r>
              <a:rPr lang="en-US" dirty="0" smtClean="0"/>
              <a:t>Confederates retreated.</a:t>
            </a:r>
          </a:p>
          <a:p>
            <a:endParaRPr lang="en-US" dirty="0" smtClean="0"/>
          </a:p>
          <a:p>
            <a:r>
              <a:rPr lang="en-US" dirty="0" smtClean="0"/>
              <a:t>The Third Day-</a:t>
            </a:r>
          </a:p>
          <a:p>
            <a:r>
              <a:rPr lang="en-US" dirty="0" smtClean="0"/>
              <a:t>Lee orders artillery to hit center of Union lines and follows it with General Pickett’s charge.</a:t>
            </a:r>
          </a:p>
          <a:p>
            <a:r>
              <a:rPr lang="en-US" dirty="0" smtClean="0"/>
              <a:t>It failed.  The Confederates were forced to retreat back to the south.  Never to attack in the north again.</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lstStyle/>
          <a:p>
            <a:r>
              <a:rPr lang="en-US" dirty="0" smtClean="0"/>
              <a:t>More than 30% casualties</a:t>
            </a:r>
          </a:p>
          <a:p>
            <a:r>
              <a:rPr lang="en-US" dirty="0" smtClean="0"/>
              <a:t>Union- 23,000 killed or wounded</a:t>
            </a:r>
          </a:p>
          <a:p>
            <a:r>
              <a:rPr lang="en-US" dirty="0" smtClean="0"/>
              <a:t>Confederates- 28,000 killed or wounded</a:t>
            </a:r>
          </a:p>
          <a:p>
            <a:endParaRPr lang="en-US" dirty="0" smtClean="0"/>
          </a:p>
          <a:p>
            <a:r>
              <a:rPr lang="en-US" dirty="0" smtClean="0"/>
              <a:t>While this was happening:  Grant had forced the Confederates at Vicksburg to surrender the next day.</a:t>
            </a:r>
          </a:p>
          <a:p>
            <a:r>
              <a:rPr lang="en-US" dirty="0" smtClean="0"/>
              <a:t>These two events doomed the south to defeat.</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US" dirty="0" smtClean="0"/>
              <a:t>Grant wins at Vicksburg</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dirty="0" smtClean="0"/>
              <a:t>Vicksburg, MS. was one of two Confederate strongholds on the Mississippi River.</a:t>
            </a:r>
          </a:p>
          <a:p>
            <a:pPr lvl="1"/>
            <a:r>
              <a:rPr lang="en-US" dirty="0" smtClean="0"/>
              <a:t>Grant tried two frontal assaults on Vicksburg, both of which failed.</a:t>
            </a:r>
          </a:p>
          <a:p>
            <a:pPr lvl="1"/>
            <a:r>
              <a:rPr lang="en-US" dirty="0" smtClean="0"/>
              <a:t>Grant settled on a siege- (surround the city and let nothing in or out)</a:t>
            </a:r>
          </a:p>
          <a:p>
            <a:pPr lvl="1"/>
            <a:r>
              <a:rPr lang="en-US" dirty="0" smtClean="0"/>
              <a:t>July 4, 1863-  Vicksburg surrendered</a:t>
            </a:r>
          </a:p>
          <a:p>
            <a:pPr lvl="1"/>
            <a:r>
              <a:rPr lang="en-US" dirty="0" smtClean="0"/>
              <a:t>Five days later, Port Hudson, LA also surrendered.</a:t>
            </a:r>
          </a:p>
          <a:p>
            <a:r>
              <a:rPr lang="en-US" dirty="0" smtClean="0"/>
              <a:t>*This completed one part of the Anaconda Plan</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r>
              <a:rPr lang="en-US" dirty="0" smtClean="0"/>
              <a:t>Gettysburg Address</a:t>
            </a:r>
          </a:p>
          <a:p>
            <a:endParaRPr lang="en-US" dirty="0" smtClean="0"/>
          </a:p>
          <a:p>
            <a:r>
              <a:rPr lang="en-US" dirty="0" smtClean="0"/>
              <a:t>Confederacy Wears Down</a:t>
            </a:r>
          </a:p>
          <a:p>
            <a:r>
              <a:rPr lang="en-US" dirty="0" smtClean="0"/>
              <a:t>Confederate Morale-  </a:t>
            </a:r>
          </a:p>
          <a:p>
            <a:r>
              <a:rPr lang="en-US" dirty="0" smtClean="0"/>
              <a:t>Deteriorated</a:t>
            </a:r>
          </a:p>
          <a:p>
            <a:r>
              <a:rPr lang="en-US" dirty="0" smtClean="0"/>
              <a:t>Planters were encouraged to plant food crops rather than cotton- they resented this.</a:t>
            </a:r>
          </a:p>
          <a:p>
            <a:r>
              <a:rPr lang="en-US" dirty="0" smtClean="0"/>
              <a:t>Many soldiers deserted</a:t>
            </a:r>
          </a:p>
          <a:p>
            <a:r>
              <a:rPr lang="en-US" dirty="0" smtClean="0"/>
              <a:t>Leaders fought among themselves- Gov. SC didn’t want soldiers from his state fighting in another state</a:t>
            </a:r>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Lincoln’s dilemma</a:t>
            </a:r>
            <a:endParaRPr lang="en-US" dirty="0"/>
          </a:p>
        </p:txBody>
      </p:sp>
      <p:sp>
        <p:nvSpPr>
          <p:cNvPr id="3" name="Content Placeholder 2"/>
          <p:cNvSpPr>
            <a:spLocks noGrp="1"/>
          </p:cNvSpPr>
          <p:nvPr>
            <p:ph idx="1"/>
          </p:nvPr>
        </p:nvSpPr>
        <p:spPr/>
        <p:txBody>
          <a:bodyPr/>
          <a:lstStyle/>
          <a:p>
            <a:r>
              <a:rPr lang="en-US" dirty="0" smtClean="0"/>
              <a:t>If Lincoln ordered the navy to shoot its way into Charleston, he would be responsible for the hostilities and other slave states might join the confederacy.</a:t>
            </a:r>
          </a:p>
          <a:p>
            <a:r>
              <a:rPr lang="en-US" dirty="0" smtClean="0"/>
              <a:t>If he evacuated the fort, it would be seen as recognizing the Confederacy as a legitimate nation.  This would anger his fellow Republicans</a:t>
            </a:r>
          </a:p>
          <a:p>
            <a:endParaRPr lang="en-US" dirty="0" smtClean="0"/>
          </a:p>
          <a:p>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idx="1"/>
          </p:nvPr>
        </p:nvSpPr>
        <p:spPr>
          <a:xfrm>
            <a:off x="457200" y="1219200"/>
            <a:ext cx="8229600" cy="4906963"/>
          </a:xfrm>
        </p:spPr>
        <p:txBody>
          <a:bodyPr/>
          <a:lstStyle/>
          <a:p>
            <a:r>
              <a:rPr lang="en-US" dirty="0" smtClean="0"/>
              <a:t>Soon, widespread clamor for peace in the south.</a:t>
            </a:r>
          </a:p>
          <a:p>
            <a:endParaRPr lang="en-US" dirty="0" smtClean="0"/>
          </a:p>
          <a:p>
            <a:r>
              <a:rPr lang="en-US" dirty="0" smtClean="0"/>
              <a:t>Grant appoints Sherman-  </a:t>
            </a:r>
          </a:p>
          <a:p>
            <a:r>
              <a:rPr lang="en-US" dirty="0" smtClean="0"/>
              <a:t>Grant wanted to tie up Lee’s army while Sherman ravaged Georgia.  North could afford losses, South could not.  Goal:  destroy the south’s will to fight.</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Sherman’s March</a:t>
            </a:r>
            <a:endParaRPr lang="en-US" dirty="0"/>
          </a:p>
        </p:txBody>
      </p:sp>
      <p:sp>
        <p:nvSpPr>
          <p:cNvPr id="3" name="Content Placeholder 2"/>
          <p:cNvSpPr>
            <a:spLocks noGrp="1"/>
          </p:cNvSpPr>
          <p:nvPr>
            <p:ph idx="1"/>
          </p:nvPr>
        </p:nvSpPr>
        <p:spPr>
          <a:xfrm>
            <a:off x="457200" y="1066800"/>
            <a:ext cx="8229600" cy="5059363"/>
          </a:xfrm>
        </p:spPr>
        <p:txBody>
          <a:bodyPr>
            <a:normAutofit lnSpcReduction="10000"/>
          </a:bodyPr>
          <a:lstStyle/>
          <a:p>
            <a:r>
              <a:rPr lang="en-US" dirty="0" smtClean="0"/>
              <a:t>Sherman intentionally left his supply lines.</a:t>
            </a:r>
          </a:p>
          <a:p>
            <a:r>
              <a:rPr lang="en-US" dirty="0" smtClean="0"/>
              <a:t>Intent was to live off the land.</a:t>
            </a:r>
          </a:p>
          <a:p>
            <a:r>
              <a:rPr lang="en-US" dirty="0" smtClean="0"/>
              <a:t>They ravaged everything.  Captured and burned Atlanta and anything else in his march to the sea.  Eventually into South Carolina where it all began</a:t>
            </a:r>
          </a:p>
          <a:p>
            <a:r>
              <a:rPr lang="en-US" dirty="0" smtClean="0"/>
              <a:t>He then turned north to join Grant in defeating Lee.</a:t>
            </a:r>
          </a:p>
          <a:p>
            <a:r>
              <a:rPr lang="en-US" dirty="0" smtClean="0"/>
              <a:t>As he entered NC. he stopped destroying and began handing out food to the locals.</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6" name="Picture 2" descr="http://cdn2.americancivilwar.com/americancivilwar-cdn/tl/west_61-65.jpg">
            <a:hlinkClick r:id="rId3"/>
          </p:cNvPr>
          <p:cNvPicPr>
            <a:picLocks noChangeAspect="1" noChangeArrowheads="1"/>
          </p:cNvPicPr>
          <p:nvPr/>
        </p:nvPicPr>
        <p:blipFill>
          <a:blip r:embed="rId4" cstate="print"/>
          <a:srcRect/>
          <a:stretch>
            <a:fillRect/>
          </a:stretch>
        </p:blipFill>
        <p:spPr bwMode="auto">
          <a:xfrm>
            <a:off x="609600" y="685800"/>
            <a:ext cx="8048673" cy="5114925"/>
          </a:xfrm>
          <a:prstGeom prst="rect">
            <a:avLst/>
          </a:prstGeom>
          <a:noFill/>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Election of 1864</a:t>
            </a: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20000"/>
          </a:bodyPr>
          <a:lstStyle/>
          <a:p>
            <a:r>
              <a:rPr lang="en-US" dirty="0" smtClean="0"/>
              <a:t>Lincoln faced heavy opposition</a:t>
            </a:r>
          </a:p>
          <a:p>
            <a:r>
              <a:rPr lang="en-US" dirty="0" smtClean="0"/>
              <a:t>Northern and Southern Democrats joined to nominate General George McClellan- platform- immediate armistice</a:t>
            </a:r>
          </a:p>
          <a:p>
            <a:r>
              <a:rPr lang="en-US" dirty="0" smtClean="0"/>
              <a:t>Radical Republicans- favored a harsher punishment of the south in return for re-admittance to the union- Formed a third party- nominated John C. Fremont</a:t>
            </a:r>
          </a:p>
          <a:p>
            <a:r>
              <a:rPr lang="en-US" dirty="0" smtClean="0"/>
              <a:t>Republicans dropped the Republican name and changed to: National Union Party.</a:t>
            </a:r>
          </a:p>
          <a:p>
            <a:r>
              <a:rPr lang="en-US" dirty="0" smtClean="0"/>
              <a:t>Chose Andrew Johnson a pro-union southerner as his running mate.</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dirty="0" smtClean="0"/>
              <a:t>Lincoln predicted defeat</a:t>
            </a:r>
          </a:p>
          <a:p>
            <a:r>
              <a:rPr lang="en-US" dirty="0" smtClean="0"/>
              <a:t>But a series of victories changed the outcome of the election.</a:t>
            </a:r>
          </a:p>
          <a:p>
            <a:pPr lvl="1"/>
            <a:r>
              <a:rPr lang="en-US" dirty="0" smtClean="0"/>
              <a:t>David </a:t>
            </a:r>
            <a:r>
              <a:rPr lang="en-US" dirty="0" err="1" smtClean="0"/>
              <a:t>Farragutt</a:t>
            </a:r>
            <a:r>
              <a:rPr lang="en-US" dirty="0" smtClean="0"/>
              <a:t>- defeats Confederate navy on Mobile Bay (AL)</a:t>
            </a:r>
          </a:p>
          <a:p>
            <a:pPr lvl="1"/>
            <a:r>
              <a:rPr lang="en-US" dirty="0" smtClean="0"/>
              <a:t>Sherman captures Atlanta</a:t>
            </a:r>
          </a:p>
          <a:p>
            <a:pPr lvl="1"/>
            <a:r>
              <a:rPr lang="en-US" dirty="0" smtClean="0"/>
              <a:t>Sheridan drives Confederates out of Shenandoah Valley</a:t>
            </a:r>
          </a:p>
          <a:p>
            <a:pPr lvl="1"/>
            <a:r>
              <a:rPr lang="en-US" dirty="0" smtClean="0"/>
              <a:t>Lee surrenders to Grant at Appomattox Court House, VA</a:t>
            </a:r>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dirty="0" smtClean="0"/>
              <a:t>Surrender at Appomattox</a:t>
            </a:r>
            <a:endParaRPr lang="en-US" dirty="0"/>
          </a:p>
        </p:txBody>
      </p:sp>
      <p:sp>
        <p:nvSpPr>
          <p:cNvPr id="3" name="Content Placeholder 2"/>
          <p:cNvSpPr>
            <a:spLocks noGrp="1"/>
          </p:cNvSpPr>
          <p:nvPr>
            <p:ph idx="1"/>
          </p:nvPr>
        </p:nvSpPr>
        <p:spPr>
          <a:xfrm>
            <a:off x="457200" y="1143000"/>
            <a:ext cx="8229600" cy="4983163"/>
          </a:xfrm>
        </p:spPr>
        <p:txBody>
          <a:bodyPr>
            <a:normAutofit fontScale="92500" lnSpcReduction="10000"/>
          </a:bodyPr>
          <a:lstStyle/>
          <a:p>
            <a:r>
              <a:rPr lang="en-US" dirty="0" smtClean="0"/>
              <a:t>Lee and his troops had been driven out of Petersburg, VA (just south of Richmond)  Large railhead and source of southern supplies to the capital.</a:t>
            </a:r>
          </a:p>
          <a:p>
            <a:r>
              <a:rPr lang="en-US" dirty="0" smtClean="0"/>
              <a:t>Jefferson Davis and his government had abandoned Richmond and fled south.  Southerners burned Richmond to keep it out of the hands of the Union</a:t>
            </a:r>
          </a:p>
          <a:p>
            <a:r>
              <a:rPr lang="en-US" dirty="0" smtClean="0"/>
              <a:t>At the surrender- Lee was offered very generous terms.  </a:t>
            </a:r>
          </a:p>
          <a:p>
            <a:r>
              <a:rPr lang="en-US" dirty="0" smtClean="0"/>
              <a:t>Fighting would be over in just a few months.</a:t>
            </a:r>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Section 5- Legacy of the War</a:t>
            </a: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dirty="0" smtClean="0"/>
              <a:t>War Changes a Nation</a:t>
            </a:r>
          </a:p>
          <a:p>
            <a:r>
              <a:rPr lang="en-US" dirty="0" smtClean="0"/>
              <a:t>Federal </a:t>
            </a:r>
            <a:r>
              <a:rPr lang="en-US" dirty="0" err="1" smtClean="0"/>
              <a:t>gov’t</a:t>
            </a:r>
            <a:r>
              <a:rPr lang="en-US" dirty="0" smtClean="0"/>
              <a:t> emerged assuming supreme authority-  no more secession.</a:t>
            </a:r>
          </a:p>
          <a:p>
            <a:r>
              <a:rPr lang="en-US" dirty="0" smtClean="0"/>
              <a:t>Before war, Fed. </a:t>
            </a:r>
            <a:r>
              <a:rPr lang="en-US" dirty="0" err="1" smtClean="0"/>
              <a:t>Gov’t</a:t>
            </a:r>
            <a:r>
              <a:rPr lang="en-US" dirty="0" smtClean="0"/>
              <a:t> had little impact on the life of individuals.  Most </a:t>
            </a:r>
            <a:r>
              <a:rPr lang="en-US" dirty="0" err="1" smtClean="0"/>
              <a:t>gov’t</a:t>
            </a:r>
            <a:r>
              <a:rPr lang="en-US" dirty="0" smtClean="0"/>
              <a:t> was local</a:t>
            </a:r>
          </a:p>
          <a:p>
            <a:r>
              <a:rPr lang="en-US" dirty="0" smtClean="0"/>
              <a:t>During war: </a:t>
            </a:r>
          </a:p>
          <a:p>
            <a:pPr lvl="1"/>
            <a:r>
              <a:rPr lang="en-US" dirty="0" smtClean="0"/>
              <a:t> Fed required money (income tax)</a:t>
            </a:r>
          </a:p>
          <a:p>
            <a:pPr lvl="1"/>
            <a:r>
              <a:rPr lang="en-US" dirty="0" smtClean="0"/>
              <a:t>Draft- </a:t>
            </a:r>
          </a:p>
          <a:p>
            <a:pPr lvl="1"/>
            <a:r>
              <a:rPr lang="en-US" dirty="0" smtClean="0"/>
              <a:t>Required people to accept new currency</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Economic Changes</a:t>
            </a:r>
            <a:endParaRPr lang="en-US" dirty="0"/>
          </a:p>
        </p:txBody>
      </p:sp>
      <p:sp>
        <p:nvSpPr>
          <p:cNvPr id="3" name="Content Placeholder 2"/>
          <p:cNvSpPr>
            <a:spLocks noGrp="1"/>
          </p:cNvSpPr>
          <p:nvPr>
            <p:ph idx="1"/>
          </p:nvPr>
        </p:nvSpPr>
        <p:spPr>
          <a:xfrm>
            <a:off x="457200" y="1143000"/>
            <a:ext cx="8229600" cy="4983163"/>
          </a:xfrm>
        </p:spPr>
        <p:txBody>
          <a:bodyPr/>
          <a:lstStyle/>
          <a:p>
            <a:r>
              <a:rPr lang="en-US" dirty="0" smtClean="0"/>
              <a:t>National Banking Act of 1863-  Set up a national banking system- bank inspections- requirements for loans- standardized currency</a:t>
            </a:r>
          </a:p>
          <a:p>
            <a:r>
              <a:rPr lang="en-US" dirty="0" smtClean="0"/>
              <a:t>The northerners who grew rich from the war had more money to invest</a:t>
            </a:r>
          </a:p>
          <a:p>
            <a:r>
              <a:rPr lang="en-US" dirty="0" smtClean="0"/>
              <a:t>In the south, war took away cheap labor (slaves) and wiped out 40% of other resources</a:t>
            </a:r>
          </a:p>
          <a:p>
            <a:r>
              <a:rPr lang="en-US" dirty="0" smtClean="0"/>
              <a:t>Economic gap between north and south grew </a:t>
            </a:r>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Costs of War</a:t>
            </a:r>
            <a:endParaRPr lang="en-US" dirty="0"/>
          </a:p>
        </p:txBody>
      </p:sp>
      <p:sp>
        <p:nvSpPr>
          <p:cNvPr id="3" name="Content Placeholder 2"/>
          <p:cNvSpPr>
            <a:spLocks noGrp="1"/>
          </p:cNvSpPr>
          <p:nvPr>
            <p:ph idx="1"/>
          </p:nvPr>
        </p:nvSpPr>
        <p:spPr>
          <a:xfrm>
            <a:off x="457200" y="1143000"/>
            <a:ext cx="8229600" cy="4983163"/>
          </a:xfrm>
        </p:spPr>
        <p:txBody>
          <a:bodyPr>
            <a:normAutofit lnSpcReduction="10000"/>
          </a:bodyPr>
          <a:lstStyle/>
          <a:p>
            <a:r>
              <a:rPr lang="en-US" dirty="0" smtClean="0"/>
              <a:t>360,000 Northerners died</a:t>
            </a:r>
          </a:p>
          <a:p>
            <a:r>
              <a:rPr lang="en-US" dirty="0" smtClean="0"/>
              <a:t>260,000 Southerners died</a:t>
            </a:r>
          </a:p>
          <a:p>
            <a:r>
              <a:rPr lang="en-US" dirty="0" smtClean="0"/>
              <a:t>Economic costs would last for more than two decades</a:t>
            </a:r>
          </a:p>
          <a:p>
            <a:endParaRPr lang="en-US" dirty="0" smtClean="0"/>
          </a:p>
          <a:p>
            <a:r>
              <a:rPr lang="en-US" dirty="0" smtClean="0"/>
              <a:t>New Birth of Freedom</a:t>
            </a:r>
          </a:p>
          <a:p>
            <a:r>
              <a:rPr lang="en-US" dirty="0" smtClean="0"/>
              <a:t>Lincoln believed that only a Constitutional amendment would truly abolish slavery</a:t>
            </a:r>
          </a:p>
          <a:p>
            <a:pPr lvl="1"/>
            <a:r>
              <a:rPr lang="en-US" dirty="0" smtClean="0"/>
              <a:t>Thirteenth Amendment passes</a:t>
            </a:r>
            <a:endParaRPr 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287963"/>
          </a:xfrm>
        </p:spPr>
        <p:txBody>
          <a:bodyPr>
            <a:normAutofit lnSpcReduction="10000"/>
          </a:bodyPr>
          <a:lstStyle/>
          <a:p>
            <a:r>
              <a:rPr lang="en-US" dirty="0" smtClean="0"/>
              <a:t>Mathew Brady- most famous photographer of the Civil War era.</a:t>
            </a:r>
          </a:p>
          <a:p>
            <a:endParaRPr lang="en-US" dirty="0" smtClean="0"/>
          </a:p>
          <a:p>
            <a:r>
              <a:rPr lang="en-US" dirty="0" smtClean="0"/>
              <a:t>Assassination of Lincoln</a:t>
            </a:r>
          </a:p>
          <a:p>
            <a:r>
              <a:rPr lang="en-US" dirty="0" smtClean="0"/>
              <a:t>April 14, 1865</a:t>
            </a:r>
          </a:p>
          <a:p>
            <a:r>
              <a:rPr lang="en-US" dirty="0" smtClean="0"/>
              <a:t>Ford’s Theater- “Our American Cousin”</a:t>
            </a:r>
          </a:p>
          <a:p>
            <a:r>
              <a:rPr lang="en-US" dirty="0" smtClean="0"/>
              <a:t>John Wilkes Booth- 26 actor from Maryland</a:t>
            </a:r>
          </a:p>
          <a:p>
            <a:r>
              <a:rPr lang="en-US" dirty="0" smtClean="0"/>
              <a:t>Lincoln died the next morning</a:t>
            </a:r>
          </a:p>
          <a:p>
            <a:r>
              <a:rPr lang="en-US" dirty="0" smtClean="0"/>
              <a:t>Booth was trapped a few days later in a barn and killed</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Davis’ dilemma</a:t>
            </a:r>
            <a:endParaRPr lang="en-US" dirty="0"/>
          </a:p>
        </p:txBody>
      </p:sp>
      <p:sp>
        <p:nvSpPr>
          <p:cNvPr id="3" name="Content Placeholder 2"/>
          <p:cNvSpPr>
            <a:spLocks noGrp="1"/>
          </p:cNvSpPr>
          <p:nvPr>
            <p:ph idx="1"/>
          </p:nvPr>
        </p:nvSpPr>
        <p:spPr/>
        <p:txBody>
          <a:bodyPr/>
          <a:lstStyle/>
          <a:p>
            <a:r>
              <a:rPr lang="en-US" dirty="0" smtClean="0"/>
              <a:t>If he attacked the fort, he would be accused of starting the war.</a:t>
            </a:r>
          </a:p>
          <a:p>
            <a:r>
              <a:rPr lang="en-US" dirty="0" smtClean="0"/>
              <a:t>If he did nothing, he would be seen as weak and that the confederacy would not be seen as a sovereign nation.</a:t>
            </a:r>
          </a:p>
          <a:p>
            <a:r>
              <a:rPr lang="en-US" dirty="0" smtClean="0"/>
              <a:t>Davis chose war.  </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smtClean="0"/>
              <a:t>Lincoln’s body traveled to Springfield, IL on a fourteen day journey.  </a:t>
            </a:r>
          </a:p>
          <a:p>
            <a:endParaRPr lang="en-US" dirty="0" smtClean="0"/>
          </a:p>
          <a:p>
            <a:r>
              <a:rPr lang="en-US" dirty="0" smtClean="0"/>
              <a:t>New problems emerge for the new president Andrew Johnson.</a:t>
            </a:r>
          </a:p>
          <a:p>
            <a:pPr lvl="1"/>
            <a:r>
              <a:rPr lang="en-US" dirty="0" smtClean="0"/>
              <a:t>How do we reintegrate the south into the union?</a:t>
            </a:r>
          </a:p>
          <a:p>
            <a:pPr lvl="1"/>
            <a:r>
              <a:rPr lang="en-US" dirty="0" smtClean="0"/>
              <a:t>How do we integrate four million newly freed African Americans into the national life?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Lincoln chooses another approach:</a:t>
            </a:r>
          </a:p>
          <a:p>
            <a:r>
              <a:rPr lang="en-US" dirty="0" smtClean="0"/>
              <a:t>Rather than evacuate, he chose merely to resupply the fort by sea.</a:t>
            </a:r>
          </a:p>
          <a:p>
            <a:endParaRPr lang="en-US" dirty="0"/>
          </a:p>
          <a:p>
            <a:r>
              <a:rPr lang="en-US" dirty="0" smtClean="0"/>
              <a:t>April 12 1861-  Confederates began the bombardment of Ft. Sumter</a:t>
            </a:r>
          </a:p>
          <a:p>
            <a:r>
              <a:rPr lang="en-US" dirty="0" smtClean="0"/>
              <a:t>Major Anderson was forced to surrender.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Virginia Secedes</a:t>
            </a:r>
            <a:endParaRPr lang="en-US" dirty="0"/>
          </a:p>
        </p:txBody>
      </p:sp>
      <p:sp>
        <p:nvSpPr>
          <p:cNvPr id="3" name="Content Placeholder 2"/>
          <p:cNvSpPr>
            <a:spLocks noGrp="1"/>
          </p:cNvSpPr>
          <p:nvPr>
            <p:ph idx="1"/>
          </p:nvPr>
        </p:nvSpPr>
        <p:spPr/>
        <p:txBody>
          <a:bodyPr/>
          <a:lstStyle/>
          <a:p>
            <a:r>
              <a:rPr lang="en-US" dirty="0" smtClean="0"/>
              <a:t>With the news of the fall of Ft. Sumter, Lincoln called up 75,000 volunteers to serve for three months.</a:t>
            </a:r>
          </a:p>
          <a:p>
            <a:r>
              <a:rPr lang="en-US" dirty="0" smtClean="0"/>
              <a:t>On April 17, Virginia seceded from the Union. (direct result of this call up of 75,000 men)</a:t>
            </a:r>
          </a:p>
          <a:p>
            <a:r>
              <a:rPr lang="en-US" dirty="0" smtClean="0"/>
              <a:t>Big blow to the Union.  Va. Was most populous, industrialized and powerful state in the south.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idx="1"/>
          </p:nvPr>
        </p:nvSpPr>
        <p:spPr>
          <a:xfrm>
            <a:off x="457200" y="914400"/>
            <a:ext cx="8229600" cy="5211763"/>
          </a:xfrm>
        </p:spPr>
        <p:txBody>
          <a:bodyPr/>
          <a:lstStyle/>
          <a:p>
            <a:r>
              <a:rPr lang="en-US" dirty="0" smtClean="0"/>
              <a:t>In May, Arkansas, Tennessee and North Carolina followed bringing the number in the Confederacy to 11.  </a:t>
            </a:r>
          </a:p>
          <a:p>
            <a:r>
              <a:rPr lang="en-US" dirty="0" smtClean="0"/>
              <a:t>The western portion of Virginia was very anti-slavery and seceded from Virginia.  It was admitted as a state in 1863 as West Virginia.</a:t>
            </a:r>
          </a:p>
          <a:p>
            <a:r>
              <a:rPr lang="en-US" dirty="0" smtClean="0"/>
              <a:t>Four remaining slave states remained in the Union- Missouri, Kentucky, Delaware, and Maryland.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387</TotalTime>
  <Words>2926</Words>
  <Application>Microsoft Office PowerPoint</Application>
  <PresentationFormat>On-screen Show (4:3)</PresentationFormat>
  <Paragraphs>335</Paragraphs>
  <Slides>60</Slides>
  <Notes>59</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Chapter 11</vt:lpstr>
      <vt:lpstr>PowerPoint Presentation</vt:lpstr>
      <vt:lpstr>Section One- The Civil War Begins</vt:lpstr>
      <vt:lpstr>PowerPoint Presentation</vt:lpstr>
      <vt:lpstr>Lincoln’s dilemma</vt:lpstr>
      <vt:lpstr>Davis’ dilemma</vt:lpstr>
      <vt:lpstr>PowerPoint Presentation</vt:lpstr>
      <vt:lpstr>Virginia Secedes</vt:lpstr>
      <vt:lpstr>PowerPoint Presentation</vt:lpstr>
      <vt:lpstr>PowerPoint Presentation</vt:lpstr>
      <vt:lpstr>Americans Expect a Short War</vt:lpstr>
      <vt:lpstr>Different Strategies</vt:lpstr>
      <vt:lpstr>Bull Run</vt:lpstr>
      <vt:lpstr>Union Armies in the West</vt:lpstr>
      <vt:lpstr>Shiloh</vt:lpstr>
      <vt:lpstr>A Revolution in Warfare</vt:lpstr>
      <vt:lpstr>PowerPoint Presentation</vt:lpstr>
      <vt:lpstr>The War for the Capitals</vt:lpstr>
      <vt:lpstr>On to Richmond</vt:lpstr>
      <vt:lpstr>Lee now moves against Washington</vt:lpstr>
      <vt:lpstr>PowerPoint Presentation</vt:lpstr>
      <vt:lpstr>PowerPoint Presentation</vt:lpstr>
      <vt:lpstr>Section Two- The Politics of War</vt:lpstr>
      <vt:lpstr>Lincoln’s view on slavery</vt:lpstr>
      <vt:lpstr>PowerPoint Presentation</vt:lpstr>
      <vt:lpstr>Both sides face political problems</vt:lpstr>
      <vt:lpstr>PowerPoint Presentation</vt:lpstr>
      <vt:lpstr>Conscription</vt:lpstr>
      <vt:lpstr>PowerPoint Presentation</vt:lpstr>
      <vt:lpstr>Draft Riots</vt:lpstr>
      <vt:lpstr>Section 3 Life During Wartime</vt:lpstr>
      <vt:lpstr>PowerPoint Presentation</vt:lpstr>
      <vt:lpstr>Slave Resistance in the Confederacy</vt:lpstr>
      <vt:lpstr>The War Affects Regional Economies</vt:lpstr>
      <vt:lpstr>Northern Economic Growth</vt:lpstr>
      <vt:lpstr>PowerPoint Presentation</vt:lpstr>
      <vt:lpstr>Battlefield Medicine</vt:lpstr>
      <vt:lpstr>PowerPoint Presentation</vt:lpstr>
      <vt:lpstr>Prisons</vt:lpstr>
      <vt:lpstr>PowerPoint Presentation</vt:lpstr>
      <vt:lpstr>PowerPoint Presentation</vt:lpstr>
      <vt:lpstr>PowerPoint Presentation</vt:lpstr>
      <vt:lpstr>PowerPoint Presentation</vt:lpstr>
      <vt:lpstr>Section 4 -The North Takes Charge</vt:lpstr>
      <vt:lpstr>Gettysburg</vt:lpstr>
      <vt:lpstr>PowerPoint Presentation</vt:lpstr>
      <vt:lpstr>PowerPoint Presentation</vt:lpstr>
      <vt:lpstr>Grant wins at Vicksburg</vt:lpstr>
      <vt:lpstr>PowerPoint Presentation</vt:lpstr>
      <vt:lpstr>PowerPoint Presentation</vt:lpstr>
      <vt:lpstr>Sherman’s March</vt:lpstr>
      <vt:lpstr>PowerPoint Presentation</vt:lpstr>
      <vt:lpstr>Election of 1864</vt:lpstr>
      <vt:lpstr>PowerPoint Presentation</vt:lpstr>
      <vt:lpstr>Surrender at Appomattox</vt:lpstr>
      <vt:lpstr>Section 5- Legacy of the War</vt:lpstr>
      <vt:lpstr>Economic Changes</vt:lpstr>
      <vt:lpstr>Costs of War</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11</dc:title>
  <dc:creator>drhallcsv</dc:creator>
  <cp:lastModifiedBy>Saint Viator</cp:lastModifiedBy>
  <cp:revision>48</cp:revision>
  <dcterms:created xsi:type="dcterms:W3CDTF">2014-01-03T01:41:19Z</dcterms:created>
  <dcterms:modified xsi:type="dcterms:W3CDTF">2014-01-23T13:11:06Z</dcterms:modified>
</cp:coreProperties>
</file>