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4" r:id="rId4"/>
    <p:sldId id="258" r:id="rId5"/>
    <p:sldId id="259" r:id="rId6"/>
    <p:sldId id="261" r:id="rId7"/>
    <p:sldId id="260" r:id="rId8"/>
    <p:sldId id="266" r:id="rId9"/>
    <p:sldId id="267" r:id="rId10"/>
    <p:sldId id="268" r:id="rId11"/>
    <p:sldId id="265" r:id="rId12"/>
    <p:sldId id="269" r:id="rId13"/>
    <p:sldId id="270" r:id="rId14"/>
    <p:sldId id="263" r:id="rId15"/>
    <p:sldId id="271" r:id="rId16"/>
    <p:sldId id="272" r:id="rId17"/>
    <p:sldId id="273" r:id="rId18"/>
    <p:sldId id="274" r:id="rId19"/>
    <p:sldId id="275"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91293-B1AE-44BA-B2AA-CDE3C4C78466}"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47823-64C6-4CC3-A5E3-E8E09D3A00D1}" type="slidenum">
              <a:rPr lang="en-US" smtClean="0"/>
              <a:t>‹#›</a:t>
            </a:fld>
            <a:endParaRPr lang="en-US"/>
          </a:p>
        </p:txBody>
      </p:sp>
    </p:spTree>
    <p:extLst>
      <p:ext uri="{BB962C8B-B14F-4D97-AF65-F5344CB8AC3E}">
        <p14:creationId xmlns:p14="http://schemas.microsoft.com/office/powerpoint/2010/main" val="345646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http://www.diffen.com/difference/Eukaryotic_Cell_vs_Prokaryotic_Cell</a:t>
            </a:r>
            <a:endParaRPr lang="en-US" dirty="0"/>
          </a:p>
        </p:txBody>
      </p:sp>
      <p:sp>
        <p:nvSpPr>
          <p:cNvPr id="4" name="Slide Number Placeholder 3"/>
          <p:cNvSpPr>
            <a:spLocks noGrp="1"/>
          </p:cNvSpPr>
          <p:nvPr>
            <p:ph type="sldNum" sz="quarter" idx="10"/>
          </p:nvPr>
        </p:nvSpPr>
        <p:spPr/>
        <p:txBody>
          <a:bodyPr/>
          <a:lstStyle/>
          <a:p>
            <a:fld id="{E5647823-64C6-4CC3-A5E3-E8E09D3A00D1}" type="slidenum">
              <a:rPr lang="en-US" smtClean="0"/>
              <a:t>4</a:t>
            </a:fld>
            <a:endParaRPr lang="en-US"/>
          </a:p>
        </p:txBody>
      </p:sp>
    </p:spTree>
    <p:extLst>
      <p:ext uri="{BB962C8B-B14F-4D97-AF65-F5344CB8AC3E}">
        <p14:creationId xmlns:p14="http://schemas.microsoft.com/office/powerpoint/2010/main" val="324847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Sunlight is absorbed by the chloroplasts. In the chloroplasts are sacs called thylakoids that are filled with chlorophyll and proteins.  The chlorophyll and proteins capture high energy electrons and pass them through the electron transport chain generating energy to move hydrogen atoms into the thylakoid. The hydrogen atoms want to get out and they can do so by exiting the thylakoid through the enzyme ATP synthase.  As they exit, the enzyme rotates generating the energy needed to convert</a:t>
            </a:r>
            <a:r>
              <a:rPr lang="en-US" baseline="0" dirty="0" smtClean="0"/>
              <a:t> ADP into</a:t>
            </a:r>
            <a:r>
              <a:rPr lang="en-US" dirty="0" smtClean="0"/>
              <a:t> ATP.  The hydrogen</a:t>
            </a:r>
            <a:r>
              <a:rPr lang="en-US" baseline="0" dirty="0" smtClean="0"/>
              <a:t> atoms bind with NADP to make NADPH.  The ATP and NADPH generated are used by the plant to convert CO2 into Sugar in a process know as the </a:t>
            </a:r>
            <a:r>
              <a:rPr lang="en-US" baseline="0" dirty="0" err="1" smtClean="0"/>
              <a:t>calvin</a:t>
            </a:r>
            <a:r>
              <a:rPr lang="en-US" baseline="0" dirty="0" smtClean="0"/>
              <a:t> cycle.  The plant then uses the sugar for energy, or stores it in the form of starch.</a:t>
            </a:r>
            <a:endParaRPr lang="en-US" dirty="0" smtClean="0"/>
          </a:p>
          <a:p>
            <a:endParaRPr lang="en-US" dirty="0"/>
          </a:p>
        </p:txBody>
      </p:sp>
      <p:sp>
        <p:nvSpPr>
          <p:cNvPr id="4" name="Slide Number Placeholder 3"/>
          <p:cNvSpPr>
            <a:spLocks noGrp="1"/>
          </p:cNvSpPr>
          <p:nvPr>
            <p:ph type="sldNum" sz="quarter" idx="10"/>
          </p:nvPr>
        </p:nvSpPr>
        <p:spPr/>
        <p:txBody>
          <a:bodyPr/>
          <a:lstStyle/>
          <a:p>
            <a:fld id="{E5647823-64C6-4CC3-A5E3-E8E09D3A00D1}" type="slidenum">
              <a:rPr lang="en-US" smtClean="0"/>
              <a:t>18</a:t>
            </a:fld>
            <a:endParaRPr lang="en-US"/>
          </a:p>
        </p:txBody>
      </p:sp>
    </p:spTree>
    <p:extLst>
      <p:ext uri="{BB962C8B-B14F-4D97-AF65-F5344CB8AC3E}">
        <p14:creationId xmlns:p14="http://schemas.microsoft.com/office/powerpoint/2010/main" val="86184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16967-C949-4E92-8AE6-7AEEC9B14FE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1262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16967-C949-4E92-8AE6-7AEEC9B14FE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615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16967-C949-4E92-8AE6-7AEEC9B14FE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85232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16967-C949-4E92-8AE6-7AEEC9B14FE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69511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16967-C949-4E92-8AE6-7AEEC9B14FEC}"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73465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16967-C949-4E92-8AE6-7AEEC9B14FE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46173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16967-C949-4E92-8AE6-7AEEC9B14FEC}"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35129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16967-C949-4E92-8AE6-7AEEC9B14FEC}"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12126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16967-C949-4E92-8AE6-7AEEC9B14FEC}"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15262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16967-C949-4E92-8AE6-7AEEC9B14FE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34029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16967-C949-4E92-8AE6-7AEEC9B14FEC}"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CF751B-B8A5-4D2F-907E-765A605FF414}" type="slidenum">
              <a:rPr lang="en-US" smtClean="0"/>
              <a:t>‹#›</a:t>
            </a:fld>
            <a:endParaRPr lang="en-US"/>
          </a:p>
        </p:txBody>
      </p:sp>
    </p:spTree>
    <p:extLst>
      <p:ext uri="{BB962C8B-B14F-4D97-AF65-F5344CB8AC3E}">
        <p14:creationId xmlns:p14="http://schemas.microsoft.com/office/powerpoint/2010/main" val="294230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16967-C949-4E92-8AE6-7AEEC9B14FEC}" type="datetimeFigureOut">
              <a:rPr lang="en-US" smtClean="0"/>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F751B-B8A5-4D2F-907E-765A605FF414}" type="slidenum">
              <a:rPr lang="en-US" smtClean="0"/>
              <a:t>‹#›</a:t>
            </a:fld>
            <a:endParaRPr lang="en-US"/>
          </a:p>
        </p:txBody>
      </p:sp>
    </p:spTree>
    <p:extLst>
      <p:ext uri="{BB962C8B-B14F-4D97-AF65-F5344CB8AC3E}">
        <p14:creationId xmlns:p14="http://schemas.microsoft.com/office/powerpoint/2010/main" val="330964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 Keystone Review</a:t>
            </a:r>
            <a:endParaRPr lang="en-US" dirty="0"/>
          </a:p>
        </p:txBody>
      </p:sp>
      <p:sp>
        <p:nvSpPr>
          <p:cNvPr id="3" name="Subtitle 2"/>
          <p:cNvSpPr>
            <a:spLocks noGrp="1"/>
          </p:cNvSpPr>
          <p:nvPr>
            <p:ph type="subTitle" idx="1"/>
          </p:nvPr>
        </p:nvSpPr>
        <p:spPr/>
        <p:txBody>
          <a:bodyPr/>
          <a:lstStyle/>
          <a:p>
            <a:r>
              <a:rPr lang="en-US" dirty="0" smtClean="0"/>
              <a:t>Module 1</a:t>
            </a:r>
          </a:p>
        </p:txBody>
      </p:sp>
    </p:spTree>
    <p:extLst>
      <p:ext uri="{BB962C8B-B14F-4D97-AF65-F5344CB8AC3E}">
        <p14:creationId xmlns:p14="http://schemas.microsoft.com/office/powerpoint/2010/main" val="1811769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Facilitated Diffusion </a:t>
            </a:r>
            <a:endParaRPr lang="en-US" dirty="0"/>
          </a:p>
        </p:txBody>
      </p:sp>
      <p:sp>
        <p:nvSpPr>
          <p:cNvPr id="3" name="Content Placeholder 2"/>
          <p:cNvSpPr>
            <a:spLocks noGrp="1"/>
          </p:cNvSpPr>
          <p:nvPr>
            <p:ph idx="1"/>
          </p:nvPr>
        </p:nvSpPr>
        <p:spPr/>
        <p:txBody>
          <a:bodyPr/>
          <a:lstStyle/>
          <a:p>
            <a:r>
              <a:rPr lang="en-US" dirty="0" smtClean="0"/>
              <a:t>The movement of particles across the plasma membrane with the assistance of special transport/carrier proteins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18" y="3581400"/>
            <a:ext cx="5837667"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682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3" name="Content Placeholder 2"/>
          <p:cNvSpPr>
            <a:spLocks noGrp="1"/>
          </p:cNvSpPr>
          <p:nvPr>
            <p:ph sz="half" idx="1"/>
          </p:nvPr>
        </p:nvSpPr>
        <p:spPr>
          <a:xfrm>
            <a:off x="457200" y="1600200"/>
            <a:ext cx="4191000" cy="4525963"/>
          </a:xfrm>
        </p:spPr>
        <p:txBody>
          <a:bodyPr/>
          <a:lstStyle/>
          <a:p>
            <a:pPr lvl="0"/>
            <a:r>
              <a:rPr lang="en-US" dirty="0" smtClean="0">
                <a:solidFill>
                  <a:prstClr val="black"/>
                </a:solidFill>
              </a:rPr>
              <a:t>Definition </a:t>
            </a:r>
          </a:p>
          <a:p>
            <a:pPr lvl="1"/>
            <a:r>
              <a:rPr lang="en-US" dirty="0" smtClean="0">
                <a:solidFill>
                  <a:prstClr val="black"/>
                </a:solidFill>
              </a:rPr>
              <a:t>The movement of particles from an area of low concentration to an area of high concentration that uses energy </a:t>
            </a:r>
          </a:p>
          <a:p>
            <a:pPr marL="457200" lvl="1" indent="0">
              <a:buNone/>
            </a:pPr>
            <a:endParaRPr lang="en-US" dirty="0">
              <a:solidFill>
                <a:prstClr val="black"/>
              </a:solidFill>
            </a:endParaRPr>
          </a:p>
          <a:p>
            <a:endParaRPr lang="en-US" dirty="0"/>
          </a:p>
        </p:txBody>
      </p:sp>
      <p:sp>
        <p:nvSpPr>
          <p:cNvPr id="4" name="Content Placeholder 3"/>
          <p:cNvSpPr>
            <a:spLocks noGrp="1"/>
          </p:cNvSpPr>
          <p:nvPr>
            <p:ph sz="half" idx="2"/>
          </p:nvPr>
        </p:nvSpPr>
        <p:spPr/>
        <p:txBody>
          <a:bodyPr/>
          <a:lstStyle/>
          <a:p>
            <a:pPr lvl="1"/>
            <a:r>
              <a:rPr lang="en-US" dirty="0">
                <a:solidFill>
                  <a:prstClr val="black"/>
                </a:solidFill>
              </a:rPr>
              <a:t>Pumps</a:t>
            </a:r>
          </a:p>
          <a:p>
            <a:pPr lvl="1"/>
            <a:r>
              <a:rPr lang="en-US" dirty="0">
                <a:solidFill>
                  <a:prstClr val="black"/>
                </a:solidFill>
              </a:rPr>
              <a:t>Endocytosis</a:t>
            </a:r>
          </a:p>
          <a:p>
            <a:pPr lvl="1"/>
            <a:r>
              <a:rPr lang="en-US" dirty="0">
                <a:solidFill>
                  <a:prstClr val="black"/>
                </a:solidFill>
              </a:rPr>
              <a:t>Exocytosis</a:t>
            </a:r>
          </a:p>
          <a:p>
            <a:endParaRPr lang="en-US" dirty="0"/>
          </a:p>
        </p:txBody>
      </p:sp>
      <p:pic>
        <p:nvPicPr>
          <p:cNvPr id="9219" name="Picture 3" descr="C:\Users\genekween\AppData\Local\Microsoft\Windows\Temporary Internet Files\Content.IE5\A48RQOV1\MP900437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259184"/>
            <a:ext cx="2286000" cy="18309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genekween\AppData\Local\Microsoft\Windows\Temporary Internet Files\Content.IE5\3F273WO8\MC90044040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398818"/>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genekween\AppData\Local\Microsoft\Windows\Temporary Internet Files\Content.IE5\O0UQXMSL\MC90009337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8242" y="1920409"/>
            <a:ext cx="3299988" cy="4169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2582" y="5288972"/>
            <a:ext cx="1765996" cy="923330"/>
          </a:xfrm>
          <a:prstGeom prst="rect">
            <a:avLst/>
          </a:prstGeom>
          <a:noFill/>
        </p:spPr>
        <p:txBody>
          <a:bodyPr wrap="none" rtlCol="0">
            <a:spAutoFit/>
          </a:bodyPr>
          <a:lstStyle/>
          <a:p>
            <a:r>
              <a:rPr lang="en-US" sz="5400" dirty="0" smtClean="0">
                <a:latin typeface="Rockwell Extra Bold" pitchFamily="18" charset="0"/>
              </a:rPr>
              <a:t>ATP</a:t>
            </a:r>
            <a:endParaRPr lang="en-US" sz="5400" dirty="0">
              <a:latin typeface="Rockwell Extra Bold" pitchFamily="18" charset="0"/>
            </a:endParaRPr>
          </a:p>
        </p:txBody>
      </p:sp>
    </p:spTree>
    <p:extLst>
      <p:ext uri="{BB962C8B-B14F-4D97-AF65-F5344CB8AC3E}">
        <p14:creationId xmlns:p14="http://schemas.microsoft.com/office/powerpoint/2010/main" val="2228064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 pumps</a:t>
            </a:r>
            <a:endParaRPr lang="en-US" dirty="0"/>
          </a:p>
        </p:txBody>
      </p:sp>
      <p:sp>
        <p:nvSpPr>
          <p:cNvPr id="3" name="Content Placeholder 2"/>
          <p:cNvSpPr>
            <a:spLocks noGrp="1"/>
          </p:cNvSpPr>
          <p:nvPr>
            <p:ph sz="half" idx="1"/>
          </p:nvPr>
        </p:nvSpPr>
        <p:spPr>
          <a:xfrm>
            <a:off x="457200" y="1981200"/>
            <a:ext cx="3429000" cy="4144963"/>
          </a:xfrm>
        </p:spPr>
        <p:txBody>
          <a:bodyPr/>
          <a:lstStyle/>
          <a:p>
            <a:r>
              <a:rPr lang="en-US" dirty="0" smtClean="0"/>
              <a:t>Ion or molecular pumps transport ions or molecules across plasma membranes with the use of energy from ATP</a:t>
            </a:r>
            <a:endParaRPr lang="en-US" dirty="0"/>
          </a:p>
        </p:txBody>
      </p:sp>
      <p:sp>
        <p:nvSpPr>
          <p:cNvPr id="4" name="Content Placeholder 3"/>
          <p:cNvSpPr>
            <a:spLocks noGrp="1"/>
          </p:cNvSpPr>
          <p:nvPr>
            <p:ph sz="half" idx="2"/>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802" y="1981200"/>
            <a:ext cx="5362198"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07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Endocytosis and Exocytosis </a:t>
            </a:r>
            <a:endParaRPr lang="en-US" dirty="0"/>
          </a:p>
        </p:txBody>
      </p:sp>
      <p:sp>
        <p:nvSpPr>
          <p:cNvPr id="3" name="Text Placeholder 2"/>
          <p:cNvSpPr>
            <a:spLocks noGrp="1"/>
          </p:cNvSpPr>
          <p:nvPr>
            <p:ph type="body" idx="1"/>
          </p:nvPr>
        </p:nvSpPr>
        <p:spPr>
          <a:xfrm>
            <a:off x="457200" y="990601"/>
            <a:ext cx="4040188" cy="533400"/>
          </a:xfrm>
        </p:spPr>
        <p:txBody>
          <a:bodyPr/>
          <a:lstStyle/>
          <a:p>
            <a:pPr algn="ctr"/>
            <a:r>
              <a:rPr lang="en-US" dirty="0" smtClean="0">
                <a:solidFill>
                  <a:srgbClr val="FF0000"/>
                </a:solidFill>
              </a:rPr>
              <a:t>Endo</a:t>
            </a:r>
            <a:r>
              <a:rPr lang="en-US" dirty="0" smtClean="0"/>
              <a:t>cytosis</a:t>
            </a:r>
            <a:endParaRPr lang="en-US" dirty="0"/>
          </a:p>
        </p:txBody>
      </p:sp>
      <p:sp>
        <p:nvSpPr>
          <p:cNvPr id="4" name="Content Placeholder 3"/>
          <p:cNvSpPr>
            <a:spLocks noGrp="1"/>
          </p:cNvSpPr>
          <p:nvPr>
            <p:ph sz="half" idx="2"/>
          </p:nvPr>
        </p:nvSpPr>
        <p:spPr>
          <a:xfrm>
            <a:off x="457200" y="1447800"/>
            <a:ext cx="4040188" cy="4678363"/>
          </a:xfrm>
        </p:spPr>
        <p:txBody>
          <a:bodyPr/>
          <a:lstStyle/>
          <a:p>
            <a:r>
              <a:rPr lang="en-US" dirty="0" smtClean="0"/>
              <a:t>Bringing material </a:t>
            </a:r>
            <a:r>
              <a:rPr lang="en-US" b="1" dirty="0" smtClean="0">
                <a:solidFill>
                  <a:srgbClr val="FF0000"/>
                </a:solidFill>
              </a:rPr>
              <a:t>into</a:t>
            </a:r>
            <a:r>
              <a:rPr lang="en-US" dirty="0" smtClean="0"/>
              <a:t> the cell by engulfment </a:t>
            </a:r>
            <a:endParaRPr lang="en-US" dirty="0"/>
          </a:p>
        </p:txBody>
      </p:sp>
      <p:sp>
        <p:nvSpPr>
          <p:cNvPr id="5" name="Text Placeholder 4"/>
          <p:cNvSpPr>
            <a:spLocks noGrp="1"/>
          </p:cNvSpPr>
          <p:nvPr>
            <p:ph type="body" sz="quarter" idx="3"/>
          </p:nvPr>
        </p:nvSpPr>
        <p:spPr>
          <a:xfrm>
            <a:off x="4645025" y="1066801"/>
            <a:ext cx="4041775" cy="457200"/>
          </a:xfrm>
        </p:spPr>
        <p:txBody>
          <a:bodyPr/>
          <a:lstStyle/>
          <a:p>
            <a:pPr algn="ctr"/>
            <a:r>
              <a:rPr lang="en-US" dirty="0" smtClean="0">
                <a:solidFill>
                  <a:srgbClr val="00B0F0"/>
                </a:solidFill>
              </a:rPr>
              <a:t>Exo</a:t>
            </a:r>
            <a:r>
              <a:rPr lang="en-US" dirty="0" smtClean="0"/>
              <a:t>cytosis</a:t>
            </a:r>
            <a:endParaRPr lang="en-US" dirty="0"/>
          </a:p>
        </p:txBody>
      </p:sp>
      <p:sp>
        <p:nvSpPr>
          <p:cNvPr id="6" name="Content Placeholder 5"/>
          <p:cNvSpPr>
            <a:spLocks noGrp="1"/>
          </p:cNvSpPr>
          <p:nvPr>
            <p:ph sz="quarter" idx="4"/>
          </p:nvPr>
        </p:nvSpPr>
        <p:spPr>
          <a:xfrm>
            <a:off x="4645025" y="1447800"/>
            <a:ext cx="4270375" cy="4678363"/>
          </a:xfrm>
        </p:spPr>
        <p:txBody>
          <a:bodyPr/>
          <a:lstStyle/>
          <a:p>
            <a:r>
              <a:rPr lang="en-US" dirty="0" smtClean="0"/>
              <a:t>The </a:t>
            </a:r>
            <a:r>
              <a:rPr lang="en-US" b="1" dirty="0" smtClean="0">
                <a:solidFill>
                  <a:srgbClr val="00B0F0"/>
                </a:solidFill>
              </a:rPr>
              <a:t>exit</a:t>
            </a:r>
            <a:r>
              <a:rPr lang="en-US" dirty="0" smtClean="0"/>
              <a:t> of material from the cell by fusing membranes</a:t>
            </a:r>
            <a:endParaRPr lang="en-US"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1"/>
            <a:ext cx="535549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20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03350"/>
          </a:xfrm>
          <a:solidFill>
            <a:schemeClr val="tx1">
              <a:alpha val="0"/>
            </a:schemeClr>
          </a:solidFill>
        </p:spPr>
        <p:txBody>
          <a:bodyPr>
            <a:normAutofit fontScale="90000"/>
          </a:bodyPr>
          <a:lstStyle/>
          <a:p>
            <a:r>
              <a:rPr lang="en-US" sz="3200" dirty="0" smtClean="0"/>
              <a:t>Keystone </a:t>
            </a:r>
            <a:r>
              <a:rPr lang="en-US" sz="3200" dirty="0"/>
              <a:t>D</a:t>
            </a:r>
            <a:r>
              <a:rPr lang="en-US" sz="3200" dirty="0" smtClean="0"/>
              <a:t>efinition of Photosynthesis </a:t>
            </a:r>
            <a:endParaRPr lang="en-US" sz="3200" dirty="0"/>
          </a:p>
        </p:txBody>
      </p:sp>
      <p:sp>
        <p:nvSpPr>
          <p:cNvPr id="4" name="Text Placeholder 3"/>
          <p:cNvSpPr>
            <a:spLocks noGrp="1"/>
          </p:cNvSpPr>
          <p:nvPr>
            <p:ph type="body" sz="half" idx="2"/>
          </p:nvPr>
        </p:nvSpPr>
        <p:spPr>
          <a:xfrm>
            <a:off x="457200" y="1905000"/>
            <a:ext cx="3886200" cy="4648200"/>
          </a:xfrm>
        </p:spPr>
        <p:txBody>
          <a:bodyPr>
            <a:normAutofit/>
          </a:bodyPr>
          <a:lstStyle/>
          <a:p>
            <a:r>
              <a:rPr lang="en-US" sz="2800" dirty="0" smtClean="0"/>
              <a:t>A process in which solar radiation is chemically captured by chlorophyll through a set of controlled chemical reactions resulting in the potential chemical energy in the bonds of carbohydrate molecules </a:t>
            </a:r>
            <a:endParaRPr lang="en-US" sz="2800" dirty="0"/>
          </a:p>
        </p:txBody>
      </p:sp>
      <p:pic>
        <p:nvPicPr>
          <p:cNvPr id="12293" name="Picture 5" descr="C:\Users\genekween\AppData\Local\Microsoft\Windows\Temporary Internet Files\Content.IE5\SYHFE40D\MP9004075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04" y="0"/>
            <a:ext cx="45742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87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endParaRPr lang="en-US" dirty="0"/>
          </a:p>
        </p:txBody>
      </p:sp>
      <p:sp>
        <p:nvSpPr>
          <p:cNvPr id="3" name="Content Placeholder 2"/>
          <p:cNvSpPr>
            <a:spLocks noGrp="1"/>
          </p:cNvSpPr>
          <p:nvPr>
            <p:ph sz="half" idx="1"/>
          </p:nvPr>
        </p:nvSpPr>
        <p:spPr/>
        <p:txBody>
          <a:bodyPr>
            <a:normAutofit fontScale="92500"/>
          </a:bodyPr>
          <a:lstStyle/>
          <a:p>
            <a:r>
              <a:rPr lang="en-US" dirty="0" smtClean="0"/>
              <a:t>Solar radiation- sunlight</a:t>
            </a:r>
          </a:p>
          <a:p>
            <a:r>
              <a:rPr lang="en-US" dirty="0" smtClean="0"/>
              <a:t>Chlorophyll- the green pigment in plants that absorbs the energy from the sun and converts it to carbohydrates</a:t>
            </a:r>
          </a:p>
          <a:p>
            <a:r>
              <a:rPr lang="en-US" dirty="0" smtClean="0"/>
              <a:t>Carbohydrates- sugar- glucose, or starch</a:t>
            </a:r>
          </a:p>
          <a:p>
            <a:r>
              <a:rPr lang="en-US" dirty="0" smtClean="0"/>
              <a:t>Potential energy- stored energy to be used later </a:t>
            </a:r>
          </a:p>
        </p:txBody>
      </p:sp>
      <p:pic>
        <p:nvPicPr>
          <p:cNvPr id="13314" name="Picture 2" descr="C:\Users\genekween\AppData\Local\Microsoft\Windows\Temporary Internet Files\Content.IE5\O0UQXMSL\MC900440405[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5000" y="-6927"/>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genekween\AppData\Local\Microsoft\Windows\Temporary Internet Files\Content.IE5\O0UQXMSL\MP9004485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809837"/>
            <a:ext cx="3072245" cy="2048163"/>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genekween\AppData\Local\Microsoft\Windows\Temporary Internet Files\Content.IE5\O0UQXMSL\MP9004388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708" y="2590800"/>
            <a:ext cx="3426737" cy="230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83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Starch, and Oxygen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T</a:t>
            </a:r>
            <a:r>
              <a:rPr lang="en-US" dirty="0" smtClean="0"/>
              <a:t>he light energy gathered by chlorophylls is converted to adenosine triphosphate (ATP). </a:t>
            </a:r>
          </a:p>
          <a:p>
            <a:r>
              <a:rPr lang="en-US" dirty="0" smtClean="0"/>
              <a:t>This is the energy that is used to remove electrons from water. </a:t>
            </a:r>
          </a:p>
          <a:p>
            <a:r>
              <a:rPr lang="en-US" dirty="0" smtClean="0"/>
              <a:t>These electrons are then used in the reactions that turn carbon dioxide into carbohydrates- sugar and starch, and release oxygen back into the air.</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sp>
        <p:nvSpPr>
          <p:cNvPr id="5" name="TextBox 4"/>
          <p:cNvSpPr txBox="1"/>
          <p:nvPr/>
        </p:nvSpPr>
        <p:spPr>
          <a:xfrm>
            <a:off x="304800" y="6324600"/>
            <a:ext cx="8305800" cy="461665"/>
          </a:xfrm>
          <a:prstGeom prst="rect">
            <a:avLst/>
          </a:prstGeom>
          <a:noFill/>
        </p:spPr>
        <p:txBody>
          <a:bodyPr wrap="square" rtlCol="0">
            <a:spAutoFit/>
          </a:bodyPr>
          <a:lstStyle/>
          <a:p>
            <a:r>
              <a:rPr lang="en-US" sz="2400" dirty="0" smtClean="0"/>
              <a:t>carbon dioxide + water + light energy → carbohydrate + oxygen</a:t>
            </a:r>
            <a:endParaRPr lang="en-US"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200400" cy="446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4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synthesis</a:t>
            </a:r>
            <a:endParaRPr lang="en-US" dirty="0"/>
          </a:p>
        </p:txBody>
      </p:sp>
      <p:sp>
        <p:nvSpPr>
          <p:cNvPr id="3" name="Content Placeholder 2"/>
          <p:cNvSpPr>
            <a:spLocks noGrp="1"/>
          </p:cNvSpPr>
          <p:nvPr>
            <p:ph idx="1"/>
          </p:nvPr>
        </p:nvSpPr>
        <p:spPr/>
        <p:txBody>
          <a:bodyPr/>
          <a:lstStyle/>
          <a:p>
            <a:r>
              <a:rPr lang="en-US" dirty="0" smtClean="0"/>
              <a:t>Adenosine Triphosphate, ATP, is the universal energy currency of life!</a:t>
            </a:r>
          </a:p>
          <a:p>
            <a:pPr marL="0" indent="0">
              <a:buNone/>
            </a:pPr>
            <a:endParaRPr lang="en-US" dirty="0" smtClean="0"/>
          </a:p>
          <a:p>
            <a:r>
              <a:rPr lang="en-US" dirty="0" smtClean="0"/>
              <a:t>All organisms produce ATP either by photophosphorylation using sunlight for photosynthetic organisms or </a:t>
            </a:r>
            <a:r>
              <a:rPr lang="en-US" dirty="0"/>
              <a:t>c</a:t>
            </a:r>
            <a:r>
              <a:rPr lang="en-US" dirty="0" smtClean="0"/>
              <a:t>ellular respiration for non-photosynthetic organisms (such as people)</a:t>
            </a:r>
          </a:p>
          <a:p>
            <a:endParaRPr lang="en-US" dirty="0"/>
          </a:p>
        </p:txBody>
      </p:sp>
    </p:spTree>
    <p:extLst>
      <p:ext uri="{BB962C8B-B14F-4D97-AF65-F5344CB8AC3E}">
        <p14:creationId xmlns:p14="http://schemas.microsoft.com/office/powerpoint/2010/main" val="569308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ATP and sugar from sunlight</a:t>
            </a:r>
            <a:endParaRPr lang="en-US" dirty="0"/>
          </a:p>
        </p:txBody>
      </p:sp>
      <p:sp>
        <p:nvSpPr>
          <p:cNvPr id="4" name="Text Placeholder 3"/>
          <p:cNvSpPr>
            <a:spLocks noGrp="1"/>
          </p:cNvSpPr>
          <p:nvPr>
            <p:ph type="body" idx="1"/>
          </p:nvPr>
        </p:nvSpPr>
        <p:spPr/>
        <p:txBody>
          <a:bodyPr/>
          <a:lstStyle/>
          <a:p>
            <a:r>
              <a:rPr lang="en-US" dirty="0" smtClean="0"/>
              <a:t>Light Dependent Reaction</a:t>
            </a:r>
            <a:endParaRPr lang="en-US" dirty="0"/>
          </a:p>
        </p:txBody>
      </p:sp>
      <p:sp>
        <p:nvSpPr>
          <p:cNvPr id="5" name="Content Placeholder 4"/>
          <p:cNvSpPr>
            <a:spLocks noGrp="1"/>
          </p:cNvSpPr>
          <p:nvPr>
            <p:ph sz="half" idx="2"/>
          </p:nvPr>
        </p:nvSpPr>
        <p:spPr/>
        <p:txBody>
          <a:bodyPr>
            <a:normAutofit/>
          </a:bodyPr>
          <a:lstStyle/>
          <a:p>
            <a:endParaRPr lang="en-US" dirty="0"/>
          </a:p>
        </p:txBody>
      </p:sp>
      <p:sp>
        <p:nvSpPr>
          <p:cNvPr id="6" name="Text Placeholder 5"/>
          <p:cNvSpPr>
            <a:spLocks noGrp="1"/>
          </p:cNvSpPr>
          <p:nvPr>
            <p:ph type="body" sz="quarter" idx="3"/>
          </p:nvPr>
        </p:nvSpPr>
        <p:spPr/>
        <p:txBody>
          <a:bodyPr/>
          <a:lstStyle/>
          <a:p>
            <a:r>
              <a:rPr lang="en-US" dirty="0" smtClean="0"/>
              <a:t>Light Independent Reaction </a:t>
            </a:r>
            <a:endParaRPr lang="en-US" dirty="0"/>
          </a:p>
        </p:txBody>
      </p:sp>
      <p:sp>
        <p:nvSpPr>
          <p:cNvPr id="7" name="Content Placeholder 6"/>
          <p:cNvSpPr>
            <a:spLocks noGrp="1"/>
          </p:cNvSpPr>
          <p:nvPr>
            <p:ph sz="quarter" idx="4"/>
          </p:nvPr>
        </p:nvSpPr>
        <p:spPr/>
        <p:txBody>
          <a:bodyPr/>
          <a:lstStyle/>
          <a:p>
            <a:endParaRPr lang="en-US"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800"/>
            <a:ext cx="5791200" cy="440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03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Respiration </a:t>
            </a:r>
            <a:endParaRPr lang="en-US" dirty="0"/>
          </a:p>
        </p:txBody>
      </p:sp>
      <p:sp>
        <p:nvSpPr>
          <p:cNvPr id="4" name="Content Placeholder 3"/>
          <p:cNvSpPr>
            <a:spLocks noGrp="1"/>
          </p:cNvSpPr>
          <p:nvPr>
            <p:ph sz="half" idx="2"/>
          </p:nvPr>
        </p:nvSpPr>
        <p:spPr>
          <a:xfrm>
            <a:off x="457200" y="1524000"/>
            <a:ext cx="4040188" cy="5105400"/>
          </a:xfrm>
        </p:spPr>
        <p:txBody>
          <a:bodyPr>
            <a:normAutofit/>
          </a:bodyPr>
          <a:lstStyle/>
          <a:p>
            <a:r>
              <a:rPr lang="en-US" dirty="0" smtClean="0"/>
              <a:t>Our bodies breakdown starch to form glucose using an enzyme found in the mouth and gut.</a:t>
            </a:r>
          </a:p>
          <a:p>
            <a:endParaRPr lang="en-US" dirty="0"/>
          </a:p>
          <a:p>
            <a:r>
              <a:rPr lang="en-US" dirty="0" smtClean="0"/>
              <a:t>Glucose to ATP in 3 Steps:</a:t>
            </a:r>
          </a:p>
          <a:p>
            <a:pPr lvl="1"/>
            <a:r>
              <a:rPr lang="en-US" b="1" dirty="0" smtClean="0"/>
              <a:t>Glycolysis</a:t>
            </a:r>
          </a:p>
          <a:p>
            <a:pPr lvl="1"/>
            <a:r>
              <a:rPr lang="en-US" b="1" dirty="0" smtClean="0"/>
              <a:t>Krebs Cycle (citric acid cycle)</a:t>
            </a:r>
          </a:p>
          <a:p>
            <a:pPr lvl="1"/>
            <a:r>
              <a:rPr lang="en-US" b="1" dirty="0" smtClean="0"/>
              <a:t>Electron transport chain</a:t>
            </a:r>
            <a:endParaRPr lang="en-US"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80309"/>
            <a:ext cx="379164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62000" y="5638800"/>
            <a:ext cx="7848600" cy="400110"/>
          </a:xfrm>
          <a:prstGeom prst="rect">
            <a:avLst/>
          </a:prstGeom>
        </p:spPr>
        <p:txBody>
          <a:bodyPr wrap="square">
            <a:spAutoFit/>
          </a:bodyPr>
          <a:lstStyle/>
          <a:p>
            <a:r>
              <a:rPr lang="en-US" sz="2000" b="1" dirty="0" smtClean="0"/>
              <a:t>Glucose (sugar) + Oxygen → Carbon dioxide + Water + Energy (as ATP)</a:t>
            </a:r>
            <a:endParaRPr lang="en-US" sz="2000" b="1" dirty="0"/>
          </a:p>
        </p:txBody>
      </p:sp>
    </p:spTree>
    <p:extLst>
      <p:ext uri="{BB962C8B-B14F-4D97-AF65-F5344CB8AC3E}">
        <p14:creationId xmlns:p14="http://schemas.microsoft.com/office/powerpoint/2010/main" val="3672054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Covered</a:t>
            </a:r>
            <a:endParaRPr lang="en-US" dirty="0"/>
          </a:p>
        </p:txBody>
      </p:sp>
      <p:sp>
        <p:nvSpPr>
          <p:cNvPr id="5" name="Content Placeholder 4"/>
          <p:cNvSpPr>
            <a:spLocks noGrp="1"/>
          </p:cNvSpPr>
          <p:nvPr>
            <p:ph sz="half" idx="1"/>
          </p:nvPr>
        </p:nvSpPr>
        <p:spPr/>
        <p:txBody>
          <a:bodyPr/>
          <a:lstStyle/>
          <a:p>
            <a:r>
              <a:rPr lang="en-US" dirty="0" smtClean="0"/>
              <a:t>Cells</a:t>
            </a:r>
          </a:p>
          <a:p>
            <a:pPr lvl="1"/>
            <a:r>
              <a:rPr lang="en-US" dirty="0" smtClean="0"/>
              <a:t>Prokaryotic</a:t>
            </a:r>
          </a:p>
          <a:p>
            <a:pPr lvl="1"/>
            <a:r>
              <a:rPr lang="en-US" dirty="0" smtClean="0"/>
              <a:t>Eukaryotic</a:t>
            </a:r>
          </a:p>
          <a:p>
            <a:r>
              <a:rPr lang="en-US" dirty="0" smtClean="0"/>
              <a:t>Organelles</a:t>
            </a:r>
          </a:p>
          <a:p>
            <a:r>
              <a:rPr lang="en-US" dirty="0" smtClean="0"/>
              <a:t>Plant vs. Animal Cells</a:t>
            </a:r>
          </a:p>
          <a:p>
            <a:r>
              <a:rPr lang="en-US" dirty="0" smtClean="0"/>
              <a:t>Membrane Transport</a:t>
            </a:r>
          </a:p>
          <a:p>
            <a:r>
              <a:rPr lang="en-US" dirty="0" smtClean="0"/>
              <a:t>Photosynthesis</a:t>
            </a:r>
          </a:p>
          <a:p>
            <a:r>
              <a:rPr lang="en-US" dirty="0" smtClean="0"/>
              <a:t>Cellular respiration</a:t>
            </a:r>
          </a:p>
          <a:p>
            <a:pPr marL="457200" lvl="1" indent="0">
              <a:buNone/>
            </a:pPr>
            <a:endParaRPr lang="en-US" dirty="0" smtClean="0"/>
          </a:p>
        </p:txBody>
      </p:sp>
      <p:sp>
        <p:nvSpPr>
          <p:cNvPr id="6" name="Content Placeholder 5"/>
          <p:cNvSpPr>
            <a:spLocks noGrp="1"/>
          </p:cNvSpPr>
          <p:nvPr>
            <p:ph sz="half" idx="2"/>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267200" cy="335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802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Cellular Respiration</a:t>
            </a:r>
            <a:endParaRPr lang="en-US" sz="3600" dirty="0"/>
          </a:p>
        </p:txBody>
      </p:sp>
      <p:sp>
        <p:nvSpPr>
          <p:cNvPr id="3" name="Content Placeholder 2"/>
          <p:cNvSpPr>
            <a:spLocks noGrp="1"/>
          </p:cNvSpPr>
          <p:nvPr>
            <p:ph sz="half" idx="1"/>
          </p:nvPr>
        </p:nvSpPr>
        <p:spPr>
          <a:xfrm>
            <a:off x="457200" y="1371600"/>
            <a:ext cx="8229600" cy="4754563"/>
          </a:xfrm>
        </p:spPr>
        <p:txBody>
          <a:bodyPr/>
          <a:lstStyle/>
          <a:p>
            <a:r>
              <a:rPr lang="en-US" dirty="0" smtClean="0"/>
              <a:t>Glucose is converted to acetyl-CoA in the cytoplasm, and then the Krebs cycle proceeds in the </a:t>
            </a:r>
            <a:r>
              <a:rPr lang="en-US" u="sng" dirty="0" smtClean="0"/>
              <a:t>mitochondrion</a:t>
            </a:r>
            <a:r>
              <a:rPr lang="en-US" dirty="0" smtClean="0"/>
              <a:t>. Electron transport and chemiosmosis result in energy release and ATP synthesis.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24200"/>
            <a:ext cx="5334000" cy="374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965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a cell?</a:t>
            </a:r>
            <a:endParaRPr lang="en-US" dirty="0"/>
          </a:p>
        </p:txBody>
      </p:sp>
      <p:sp>
        <p:nvSpPr>
          <p:cNvPr id="6" name="Content Placeholder 5"/>
          <p:cNvSpPr>
            <a:spLocks noGrp="1"/>
          </p:cNvSpPr>
          <p:nvPr>
            <p:ph idx="1"/>
          </p:nvPr>
        </p:nvSpPr>
        <p:spPr/>
        <p:txBody>
          <a:bodyPr>
            <a:normAutofit/>
          </a:bodyPr>
          <a:lstStyle/>
          <a:p>
            <a:r>
              <a:rPr lang="en-US" dirty="0" smtClean="0"/>
              <a:t>The basic unit of structure and function for all living organisms.</a:t>
            </a:r>
          </a:p>
          <a:p>
            <a:pPr marL="0" indent="0">
              <a:buNone/>
            </a:pPr>
            <a:endParaRPr lang="en-US" dirty="0" smtClean="0"/>
          </a:p>
          <a:p>
            <a:r>
              <a:rPr lang="en-US" dirty="0" smtClean="0"/>
              <a:t>All cells have 3 common</a:t>
            </a:r>
          </a:p>
          <a:p>
            <a:pPr marL="0" indent="0">
              <a:buNone/>
            </a:pPr>
            <a:r>
              <a:rPr lang="en-US" dirty="0"/>
              <a:t> </a:t>
            </a:r>
            <a:r>
              <a:rPr lang="en-US" dirty="0" smtClean="0"/>
              <a:t>  components:</a:t>
            </a:r>
          </a:p>
          <a:p>
            <a:pPr lvl="1"/>
            <a:r>
              <a:rPr lang="en-US" dirty="0" smtClean="0"/>
              <a:t>Genetic material (DNA)</a:t>
            </a:r>
          </a:p>
          <a:p>
            <a:pPr lvl="1"/>
            <a:r>
              <a:rPr lang="en-US" dirty="0" smtClean="0"/>
              <a:t>Cell membrane</a:t>
            </a:r>
          </a:p>
          <a:p>
            <a:pPr lvl="1"/>
            <a:r>
              <a:rPr lang="en-US" dirty="0" smtClean="0"/>
              <a:t>Cytoplasm</a:t>
            </a:r>
          </a:p>
          <a:p>
            <a:pPr marL="457200" lvl="1"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90800"/>
            <a:ext cx="3738562" cy="373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4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Prokaryotic vs. Eukaryotic Cells</a:t>
            </a:r>
            <a:endParaRPr lang="en-US" dirty="0"/>
          </a:p>
        </p:txBody>
      </p:sp>
      <p:sp>
        <p:nvSpPr>
          <p:cNvPr id="3" name="Text Placeholder 2"/>
          <p:cNvSpPr>
            <a:spLocks noGrp="1"/>
          </p:cNvSpPr>
          <p:nvPr>
            <p:ph type="body" idx="1"/>
          </p:nvPr>
        </p:nvSpPr>
        <p:spPr>
          <a:xfrm>
            <a:off x="457200" y="1219201"/>
            <a:ext cx="4040188" cy="533400"/>
          </a:xfrm>
        </p:spPr>
        <p:txBody>
          <a:bodyPr>
            <a:normAutofit/>
          </a:bodyPr>
          <a:lstStyle/>
          <a:p>
            <a:r>
              <a:rPr lang="en-US" dirty="0" smtClean="0"/>
              <a:t>Prokaryotic</a:t>
            </a:r>
            <a:endParaRPr lang="en-US" dirty="0"/>
          </a:p>
        </p:txBody>
      </p:sp>
      <p:sp>
        <p:nvSpPr>
          <p:cNvPr id="4" name="Content Placeholder 3"/>
          <p:cNvSpPr>
            <a:spLocks noGrp="1"/>
          </p:cNvSpPr>
          <p:nvPr>
            <p:ph sz="half" idx="2"/>
          </p:nvPr>
        </p:nvSpPr>
        <p:spPr>
          <a:xfrm>
            <a:off x="228600" y="1752600"/>
            <a:ext cx="4268788" cy="4373563"/>
          </a:xfrm>
        </p:spPr>
        <p:txBody>
          <a:bodyPr/>
          <a:lstStyle/>
          <a:p>
            <a:r>
              <a:rPr lang="en-US" dirty="0" smtClean="0"/>
              <a:t>Do not have a membrane bound nucleus </a:t>
            </a:r>
          </a:p>
          <a:p>
            <a:endParaRPr lang="en-US" sz="1200" dirty="0"/>
          </a:p>
          <a:p>
            <a:r>
              <a:rPr lang="en-US" dirty="0" smtClean="0"/>
              <a:t>Single cell (unicellular)</a:t>
            </a:r>
          </a:p>
          <a:p>
            <a:endParaRPr lang="en-US" sz="1200" dirty="0"/>
          </a:p>
          <a:p>
            <a:r>
              <a:rPr lang="en-US" dirty="0" smtClean="0"/>
              <a:t>Bacteria are examples of prokaryotic organisms</a:t>
            </a:r>
            <a:endParaRPr lang="en-US" dirty="0"/>
          </a:p>
        </p:txBody>
      </p:sp>
      <p:sp>
        <p:nvSpPr>
          <p:cNvPr id="5" name="Text Placeholder 4"/>
          <p:cNvSpPr>
            <a:spLocks noGrp="1"/>
          </p:cNvSpPr>
          <p:nvPr>
            <p:ph type="body" sz="quarter" idx="3"/>
          </p:nvPr>
        </p:nvSpPr>
        <p:spPr>
          <a:xfrm>
            <a:off x="4645025" y="1143001"/>
            <a:ext cx="4041775" cy="609599"/>
          </a:xfrm>
        </p:spPr>
        <p:txBody>
          <a:bodyPr/>
          <a:lstStyle/>
          <a:p>
            <a:r>
              <a:rPr lang="en-US" dirty="0" smtClean="0"/>
              <a:t>Eukaryotic</a:t>
            </a:r>
            <a:endParaRPr lang="en-US" dirty="0"/>
          </a:p>
        </p:txBody>
      </p:sp>
      <p:sp>
        <p:nvSpPr>
          <p:cNvPr id="6" name="Content Placeholder 5"/>
          <p:cNvSpPr>
            <a:spLocks noGrp="1"/>
          </p:cNvSpPr>
          <p:nvPr>
            <p:ph sz="quarter" idx="4"/>
          </p:nvPr>
        </p:nvSpPr>
        <p:spPr>
          <a:xfrm>
            <a:off x="4343401" y="1752600"/>
            <a:ext cx="4343400" cy="4373563"/>
          </a:xfrm>
        </p:spPr>
        <p:txBody>
          <a:bodyPr>
            <a:normAutofit/>
          </a:bodyPr>
          <a:lstStyle/>
          <a:p>
            <a:r>
              <a:rPr lang="en-US" dirty="0" smtClean="0"/>
              <a:t>Have a nucleus (and usually lots of organelles)</a:t>
            </a:r>
          </a:p>
          <a:p>
            <a:endParaRPr lang="en-US" sz="800" dirty="0"/>
          </a:p>
          <a:p>
            <a:r>
              <a:rPr lang="en-US" dirty="0"/>
              <a:t>U</a:t>
            </a:r>
            <a:r>
              <a:rPr lang="en-US" dirty="0" smtClean="0"/>
              <a:t>nicellular or multicellular</a:t>
            </a:r>
          </a:p>
          <a:p>
            <a:endParaRPr lang="en-US" sz="800" dirty="0"/>
          </a:p>
          <a:p>
            <a:r>
              <a:rPr lang="en-US" dirty="0" smtClean="0"/>
              <a:t>Protista are usually unicellular</a:t>
            </a:r>
          </a:p>
          <a:p>
            <a:pPr marL="457200" lvl="1" indent="0">
              <a:buNone/>
            </a:pPr>
            <a:r>
              <a:rPr lang="en-US" dirty="0" smtClean="0"/>
              <a:t>Amoeba, </a:t>
            </a:r>
            <a:r>
              <a:rPr lang="en-US" dirty="0" err="1" smtClean="0"/>
              <a:t>dinoflagellates</a:t>
            </a:r>
            <a:r>
              <a:rPr lang="en-US" dirty="0" smtClean="0"/>
              <a:t>, algae</a:t>
            </a:r>
          </a:p>
          <a:p>
            <a:r>
              <a:rPr lang="en-US" dirty="0" smtClean="0"/>
              <a:t>Animal and plant cells are part of multicellular organisms.</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46234"/>
            <a:ext cx="1733550" cy="191176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946234"/>
            <a:ext cx="2476500" cy="183832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46023"/>
            <a:ext cx="2911225" cy="184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3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4876800"/>
            <a:ext cx="8305800" cy="1752600"/>
          </a:xfrm>
        </p:spPr>
        <p:txBody>
          <a:bodyPr numCol="2">
            <a:normAutofit lnSpcReduction="10000"/>
          </a:bodyPr>
          <a:lstStyle/>
          <a:p>
            <a:r>
              <a:rPr lang="en-US" sz="2000" dirty="0" smtClean="0"/>
              <a:t>Nucleus</a:t>
            </a:r>
          </a:p>
          <a:p>
            <a:r>
              <a:rPr lang="en-US" sz="2000" dirty="0" smtClean="0"/>
              <a:t>Lysosomes </a:t>
            </a:r>
          </a:p>
          <a:p>
            <a:r>
              <a:rPr lang="en-US" sz="2000" dirty="0" smtClean="0"/>
              <a:t>Ribosomes </a:t>
            </a:r>
          </a:p>
          <a:p>
            <a:r>
              <a:rPr lang="en-US" sz="2000" dirty="0" smtClean="0"/>
              <a:t>Cytoplasm</a:t>
            </a:r>
          </a:p>
          <a:p>
            <a:r>
              <a:rPr lang="en-US" sz="2000" dirty="0" smtClean="0"/>
              <a:t>Cell/Plasma Membrane</a:t>
            </a:r>
          </a:p>
          <a:p>
            <a:r>
              <a:rPr lang="en-US" sz="2000" dirty="0" smtClean="0"/>
              <a:t>Mitochondria</a:t>
            </a:r>
          </a:p>
          <a:p>
            <a:r>
              <a:rPr lang="en-US" sz="2000" dirty="0" smtClean="0"/>
              <a:t>Endoplasmic Reticulum</a:t>
            </a:r>
          </a:p>
          <a:p>
            <a:r>
              <a:rPr lang="en-US" sz="2000" dirty="0" smtClean="0"/>
              <a:t>Golgi Apparatus</a:t>
            </a:r>
          </a:p>
          <a:p>
            <a:r>
              <a:rPr lang="en-US" sz="2000" dirty="0" err="1" smtClean="0"/>
              <a:t>Vacules</a:t>
            </a:r>
            <a:endParaRPr lang="en-US" sz="2000" dirty="0" smtClean="0"/>
          </a:p>
          <a:p>
            <a:endParaRPr lang="en-US" sz="2000" dirty="0"/>
          </a:p>
          <a:p>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694" y="348979"/>
            <a:ext cx="6036906" cy="460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10992"/>
            <a:ext cx="3008313" cy="869950"/>
          </a:xfrm>
        </p:spPr>
        <p:txBody>
          <a:bodyPr>
            <a:normAutofit/>
          </a:bodyPr>
          <a:lstStyle/>
          <a:p>
            <a:r>
              <a:rPr lang="en-US" sz="4800" dirty="0" smtClean="0"/>
              <a:t>Organelles</a:t>
            </a:r>
            <a:endParaRPr lang="en-US" sz="4800" dirty="0"/>
          </a:p>
        </p:txBody>
      </p:sp>
    </p:spTree>
    <p:extLst>
      <p:ext uri="{BB962C8B-B14F-4D97-AF65-F5344CB8AC3E}">
        <p14:creationId xmlns:p14="http://schemas.microsoft.com/office/powerpoint/2010/main" val="2297049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Plant Cells</a:t>
            </a:r>
            <a:endParaRPr lang="en-US" dirty="0"/>
          </a:p>
        </p:txBody>
      </p:sp>
      <p:sp>
        <p:nvSpPr>
          <p:cNvPr id="12" name="Content Placeholder 11"/>
          <p:cNvSpPr>
            <a:spLocks noGrp="1"/>
          </p:cNvSpPr>
          <p:nvPr>
            <p:ph sz="half" idx="1"/>
          </p:nvPr>
        </p:nvSpPr>
        <p:spPr/>
        <p:txBody>
          <a:bodyPr/>
          <a:lstStyle/>
          <a:p>
            <a:endParaRPr lang="en-US" dirty="0"/>
          </a:p>
        </p:txBody>
      </p:sp>
      <p:sp>
        <p:nvSpPr>
          <p:cNvPr id="13" name="Content Placeholder 12"/>
          <p:cNvSpPr>
            <a:spLocks noGrp="1"/>
          </p:cNvSpPr>
          <p:nvPr>
            <p:ph sz="half" idx="2"/>
          </p:nvPr>
        </p:nvSpPr>
        <p:spPr>
          <a:xfrm>
            <a:off x="4648200" y="1600200"/>
            <a:ext cx="4038600" cy="4671810"/>
          </a:xfrm>
        </p:spPr>
        <p:txBody>
          <a:bodyPr/>
          <a:lstStyle/>
          <a:p>
            <a:pPr marL="514350" indent="-514350">
              <a:buFont typeface="+mj-lt"/>
              <a:buAutoNum type="alphaUcPeriod"/>
            </a:pPr>
            <a:r>
              <a:rPr lang="en-US" smtClean="0"/>
              <a:t>Central Vacuole * </a:t>
            </a:r>
            <a:endParaRPr lang="en-US" dirty="0" smtClean="0"/>
          </a:p>
          <a:p>
            <a:pPr marL="514350" indent="-514350">
              <a:buFont typeface="+mj-lt"/>
              <a:buAutoNum type="alphaUcPeriod"/>
            </a:pPr>
            <a:r>
              <a:rPr lang="en-US" dirty="0" smtClean="0"/>
              <a:t>Cell Wall *</a:t>
            </a:r>
          </a:p>
          <a:p>
            <a:pPr marL="514350" indent="-514350">
              <a:buFont typeface="+mj-lt"/>
              <a:buAutoNum type="alphaUcPeriod"/>
            </a:pPr>
            <a:r>
              <a:rPr lang="en-US" dirty="0" smtClean="0"/>
              <a:t>Rough Endoplasmic Reticulum </a:t>
            </a:r>
          </a:p>
          <a:p>
            <a:pPr marL="514350" indent="-514350">
              <a:buFont typeface="+mj-lt"/>
              <a:buAutoNum type="alphaUcPeriod"/>
            </a:pPr>
            <a:r>
              <a:rPr lang="en-US" dirty="0" smtClean="0"/>
              <a:t>Nucleus</a:t>
            </a:r>
          </a:p>
          <a:p>
            <a:pPr marL="514350" indent="-514350">
              <a:buFont typeface="+mj-lt"/>
              <a:buAutoNum type="alphaUcPeriod"/>
            </a:pPr>
            <a:r>
              <a:rPr lang="en-US" dirty="0" smtClean="0"/>
              <a:t>Mitochondria</a:t>
            </a:r>
          </a:p>
          <a:p>
            <a:pPr marL="514350" indent="-514350">
              <a:buFont typeface="+mj-lt"/>
              <a:buAutoNum type="alphaUcPeriod"/>
            </a:pPr>
            <a:r>
              <a:rPr lang="en-US" dirty="0" smtClean="0"/>
              <a:t>Chloroplasts *</a:t>
            </a:r>
          </a:p>
          <a:p>
            <a:pPr marL="514350" indent="-514350">
              <a:buFont typeface="+mj-lt"/>
              <a:buAutoNum type="alphaUcPeriod"/>
            </a:pPr>
            <a:r>
              <a:rPr lang="en-US" dirty="0" smtClean="0"/>
              <a:t>Golgi Apparatus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3999"/>
            <a:ext cx="4267200" cy="474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004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Passive Transport	</a:t>
            </a:r>
            <a:endParaRPr lang="en-US" dirty="0"/>
          </a:p>
        </p:txBody>
      </p:sp>
      <p:sp>
        <p:nvSpPr>
          <p:cNvPr id="3" name="Content Placeholder 2"/>
          <p:cNvSpPr>
            <a:spLocks noGrp="1"/>
          </p:cNvSpPr>
          <p:nvPr>
            <p:ph sz="half" idx="1"/>
          </p:nvPr>
        </p:nvSpPr>
        <p:spPr/>
        <p:txBody>
          <a:bodyPr>
            <a:normAutofit/>
          </a:bodyPr>
          <a:lstStyle/>
          <a:p>
            <a:r>
              <a:rPr lang="en-US" dirty="0" smtClean="0"/>
              <a:t>Definition:</a:t>
            </a:r>
          </a:p>
          <a:p>
            <a:pPr lvl="1"/>
            <a:r>
              <a:rPr lang="en-US" dirty="0" smtClean="0"/>
              <a:t>The transport of materials across the plasma/cell membrane without using cellular energy.</a:t>
            </a:r>
          </a:p>
          <a:p>
            <a:pPr lvl="1"/>
            <a:endParaRPr lang="en-US" dirty="0"/>
          </a:p>
        </p:txBody>
      </p:sp>
      <p:sp>
        <p:nvSpPr>
          <p:cNvPr id="4" name="Content Placeholder 3"/>
          <p:cNvSpPr>
            <a:spLocks noGrp="1"/>
          </p:cNvSpPr>
          <p:nvPr>
            <p:ph sz="half" idx="2"/>
          </p:nvPr>
        </p:nvSpPr>
        <p:spPr/>
        <p:txBody>
          <a:bodyPr>
            <a:normAutofit/>
          </a:bodyPr>
          <a:lstStyle/>
          <a:p>
            <a:pPr lvl="1"/>
            <a:r>
              <a:rPr lang="en-US" dirty="0" smtClean="0"/>
              <a:t>Diffusion</a:t>
            </a:r>
          </a:p>
          <a:p>
            <a:pPr marL="914400" lvl="2" indent="0">
              <a:buNone/>
            </a:pPr>
            <a:endParaRPr lang="en-US" dirty="0" smtClean="0"/>
          </a:p>
          <a:p>
            <a:pPr lvl="1"/>
            <a:r>
              <a:rPr lang="en-US" dirty="0" smtClean="0"/>
              <a:t>Osmosis</a:t>
            </a:r>
          </a:p>
          <a:p>
            <a:pPr marL="457200" lvl="1" indent="0">
              <a:buNone/>
            </a:pPr>
            <a:endParaRPr lang="en-US" dirty="0" smtClean="0"/>
          </a:p>
          <a:p>
            <a:pPr lvl="1"/>
            <a:r>
              <a:rPr lang="en-US" dirty="0" smtClean="0"/>
              <a:t>Facilitated Diffusion</a:t>
            </a:r>
          </a:p>
          <a:p>
            <a:pPr marL="0" indent="0">
              <a:buNone/>
            </a:pPr>
            <a:endParaRPr lang="en-US"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94909"/>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98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idx="1"/>
          </p:nvPr>
        </p:nvSpPr>
        <p:spPr/>
        <p:txBody>
          <a:bodyPr/>
          <a:lstStyle/>
          <a:p>
            <a:r>
              <a:rPr lang="en-US" dirty="0" smtClean="0"/>
              <a:t>The movement of particles from an area of high concentration to low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325" y="2895600"/>
            <a:ext cx="5166141"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7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Osmosis</a:t>
            </a:r>
            <a:endParaRPr lang="en-US" dirty="0"/>
          </a:p>
        </p:txBody>
      </p:sp>
      <p:sp>
        <p:nvSpPr>
          <p:cNvPr id="3" name="Content Placeholder 2"/>
          <p:cNvSpPr>
            <a:spLocks noGrp="1"/>
          </p:cNvSpPr>
          <p:nvPr>
            <p:ph idx="1"/>
          </p:nvPr>
        </p:nvSpPr>
        <p:spPr/>
        <p:txBody>
          <a:bodyPr/>
          <a:lstStyle/>
          <a:p>
            <a:r>
              <a:rPr lang="en-US" dirty="0" smtClean="0"/>
              <a:t>The movement of water (solvent- blue) from an area of higher water  concentration to an area of lower water  concentration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73" y="3429000"/>
            <a:ext cx="5682095" cy="298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24600" y="3678382"/>
            <a:ext cx="2667000" cy="1477328"/>
          </a:xfrm>
          <a:prstGeom prst="rect">
            <a:avLst/>
          </a:prstGeom>
          <a:noFill/>
        </p:spPr>
        <p:txBody>
          <a:bodyPr wrap="square" rtlCol="0">
            <a:spAutoFit/>
          </a:bodyPr>
          <a:lstStyle/>
          <a:p>
            <a:r>
              <a:rPr lang="en-US" dirty="0" smtClean="0"/>
              <a:t>Hypotonic- deficient (solute- tan)</a:t>
            </a:r>
          </a:p>
          <a:p>
            <a:endParaRPr lang="en-US" dirty="0"/>
          </a:p>
          <a:p>
            <a:r>
              <a:rPr lang="en-US" dirty="0" smtClean="0"/>
              <a:t>Hypertonic- excessive (solute- tan)</a:t>
            </a:r>
            <a:endParaRPr lang="en-US" dirty="0"/>
          </a:p>
        </p:txBody>
      </p:sp>
    </p:spTree>
    <p:extLst>
      <p:ext uri="{BB962C8B-B14F-4D97-AF65-F5344CB8AC3E}">
        <p14:creationId xmlns:p14="http://schemas.microsoft.com/office/powerpoint/2010/main" val="3653907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14331</TotalTime>
  <Words>717</Words>
  <Application>Microsoft Office PowerPoint</Application>
  <PresentationFormat>On-screen Show (4:3)</PresentationFormat>
  <Paragraphs>116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Biology Keystone Review</vt:lpstr>
      <vt:lpstr>Topics Covered</vt:lpstr>
      <vt:lpstr>What is a cell?</vt:lpstr>
      <vt:lpstr>Prokaryotic vs. Eukaryotic Cells</vt:lpstr>
      <vt:lpstr>Organelles</vt:lpstr>
      <vt:lpstr>Plant Cells</vt:lpstr>
      <vt:lpstr>Passive Transport </vt:lpstr>
      <vt:lpstr>Diffusion</vt:lpstr>
      <vt:lpstr>Osmosis</vt:lpstr>
      <vt:lpstr>Facilitated Diffusion </vt:lpstr>
      <vt:lpstr>Active Transport</vt:lpstr>
      <vt:lpstr>Active transport pumps</vt:lpstr>
      <vt:lpstr>Endocytosis and Exocytosis </vt:lpstr>
      <vt:lpstr>Keystone Definition of Photosynthesis </vt:lpstr>
      <vt:lpstr>What?</vt:lpstr>
      <vt:lpstr>Sugar, Starch, and Oxygen</vt:lpstr>
      <vt:lpstr>ATP synthesis</vt:lpstr>
      <vt:lpstr>ATP and sugar from sunlight</vt:lpstr>
      <vt:lpstr>Cellular Respiration </vt:lpstr>
      <vt:lpstr>Cellular Respiration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Keystone Review</dc:title>
  <dc:creator>genekween</dc:creator>
  <cp:lastModifiedBy>Walmer, Daryl</cp:lastModifiedBy>
  <cp:revision>39</cp:revision>
  <dcterms:created xsi:type="dcterms:W3CDTF">2012-10-08T17:02:16Z</dcterms:created>
  <dcterms:modified xsi:type="dcterms:W3CDTF">2012-10-22T15:44:03Z</dcterms:modified>
</cp:coreProperties>
</file>