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media/audio1.bin" ContentType="audio/unknown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18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72" r:id="rId2"/>
  </p:sldMasterIdLst>
  <p:notesMasterIdLst>
    <p:notesMasterId r:id="rId2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60192-58E5-3542-9968-5C5759C71F2A}" type="datetimeFigureOut">
              <a:rPr lang="en-US" smtClean="0"/>
              <a:t>3/14/11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7DCAC-75FD-2647-BCA2-17526F86DC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DC047-F69E-FC47-8B44-C721F855D545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1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7587" name="Rectangle 2"/>
          <p:cNvSpPr>
            <a:spLocks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0D7CF-E3D8-DE48-9C1B-9D548FD712F4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11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870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A64CE-4A77-FF45-9493-083BC0574D29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12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6626D-9F6A-B841-AFF6-44E4A6C83813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13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911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97349-511F-EA4E-AE5F-57101A52A52C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14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931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D19D6D-3AA4-934C-83E7-81E147FF7DD8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15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952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5315C-D00B-0942-98EA-85D3DD607044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16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972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95FBF-554B-1E40-8693-AC7E0E8873C8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17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993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AD117-BCF8-FC4C-B642-A5A0113B3E7B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18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1013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65376-9A13-CC43-BD72-1188A5621E4C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19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1A0A39-8DA7-B144-A7C7-E1525E7AAC19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3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02437-D822-C949-ADFE-4DD53607B0E5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4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97CB6-0F52-6943-B297-C2AC6FD3FF70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5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8507E-5820-7D4C-9F8F-64DA3C5E01FF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6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E641D-DEDC-074A-A5BF-2BAF4E6307E5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7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53498-F661-4445-BF7F-010A9D661122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8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809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B2E2A-9355-D948-8174-6DBF1E44E346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9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7E641-F132-474C-B654-C171CB3F02B2}" type="slidenum">
              <a:rPr lang="en-US"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pPr/>
              <a:t>10</a:t>
            </a:fld>
            <a:endParaRPr lang="en-US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849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609320"/>
            <a:ext cx="7772400" cy="1143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782361"/>
            <a:ext cx="9067800" cy="7564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u="sng">
              <a:latin typeface="Times" pitchFamily="-10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067800" cy="7564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8" charset="0"/>
            </a:endParaRPr>
          </a:p>
        </p:txBody>
      </p:sp>
      <p:sp>
        <p:nvSpPr>
          <p:cNvPr id="7" name="Rectangle 5" descr="Light vertical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pattFill prst="ltVert">
            <a:fgClr>
              <a:schemeClr val="bg2"/>
            </a:fgClr>
            <a:bgClr>
              <a:schemeClr val="tx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5800" y="2210361"/>
            <a:ext cx="7848600" cy="388564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8" charset="0"/>
            </a:endParaRPr>
          </a:p>
        </p:txBody>
      </p:sp>
      <p:sp>
        <p:nvSpPr>
          <p:cNvPr id="9" name="Rectangle 7" descr="Narrow vertical"/>
          <p:cNvSpPr>
            <a:spLocks noChangeArrowheads="1"/>
          </p:cNvSpPr>
          <p:nvPr/>
        </p:nvSpPr>
        <p:spPr bwMode="auto">
          <a:xfrm>
            <a:off x="0" y="4203"/>
            <a:ext cx="152400" cy="6858000"/>
          </a:xfrm>
          <a:prstGeom prst="rect">
            <a:avLst/>
          </a:prstGeom>
          <a:pattFill prst="narVert">
            <a:fgClr>
              <a:schemeClr val="bg2"/>
            </a:fgClr>
            <a:bgClr>
              <a:schemeClr val="tx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8" charset="0"/>
            </a:endParaRPr>
          </a:p>
        </p:txBody>
      </p:sp>
      <p:sp>
        <p:nvSpPr>
          <p:cNvPr id="11" name="Rectangle 9" descr="Narrow vertical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pattFill prst="narVert">
            <a:fgClr>
              <a:schemeClr val="accent2"/>
            </a:fgClr>
            <a:bgClr>
              <a:schemeClr val="tx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9067800" y="0"/>
            <a:ext cx="0" cy="6858000"/>
          </a:xfrm>
          <a:prstGeom prst="line">
            <a:avLst/>
          </a:prstGeom>
          <a:noFill/>
          <a:ln w="44450">
            <a:solidFill>
              <a:schemeClr val="tx2"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80331" name="Rectangle 11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0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427" y="2209800"/>
            <a:ext cx="7849720" cy="3810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983-D013-4440-A7C4-D14B07298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222" y="609600"/>
            <a:ext cx="194235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428" y="609600"/>
            <a:ext cx="56515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CF20-5AD4-7244-9AAB-A8CA93817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8528" y="563097"/>
            <a:ext cx="4799013" cy="6152029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79" cy="1121"/>
            </a:xfrm>
            <a:custGeom>
              <a:avLst/>
              <a:gdLst/>
              <a:ahLst/>
              <a:cxnLst>
                <a:cxn ang="0">
                  <a:pos x="0" y="1120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1085"/>
                </a:cxn>
                <a:cxn ang="0">
                  <a:pos x="0" y="1120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3" y="1900"/>
              <a:ext cx="76" cy="36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83" y="0"/>
                </a:cxn>
                <a:cxn ang="0">
                  <a:pos x="74" y="329"/>
                </a:cxn>
                <a:cxn ang="0">
                  <a:pos x="0" y="362"/>
                </a:cxn>
                <a:cxn ang="0">
                  <a:pos x="0" y="2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75" cy="249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8"/>
                </a:cxn>
                <a:cxn ang="0">
                  <a:pos x="83" y="0"/>
                </a:cxn>
                <a:cxn ang="0">
                  <a:pos x="72" y="248"/>
                </a:cxn>
                <a:cxn ang="0">
                  <a:pos x="2" y="213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46" cy="232"/>
            </a:xfrm>
            <a:custGeom>
              <a:avLst/>
              <a:gdLst/>
              <a:ahLst/>
              <a:cxnLst>
                <a:cxn ang="0">
                  <a:pos x="13" y="204"/>
                </a:cxn>
                <a:cxn ang="0">
                  <a:pos x="0" y="0"/>
                </a:cxn>
                <a:cxn ang="0">
                  <a:pos x="51" y="26"/>
                </a:cxn>
                <a:cxn ang="0">
                  <a:pos x="47" y="231"/>
                </a:cxn>
                <a:cxn ang="0">
                  <a:pos x="13" y="204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26" cy="133"/>
            </a:xfrm>
            <a:custGeom>
              <a:avLst/>
              <a:gdLst/>
              <a:ahLst/>
              <a:cxnLst>
                <a:cxn ang="0">
                  <a:pos x="4" y="101"/>
                </a:cxn>
                <a:cxn ang="0">
                  <a:pos x="0" y="0"/>
                </a:cxn>
                <a:cxn ang="0">
                  <a:pos x="35" y="20"/>
                </a:cxn>
                <a:cxn ang="0">
                  <a:pos x="28" y="132"/>
                </a:cxn>
                <a:cxn ang="0">
                  <a:pos x="4" y="101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26" cy="590"/>
            </a:xfrm>
            <a:custGeom>
              <a:avLst/>
              <a:gdLst/>
              <a:ahLst/>
              <a:cxnLst>
                <a:cxn ang="0">
                  <a:pos x="15" y="589"/>
                </a:cxn>
                <a:cxn ang="0">
                  <a:pos x="0" y="0"/>
                </a:cxn>
                <a:cxn ang="0">
                  <a:pos x="29" y="37"/>
                </a:cxn>
                <a:cxn ang="0">
                  <a:pos x="15" y="589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1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48" y="101"/>
                </a:cxn>
                <a:cxn ang="0">
                  <a:pos x="93" y="79"/>
                </a:cxn>
                <a:cxn ang="0">
                  <a:pos x="146" y="39"/>
                </a:cxn>
                <a:cxn ang="0">
                  <a:pos x="182" y="0"/>
                </a:cxn>
                <a:cxn ang="0">
                  <a:pos x="232" y="42"/>
                </a:cxn>
                <a:cxn ang="0">
                  <a:pos x="188" y="74"/>
                </a:cxn>
                <a:cxn ang="0">
                  <a:pos x="134" y="110"/>
                </a:cxn>
                <a:cxn ang="0">
                  <a:pos x="61" y="129"/>
                </a:cxn>
                <a:cxn ang="0">
                  <a:pos x="0" y="117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56" cy="646"/>
            </a:xfrm>
            <a:custGeom>
              <a:avLst/>
              <a:gdLst/>
              <a:ahLst/>
              <a:cxnLst>
                <a:cxn ang="0">
                  <a:pos x="359" y="645"/>
                </a:cxn>
                <a:cxn ang="0">
                  <a:pos x="405" y="616"/>
                </a:cxn>
                <a:cxn ang="0">
                  <a:pos x="447" y="580"/>
                </a:cxn>
                <a:cxn ang="0">
                  <a:pos x="460" y="552"/>
                </a:cxn>
                <a:cxn ang="0">
                  <a:pos x="464" y="515"/>
                </a:cxn>
                <a:cxn ang="0">
                  <a:pos x="451" y="468"/>
                </a:cxn>
                <a:cxn ang="0">
                  <a:pos x="424" y="424"/>
                </a:cxn>
                <a:cxn ang="0">
                  <a:pos x="380" y="385"/>
                </a:cxn>
                <a:cxn ang="0">
                  <a:pos x="168" y="259"/>
                </a:cxn>
                <a:cxn ang="0">
                  <a:pos x="133" y="235"/>
                </a:cxn>
                <a:cxn ang="0">
                  <a:pos x="111" y="208"/>
                </a:cxn>
                <a:cxn ang="0">
                  <a:pos x="104" y="166"/>
                </a:cxn>
                <a:cxn ang="0">
                  <a:pos x="117" y="124"/>
                </a:cxn>
                <a:cxn ang="0">
                  <a:pos x="155" y="95"/>
                </a:cxn>
                <a:cxn ang="0">
                  <a:pos x="222" y="52"/>
                </a:cxn>
                <a:cxn ang="0">
                  <a:pos x="124" y="0"/>
                </a:cxn>
                <a:cxn ang="0">
                  <a:pos x="55" y="41"/>
                </a:cxn>
                <a:cxn ang="0">
                  <a:pos x="27" y="70"/>
                </a:cxn>
                <a:cxn ang="0">
                  <a:pos x="2" y="123"/>
                </a:cxn>
                <a:cxn ang="0">
                  <a:pos x="0" y="189"/>
                </a:cxn>
                <a:cxn ang="0">
                  <a:pos x="29" y="257"/>
                </a:cxn>
                <a:cxn ang="0">
                  <a:pos x="78" y="300"/>
                </a:cxn>
                <a:cxn ang="0">
                  <a:pos x="311" y="442"/>
                </a:cxn>
                <a:cxn ang="0">
                  <a:pos x="358" y="474"/>
                </a:cxn>
                <a:cxn ang="0">
                  <a:pos x="375" y="516"/>
                </a:cxn>
                <a:cxn ang="0">
                  <a:pos x="375" y="550"/>
                </a:cxn>
                <a:cxn ang="0">
                  <a:pos x="308" y="608"/>
                </a:cxn>
                <a:cxn ang="0">
                  <a:pos x="359" y="64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1"/>
            </a:xfrm>
            <a:custGeom>
              <a:avLst/>
              <a:gdLst/>
              <a:ahLst/>
              <a:cxnLst>
                <a:cxn ang="0">
                  <a:pos x="92" y="421"/>
                </a:cxn>
                <a:cxn ang="0">
                  <a:pos x="163" y="399"/>
                </a:cxn>
                <a:cxn ang="0">
                  <a:pos x="218" y="357"/>
                </a:cxn>
                <a:cxn ang="0">
                  <a:pos x="263" y="316"/>
                </a:cxn>
                <a:cxn ang="0">
                  <a:pos x="300" y="265"/>
                </a:cxn>
                <a:cxn ang="0">
                  <a:pos x="317" y="203"/>
                </a:cxn>
                <a:cxn ang="0">
                  <a:pos x="316" y="139"/>
                </a:cxn>
                <a:cxn ang="0">
                  <a:pos x="299" y="95"/>
                </a:cxn>
                <a:cxn ang="0">
                  <a:pos x="276" y="64"/>
                </a:cxn>
                <a:cxn ang="0">
                  <a:pos x="241" y="36"/>
                </a:cxn>
                <a:cxn ang="0">
                  <a:pos x="218" y="14"/>
                </a:cxn>
                <a:cxn ang="0">
                  <a:pos x="180" y="0"/>
                </a:cxn>
                <a:cxn ang="0">
                  <a:pos x="61" y="52"/>
                </a:cxn>
                <a:cxn ang="0">
                  <a:pos x="106" y="93"/>
                </a:cxn>
                <a:cxn ang="0">
                  <a:pos x="137" y="130"/>
                </a:cxn>
                <a:cxn ang="0">
                  <a:pos x="159" y="159"/>
                </a:cxn>
                <a:cxn ang="0">
                  <a:pos x="176" y="196"/>
                </a:cxn>
                <a:cxn ang="0">
                  <a:pos x="176" y="246"/>
                </a:cxn>
                <a:cxn ang="0">
                  <a:pos x="145" y="279"/>
                </a:cxn>
                <a:cxn ang="0">
                  <a:pos x="105" y="309"/>
                </a:cxn>
                <a:cxn ang="0">
                  <a:pos x="50" y="342"/>
                </a:cxn>
                <a:cxn ang="0">
                  <a:pos x="0" y="369"/>
                </a:cxn>
                <a:cxn ang="0">
                  <a:pos x="92" y="421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7" y="1190"/>
              <a:ext cx="1396" cy="1153"/>
            </a:xfrm>
            <a:custGeom>
              <a:avLst/>
              <a:gdLst/>
              <a:ahLst/>
              <a:cxnLst>
                <a:cxn ang="0">
                  <a:pos x="466" y="1084"/>
                </a:cxn>
                <a:cxn ang="0">
                  <a:pos x="370" y="1066"/>
                </a:cxn>
                <a:cxn ang="0">
                  <a:pos x="299" y="1035"/>
                </a:cxn>
                <a:cxn ang="0">
                  <a:pos x="257" y="1002"/>
                </a:cxn>
                <a:cxn ang="0">
                  <a:pos x="220" y="956"/>
                </a:cxn>
                <a:cxn ang="0">
                  <a:pos x="209" y="914"/>
                </a:cxn>
                <a:cxn ang="0">
                  <a:pos x="215" y="873"/>
                </a:cxn>
                <a:cxn ang="0">
                  <a:pos x="231" y="836"/>
                </a:cxn>
                <a:cxn ang="0">
                  <a:pos x="273" y="798"/>
                </a:cxn>
                <a:cxn ang="0">
                  <a:pos x="330" y="774"/>
                </a:cxn>
                <a:cxn ang="0">
                  <a:pos x="400" y="748"/>
                </a:cxn>
                <a:cxn ang="0">
                  <a:pos x="1110" y="499"/>
                </a:cxn>
                <a:cxn ang="0">
                  <a:pos x="1207" y="451"/>
                </a:cxn>
                <a:cxn ang="0">
                  <a:pos x="1289" y="398"/>
                </a:cxn>
                <a:cxn ang="0">
                  <a:pos x="1344" y="356"/>
                </a:cxn>
                <a:cxn ang="0">
                  <a:pos x="1381" y="310"/>
                </a:cxn>
                <a:cxn ang="0">
                  <a:pos x="1403" y="249"/>
                </a:cxn>
                <a:cxn ang="0">
                  <a:pos x="1401" y="185"/>
                </a:cxn>
                <a:cxn ang="0">
                  <a:pos x="1386" y="136"/>
                </a:cxn>
                <a:cxn ang="0">
                  <a:pos x="1370" y="90"/>
                </a:cxn>
                <a:cxn ang="0">
                  <a:pos x="1335" y="55"/>
                </a:cxn>
                <a:cxn ang="0">
                  <a:pos x="1280" y="18"/>
                </a:cxn>
                <a:cxn ang="0">
                  <a:pos x="1214" y="0"/>
                </a:cxn>
                <a:cxn ang="0">
                  <a:pos x="1172" y="4"/>
                </a:cxn>
                <a:cxn ang="0">
                  <a:pos x="1111" y="7"/>
                </a:cxn>
                <a:cxn ang="0">
                  <a:pos x="1053" y="20"/>
                </a:cxn>
                <a:cxn ang="0">
                  <a:pos x="989" y="46"/>
                </a:cxn>
                <a:cxn ang="0">
                  <a:pos x="939" y="79"/>
                </a:cxn>
                <a:cxn ang="0">
                  <a:pos x="899" y="106"/>
                </a:cxn>
                <a:cxn ang="0">
                  <a:pos x="878" y="149"/>
                </a:cxn>
                <a:cxn ang="0">
                  <a:pos x="897" y="187"/>
                </a:cxn>
                <a:cxn ang="0">
                  <a:pos x="939" y="183"/>
                </a:cxn>
                <a:cxn ang="0">
                  <a:pos x="987" y="171"/>
                </a:cxn>
                <a:cxn ang="0">
                  <a:pos x="1033" y="158"/>
                </a:cxn>
                <a:cxn ang="0">
                  <a:pos x="1069" y="150"/>
                </a:cxn>
                <a:cxn ang="0">
                  <a:pos x="1111" y="150"/>
                </a:cxn>
                <a:cxn ang="0">
                  <a:pos x="1154" y="163"/>
                </a:cxn>
                <a:cxn ang="0">
                  <a:pos x="1183" y="204"/>
                </a:cxn>
                <a:cxn ang="0">
                  <a:pos x="1179" y="248"/>
                </a:cxn>
                <a:cxn ang="0">
                  <a:pos x="1157" y="286"/>
                </a:cxn>
                <a:cxn ang="0">
                  <a:pos x="1121" y="323"/>
                </a:cxn>
                <a:cxn ang="0">
                  <a:pos x="1047" y="361"/>
                </a:cxn>
                <a:cxn ang="0">
                  <a:pos x="908" y="415"/>
                </a:cxn>
                <a:cxn ang="0">
                  <a:pos x="194" y="675"/>
                </a:cxn>
                <a:cxn ang="0">
                  <a:pos x="123" y="715"/>
                </a:cxn>
                <a:cxn ang="0">
                  <a:pos x="68" y="763"/>
                </a:cxn>
                <a:cxn ang="0">
                  <a:pos x="29" y="809"/>
                </a:cxn>
                <a:cxn ang="0">
                  <a:pos x="6" y="858"/>
                </a:cxn>
                <a:cxn ang="0">
                  <a:pos x="0" y="912"/>
                </a:cxn>
                <a:cxn ang="0">
                  <a:pos x="8" y="952"/>
                </a:cxn>
                <a:cxn ang="0">
                  <a:pos x="22" y="992"/>
                </a:cxn>
                <a:cxn ang="0">
                  <a:pos x="59" y="1036"/>
                </a:cxn>
                <a:cxn ang="0">
                  <a:pos x="127" y="1095"/>
                </a:cxn>
                <a:cxn ang="0">
                  <a:pos x="198" y="1135"/>
                </a:cxn>
                <a:cxn ang="0">
                  <a:pos x="273" y="1152"/>
                </a:cxn>
                <a:cxn ang="0">
                  <a:pos x="466" y="1084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59" cy="423"/>
            </a:xfrm>
            <a:custGeom>
              <a:avLst/>
              <a:gdLst/>
              <a:ahLst/>
              <a:cxnLst>
                <a:cxn ang="0">
                  <a:pos x="367" y="421"/>
                </a:cxn>
                <a:cxn ang="0">
                  <a:pos x="171" y="340"/>
                </a:cxn>
                <a:cxn ang="0">
                  <a:pos x="117" y="304"/>
                </a:cxn>
                <a:cxn ang="0">
                  <a:pos x="73" y="265"/>
                </a:cxn>
                <a:cxn ang="0">
                  <a:pos x="31" y="219"/>
                </a:cxn>
                <a:cxn ang="0">
                  <a:pos x="9" y="179"/>
                </a:cxn>
                <a:cxn ang="0">
                  <a:pos x="0" y="137"/>
                </a:cxn>
                <a:cxn ang="0">
                  <a:pos x="2" y="95"/>
                </a:cxn>
                <a:cxn ang="0">
                  <a:pos x="19" y="51"/>
                </a:cxn>
                <a:cxn ang="0">
                  <a:pos x="44" y="0"/>
                </a:cxn>
                <a:cxn ang="0">
                  <a:pos x="120" y="52"/>
                </a:cxn>
                <a:cxn ang="0">
                  <a:pos x="95" y="98"/>
                </a:cxn>
                <a:cxn ang="0">
                  <a:pos x="95" y="143"/>
                </a:cxn>
                <a:cxn ang="0">
                  <a:pos x="122" y="191"/>
                </a:cxn>
                <a:cxn ang="0">
                  <a:pos x="162" y="235"/>
                </a:cxn>
                <a:cxn ang="0">
                  <a:pos x="223" y="284"/>
                </a:cxn>
                <a:cxn ang="0">
                  <a:pos x="290" y="317"/>
                </a:cxn>
                <a:cxn ang="0">
                  <a:pos x="332" y="351"/>
                </a:cxn>
                <a:cxn ang="0">
                  <a:pos x="351" y="378"/>
                </a:cxn>
                <a:cxn ang="0">
                  <a:pos x="367" y="421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79" cy="1439"/>
            </a:xfrm>
            <a:custGeom>
              <a:avLst/>
              <a:gdLst/>
              <a:ahLst/>
              <a:cxnLst>
                <a:cxn ang="0">
                  <a:pos x="525" y="1438"/>
                </a:cxn>
                <a:cxn ang="0">
                  <a:pos x="582" y="1409"/>
                </a:cxn>
                <a:cxn ang="0">
                  <a:pos x="647" y="1355"/>
                </a:cxn>
                <a:cxn ang="0">
                  <a:pos x="670" y="1304"/>
                </a:cxn>
                <a:cxn ang="0">
                  <a:pos x="686" y="1255"/>
                </a:cxn>
                <a:cxn ang="0">
                  <a:pos x="677" y="1198"/>
                </a:cxn>
                <a:cxn ang="0">
                  <a:pos x="637" y="1125"/>
                </a:cxn>
                <a:cxn ang="0">
                  <a:pos x="609" y="1092"/>
                </a:cxn>
                <a:cxn ang="0">
                  <a:pos x="569" y="1063"/>
                </a:cxn>
                <a:cxn ang="0">
                  <a:pos x="259" y="905"/>
                </a:cxn>
                <a:cxn ang="0">
                  <a:pos x="201" y="863"/>
                </a:cxn>
                <a:cxn ang="0">
                  <a:pos x="177" y="843"/>
                </a:cxn>
                <a:cxn ang="0">
                  <a:pos x="160" y="800"/>
                </a:cxn>
                <a:cxn ang="0">
                  <a:pos x="171" y="766"/>
                </a:cxn>
                <a:cxn ang="0">
                  <a:pos x="215" y="738"/>
                </a:cxn>
                <a:cxn ang="0">
                  <a:pos x="294" y="709"/>
                </a:cxn>
                <a:cxn ang="0">
                  <a:pos x="780" y="521"/>
                </a:cxn>
                <a:cxn ang="0">
                  <a:pos x="856" y="471"/>
                </a:cxn>
                <a:cxn ang="0">
                  <a:pos x="918" y="417"/>
                </a:cxn>
                <a:cxn ang="0">
                  <a:pos x="953" y="379"/>
                </a:cxn>
                <a:cxn ang="0">
                  <a:pos x="984" y="334"/>
                </a:cxn>
                <a:cxn ang="0">
                  <a:pos x="988" y="274"/>
                </a:cxn>
                <a:cxn ang="0">
                  <a:pos x="972" y="214"/>
                </a:cxn>
                <a:cxn ang="0">
                  <a:pos x="953" y="167"/>
                </a:cxn>
                <a:cxn ang="0">
                  <a:pos x="920" y="126"/>
                </a:cxn>
                <a:cxn ang="0">
                  <a:pos x="875" y="85"/>
                </a:cxn>
                <a:cxn ang="0">
                  <a:pos x="828" y="50"/>
                </a:cxn>
                <a:cxn ang="0">
                  <a:pos x="803" y="29"/>
                </a:cxn>
                <a:cxn ang="0">
                  <a:pos x="756" y="0"/>
                </a:cxn>
                <a:cxn ang="0">
                  <a:pos x="588" y="61"/>
                </a:cxn>
                <a:cxn ang="0">
                  <a:pos x="649" y="104"/>
                </a:cxn>
                <a:cxn ang="0">
                  <a:pos x="694" y="145"/>
                </a:cxn>
                <a:cxn ang="0">
                  <a:pos x="739" y="182"/>
                </a:cxn>
                <a:cxn ang="0">
                  <a:pos x="780" y="223"/>
                </a:cxn>
                <a:cxn ang="0">
                  <a:pos x="803" y="272"/>
                </a:cxn>
                <a:cxn ang="0">
                  <a:pos x="787" y="323"/>
                </a:cxn>
                <a:cxn ang="0">
                  <a:pos x="729" y="369"/>
                </a:cxn>
                <a:cxn ang="0">
                  <a:pos x="639" y="413"/>
                </a:cxn>
                <a:cxn ang="0">
                  <a:pos x="212" y="589"/>
                </a:cxn>
                <a:cxn ang="0">
                  <a:pos x="160" y="608"/>
                </a:cxn>
                <a:cxn ang="0">
                  <a:pos x="88" y="653"/>
                </a:cxn>
                <a:cxn ang="0">
                  <a:pos x="43" y="698"/>
                </a:cxn>
                <a:cxn ang="0">
                  <a:pos x="9" y="755"/>
                </a:cxn>
                <a:cxn ang="0">
                  <a:pos x="0" y="820"/>
                </a:cxn>
                <a:cxn ang="0">
                  <a:pos x="10" y="872"/>
                </a:cxn>
                <a:cxn ang="0">
                  <a:pos x="40" y="914"/>
                </a:cxn>
                <a:cxn ang="0">
                  <a:pos x="84" y="949"/>
                </a:cxn>
                <a:cxn ang="0">
                  <a:pos x="159" y="999"/>
                </a:cxn>
                <a:cxn ang="0">
                  <a:pos x="487" y="1164"/>
                </a:cxn>
                <a:cxn ang="0">
                  <a:pos x="530" y="1197"/>
                </a:cxn>
                <a:cxn ang="0">
                  <a:pos x="569" y="1236"/>
                </a:cxn>
                <a:cxn ang="0">
                  <a:pos x="557" y="1292"/>
                </a:cxn>
                <a:cxn ang="0">
                  <a:pos x="502" y="1354"/>
                </a:cxn>
                <a:cxn ang="0">
                  <a:pos x="434" y="1394"/>
                </a:cxn>
                <a:cxn ang="0">
                  <a:pos x="525" y="1438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8" cy="581"/>
            </a:xfrm>
            <a:custGeom>
              <a:avLst/>
              <a:gdLst/>
              <a:ahLst/>
              <a:cxnLst>
                <a:cxn ang="0">
                  <a:pos x="668" y="553"/>
                </a:cxn>
                <a:cxn ang="0">
                  <a:pos x="668" y="450"/>
                </a:cxn>
                <a:cxn ang="0">
                  <a:pos x="562" y="435"/>
                </a:cxn>
                <a:cxn ang="0">
                  <a:pos x="448" y="420"/>
                </a:cxn>
                <a:cxn ang="0">
                  <a:pos x="367" y="400"/>
                </a:cxn>
                <a:cxn ang="0">
                  <a:pos x="314" y="378"/>
                </a:cxn>
                <a:cxn ang="0">
                  <a:pos x="257" y="349"/>
                </a:cxn>
                <a:cxn ang="0">
                  <a:pos x="220" y="314"/>
                </a:cxn>
                <a:cxn ang="0">
                  <a:pos x="193" y="274"/>
                </a:cxn>
                <a:cxn ang="0">
                  <a:pos x="180" y="231"/>
                </a:cxn>
                <a:cxn ang="0">
                  <a:pos x="180" y="189"/>
                </a:cxn>
                <a:cxn ang="0">
                  <a:pos x="193" y="165"/>
                </a:cxn>
                <a:cxn ang="0">
                  <a:pos x="209" y="143"/>
                </a:cxn>
                <a:cxn ang="0">
                  <a:pos x="255" y="127"/>
                </a:cxn>
                <a:cxn ang="0">
                  <a:pos x="297" y="127"/>
                </a:cxn>
                <a:cxn ang="0">
                  <a:pos x="345" y="141"/>
                </a:cxn>
                <a:cxn ang="0">
                  <a:pos x="396" y="156"/>
                </a:cxn>
                <a:cxn ang="0">
                  <a:pos x="448" y="163"/>
                </a:cxn>
                <a:cxn ang="0">
                  <a:pos x="477" y="125"/>
                </a:cxn>
                <a:cxn ang="0">
                  <a:pos x="464" y="86"/>
                </a:cxn>
                <a:cxn ang="0">
                  <a:pos x="415" y="42"/>
                </a:cxn>
                <a:cxn ang="0">
                  <a:pos x="363" y="18"/>
                </a:cxn>
                <a:cxn ang="0">
                  <a:pos x="319" y="7"/>
                </a:cxn>
                <a:cxn ang="0">
                  <a:pos x="273" y="2"/>
                </a:cxn>
                <a:cxn ang="0">
                  <a:pos x="222" y="0"/>
                </a:cxn>
                <a:cxn ang="0">
                  <a:pos x="176" y="4"/>
                </a:cxn>
                <a:cxn ang="0">
                  <a:pos x="136" y="15"/>
                </a:cxn>
                <a:cxn ang="0">
                  <a:pos x="86" y="33"/>
                </a:cxn>
                <a:cxn ang="0">
                  <a:pos x="50" y="66"/>
                </a:cxn>
                <a:cxn ang="0">
                  <a:pos x="22" y="99"/>
                </a:cxn>
                <a:cxn ang="0">
                  <a:pos x="6" y="145"/>
                </a:cxn>
                <a:cxn ang="0">
                  <a:pos x="0" y="189"/>
                </a:cxn>
                <a:cxn ang="0">
                  <a:pos x="9" y="237"/>
                </a:cxn>
                <a:cxn ang="0">
                  <a:pos x="22" y="285"/>
                </a:cxn>
                <a:cxn ang="0">
                  <a:pos x="50" y="330"/>
                </a:cxn>
                <a:cxn ang="0">
                  <a:pos x="81" y="375"/>
                </a:cxn>
                <a:cxn ang="0">
                  <a:pos x="125" y="419"/>
                </a:cxn>
                <a:cxn ang="0">
                  <a:pos x="169" y="457"/>
                </a:cxn>
                <a:cxn ang="0">
                  <a:pos x="217" y="488"/>
                </a:cxn>
                <a:cxn ang="0">
                  <a:pos x="266" y="514"/>
                </a:cxn>
                <a:cxn ang="0">
                  <a:pos x="310" y="534"/>
                </a:cxn>
                <a:cxn ang="0">
                  <a:pos x="369" y="549"/>
                </a:cxn>
                <a:cxn ang="0">
                  <a:pos x="437" y="568"/>
                </a:cxn>
                <a:cxn ang="0">
                  <a:pos x="516" y="581"/>
                </a:cxn>
                <a:cxn ang="0">
                  <a:pos x="595" y="577"/>
                </a:cxn>
                <a:cxn ang="0">
                  <a:pos x="668" y="553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51"/>
            </a:xfrm>
            <a:custGeom>
              <a:avLst/>
              <a:gdLst/>
              <a:ahLst/>
              <a:cxnLst>
                <a:cxn ang="0">
                  <a:pos x="1412" y="548"/>
                </a:cxn>
                <a:cxn ang="0">
                  <a:pos x="1316" y="537"/>
                </a:cxn>
                <a:cxn ang="0">
                  <a:pos x="1237" y="524"/>
                </a:cxn>
                <a:cxn ang="0">
                  <a:pos x="1179" y="511"/>
                </a:cxn>
                <a:cxn ang="0">
                  <a:pos x="1118" y="499"/>
                </a:cxn>
                <a:cxn ang="0">
                  <a:pos x="1060" y="493"/>
                </a:cxn>
                <a:cxn ang="0">
                  <a:pos x="1000" y="495"/>
                </a:cxn>
                <a:cxn ang="0">
                  <a:pos x="939" y="499"/>
                </a:cxn>
                <a:cxn ang="0">
                  <a:pos x="894" y="482"/>
                </a:cxn>
                <a:cxn ang="0">
                  <a:pos x="962" y="440"/>
                </a:cxn>
                <a:cxn ang="0">
                  <a:pos x="1005" y="411"/>
                </a:cxn>
                <a:cxn ang="0">
                  <a:pos x="1043" y="381"/>
                </a:cxn>
                <a:cxn ang="0">
                  <a:pos x="1069" y="348"/>
                </a:cxn>
                <a:cxn ang="0">
                  <a:pos x="962" y="383"/>
                </a:cxn>
                <a:cxn ang="0">
                  <a:pos x="855" y="418"/>
                </a:cxn>
                <a:cxn ang="0">
                  <a:pos x="783" y="436"/>
                </a:cxn>
                <a:cxn ang="0">
                  <a:pos x="670" y="449"/>
                </a:cxn>
                <a:cxn ang="0">
                  <a:pos x="597" y="449"/>
                </a:cxn>
                <a:cxn ang="0">
                  <a:pos x="531" y="444"/>
                </a:cxn>
                <a:cxn ang="0">
                  <a:pos x="486" y="427"/>
                </a:cxn>
                <a:cxn ang="0">
                  <a:pos x="459" y="407"/>
                </a:cxn>
                <a:cxn ang="0">
                  <a:pos x="527" y="389"/>
                </a:cxn>
                <a:cxn ang="0">
                  <a:pos x="572" y="365"/>
                </a:cxn>
                <a:cxn ang="0">
                  <a:pos x="599" y="339"/>
                </a:cxn>
                <a:cxn ang="0">
                  <a:pos x="634" y="308"/>
                </a:cxn>
                <a:cxn ang="0">
                  <a:pos x="544" y="334"/>
                </a:cxn>
                <a:cxn ang="0">
                  <a:pos x="463" y="348"/>
                </a:cxn>
                <a:cxn ang="0">
                  <a:pos x="378" y="356"/>
                </a:cxn>
                <a:cxn ang="0">
                  <a:pos x="303" y="352"/>
                </a:cxn>
                <a:cxn ang="0">
                  <a:pos x="254" y="334"/>
                </a:cxn>
                <a:cxn ang="0">
                  <a:pos x="233" y="312"/>
                </a:cxn>
                <a:cxn ang="0">
                  <a:pos x="281" y="291"/>
                </a:cxn>
                <a:cxn ang="0">
                  <a:pos x="313" y="269"/>
                </a:cxn>
                <a:cxn ang="0">
                  <a:pos x="341" y="244"/>
                </a:cxn>
                <a:cxn ang="0">
                  <a:pos x="339" y="229"/>
                </a:cxn>
                <a:cxn ang="0">
                  <a:pos x="262" y="246"/>
                </a:cxn>
                <a:cxn ang="0">
                  <a:pos x="179" y="255"/>
                </a:cxn>
                <a:cxn ang="0">
                  <a:pos x="109" y="254"/>
                </a:cxn>
                <a:cxn ang="0">
                  <a:pos x="51" y="244"/>
                </a:cxn>
                <a:cxn ang="0">
                  <a:pos x="19" y="229"/>
                </a:cxn>
                <a:cxn ang="0">
                  <a:pos x="0" y="205"/>
                </a:cxn>
                <a:cxn ang="0">
                  <a:pos x="120" y="187"/>
                </a:cxn>
                <a:cxn ang="0">
                  <a:pos x="309" y="156"/>
                </a:cxn>
                <a:cxn ang="0">
                  <a:pos x="544" y="119"/>
                </a:cxn>
                <a:cxn ang="0">
                  <a:pos x="742" y="71"/>
                </a:cxn>
                <a:cxn ang="0">
                  <a:pos x="926" y="26"/>
                </a:cxn>
                <a:cxn ang="0">
                  <a:pos x="1020" y="9"/>
                </a:cxn>
                <a:cxn ang="0">
                  <a:pos x="1098" y="0"/>
                </a:cxn>
                <a:cxn ang="0">
                  <a:pos x="1165" y="2"/>
                </a:cxn>
                <a:cxn ang="0">
                  <a:pos x="1211" y="7"/>
                </a:cxn>
                <a:cxn ang="0">
                  <a:pos x="1254" y="27"/>
                </a:cxn>
                <a:cxn ang="0">
                  <a:pos x="1288" y="71"/>
                </a:cxn>
                <a:cxn ang="0">
                  <a:pos x="1301" y="117"/>
                </a:cxn>
                <a:cxn ang="0">
                  <a:pos x="1316" y="148"/>
                </a:cxn>
                <a:cxn ang="0">
                  <a:pos x="1344" y="159"/>
                </a:cxn>
                <a:cxn ang="0">
                  <a:pos x="1384" y="156"/>
                </a:cxn>
                <a:cxn ang="0">
                  <a:pos x="1412" y="145"/>
                </a:cxn>
                <a:cxn ang="0">
                  <a:pos x="1412" y="548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78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51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96" y="537"/>
                </a:cxn>
                <a:cxn ang="0">
                  <a:pos x="175" y="524"/>
                </a:cxn>
                <a:cxn ang="0">
                  <a:pos x="233" y="511"/>
                </a:cxn>
                <a:cxn ang="0">
                  <a:pos x="294" y="499"/>
                </a:cxn>
                <a:cxn ang="0">
                  <a:pos x="352" y="493"/>
                </a:cxn>
                <a:cxn ang="0">
                  <a:pos x="412" y="495"/>
                </a:cxn>
                <a:cxn ang="0">
                  <a:pos x="473" y="499"/>
                </a:cxn>
                <a:cxn ang="0">
                  <a:pos x="518" y="482"/>
                </a:cxn>
                <a:cxn ang="0">
                  <a:pos x="450" y="440"/>
                </a:cxn>
                <a:cxn ang="0">
                  <a:pos x="407" y="411"/>
                </a:cxn>
                <a:cxn ang="0">
                  <a:pos x="369" y="381"/>
                </a:cxn>
                <a:cxn ang="0">
                  <a:pos x="343" y="348"/>
                </a:cxn>
                <a:cxn ang="0">
                  <a:pos x="450" y="383"/>
                </a:cxn>
                <a:cxn ang="0">
                  <a:pos x="557" y="418"/>
                </a:cxn>
                <a:cxn ang="0">
                  <a:pos x="629" y="436"/>
                </a:cxn>
                <a:cxn ang="0">
                  <a:pos x="742" y="449"/>
                </a:cxn>
                <a:cxn ang="0">
                  <a:pos x="815" y="449"/>
                </a:cxn>
                <a:cxn ang="0">
                  <a:pos x="881" y="444"/>
                </a:cxn>
                <a:cxn ang="0">
                  <a:pos x="926" y="427"/>
                </a:cxn>
                <a:cxn ang="0">
                  <a:pos x="953" y="407"/>
                </a:cxn>
                <a:cxn ang="0">
                  <a:pos x="885" y="389"/>
                </a:cxn>
                <a:cxn ang="0">
                  <a:pos x="840" y="365"/>
                </a:cxn>
                <a:cxn ang="0">
                  <a:pos x="809" y="339"/>
                </a:cxn>
                <a:cxn ang="0">
                  <a:pos x="778" y="308"/>
                </a:cxn>
                <a:cxn ang="0">
                  <a:pos x="868" y="334"/>
                </a:cxn>
                <a:cxn ang="0">
                  <a:pos x="949" y="348"/>
                </a:cxn>
                <a:cxn ang="0">
                  <a:pos x="1034" y="356"/>
                </a:cxn>
                <a:cxn ang="0">
                  <a:pos x="1109" y="352"/>
                </a:cxn>
                <a:cxn ang="0">
                  <a:pos x="1158" y="334"/>
                </a:cxn>
                <a:cxn ang="0">
                  <a:pos x="1179" y="312"/>
                </a:cxn>
                <a:cxn ang="0">
                  <a:pos x="1131" y="291"/>
                </a:cxn>
                <a:cxn ang="0">
                  <a:pos x="1099" y="269"/>
                </a:cxn>
                <a:cxn ang="0">
                  <a:pos x="1071" y="244"/>
                </a:cxn>
                <a:cxn ang="0">
                  <a:pos x="1073" y="229"/>
                </a:cxn>
                <a:cxn ang="0">
                  <a:pos x="1150" y="246"/>
                </a:cxn>
                <a:cxn ang="0">
                  <a:pos x="1233" y="255"/>
                </a:cxn>
                <a:cxn ang="0">
                  <a:pos x="1311" y="253"/>
                </a:cxn>
                <a:cxn ang="0">
                  <a:pos x="1361" y="244"/>
                </a:cxn>
                <a:cxn ang="0">
                  <a:pos x="1393" y="229"/>
                </a:cxn>
                <a:cxn ang="0">
                  <a:pos x="1412" y="205"/>
                </a:cxn>
                <a:cxn ang="0">
                  <a:pos x="1292" y="187"/>
                </a:cxn>
                <a:cxn ang="0">
                  <a:pos x="1087" y="158"/>
                </a:cxn>
                <a:cxn ang="0">
                  <a:pos x="868" y="119"/>
                </a:cxn>
                <a:cxn ang="0">
                  <a:pos x="670" y="71"/>
                </a:cxn>
                <a:cxn ang="0">
                  <a:pos x="486" y="26"/>
                </a:cxn>
                <a:cxn ang="0">
                  <a:pos x="392" y="9"/>
                </a:cxn>
                <a:cxn ang="0">
                  <a:pos x="314" y="0"/>
                </a:cxn>
                <a:cxn ang="0">
                  <a:pos x="247" y="2"/>
                </a:cxn>
                <a:cxn ang="0">
                  <a:pos x="201" y="7"/>
                </a:cxn>
                <a:cxn ang="0">
                  <a:pos x="158" y="27"/>
                </a:cxn>
                <a:cxn ang="0">
                  <a:pos x="124" y="71"/>
                </a:cxn>
                <a:cxn ang="0">
                  <a:pos x="111" y="117"/>
                </a:cxn>
                <a:cxn ang="0">
                  <a:pos x="96" y="148"/>
                </a:cxn>
                <a:cxn ang="0">
                  <a:pos x="68" y="159"/>
                </a:cxn>
                <a:cxn ang="0">
                  <a:pos x="28" y="156"/>
                </a:cxn>
                <a:cxn ang="0">
                  <a:pos x="0" y="145"/>
                </a:cxn>
                <a:cxn ang="0">
                  <a:pos x="0" y="548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</p:grpSp>
      <p:sp>
        <p:nvSpPr>
          <p:cNvPr id="105678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431" y="2286000"/>
            <a:ext cx="777314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678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0853" y="3886200"/>
            <a:ext cx="6402294" cy="1752600"/>
          </a:xfrm>
        </p:spPr>
        <p:txBody>
          <a:bodyPr/>
          <a:lstStyle>
            <a:lvl1pPr marL="0" indent="0" algn="ctr">
              <a:buFont typeface="Monotype Sort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54917-6BC7-8744-9C45-80E2DFC73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F2BE5-23B0-6546-80A1-56AC62BEF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84" y="4406505"/>
            <a:ext cx="77712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84" y="2906317"/>
            <a:ext cx="7771279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1A09-7827-5043-84F0-EB748B913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428" y="1771650"/>
            <a:ext cx="3796926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50" y="1771650"/>
            <a:ext cx="379692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B0450-8E63-4342-B20A-77B02A20D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78" y="275035"/>
            <a:ext cx="82288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74" y="1534716"/>
            <a:ext cx="403972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74" y="2175272"/>
            <a:ext cx="403972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39" y="1534716"/>
            <a:ext cx="4041588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39" y="2175272"/>
            <a:ext cx="4041588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55227-05EF-F243-8790-E7AD0ED38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A0D56-4795-0744-86D9-C3359D311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5D6E2-18D3-8143-88AF-CEC424B0A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77" y="272653"/>
            <a:ext cx="300877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79" y="2726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77" y="1434703"/>
            <a:ext cx="300877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F8D73-5BFD-0C48-AAE0-B2C59787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C9937-52C6-2243-BB54-05FF784C8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41" y="4800600"/>
            <a:ext cx="54852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41" y="613173"/>
            <a:ext cx="54852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41" y="5367338"/>
            <a:ext cx="54852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E26D7-AA60-254C-8F52-987042C56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A6853-9D88-F74F-BE57-7582503AA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224" y="400050"/>
            <a:ext cx="194235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428" y="400050"/>
            <a:ext cx="56515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80D39-E87A-474B-9CB5-B90A2659E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31" y="400050"/>
            <a:ext cx="777314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428" y="1771650"/>
            <a:ext cx="379692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50" y="1771650"/>
            <a:ext cx="379692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F3EE8-9406-8D4E-931D-F35FB1058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31" y="400050"/>
            <a:ext cx="777314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428" y="1771650"/>
            <a:ext cx="379692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1650" y="1771650"/>
            <a:ext cx="379692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D98E3-98C1-7B4E-819A-D4343CF9C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31" y="400050"/>
            <a:ext cx="777314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428" y="1771650"/>
            <a:ext cx="3796926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1650" y="1771650"/>
            <a:ext cx="379692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C4A20-D790-F041-A8CE-856CBFD62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31" y="400050"/>
            <a:ext cx="777314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431" y="1771650"/>
            <a:ext cx="7773147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431" y="3886200"/>
            <a:ext cx="7773147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B7F24-1E02-8A4F-A8A9-CE693A4CB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31" y="400050"/>
            <a:ext cx="777314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428" y="1771650"/>
            <a:ext cx="379692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1650" y="1771650"/>
            <a:ext cx="3796927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1650" y="3886200"/>
            <a:ext cx="3796927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6DA4-3014-0040-BF51-A961C609C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31" y="400050"/>
            <a:ext cx="777314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431" y="1771650"/>
            <a:ext cx="7773147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431" y="3886200"/>
            <a:ext cx="7773147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F639A-F9A5-644D-B9F2-E39A4F83C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31" y="400050"/>
            <a:ext cx="777314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428" y="1771650"/>
            <a:ext cx="379692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1650" y="1771650"/>
            <a:ext cx="379692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84FA-54FF-3747-B253-1AEFCC5CA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82" y="4406504"/>
            <a:ext cx="77712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82" y="2906317"/>
            <a:ext cx="7771279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76629-CD73-E74E-9595-E72E1289B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428" y="1981200"/>
            <a:ext cx="3796926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8" y="1981200"/>
            <a:ext cx="379692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304F1-0CFD-BE4D-897F-92EC95818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76" y="275035"/>
            <a:ext cx="82288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74" y="1534716"/>
            <a:ext cx="403972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74" y="2175272"/>
            <a:ext cx="403972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39" y="1534716"/>
            <a:ext cx="4041588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39" y="2175272"/>
            <a:ext cx="4041588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1ED79-5131-B044-9929-D4FF2EFAC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08EB-0C68-BC41-9450-3AA8F41FB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44E5-F297-9546-B409-6D09DED22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75" y="272653"/>
            <a:ext cx="300877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77" y="2726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75" y="1434703"/>
            <a:ext cx="300877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D51B5-552F-3A4A-9A46-43F12C128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41" y="4800600"/>
            <a:ext cx="54852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41" y="613173"/>
            <a:ext cx="54852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41" y="5367337"/>
            <a:ext cx="54852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5272A-B1D6-1D4C-9E6D-C96A8B514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0" y="1703294"/>
            <a:ext cx="7772400" cy="27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9299" name="Line 3"/>
          <p:cNvSpPr>
            <a:spLocks noChangeShapeType="1"/>
          </p:cNvSpPr>
          <p:nvPr/>
        </p:nvSpPr>
        <p:spPr bwMode="auto">
          <a:xfrm>
            <a:off x="609600" y="0"/>
            <a:ext cx="0" cy="6858000"/>
          </a:xfrm>
          <a:prstGeom prst="line">
            <a:avLst/>
          </a:prstGeom>
          <a:noFill/>
          <a:ln w="19050">
            <a:solidFill>
              <a:srgbClr val="FF99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00" name="Line 4"/>
          <p:cNvSpPr>
            <a:spLocks noChangeShapeType="1"/>
          </p:cNvSpPr>
          <p:nvPr/>
        </p:nvSpPr>
        <p:spPr bwMode="auto">
          <a:xfrm>
            <a:off x="8610600" y="4203"/>
            <a:ext cx="0" cy="6858000"/>
          </a:xfrm>
          <a:prstGeom prst="line">
            <a:avLst/>
          </a:prstGeom>
          <a:noFill/>
          <a:ln w="63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01" name="Line 5"/>
          <p:cNvSpPr>
            <a:spLocks noChangeShapeType="1"/>
          </p:cNvSpPr>
          <p:nvPr/>
        </p:nvSpPr>
        <p:spPr bwMode="auto">
          <a:xfrm>
            <a:off x="0" y="83764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02" name="Line 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03" name="Line 7"/>
          <p:cNvSpPr>
            <a:spLocks noChangeShapeType="1"/>
          </p:cNvSpPr>
          <p:nvPr/>
        </p:nvSpPr>
        <p:spPr bwMode="auto">
          <a:xfrm>
            <a:off x="0" y="144836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04" name="Line 8"/>
          <p:cNvSpPr>
            <a:spLocks noChangeShapeType="1"/>
          </p:cNvSpPr>
          <p:nvPr/>
        </p:nvSpPr>
        <p:spPr bwMode="auto">
          <a:xfrm>
            <a:off x="0" y="175232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05" name="Line 9"/>
          <p:cNvSpPr>
            <a:spLocks noChangeShapeType="1"/>
          </p:cNvSpPr>
          <p:nvPr/>
        </p:nvSpPr>
        <p:spPr bwMode="auto">
          <a:xfrm>
            <a:off x="0" y="2057681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06" name="Line 10"/>
          <p:cNvSpPr>
            <a:spLocks noChangeShapeType="1"/>
          </p:cNvSpPr>
          <p:nvPr/>
        </p:nvSpPr>
        <p:spPr bwMode="auto">
          <a:xfrm>
            <a:off x="0" y="236164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07" name="Line 11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08" name="Line 12"/>
          <p:cNvSpPr>
            <a:spLocks noChangeShapeType="1"/>
          </p:cNvSpPr>
          <p:nvPr/>
        </p:nvSpPr>
        <p:spPr bwMode="auto">
          <a:xfrm>
            <a:off x="0" y="297236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09" name="Line 13"/>
          <p:cNvSpPr>
            <a:spLocks noChangeShapeType="1"/>
          </p:cNvSpPr>
          <p:nvPr/>
        </p:nvSpPr>
        <p:spPr bwMode="auto">
          <a:xfrm>
            <a:off x="0" y="327632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10" name="Line 14"/>
          <p:cNvSpPr>
            <a:spLocks noChangeShapeType="1"/>
          </p:cNvSpPr>
          <p:nvPr/>
        </p:nvSpPr>
        <p:spPr bwMode="auto">
          <a:xfrm>
            <a:off x="0" y="3581681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11" name="Line 15"/>
          <p:cNvSpPr>
            <a:spLocks noChangeShapeType="1"/>
          </p:cNvSpPr>
          <p:nvPr/>
        </p:nvSpPr>
        <p:spPr bwMode="auto">
          <a:xfrm>
            <a:off x="0" y="388564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12" name="Line 16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13" name="Line 17"/>
          <p:cNvSpPr>
            <a:spLocks noChangeShapeType="1"/>
          </p:cNvSpPr>
          <p:nvPr/>
        </p:nvSpPr>
        <p:spPr bwMode="auto">
          <a:xfrm>
            <a:off x="0" y="449636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14" name="Line 18"/>
          <p:cNvSpPr>
            <a:spLocks noChangeShapeType="1"/>
          </p:cNvSpPr>
          <p:nvPr/>
        </p:nvSpPr>
        <p:spPr bwMode="auto">
          <a:xfrm>
            <a:off x="0" y="480032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15" name="Line 19"/>
          <p:cNvSpPr>
            <a:spLocks noChangeShapeType="1"/>
          </p:cNvSpPr>
          <p:nvPr/>
        </p:nvSpPr>
        <p:spPr bwMode="auto">
          <a:xfrm>
            <a:off x="0" y="5105681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16" name="Line 20"/>
          <p:cNvSpPr>
            <a:spLocks noChangeShapeType="1"/>
          </p:cNvSpPr>
          <p:nvPr/>
        </p:nvSpPr>
        <p:spPr bwMode="auto">
          <a:xfrm>
            <a:off x="0" y="540964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17" name="Line 21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18" name="Line 22"/>
          <p:cNvSpPr>
            <a:spLocks noChangeShapeType="1"/>
          </p:cNvSpPr>
          <p:nvPr/>
        </p:nvSpPr>
        <p:spPr bwMode="auto">
          <a:xfrm>
            <a:off x="0" y="602036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19" name="Line 23"/>
          <p:cNvSpPr>
            <a:spLocks noChangeShapeType="1"/>
          </p:cNvSpPr>
          <p:nvPr/>
        </p:nvSpPr>
        <p:spPr bwMode="auto">
          <a:xfrm>
            <a:off x="0" y="632432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1079320" name="Line 24"/>
          <p:cNvSpPr>
            <a:spLocks noChangeShapeType="1"/>
          </p:cNvSpPr>
          <p:nvPr/>
        </p:nvSpPr>
        <p:spPr bwMode="auto">
          <a:xfrm>
            <a:off x="0" y="6629681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2050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32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0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640"/>
            <a:ext cx="7772400" cy="41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9323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681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9324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681"/>
            <a:ext cx="28956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9325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681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108" charset="0"/>
              </a:defRPr>
            </a:lvl1pPr>
          </a:lstStyle>
          <a:p>
            <a:pPr>
              <a:defRPr/>
            </a:pPr>
            <a:fld id="{E22CF45E-7EEB-B044-B801-D9A34F068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>
                <a:lumMod val="50000"/>
              </a:schemeClr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8528" y="563097"/>
            <a:ext cx="4799013" cy="6152029"/>
            <a:chOff x="1365" y="355"/>
            <a:chExt cx="3024" cy="3875"/>
          </a:xfrm>
        </p:grpSpPr>
        <p:sp>
          <p:nvSpPr>
            <p:cNvPr id="1055747" name="Freeform 3"/>
            <p:cNvSpPr>
              <a:spLocks/>
            </p:cNvSpPr>
            <p:nvPr/>
          </p:nvSpPr>
          <p:spPr bwMode="auto">
            <a:xfrm>
              <a:off x="2835" y="586"/>
              <a:ext cx="79" cy="1121"/>
            </a:xfrm>
            <a:custGeom>
              <a:avLst/>
              <a:gdLst/>
              <a:ahLst/>
              <a:cxnLst>
                <a:cxn ang="0">
                  <a:pos x="0" y="1120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1085"/>
                </a:cxn>
                <a:cxn ang="0">
                  <a:pos x="0" y="1120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55748" name="Freeform 4"/>
            <p:cNvSpPr>
              <a:spLocks/>
            </p:cNvSpPr>
            <p:nvPr/>
          </p:nvSpPr>
          <p:spPr bwMode="auto">
            <a:xfrm>
              <a:off x="2833" y="1900"/>
              <a:ext cx="76" cy="36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83" y="0"/>
                </a:cxn>
                <a:cxn ang="0">
                  <a:pos x="74" y="329"/>
                </a:cxn>
                <a:cxn ang="0">
                  <a:pos x="0" y="362"/>
                </a:cxn>
                <a:cxn ang="0">
                  <a:pos x="0" y="2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55749" name="Freeform 5"/>
            <p:cNvSpPr>
              <a:spLocks/>
            </p:cNvSpPr>
            <p:nvPr/>
          </p:nvSpPr>
          <p:spPr bwMode="auto">
            <a:xfrm>
              <a:off x="2825" y="2493"/>
              <a:ext cx="75" cy="249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8"/>
                </a:cxn>
                <a:cxn ang="0">
                  <a:pos x="83" y="0"/>
                </a:cxn>
                <a:cxn ang="0">
                  <a:pos x="72" y="248"/>
                </a:cxn>
                <a:cxn ang="0">
                  <a:pos x="2" y="213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55750" name="Freeform 6"/>
            <p:cNvSpPr>
              <a:spLocks/>
            </p:cNvSpPr>
            <p:nvPr/>
          </p:nvSpPr>
          <p:spPr bwMode="auto">
            <a:xfrm>
              <a:off x="2831" y="2965"/>
              <a:ext cx="46" cy="232"/>
            </a:xfrm>
            <a:custGeom>
              <a:avLst/>
              <a:gdLst/>
              <a:ahLst/>
              <a:cxnLst>
                <a:cxn ang="0">
                  <a:pos x="13" y="204"/>
                </a:cxn>
                <a:cxn ang="0">
                  <a:pos x="0" y="0"/>
                </a:cxn>
                <a:cxn ang="0">
                  <a:pos x="51" y="26"/>
                </a:cxn>
                <a:cxn ang="0">
                  <a:pos x="47" y="231"/>
                </a:cxn>
                <a:cxn ang="0">
                  <a:pos x="13" y="204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55751" name="Freeform 7"/>
            <p:cNvSpPr>
              <a:spLocks/>
            </p:cNvSpPr>
            <p:nvPr/>
          </p:nvSpPr>
          <p:spPr bwMode="auto">
            <a:xfrm>
              <a:off x="2851" y="3354"/>
              <a:ext cx="26" cy="133"/>
            </a:xfrm>
            <a:custGeom>
              <a:avLst/>
              <a:gdLst/>
              <a:ahLst/>
              <a:cxnLst>
                <a:cxn ang="0">
                  <a:pos x="4" y="101"/>
                </a:cxn>
                <a:cxn ang="0">
                  <a:pos x="0" y="0"/>
                </a:cxn>
                <a:cxn ang="0">
                  <a:pos x="35" y="20"/>
                </a:cxn>
                <a:cxn ang="0">
                  <a:pos x="28" y="132"/>
                </a:cxn>
                <a:cxn ang="0">
                  <a:pos x="4" y="101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55752" name="Freeform 8"/>
            <p:cNvSpPr>
              <a:spLocks/>
            </p:cNvSpPr>
            <p:nvPr/>
          </p:nvSpPr>
          <p:spPr bwMode="auto">
            <a:xfrm>
              <a:off x="2851" y="3640"/>
              <a:ext cx="26" cy="590"/>
            </a:xfrm>
            <a:custGeom>
              <a:avLst/>
              <a:gdLst/>
              <a:ahLst/>
              <a:cxnLst>
                <a:cxn ang="0">
                  <a:pos x="15" y="589"/>
                </a:cxn>
                <a:cxn ang="0">
                  <a:pos x="0" y="0"/>
                </a:cxn>
                <a:cxn ang="0">
                  <a:pos x="29" y="37"/>
                </a:cxn>
                <a:cxn ang="0">
                  <a:pos x="15" y="589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55753" name="Freeform 9"/>
            <p:cNvSpPr>
              <a:spLocks/>
            </p:cNvSpPr>
            <p:nvPr/>
          </p:nvSpPr>
          <p:spPr bwMode="auto">
            <a:xfrm>
              <a:off x="2600" y="3595"/>
              <a:ext cx="233" cy="131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48" y="101"/>
                </a:cxn>
                <a:cxn ang="0">
                  <a:pos x="93" y="79"/>
                </a:cxn>
                <a:cxn ang="0">
                  <a:pos x="146" y="39"/>
                </a:cxn>
                <a:cxn ang="0">
                  <a:pos x="182" y="0"/>
                </a:cxn>
                <a:cxn ang="0">
                  <a:pos x="232" y="42"/>
                </a:cxn>
                <a:cxn ang="0">
                  <a:pos x="188" y="74"/>
                </a:cxn>
                <a:cxn ang="0">
                  <a:pos x="134" y="110"/>
                </a:cxn>
                <a:cxn ang="0">
                  <a:pos x="61" y="129"/>
                </a:cxn>
                <a:cxn ang="0">
                  <a:pos x="0" y="117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55754" name="Freeform 10"/>
            <p:cNvSpPr>
              <a:spLocks/>
            </p:cNvSpPr>
            <p:nvPr/>
          </p:nvSpPr>
          <p:spPr bwMode="auto">
            <a:xfrm>
              <a:off x="2583" y="2888"/>
              <a:ext cx="456" cy="646"/>
            </a:xfrm>
            <a:custGeom>
              <a:avLst/>
              <a:gdLst/>
              <a:ahLst/>
              <a:cxnLst>
                <a:cxn ang="0">
                  <a:pos x="359" y="645"/>
                </a:cxn>
                <a:cxn ang="0">
                  <a:pos x="405" y="616"/>
                </a:cxn>
                <a:cxn ang="0">
                  <a:pos x="447" y="580"/>
                </a:cxn>
                <a:cxn ang="0">
                  <a:pos x="460" y="552"/>
                </a:cxn>
                <a:cxn ang="0">
                  <a:pos x="464" y="515"/>
                </a:cxn>
                <a:cxn ang="0">
                  <a:pos x="451" y="468"/>
                </a:cxn>
                <a:cxn ang="0">
                  <a:pos x="424" y="424"/>
                </a:cxn>
                <a:cxn ang="0">
                  <a:pos x="380" y="385"/>
                </a:cxn>
                <a:cxn ang="0">
                  <a:pos x="168" y="259"/>
                </a:cxn>
                <a:cxn ang="0">
                  <a:pos x="133" y="235"/>
                </a:cxn>
                <a:cxn ang="0">
                  <a:pos x="111" y="208"/>
                </a:cxn>
                <a:cxn ang="0">
                  <a:pos x="104" y="166"/>
                </a:cxn>
                <a:cxn ang="0">
                  <a:pos x="117" y="124"/>
                </a:cxn>
                <a:cxn ang="0">
                  <a:pos x="155" y="95"/>
                </a:cxn>
                <a:cxn ang="0">
                  <a:pos x="222" y="52"/>
                </a:cxn>
                <a:cxn ang="0">
                  <a:pos x="124" y="0"/>
                </a:cxn>
                <a:cxn ang="0">
                  <a:pos x="55" y="41"/>
                </a:cxn>
                <a:cxn ang="0">
                  <a:pos x="27" y="70"/>
                </a:cxn>
                <a:cxn ang="0">
                  <a:pos x="2" y="123"/>
                </a:cxn>
                <a:cxn ang="0">
                  <a:pos x="0" y="189"/>
                </a:cxn>
                <a:cxn ang="0">
                  <a:pos x="29" y="257"/>
                </a:cxn>
                <a:cxn ang="0">
                  <a:pos x="78" y="300"/>
                </a:cxn>
                <a:cxn ang="0">
                  <a:pos x="311" y="442"/>
                </a:cxn>
                <a:cxn ang="0">
                  <a:pos x="358" y="474"/>
                </a:cxn>
                <a:cxn ang="0">
                  <a:pos x="375" y="516"/>
                </a:cxn>
                <a:cxn ang="0">
                  <a:pos x="375" y="550"/>
                </a:cxn>
                <a:cxn ang="0">
                  <a:pos x="308" y="608"/>
                </a:cxn>
                <a:cxn ang="0">
                  <a:pos x="359" y="64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55755" name="Freeform 11"/>
            <p:cNvSpPr>
              <a:spLocks/>
            </p:cNvSpPr>
            <p:nvPr/>
          </p:nvSpPr>
          <p:spPr bwMode="auto">
            <a:xfrm>
              <a:off x="2966" y="2396"/>
              <a:ext cx="318" cy="421"/>
            </a:xfrm>
            <a:custGeom>
              <a:avLst/>
              <a:gdLst/>
              <a:ahLst/>
              <a:cxnLst>
                <a:cxn ang="0">
                  <a:pos x="92" y="421"/>
                </a:cxn>
                <a:cxn ang="0">
                  <a:pos x="163" y="399"/>
                </a:cxn>
                <a:cxn ang="0">
                  <a:pos x="218" y="357"/>
                </a:cxn>
                <a:cxn ang="0">
                  <a:pos x="263" y="316"/>
                </a:cxn>
                <a:cxn ang="0">
                  <a:pos x="300" y="265"/>
                </a:cxn>
                <a:cxn ang="0">
                  <a:pos x="317" y="203"/>
                </a:cxn>
                <a:cxn ang="0">
                  <a:pos x="316" y="139"/>
                </a:cxn>
                <a:cxn ang="0">
                  <a:pos x="299" y="95"/>
                </a:cxn>
                <a:cxn ang="0">
                  <a:pos x="276" y="64"/>
                </a:cxn>
                <a:cxn ang="0">
                  <a:pos x="241" y="36"/>
                </a:cxn>
                <a:cxn ang="0">
                  <a:pos x="218" y="14"/>
                </a:cxn>
                <a:cxn ang="0">
                  <a:pos x="180" y="0"/>
                </a:cxn>
                <a:cxn ang="0">
                  <a:pos x="61" y="52"/>
                </a:cxn>
                <a:cxn ang="0">
                  <a:pos x="106" y="93"/>
                </a:cxn>
                <a:cxn ang="0">
                  <a:pos x="137" y="130"/>
                </a:cxn>
                <a:cxn ang="0">
                  <a:pos x="159" y="159"/>
                </a:cxn>
                <a:cxn ang="0">
                  <a:pos x="176" y="196"/>
                </a:cxn>
                <a:cxn ang="0">
                  <a:pos x="176" y="246"/>
                </a:cxn>
                <a:cxn ang="0">
                  <a:pos x="145" y="279"/>
                </a:cxn>
                <a:cxn ang="0">
                  <a:pos x="105" y="309"/>
                </a:cxn>
                <a:cxn ang="0">
                  <a:pos x="50" y="342"/>
                </a:cxn>
                <a:cxn ang="0">
                  <a:pos x="0" y="369"/>
                </a:cxn>
                <a:cxn ang="0">
                  <a:pos x="92" y="421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55756" name="Freeform 12"/>
            <p:cNvSpPr>
              <a:spLocks/>
            </p:cNvSpPr>
            <p:nvPr/>
          </p:nvSpPr>
          <p:spPr bwMode="auto">
            <a:xfrm>
              <a:off x="2307" y="1190"/>
              <a:ext cx="1396" cy="1153"/>
            </a:xfrm>
            <a:custGeom>
              <a:avLst/>
              <a:gdLst/>
              <a:ahLst/>
              <a:cxnLst>
                <a:cxn ang="0">
                  <a:pos x="466" y="1084"/>
                </a:cxn>
                <a:cxn ang="0">
                  <a:pos x="370" y="1066"/>
                </a:cxn>
                <a:cxn ang="0">
                  <a:pos x="299" y="1035"/>
                </a:cxn>
                <a:cxn ang="0">
                  <a:pos x="257" y="1002"/>
                </a:cxn>
                <a:cxn ang="0">
                  <a:pos x="220" y="956"/>
                </a:cxn>
                <a:cxn ang="0">
                  <a:pos x="209" y="914"/>
                </a:cxn>
                <a:cxn ang="0">
                  <a:pos x="215" y="873"/>
                </a:cxn>
                <a:cxn ang="0">
                  <a:pos x="231" y="836"/>
                </a:cxn>
                <a:cxn ang="0">
                  <a:pos x="273" y="798"/>
                </a:cxn>
                <a:cxn ang="0">
                  <a:pos x="330" y="774"/>
                </a:cxn>
                <a:cxn ang="0">
                  <a:pos x="400" y="748"/>
                </a:cxn>
                <a:cxn ang="0">
                  <a:pos x="1110" y="499"/>
                </a:cxn>
                <a:cxn ang="0">
                  <a:pos x="1207" y="451"/>
                </a:cxn>
                <a:cxn ang="0">
                  <a:pos x="1289" y="398"/>
                </a:cxn>
                <a:cxn ang="0">
                  <a:pos x="1344" y="356"/>
                </a:cxn>
                <a:cxn ang="0">
                  <a:pos x="1381" y="310"/>
                </a:cxn>
                <a:cxn ang="0">
                  <a:pos x="1403" y="249"/>
                </a:cxn>
                <a:cxn ang="0">
                  <a:pos x="1401" y="185"/>
                </a:cxn>
                <a:cxn ang="0">
                  <a:pos x="1386" y="136"/>
                </a:cxn>
                <a:cxn ang="0">
                  <a:pos x="1370" y="90"/>
                </a:cxn>
                <a:cxn ang="0">
                  <a:pos x="1335" y="55"/>
                </a:cxn>
                <a:cxn ang="0">
                  <a:pos x="1280" y="18"/>
                </a:cxn>
                <a:cxn ang="0">
                  <a:pos x="1214" y="0"/>
                </a:cxn>
                <a:cxn ang="0">
                  <a:pos x="1172" y="4"/>
                </a:cxn>
                <a:cxn ang="0">
                  <a:pos x="1111" y="7"/>
                </a:cxn>
                <a:cxn ang="0">
                  <a:pos x="1053" y="20"/>
                </a:cxn>
                <a:cxn ang="0">
                  <a:pos x="989" y="46"/>
                </a:cxn>
                <a:cxn ang="0">
                  <a:pos x="939" y="79"/>
                </a:cxn>
                <a:cxn ang="0">
                  <a:pos x="899" y="106"/>
                </a:cxn>
                <a:cxn ang="0">
                  <a:pos x="878" y="149"/>
                </a:cxn>
                <a:cxn ang="0">
                  <a:pos x="897" y="187"/>
                </a:cxn>
                <a:cxn ang="0">
                  <a:pos x="939" y="183"/>
                </a:cxn>
                <a:cxn ang="0">
                  <a:pos x="987" y="171"/>
                </a:cxn>
                <a:cxn ang="0">
                  <a:pos x="1033" y="158"/>
                </a:cxn>
                <a:cxn ang="0">
                  <a:pos x="1069" y="150"/>
                </a:cxn>
                <a:cxn ang="0">
                  <a:pos x="1111" y="150"/>
                </a:cxn>
                <a:cxn ang="0">
                  <a:pos x="1154" y="163"/>
                </a:cxn>
                <a:cxn ang="0">
                  <a:pos x="1183" y="204"/>
                </a:cxn>
                <a:cxn ang="0">
                  <a:pos x="1179" y="248"/>
                </a:cxn>
                <a:cxn ang="0">
                  <a:pos x="1157" y="286"/>
                </a:cxn>
                <a:cxn ang="0">
                  <a:pos x="1121" y="323"/>
                </a:cxn>
                <a:cxn ang="0">
                  <a:pos x="1047" y="361"/>
                </a:cxn>
                <a:cxn ang="0">
                  <a:pos x="908" y="415"/>
                </a:cxn>
                <a:cxn ang="0">
                  <a:pos x="194" y="675"/>
                </a:cxn>
                <a:cxn ang="0">
                  <a:pos x="123" y="715"/>
                </a:cxn>
                <a:cxn ang="0">
                  <a:pos x="68" y="763"/>
                </a:cxn>
                <a:cxn ang="0">
                  <a:pos x="29" y="809"/>
                </a:cxn>
                <a:cxn ang="0">
                  <a:pos x="6" y="858"/>
                </a:cxn>
                <a:cxn ang="0">
                  <a:pos x="0" y="912"/>
                </a:cxn>
                <a:cxn ang="0">
                  <a:pos x="8" y="952"/>
                </a:cxn>
                <a:cxn ang="0">
                  <a:pos x="22" y="992"/>
                </a:cxn>
                <a:cxn ang="0">
                  <a:pos x="59" y="1036"/>
                </a:cxn>
                <a:cxn ang="0">
                  <a:pos x="127" y="1095"/>
                </a:cxn>
                <a:cxn ang="0">
                  <a:pos x="198" y="1135"/>
                </a:cxn>
                <a:cxn ang="0">
                  <a:pos x="273" y="1152"/>
                </a:cxn>
                <a:cxn ang="0">
                  <a:pos x="466" y="1084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55757" name="Freeform 13"/>
            <p:cNvSpPr>
              <a:spLocks/>
            </p:cNvSpPr>
            <p:nvPr/>
          </p:nvSpPr>
          <p:spPr bwMode="auto">
            <a:xfrm>
              <a:off x="2711" y="3280"/>
              <a:ext cx="359" cy="423"/>
            </a:xfrm>
            <a:custGeom>
              <a:avLst/>
              <a:gdLst/>
              <a:ahLst/>
              <a:cxnLst>
                <a:cxn ang="0">
                  <a:pos x="367" y="421"/>
                </a:cxn>
                <a:cxn ang="0">
                  <a:pos x="171" y="340"/>
                </a:cxn>
                <a:cxn ang="0">
                  <a:pos x="117" y="304"/>
                </a:cxn>
                <a:cxn ang="0">
                  <a:pos x="73" y="265"/>
                </a:cxn>
                <a:cxn ang="0">
                  <a:pos x="31" y="219"/>
                </a:cxn>
                <a:cxn ang="0">
                  <a:pos x="9" y="179"/>
                </a:cxn>
                <a:cxn ang="0">
                  <a:pos x="0" y="137"/>
                </a:cxn>
                <a:cxn ang="0">
                  <a:pos x="2" y="95"/>
                </a:cxn>
                <a:cxn ang="0">
                  <a:pos x="19" y="51"/>
                </a:cxn>
                <a:cxn ang="0">
                  <a:pos x="44" y="0"/>
                </a:cxn>
                <a:cxn ang="0">
                  <a:pos x="120" y="52"/>
                </a:cxn>
                <a:cxn ang="0">
                  <a:pos x="95" y="98"/>
                </a:cxn>
                <a:cxn ang="0">
                  <a:pos x="95" y="143"/>
                </a:cxn>
                <a:cxn ang="0">
                  <a:pos x="122" y="191"/>
                </a:cxn>
                <a:cxn ang="0">
                  <a:pos x="162" y="235"/>
                </a:cxn>
                <a:cxn ang="0">
                  <a:pos x="223" y="284"/>
                </a:cxn>
                <a:cxn ang="0">
                  <a:pos x="290" y="317"/>
                </a:cxn>
                <a:cxn ang="0">
                  <a:pos x="332" y="351"/>
                </a:cxn>
                <a:cxn ang="0">
                  <a:pos x="351" y="378"/>
                </a:cxn>
                <a:cxn ang="0">
                  <a:pos x="367" y="421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55758" name="Freeform 14"/>
            <p:cNvSpPr>
              <a:spLocks/>
            </p:cNvSpPr>
            <p:nvPr/>
          </p:nvSpPr>
          <p:spPr bwMode="auto">
            <a:xfrm>
              <a:off x="2432" y="1792"/>
              <a:ext cx="979" cy="1439"/>
            </a:xfrm>
            <a:custGeom>
              <a:avLst/>
              <a:gdLst/>
              <a:ahLst/>
              <a:cxnLst>
                <a:cxn ang="0">
                  <a:pos x="525" y="1438"/>
                </a:cxn>
                <a:cxn ang="0">
                  <a:pos x="582" y="1409"/>
                </a:cxn>
                <a:cxn ang="0">
                  <a:pos x="647" y="1355"/>
                </a:cxn>
                <a:cxn ang="0">
                  <a:pos x="670" y="1304"/>
                </a:cxn>
                <a:cxn ang="0">
                  <a:pos x="686" y="1255"/>
                </a:cxn>
                <a:cxn ang="0">
                  <a:pos x="677" y="1198"/>
                </a:cxn>
                <a:cxn ang="0">
                  <a:pos x="637" y="1125"/>
                </a:cxn>
                <a:cxn ang="0">
                  <a:pos x="609" y="1092"/>
                </a:cxn>
                <a:cxn ang="0">
                  <a:pos x="569" y="1063"/>
                </a:cxn>
                <a:cxn ang="0">
                  <a:pos x="259" y="905"/>
                </a:cxn>
                <a:cxn ang="0">
                  <a:pos x="201" y="863"/>
                </a:cxn>
                <a:cxn ang="0">
                  <a:pos x="177" y="843"/>
                </a:cxn>
                <a:cxn ang="0">
                  <a:pos x="160" y="800"/>
                </a:cxn>
                <a:cxn ang="0">
                  <a:pos x="171" y="766"/>
                </a:cxn>
                <a:cxn ang="0">
                  <a:pos x="215" y="738"/>
                </a:cxn>
                <a:cxn ang="0">
                  <a:pos x="294" y="709"/>
                </a:cxn>
                <a:cxn ang="0">
                  <a:pos x="780" y="521"/>
                </a:cxn>
                <a:cxn ang="0">
                  <a:pos x="856" y="471"/>
                </a:cxn>
                <a:cxn ang="0">
                  <a:pos x="918" y="417"/>
                </a:cxn>
                <a:cxn ang="0">
                  <a:pos x="953" y="379"/>
                </a:cxn>
                <a:cxn ang="0">
                  <a:pos x="984" y="334"/>
                </a:cxn>
                <a:cxn ang="0">
                  <a:pos x="988" y="274"/>
                </a:cxn>
                <a:cxn ang="0">
                  <a:pos x="972" y="214"/>
                </a:cxn>
                <a:cxn ang="0">
                  <a:pos x="953" y="167"/>
                </a:cxn>
                <a:cxn ang="0">
                  <a:pos x="920" y="126"/>
                </a:cxn>
                <a:cxn ang="0">
                  <a:pos x="875" y="85"/>
                </a:cxn>
                <a:cxn ang="0">
                  <a:pos x="828" y="50"/>
                </a:cxn>
                <a:cxn ang="0">
                  <a:pos x="803" y="29"/>
                </a:cxn>
                <a:cxn ang="0">
                  <a:pos x="756" y="0"/>
                </a:cxn>
                <a:cxn ang="0">
                  <a:pos x="588" y="61"/>
                </a:cxn>
                <a:cxn ang="0">
                  <a:pos x="649" y="104"/>
                </a:cxn>
                <a:cxn ang="0">
                  <a:pos x="694" y="145"/>
                </a:cxn>
                <a:cxn ang="0">
                  <a:pos x="739" y="182"/>
                </a:cxn>
                <a:cxn ang="0">
                  <a:pos x="780" y="223"/>
                </a:cxn>
                <a:cxn ang="0">
                  <a:pos x="803" y="272"/>
                </a:cxn>
                <a:cxn ang="0">
                  <a:pos x="787" y="323"/>
                </a:cxn>
                <a:cxn ang="0">
                  <a:pos x="729" y="369"/>
                </a:cxn>
                <a:cxn ang="0">
                  <a:pos x="639" y="413"/>
                </a:cxn>
                <a:cxn ang="0">
                  <a:pos x="212" y="589"/>
                </a:cxn>
                <a:cxn ang="0">
                  <a:pos x="160" y="608"/>
                </a:cxn>
                <a:cxn ang="0">
                  <a:pos x="88" y="653"/>
                </a:cxn>
                <a:cxn ang="0">
                  <a:pos x="43" y="698"/>
                </a:cxn>
                <a:cxn ang="0">
                  <a:pos x="9" y="755"/>
                </a:cxn>
                <a:cxn ang="0">
                  <a:pos x="0" y="820"/>
                </a:cxn>
                <a:cxn ang="0">
                  <a:pos x="10" y="872"/>
                </a:cxn>
                <a:cxn ang="0">
                  <a:pos x="40" y="914"/>
                </a:cxn>
                <a:cxn ang="0">
                  <a:pos x="84" y="949"/>
                </a:cxn>
                <a:cxn ang="0">
                  <a:pos x="159" y="999"/>
                </a:cxn>
                <a:cxn ang="0">
                  <a:pos x="487" y="1164"/>
                </a:cxn>
                <a:cxn ang="0">
                  <a:pos x="530" y="1197"/>
                </a:cxn>
                <a:cxn ang="0">
                  <a:pos x="569" y="1236"/>
                </a:cxn>
                <a:cxn ang="0">
                  <a:pos x="557" y="1292"/>
                </a:cxn>
                <a:cxn ang="0">
                  <a:pos x="502" y="1354"/>
                </a:cxn>
                <a:cxn ang="0">
                  <a:pos x="434" y="1394"/>
                </a:cxn>
                <a:cxn ang="0">
                  <a:pos x="525" y="1438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55759" name="Freeform 15"/>
            <p:cNvSpPr>
              <a:spLocks/>
            </p:cNvSpPr>
            <p:nvPr/>
          </p:nvSpPr>
          <p:spPr bwMode="auto">
            <a:xfrm>
              <a:off x="2100" y="1162"/>
              <a:ext cx="668" cy="581"/>
            </a:xfrm>
            <a:custGeom>
              <a:avLst/>
              <a:gdLst/>
              <a:ahLst/>
              <a:cxnLst>
                <a:cxn ang="0">
                  <a:pos x="668" y="553"/>
                </a:cxn>
                <a:cxn ang="0">
                  <a:pos x="668" y="450"/>
                </a:cxn>
                <a:cxn ang="0">
                  <a:pos x="562" y="435"/>
                </a:cxn>
                <a:cxn ang="0">
                  <a:pos x="448" y="420"/>
                </a:cxn>
                <a:cxn ang="0">
                  <a:pos x="367" y="400"/>
                </a:cxn>
                <a:cxn ang="0">
                  <a:pos x="314" y="378"/>
                </a:cxn>
                <a:cxn ang="0">
                  <a:pos x="257" y="349"/>
                </a:cxn>
                <a:cxn ang="0">
                  <a:pos x="220" y="314"/>
                </a:cxn>
                <a:cxn ang="0">
                  <a:pos x="193" y="274"/>
                </a:cxn>
                <a:cxn ang="0">
                  <a:pos x="180" y="231"/>
                </a:cxn>
                <a:cxn ang="0">
                  <a:pos x="180" y="189"/>
                </a:cxn>
                <a:cxn ang="0">
                  <a:pos x="193" y="165"/>
                </a:cxn>
                <a:cxn ang="0">
                  <a:pos x="209" y="143"/>
                </a:cxn>
                <a:cxn ang="0">
                  <a:pos x="255" y="127"/>
                </a:cxn>
                <a:cxn ang="0">
                  <a:pos x="297" y="127"/>
                </a:cxn>
                <a:cxn ang="0">
                  <a:pos x="345" y="141"/>
                </a:cxn>
                <a:cxn ang="0">
                  <a:pos x="396" y="156"/>
                </a:cxn>
                <a:cxn ang="0">
                  <a:pos x="448" y="163"/>
                </a:cxn>
                <a:cxn ang="0">
                  <a:pos x="477" y="125"/>
                </a:cxn>
                <a:cxn ang="0">
                  <a:pos x="464" y="86"/>
                </a:cxn>
                <a:cxn ang="0">
                  <a:pos x="415" y="42"/>
                </a:cxn>
                <a:cxn ang="0">
                  <a:pos x="363" y="18"/>
                </a:cxn>
                <a:cxn ang="0">
                  <a:pos x="319" y="7"/>
                </a:cxn>
                <a:cxn ang="0">
                  <a:pos x="273" y="2"/>
                </a:cxn>
                <a:cxn ang="0">
                  <a:pos x="222" y="0"/>
                </a:cxn>
                <a:cxn ang="0">
                  <a:pos x="176" y="4"/>
                </a:cxn>
                <a:cxn ang="0">
                  <a:pos x="136" y="15"/>
                </a:cxn>
                <a:cxn ang="0">
                  <a:pos x="86" y="33"/>
                </a:cxn>
                <a:cxn ang="0">
                  <a:pos x="50" y="66"/>
                </a:cxn>
                <a:cxn ang="0">
                  <a:pos x="22" y="99"/>
                </a:cxn>
                <a:cxn ang="0">
                  <a:pos x="6" y="145"/>
                </a:cxn>
                <a:cxn ang="0">
                  <a:pos x="0" y="189"/>
                </a:cxn>
                <a:cxn ang="0">
                  <a:pos x="9" y="237"/>
                </a:cxn>
                <a:cxn ang="0">
                  <a:pos x="22" y="285"/>
                </a:cxn>
                <a:cxn ang="0">
                  <a:pos x="50" y="330"/>
                </a:cxn>
                <a:cxn ang="0">
                  <a:pos x="81" y="375"/>
                </a:cxn>
                <a:cxn ang="0">
                  <a:pos x="125" y="419"/>
                </a:cxn>
                <a:cxn ang="0">
                  <a:pos x="169" y="457"/>
                </a:cxn>
                <a:cxn ang="0">
                  <a:pos x="217" y="488"/>
                </a:cxn>
                <a:cxn ang="0">
                  <a:pos x="266" y="514"/>
                </a:cxn>
                <a:cxn ang="0">
                  <a:pos x="310" y="534"/>
                </a:cxn>
                <a:cxn ang="0">
                  <a:pos x="369" y="549"/>
                </a:cxn>
                <a:cxn ang="0">
                  <a:pos x="437" y="568"/>
                </a:cxn>
                <a:cxn ang="0">
                  <a:pos x="516" y="581"/>
                </a:cxn>
                <a:cxn ang="0">
                  <a:pos x="595" y="577"/>
                </a:cxn>
                <a:cxn ang="0">
                  <a:pos x="668" y="553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55760" name="Freeform 16"/>
            <p:cNvSpPr>
              <a:spLocks/>
            </p:cNvSpPr>
            <p:nvPr/>
          </p:nvSpPr>
          <p:spPr bwMode="auto">
            <a:xfrm>
              <a:off x="1365" y="583"/>
              <a:ext cx="1413" cy="551"/>
            </a:xfrm>
            <a:custGeom>
              <a:avLst/>
              <a:gdLst/>
              <a:ahLst/>
              <a:cxnLst>
                <a:cxn ang="0">
                  <a:pos x="1412" y="548"/>
                </a:cxn>
                <a:cxn ang="0">
                  <a:pos x="1316" y="537"/>
                </a:cxn>
                <a:cxn ang="0">
                  <a:pos x="1237" y="524"/>
                </a:cxn>
                <a:cxn ang="0">
                  <a:pos x="1179" y="511"/>
                </a:cxn>
                <a:cxn ang="0">
                  <a:pos x="1118" y="499"/>
                </a:cxn>
                <a:cxn ang="0">
                  <a:pos x="1060" y="493"/>
                </a:cxn>
                <a:cxn ang="0">
                  <a:pos x="1000" y="495"/>
                </a:cxn>
                <a:cxn ang="0">
                  <a:pos x="939" y="499"/>
                </a:cxn>
                <a:cxn ang="0">
                  <a:pos x="894" y="482"/>
                </a:cxn>
                <a:cxn ang="0">
                  <a:pos x="962" y="440"/>
                </a:cxn>
                <a:cxn ang="0">
                  <a:pos x="1005" y="411"/>
                </a:cxn>
                <a:cxn ang="0">
                  <a:pos x="1043" y="381"/>
                </a:cxn>
                <a:cxn ang="0">
                  <a:pos x="1069" y="348"/>
                </a:cxn>
                <a:cxn ang="0">
                  <a:pos x="962" y="383"/>
                </a:cxn>
                <a:cxn ang="0">
                  <a:pos x="855" y="418"/>
                </a:cxn>
                <a:cxn ang="0">
                  <a:pos x="783" y="436"/>
                </a:cxn>
                <a:cxn ang="0">
                  <a:pos x="670" y="449"/>
                </a:cxn>
                <a:cxn ang="0">
                  <a:pos x="597" y="449"/>
                </a:cxn>
                <a:cxn ang="0">
                  <a:pos x="531" y="444"/>
                </a:cxn>
                <a:cxn ang="0">
                  <a:pos x="486" y="427"/>
                </a:cxn>
                <a:cxn ang="0">
                  <a:pos x="459" y="407"/>
                </a:cxn>
                <a:cxn ang="0">
                  <a:pos x="527" y="389"/>
                </a:cxn>
                <a:cxn ang="0">
                  <a:pos x="572" y="365"/>
                </a:cxn>
                <a:cxn ang="0">
                  <a:pos x="599" y="339"/>
                </a:cxn>
                <a:cxn ang="0">
                  <a:pos x="634" y="308"/>
                </a:cxn>
                <a:cxn ang="0">
                  <a:pos x="544" y="334"/>
                </a:cxn>
                <a:cxn ang="0">
                  <a:pos x="463" y="348"/>
                </a:cxn>
                <a:cxn ang="0">
                  <a:pos x="378" y="356"/>
                </a:cxn>
                <a:cxn ang="0">
                  <a:pos x="303" y="352"/>
                </a:cxn>
                <a:cxn ang="0">
                  <a:pos x="254" y="334"/>
                </a:cxn>
                <a:cxn ang="0">
                  <a:pos x="233" y="312"/>
                </a:cxn>
                <a:cxn ang="0">
                  <a:pos x="281" y="291"/>
                </a:cxn>
                <a:cxn ang="0">
                  <a:pos x="313" y="269"/>
                </a:cxn>
                <a:cxn ang="0">
                  <a:pos x="341" y="244"/>
                </a:cxn>
                <a:cxn ang="0">
                  <a:pos x="339" y="229"/>
                </a:cxn>
                <a:cxn ang="0">
                  <a:pos x="262" y="246"/>
                </a:cxn>
                <a:cxn ang="0">
                  <a:pos x="179" y="255"/>
                </a:cxn>
                <a:cxn ang="0">
                  <a:pos x="109" y="254"/>
                </a:cxn>
                <a:cxn ang="0">
                  <a:pos x="51" y="244"/>
                </a:cxn>
                <a:cxn ang="0">
                  <a:pos x="19" y="229"/>
                </a:cxn>
                <a:cxn ang="0">
                  <a:pos x="0" y="205"/>
                </a:cxn>
                <a:cxn ang="0">
                  <a:pos x="120" y="187"/>
                </a:cxn>
                <a:cxn ang="0">
                  <a:pos x="309" y="156"/>
                </a:cxn>
                <a:cxn ang="0">
                  <a:pos x="544" y="119"/>
                </a:cxn>
                <a:cxn ang="0">
                  <a:pos x="742" y="71"/>
                </a:cxn>
                <a:cxn ang="0">
                  <a:pos x="926" y="26"/>
                </a:cxn>
                <a:cxn ang="0">
                  <a:pos x="1020" y="9"/>
                </a:cxn>
                <a:cxn ang="0">
                  <a:pos x="1098" y="0"/>
                </a:cxn>
                <a:cxn ang="0">
                  <a:pos x="1165" y="2"/>
                </a:cxn>
                <a:cxn ang="0">
                  <a:pos x="1211" y="7"/>
                </a:cxn>
                <a:cxn ang="0">
                  <a:pos x="1254" y="27"/>
                </a:cxn>
                <a:cxn ang="0">
                  <a:pos x="1288" y="71"/>
                </a:cxn>
                <a:cxn ang="0">
                  <a:pos x="1301" y="117"/>
                </a:cxn>
                <a:cxn ang="0">
                  <a:pos x="1316" y="148"/>
                </a:cxn>
                <a:cxn ang="0">
                  <a:pos x="1344" y="159"/>
                </a:cxn>
                <a:cxn ang="0">
                  <a:pos x="1384" y="156"/>
                </a:cxn>
                <a:cxn ang="0">
                  <a:pos x="1412" y="145"/>
                </a:cxn>
                <a:cxn ang="0">
                  <a:pos x="1412" y="548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55761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78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  <p:sp>
          <p:nvSpPr>
            <p:cNvPr id="1055762" name="Freeform 18"/>
            <p:cNvSpPr>
              <a:spLocks/>
            </p:cNvSpPr>
            <p:nvPr/>
          </p:nvSpPr>
          <p:spPr bwMode="auto">
            <a:xfrm>
              <a:off x="2976" y="583"/>
              <a:ext cx="1413" cy="551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96" y="537"/>
                </a:cxn>
                <a:cxn ang="0">
                  <a:pos x="175" y="524"/>
                </a:cxn>
                <a:cxn ang="0">
                  <a:pos x="233" y="511"/>
                </a:cxn>
                <a:cxn ang="0">
                  <a:pos x="294" y="499"/>
                </a:cxn>
                <a:cxn ang="0">
                  <a:pos x="352" y="493"/>
                </a:cxn>
                <a:cxn ang="0">
                  <a:pos x="412" y="495"/>
                </a:cxn>
                <a:cxn ang="0">
                  <a:pos x="473" y="499"/>
                </a:cxn>
                <a:cxn ang="0">
                  <a:pos x="518" y="482"/>
                </a:cxn>
                <a:cxn ang="0">
                  <a:pos x="450" y="440"/>
                </a:cxn>
                <a:cxn ang="0">
                  <a:pos x="407" y="411"/>
                </a:cxn>
                <a:cxn ang="0">
                  <a:pos x="369" y="381"/>
                </a:cxn>
                <a:cxn ang="0">
                  <a:pos x="343" y="348"/>
                </a:cxn>
                <a:cxn ang="0">
                  <a:pos x="450" y="383"/>
                </a:cxn>
                <a:cxn ang="0">
                  <a:pos x="557" y="418"/>
                </a:cxn>
                <a:cxn ang="0">
                  <a:pos x="629" y="436"/>
                </a:cxn>
                <a:cxn ang="0">
                  <a:pos x="742" y="449"/>
                </a:cxn>
                <a:cxn ang="0">
                  <a:pos x="815" y="449"/>
                </a:cxn>
                <a:cxn ang="0">
                  <a:pos x="881" y="444"/>
                </a:cxn>
                <a:cxn ang="0">
                  <a:pos x="926" y="427"/>
                </a:cxn>
                <a:cxn ang="0">
                  <a:pos x="953" y="407"/>
                </a:cxn>
                <a:cxn ang="0">
                  <a:pos x="885" y="389"/>
                </a:cxn>
                <a:cxn ang="0">
                  <a:pos x="840" y="365"/>
                </a:cxn>
                <a:cxn ang="0">
                  <a:pos x="809" y="339"/>
                </a:cxn>
                <a:cxn ang="0">
                  <a:pos x="778" y="308"/>
                </a:cxn>
                <a:cxn ang="0">
                  <a:pos x="868" y="334"/>
                </a:cxn>
                <a:cxn ang="0">
                  <a:pos x="949" y="348"/>
                </a:cxn>
                <a:cxn ang="0">
                  <a:pos x="1034" y="356"/>
                </a:cxn>
                <a:cxn ang="0">
                  <a:pos x="1109" y="352"/>
                </a:cxn>
                <a:cxn ang="0">
                  <a:pos x="1158" y="334"/>
                </a:cxn>
                <a:cxn ang="0">
                  <a:pos x="1179" y="312"/>
                </a:cxn>
                <a:cxn ang="0">
                  <a:pos x="1131" y="291"/>
                </a:cxn>
                <a:cxn ang="0">
                  <a:pos x="1099" y="269"/>
                </a:cxn>
                <a:cxn ang="0">
                  <a:pos x="1071" y="244"/>
                </a:cxn>
                <a:cxn ang="0">
                  <a:pos x="1073" y="229"/>
                </a:cxn>
                <a:cxn ang="0">
                  <a:pos x="1150" y="246"/>
                </a:cxn>
                <a:cxn ang="0">
                  <a:pos x="1233" y="255"/>
                </a:cxn>
                <a:cxn ang="0">
                  <a:pos x="1311" y="253"/>
                </a:cxn>
                <a:cxn ang="0">
                  <a:pos x="1361" y="244"/>
                </a:cxn>
                <a:cxn ang="0">
                  <a:pos x="1393" y="229"/>
                </a:cxn>
                <a:cxn ang="0">
                  <a:pos x="1412" y="205"/>
                </a:cxn>
                <a:cxn ang="0">
                  <a:pos x="1292" y="187"/>
                </a:cxn>
                <a:cxn ang="0">
                  <a:pos x="1087" y="158"/>
                </a:cxn>
                <a:cxn ang="0">
                  <a:pos x="868" y="119"/>
                </a:cxn>
                <a:cxn ang="0">
                  <a:pos x="670" y="71"/>
                </a:cxn>
                <a:cxn ang="0">
                  <a:pos x="486" y="26"/>
                </a:cxn>
                <a:cxn ang="0">
                  <a:pos x="392" y="9"/>
                </a:cxn>
                <a:cxn ang="0">
                  <a:pos x="314" y="0"/>
                </a:cxn>
                <a:cxn ang="0">
                  <a:pos x="247" y="2"/>
                </a:cxn>
                <a:cxn ang="0">
                  <a:pos x="201" y="7"/>
                </a:cxn>
                <a:cxn ang="0">
                  <a:pos x="158" y="27"/>
                </a:cxn>
                <a:cxn ang="0">
                  <a:pos x="124" y="71"/>
                </a:cxn>
                <a:cxn ang="0">
                  <a:pos x="111" y="117"/>
                </a:cxn>
                <a:cxn ang="0">
                  <a:pos x="96" y="148"/>
                </a:cxn>
                <a:cxn ang="0">
                  <a:pos x="68" y="159"/>
                </a:cxn>
                <a:cxn ang="0">
                  <a:pos x="28" y="156"/>
                </a:cxn>
                <a:cxn ang="0">
                  <a:pos x="0" y="145"/>
                </a:cxn>
                <a:cxn ang="0">
                  <a:pos x="0" y="548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8" charset="0"/>
              </a:endParaRPr>
            </a:p>
          </p:txBody>
        </p:sp>
      </p:grpSp>
      <p:sp>
        <p:nvSpPr>
          <p:cNvPr id="105576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61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76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932"/>
            <a:ext cx="7772400" cy="41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576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682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76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682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1pPr>
          </a:lstStyle>
          <a:p>
            <a:pPr>
              <a:defRPr/>
            </a:pPr>
            <a:fld id="{83789F6F-1BEB-B249-9DA9-281584C85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576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682"/>
            <a:ext cx="28956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-107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-107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jpeg"/><Relationship Id="rId1" Type="http://schemas.openxmlformats.org/officeDocument/2006/relationships/audio" Target="../media/audio1.bin"/><Relationship Id="rId2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Objectives</a:t>
            </a:r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210360"/>
            <a:ext cx="7848600" cy="3810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List the characteristics that biologists use to distinguish between abiotic and biotic factors.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Identify the characteristics used to classify kingdoms.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Differentiate bacteria from archaebacteria.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Contrast the terms colony and aggregate.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248682"/>
            <a:ext cx="2895600" cy="456640"/>
          </a:xfrm>
          <a:noFill/>
        </p:spPr>
        <p:txBody>
          <a:bodyPr/>
          <a:lstStyle/>
          <a:p>
            <a:fld id="{48CED11B-F6E7-3846-8CBF-E375F1A38538}" type="slidenum">
              <a:rPr lang="en-US">
                <a:latin typeface="Times" charset="0"/>
              </a:rPr>
              <a:pPr/>
              <a:t>1</a:t>
            </a:fld>
            <a:endParaRPr lang="en-US">
              <a:latin typeface="Times" charset="0"/>
            </a:endParaRPr>
          </a:p>
        </p:txBody>
      </p:sp>
      <p:pic>
        <p:nvPicPr>
          <p:cNvPr id="257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28" y="6147828"/>
            <a:ext cx="587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7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7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7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1CE50F16-300C-DE4F-A315-C6D5391E4347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10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>
          <a:xfrm>
            <a:off x="711200" y="403412"/>
            <a:ext cx="7747000" cy="528078"/>
          </a:xfrm>
        </p:spPr>
        <p:txBody>
          <a:bodyPr/>
          <a:lstStyle/>
          <a:p>
            <a:pPr>
              <a:defRPr/>
            </a:pPr>
            <a:r>
              <a:rPr lang="en-US" sz="3800" dirty="0">
                <a:solidFill>
                  <a:srgbClr val="E5ED00"/>
                </a:solidFill>
                <a:ea typeface="ＭＳ Ｐゴシック" pitchFamily="-108" charset="-128"/>
                <a:cs typeface="ＭＳ Ｐゴシック" pitchFamily="-108" charset="-128"/>
              </a:rPr>
              <a:t>VII.  The Domain </a:t>
            </a:r>
            <a:r>
              <a:rPr lang="en-US" sz="3800" dirty="0" err="1">
                <a:solidFill>
                  <a:srgbClr val="E5ED00"/>
                </a:solidFill>
                <a:ea typeface="ＭＳ Ｐゴシック" pitchFamily="-108" charset="-128"/>
                <a:cs typeface="ＭＳ Ｐゴシック" pitchFamily="-108" charset="-128"/>
              </a:rPr>
              <a:t>Archaea</a:t>
            </a:r>
            <a:endParaRPr lang="en-US" dirty="0">
              <a:solidFill>
                <a:srgbClr val="E5ED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46412"/>
            <a:ext cx="7924800" cy="4549588"/>
          </a:xfrm>
        </p:spPr>
        <p:txBody>
          <a:bodyPr/>
          <a:lstStyle/>
          <a:p>
            <a:pPr marL="660400" indent="-660400"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alpha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Characteristics of </a:t>
            </a: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Archaebacteria</a:t>
            </a:r>
            <a:endParaRPr lang="en-US" b="1" dirty="0">
              <a:ea typeface="ＭＳ Ｐゴシック" pitchFamily="-108" charset="-128"/>
              <a:cs typeface="ＭＳ Ｐゴシック" pitchFamily="-108" charset="-128"/>
            </a:endParaRPr>
          </a:p>
          <a:p>
            <a:pPr marL="1035050" lvl="1" indent="-577850">
              <a:spcBef>
                <a:spcPct val="0"/>
              </a:spcBef>
              <a:buClr>
                <a:srgbClr val="FECB00"/>
              </a:buClr>
              <a:buFontTx/>
              <a:buAutoNum type="romanLcPeriod"/>
              <a:defRPr/>
            </a:pPr>
            <a:r>
              <a:rPr lang="en-US" sz="3200" b="1" dirty="0"/>
              <a:t>The cell walls of </a:t>
            </a:r>
            <a:r>
              <a:rPr lang="en-US" sz="3200" b="1" dirty="0" err="1"/>
              <a:t>archaebacteria</a:t>
            </a:r>
            <a:r>
              <a:rPr lang="en-US" sz="3200" b="1" dirty="0"/>
              <a:t> do not contain </a:t>
            </a:r>
            <a:r>
              <a:rPr lang="en-US" sz="3200" b="1" dirty="0" err="1"/>
              <a:t>peptidoglycan</a:t>
            </a:r>
            <a:r>
              <a:rPr lang="en-US" sz="3200" b="1" dirty="0"/>
              <a:t>, as the cell walls of bacteria do.</a:t>
            </a:r>
          </a:p>
          <a:p>
            <a:pPr marL="1035050" lvl="1" indent="-577850">
              <a:spcBef>
                <a:spcPct val="0"/>
              </a:spcBef>
              <a:buClr>
                <a:srgbClr val="FECB00"/>
              </a:buClr>
              <a:buFontTx/>
              <a:buAutoNum type="romanLcPeriod"/>
              <a:defRPr/>
            </a:pPr>
            <a:r>
              <a:rPr lang="en-US" sz="3200" b="1" dirty="0" err="1"/>
              <a:t>Archaebacteria</a:t>
            </a:r>
            <a:r>
              <a:rPr lang="en-US" sz="3200" b="1" dirty="0"/>
              <a:t> contain lipids very different from those of bacteria or eukaryotes.</a:t>
            </a:r>
          </a:p>
          <a:p>
            <a:pPr marL="1035050" lvl="1" indent="-577850">
              <a:spcBef>
                <a:spcPct val="0"/>
              </a:spcBef>
              <a:buClr>
                <a:srgbClr val="FECB00"/>
              </a:buClr>
              <a:buFontTx/>
              <a:buAutoNum type="romanLcPeriod"/>
              <a:defRPr/>
            </a:pPr>
            <a:r>
              <a:rPr lang="en-US" sz="3200" b="1" dirty="0"/>
              <a:t>As with the genes of eukaryotes, the genes of </a:t>
            </a:r>
            <a:r>
              <a:rPr lang="en-US" sz="3200" b="1" dirty="0" err="1"/>
              <a:t>archaebacteria</a:t>
            </a:r>
            <a:r>
              <a:rPr lang="en-US" sz="3200" b="1" dirty="0"/>
              <a:t> are interrupted by </a:t>
            </a:r>
            <a:r>
              <a:rPr lang="en-US" sz="3200" b="1" dirty="0" err="1"/>
              <a:t>introns</a:t>
            </a:r>
            <a:r>
              <a:rPr lang="en-US" sz="3200" b="1" dirty="0"/>
              <a:t>.</a:t>
            </a:r>
          </a:p>
        </p:txBody>
      </p:sp>
      <p:pic>
        <p:nvPicPr>
          <p:cNvPr id="291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30" y="6147828"/>
            <a:ext cx="587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6C7C6697-7E86-6144-A22B-5E5A32C10AAA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11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36178"/>
            <a:ext cx="7747000" cy="638735"/>
          </a:xfrm>
        </p:spPr>
        <p:txBody>
          <a:bodyPr/>
          <a:lstStyle/>
          <a:p>
            <a:pPr>
              <a:defRPr/>
            </a:pPr>
            <a:r>
              <a:rPr lang="en-US" sz="3400" dirty="0" err="1">
                <a:effectLst/>
                <a:ea typeface="ＭＳ Ｐゴシック" pitchFamily="-108" charset="-128"/>
                <a:cs typeface="ＭＳ Ｐゴシック" pitchFamily="-108" charset="-128"/>
              </a:rPr>
              <a:t>b</a:t>
            </a:r>
            <a:r>
              <a:rPr lang="en-US" sz="3400" dirty="0">
                <a:effectLst/>
                <a:ea typeface="ＭＳ Ｐゴシック" pitchFamily="-108" charset="-128"/>
                <a:cs typeface="ＭＳ Ｐゴシック" pitchFamily="-108" charset="-128"/>
              </a:rPr>
              <a:t>.  Kinds of </a:t>
            </a:r>
            <a:r>
              <a:rPr lang="en-US" sz="3400" dirty="0" err="1">
                <a:solidFill>
                  <a:srgbClr val="E5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ＭＳ Ｐゴシック" pitchFamily="-108" charset="-128"/>
              </a:rPr>
              <a:t>Archaebacteria</a:t>
            </a:r>
            <a:endParaRPr lang="en-US" dirty="0">
              <a:solidFill>
                <a:srgbClr val="E5E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680885"/>
            <a:ext cx="7848600" cy="4205007"/>
          </a:xfrm>
        </p:spPr>
        <p:txBody>
          <a:bodyPr/>
          <a:lstStyle/>
          <a:p>
            <a:pPr marL="660400" indent="-660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FECB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Methanogens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 obtain energy by combining hydrogen gas, H</a:t>
            </a:r>
            <a:r>
              <a:rPr lang="en-US" b="1" baseline="-25000" dirty="0">
                <a:ea typeface="ＭＳ Ｐゴシック" pitchFamily="-108" charset="-128"/>
                <a:cs typeface="ＭＳ Ｐゴシック" pitchFamily="-108" charset="-128"/>
              </a:rPr>
              <a:t>2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, and carbon dioxide, CO</a:t>
            </a:r>
            <a:r>
              <a:rPr lang="en-US" b="1" baseline="-25000" dirty="0">
                <a:ea typeface="ＭＳ Ｐゴシック" pitchFamily="-108" charset="-128"/>
                <a:cs typeface="ＭＳ Ｐゴシック" pitchFamily="-108" charset="-128"/>
              </a:rPr>
              <a:t>2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, to form methane gas, CH</a:t>
            </a:r>
            <a:r>
              <a:rPr lang="en-US" b="1" baseline="-25000" dirty="0">
                <a:ea typeface="ＭＳ Ｐゴシック" pitchFamily="-108" charset="-128"/>
                <a:cs typeface="ＭＳ Ｐゴシック" pitchFamily="-108" charset="-128"/>
              </a:rPr>
              <a:t>4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.</a:t>
            </a:r>
            <a:endParaRPr lang="en-US" sz="2000" b="1" dirty="0">
              <a:ea typeface="ＭＳ Ｐゴシック" pitchFamily="-108" charset="-128"/>
              <a:cs typeface="ＭＳ Ｐゴシック" pitchFamily="-108" charset="-128"/>
            </a:endParaRPr>
          </a:p>
          <a:p>
            <a:pPr marL="660400" indent="-660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FECB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A group of </a:t>
            </a: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extremophiles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 called </a:t>
            </a: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thermophiles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 lives in very hot places—up to 106ºC. </a:t>
            </a: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Halophiles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 inhabit very salty lakes that can be three times as salty as seawater.</a:t>
            </a:r>
            <a:endParaRPr lang="en-US" sz="2000" b="1" dirty="0">
              <a:ea typeface="ＭＳ Ｐゴシック" pitchFamily="-108" charset="-128"/>
              <a:cs typeface="ＭＳ Ｐゴシック" pitchFamily="-108" charset="-128"/>
            </a:endParaRPr>
          </a:p>
          <a:p>
            <a:pPr marL="660400" indent="-660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FECB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Nonextreme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archaebacteria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 grow in all the same environments that bacteria do.</a:t>
            </a:r>
          </a:p>
        </p:txBody>
      </p:sp>
      <p:pic>
        <p:nvPicPr>
          <p:cNvPr id="2938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30" y="6147828"/>
            <a:ext cx="587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3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3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E6737C75-7933-D149-8C36-DFF52FADC447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12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5" y="403412"/>
            <a:ext cx="7415213" cy="52807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E5ED00"/>
                </a:solidFill>
                <a:ea typeface="ＭＳ Ｐゴシック" pitchFamily="-108" charset="-128"/>
                <a:cs typeface="ＭＳ Ｐゴシック" pitchFamily="-108" charset="-128"/>
              </a:rPr>
              <a:t>VIII.  The Domain </a:t>
            </a:r>
            <a:r>
              <a:rPr lang="en-US" sz="3600" dirty="0" err="1">
                <a:solidFill>
                  <a:srgbClr val="E5ED00"/>
                </a:solidFill>
                <a:ea typeface="ＭＳ Ｐゴシック" pitchFamily="-108" charset="-128"/>
                <a:cs typeface="ＭＳ Ｐゴシック" pitchFamily="-108" charset="-128"/>
              </a:rPr>
              <a:t>Eukarya</a:t>
            </a:r>
            <a:endParaRPr lang="en-US" dirty="0">
              <a:solidFill>
                <a:srgbClr val="E5ED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13649"/>
            <a:ext cx="8229600" cy="4272243"/>
          </a:xfrm>
        </p:spPr>
        <p:txBody>
          <a:bodyPr/>
          <a:lstStyle/>
          <a:p>
            <a:pPr marL="660400" indent="-660400"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alpha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Characteristics of </a:t>
            </a: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Eukarya</a:t>
            </a:r>
            <a:endParaRPr lang="en-US" b="1" dirty="0">
              <a:ea typeface="ＭＳ Ｐゴシック" pitchFamily="-108" charset="-128"/>
              <a:cs typeface="ＭＳ Ｐゴシック" pitchFamily="-108" charset="-128"/>
            </a:endParaRPr>
          </a:p>
          <a:p>
            <a:pPr marL="1035050" lvl="1" indent="-577850">
              <a:spcBef>
                <a:spcPct val="0"/>
              </a:spcBef>
              <a:buClr>
                <a:srgbClr val="FECB00"/>
              </a:buClr>
              <a:buFontTx/>
              <a:buAutoNum type="romanLcPeriod"/>
              <a:defRPr/>
            </a:pPr>
            <a:r>
              <a:rPr lang="en-US" sz="3200" b="1" dirty="0"/>
              <a:t>All eukaryotes have cells with a nucleus and other internal compartments.</a:t>
            </a:r>
          </a:p>
          <a:p>
            <a:pPr marL="1035050" lvl="1" indent="-577850">
              <a:spcBef>
                <a:spcPct val="0"/>
              </a:spcBef>
              <a:buClr>
                <a:srgbClr val="FECB00"/>
              </a:buClr>
              <a:buFontTx/>
              <a:buAutoNum type="romanLcPeriod"/>
              <a:defRPr/>
            </a:pPr>
            <a:r>
              <a:rPr lang="en-US" sz="3200" b="1" dirty="0"/>
              <a:t>True </a:t>
            </a:r>
            <a:r>
              <a:rPr lang="en-US" sz="3200" b="1" dirty="0" err="1"/>
              <a:t>multicellularity</a:t>
            </a:r>
            <a:r>
              <a:rPr lang="en-US" sz="3200" b="1" dirty="0"/>
              <a:t>, in which the activities of individual cells are coordinated and the cells themselves are in contact, occurs only in eukaryotes.</a:t>
            </a:r>
          </a:p>
          <a:p>
            <a:pPr marL="1035050" lvl="1" indent="-577850">
              <a:spcBef>
                <a:spcPct val="0"/>
              </a:spcBef>
              <a:buClr>
                <a:srgbClr val="FECB00"/>
              </a:buClr>
              <a:buFontTx/>
              <a:buAutoNum type="romanLcPeriod"/>
              <a:defRPr/>
            </a:pPr>
            <a:r>
              <a:rPr lang="en-US" sz="3200" b="1" dirty="0"/>
              <a:t>Eukaryotes have a life cycle that involves sexual reproduction.</a:t>
            </a:r>
          </a:p>
        </p:txBody>
      </p:sp>
      <p:pic>
        <p:nvPicPr>
          <p:cNvPr id="2979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30" y="6147828"/>
            <a:ext cx="587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3268C38D-8446-884F-91B4-79584CCEC10A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13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5" y="470647"/>
            <a:ext cx="7413625" cy="528078"/>
          </a:xfrm>
        </p:spPr>
        <p:txBody>
          <a:bodyPr/>
          <a:lstStyle/>
          <a:p>
            <a:pPr>
              <a:defRPr/>
            </a:pPr>
            <a:r>
              <a:rPr lang="en-US" sz="4000" dirty="0" err="1">
                <a:ea typeface="ＭＳ Ｐゴシック" pitchFamily="-108" charset="-128"/>
                <a:cs typeface="ＭＳ Ｐゴシック" pitchFamily="-108" charset="-128"/>
              </a:rPr>
              <a:t>b</a:t>
            </a:r>
            <a:r>
              <a:rPr lang="en-US" sz="4000" dirty="0">
                <a:ea typeface="ＭＳ Ｐゴシック" pitchFamily="-108" charset="-128"/>
                <a:cs typeface="ＭＳ Ｐゴシック" pitchFamily="-108" charset="-128"/>
              </a:rPr>
              <a:t>.  Kinds of </a:t>
            </a:r>
            <a:r>
              <a:rPr lang="en-US" sz="4000" dirty="0" err="1">
                <a:ea typeface="ＭＳ Ｐゴシック" pitchFamily="-108" charset="-128"/>
                <a:cs typeface="ＭＳ Ｐゴシック" pitchFamily="-108" charset="-128"/>
              </a:rPr>
              <a:t>Eukarya</a:t>
            </a: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34353"/>
            <a:ext cx="8153400" cy="4549588"/>
          </a:xfrm>
        </p:spPr>
        <p:txBody>
          <a:bodyPr/>
          <a:lstStyle/>
          <a:p>
            <a:pPr marL="577850" indent="-577850"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Protista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 contains both unicellular and </a:t>
            </a: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multicellular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 organisms, many of which are aquatic.</a:t>
            </a:r>
          </a:p>
          <a:p>
            <a:pPr marL="577850" indent="-577850"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Fungi are a group of </a:t>
            </a: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heterotrophs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 that are mostly </a:t>
            </a: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multicellular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. Fungi are composed of cells with cell walls of chitin.</a:t>
            </a:r>
          </a:p>
          <a:p>
            <a:pPr marL="577850" indent="-577850"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Almost all plants are </a:t>
            </a: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autotrophs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 and have cells with cell walls composed of cellulose. </a:t>
            </a:r>
          </a:p>
          <a:p>
            <a:pPr marL="577850" indent="-577850"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All animals are </a:t>
            </a: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heterotrophs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 composed of cells that do not have cell walls.</a:t>
            </a:r>
          </a:p>
        </p:txBody>
      </p:sp>
      <p:pic>
        <p:nvPicPr>
          <p:cNvPr id="3000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30" y="6147828"/>
            <a:ext cx="587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0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0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0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6CA55E1D-627E-5743-8314-B3C472432EB9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14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7363"/>
            <a:ext cx="8001000" cy="60932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ea typeface="ＭＳ Ｐゴシック" pitchFamily="-108" charset="-128"/>
                <a:cs typeface="ＭＳ Ｐゴシック" pitchFamily="-108" charset="-128"/>
              </a:rPr>
              <a:t>Kingdom and Domain Characteristics</a:t>
            </a:r>
          </a:p>
        </p:txBody>
      </p:sp>
      <p:pic>
        <p:nvPicPr>
          <p:cNvPr id="92164" name="Picture 5" descr="19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980" y="1942820"/>
            <a:ext cx="6245225" cy="403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4079FDBA-7C7F-EC47-B5F5-5C4FAD4E2160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15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68944"/>
            <a:ext cx="8610600" cy="827835"/>
          </a:xfrm>
        </p:spPr>
        <p:txBody>
          <a:bodyPr/>
          <a:lstStyle/>
          <a:p>
            <a:pPr>
              <a:defRPr/>
            </a:pPr>
            <a:r>
              <a:rPr lang="en-US" sz="3800" dirty="0">
                <a:solidFill>
                  <a:srgbClr val="E5ED00"/>
                </a:solidFill>
                <a:ea typeface="ＭＳ Ｐゴシック" pitchFamily="-108" charset="-128"/>
                <a:cs typeface="ＭＳ Ｐゴシック" pitchFamily="-108" charset="-128"/>
              </a:rPr>
              <a:t>IX.  The Many Forms of </a:t>
            </a:r>
            <a:r>
              <a:rPr lang="en-US" sz="3800" dirty="0" err="1">
                <a:solidFill>
                  <a:srgbClr val="E5ED00"/>
                </a:solidFill>
                <a:ea typeface="ＭＳ Ｐゴシック" pitchFamily="-108" charset="-128"/>
                <a:cs typeface="ＭＳ Ｐゴシック" pitchFamily="-108" charset="-128"/>
              </a:rPr>
              <a:t>Multicellularity</a:t>
            </a:r>
            <a:endParaRPr lang="en-US" dirty="0">
              <a:solidFill>
                <a:srgbClr val="E5ED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77473"/>
            <a:ext cx="8305800" cy="4818529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Clr>
                <a:srgbClr val="FFCC00"/>
              </a:buClr>
              <a:buSzTx/>
              <a:buFont typeface="Arial" pitchFamily="-108" charset="0"/>
              <a:buAutoNum type="alpha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Colonies </a:t>
            </a:r>
          </a:p>
          <a:p>
            <a:pPr marL="990600" lvl="1" indent="-533400">
              <a:spcBef>
                <a:spcPct val="0"/>
              </a:spcBef>
              <a:buClr>
                <a:srgbClr val="FFCC00"/>
              </a:buClr>
              <a:buFontTx/>
              <a:buAutoNum type="romanLcPeriod"/>
              <a:defRPr/>
            </a:pPr>
            <a:r>
              <a:rPr lang="en-US" sz="3200" b="1" dirty="0"/>
              <a:t>Occasionally, the cell walls of bacteria adhere to one another.</a:t>
            </a:r>
          </a:p>
          <a:p>
            <a:pPr marL="1371600" lvl="2" indent="-457200">
              <a:spcBef>
                <a:spcPct val="0"/>
              </a:spcBef>
              <a:buClr>
                <a:srgbClr val="FFCC00"/>
              </a:buClr>
              <a:buSzTx/>
              <a:buFont typeface="Arial" pitchFamily="-108" charset="0"/>
              <a:buAutoNum type="arabicPeriod"/>
              <a:defRPr/>
            </a:pPr>
            <a:r>
              <a:rPr lang="en-US" sz="3200" b="1" dirty="0">
                <a:ea typeface="ＭＳ Ｐゴシック" pitchFamily="-108" charset="-128"/>
              </a:rPr>
              <a:t>These formations cannot be considered truly </a:t>
            </a:r>
            <a:r>
              <a:rPr lang="en-US" sz="3200" b="1" dirty="0" err="1">
                <a:ea typeface="ＭＳ Ｐゴシック" pitchFamily="-108" charset="-128"/>
              </a:rPr>
              <a:t>multicellular</a:t>
            </a:r>
            <a:r>
              <a:rPr lang="en-US" sz="3200" b="1" dirty="0">
                <a:ea typeface="ＭＳ Ｐゴシック" pitchFamily="-108" charset="-128"/>
              </a:rPr>
              <a:t>, however, because few cell activities are coordinated.</a:t>
            </a:r>
          </a:p>
          <a:p>
            <a:pPr marL="1371600" lvl="2" indent="-457200">
              <a:spcBef>
                <a:spcPct val="0"/>
              </a:spcBef>
              <a:buClr>
                <a:srgbClr val="FFCC00"/>
              </a:buClr>
              <a:buSzTx/>
              <a:buFont typeface="Arial" pitchFamily="-108" charset="0"/>
              <a:buAutoNum type="arabicPeriod"/>
              <a:defRPr/>
            </a:pPr>
            <a:r>
              <a:rPr lang="en-US" sz="3200" b="1" dirty="0">
                <a:ea typeface="ＭＳ Ｐゴシック" pitchFamily="-108" charset="-128"/>
              </a:rPr>
              <a:t>Such bacteria may properly be considered colonial. </a:t>
            </a:r>
          </a:p>
          <a:p>
            <a:pPr marL="990600" lvl="1" indent="-533400">
              <a:spcBef>
                <a:spcPct val="0"/>
              </a:spcBef>
              <a:buClr>
                <a:srgbClr val="FFCC00"/>
              </a:buClr>
              <a:buFontTx/>
              <a:buAutoNum type="romanLcPeriod"/>
              <a:defRPr/>
            </a:pPr>
            <a:r>
              <a:rPr lang="en-US" sz="3200" b="1" dirty="0"/>
              <a:t>A colonial organism is a group of cells that are permanently associated but that do not communicate with one another.</a:t>
            </a:r>
          </a:p>
        </p:txBody>
      </p:sp>
      <p:pic>
        <p:nvPicPr>
          <p:cNvPr id="3061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30" y="6147828"/>
            <a:ext cx="587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AFF89225-8460-8246-A85D-9AC4DB7288A6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16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36177"/>
            <a:ext cx="7797800" cy="60932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ea typeface="ＭＳ Ｐゴシック" pitchFamily="-108" charset="-128"/>
                <a:cs typeface="ＭＳ Ｐゴシック" pitchFamily="-108" charset="-128"/>
              </a:rPr>
              <a:t>b</a:t>
            </a: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.  Aggregations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77473"/>
            <a:ext cx="8153400" cy="4894169"/>
          </a:xfrm>
        </p:spPr>
        <p:txBody>
          <a:bodyPr/>
          <a:lstStyle/>
          <a:p>
            <a:pPr marL="577850" indent="-577850">
              <a:spcBef>
                <a:spcPct val="0"/>
              </a:spcBef>
              <a:buClr>
                <a:srgbClr val="FFCC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An aggregation is a temporary collection of cells that come together for a period of time and then separate.</a:t>
            </a:r>
          </a:p>
          <a:p>
            <a:pPr marL="577850" indent="-577850">
              <a:spcBef>
                <a:spcPct val="0"/>
              </a:spcBef>
              <a:buClr>
                <a:srgbClr val="FFCC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For example, a </a:t>
            </a: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plasmodial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 slime mold is a unicellular organism that spends most of its life as single-celled amoebas. When starved, however, these cells aggregate into a large group.</a:t>
            </a:r>
          </a:p>
          <a:p>
            <a:pPr marL="577850" indent="-577850">
              <a:spcBef>
                <a:spcPct val="0"/>
              </a:spcBef>
              <a:buClr>
                <a:srgbClr val="FFCC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This </a:t>
            </a: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weblike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 mass produces spores, which are then dispersed to distant locations where there may be more food.</a:t>
            </a:r>
          </a:p>
        </p:txBody>
      </p:sp>
      <p:pic>
        <p:nvPicPr>
          <p:cNvPr id="3082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30" y="6147828"/>
            <a:ext cx="587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482687DC-DCDE-3B41-A090-9457B420E10F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17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03412"/>
            <a:ext cx="7797800" cy="609320"/>
          </a:xfrm>
        </p:spPr>
        <p:txBody>
          <a:bodyPr/>
          <a:lstStyle/>
          <a:p>
            <a:pPr>
              <a:defRPr/>
            </a:pPr>
            <a:r>
              <a:rPr lang="en-US" sz="3800" dirty="0" err="1">
                <a:ea typeface="ＭＳ Ｐゴシック" pitchFamily="-108" charset="-128"/>
                <a:cs typeface="ＭＳ Ｐゴシック" pitchFamily="-108" charset="-128"/>
              </a:rPr>
              <a:t>c</a:t>
            </a:r>
            <a:r>
              <a:rPr lang="en-US" sz="3800" dirty="0">
                <a:ea typeface="ＭＳ Ｐゴシック" pitchFamily="-108" charset="-128"/>
                <a:cs typeface="ＭＳ Ｐゴシック" pitchFamily="-108" charset="-128"/>
              </a:rPr>
              <a:t>.  True </a:t>
            </a:r>
            <a:r>
              <a:rPr lang="en-US" sz="3800" dirty="0" err="1">
                <a:ea typeface="ＭＳ Ｐゴシック" pitchFamily="-108" charset="-128"/>
                <a:cs typeface="ＭＳ Ｐゴシック" pitchFamily="-108" charset="-128"/>
              </a:rPr>
              <a:t>Multicellularity</a:t>
            </a: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13647"/>
            <a:ext cx="7772400" cy="4548188"/>
          </a:xfrm>
        </p:spPr>
        <p:txBody>
          <a:bodyPr/>
          <a:lstStyle/>
          <a:p>
            <a:pPr marL="660400" indent="-660400">
              <a:spcBef>
                <a:spcPct val="0"/>
              </a:spcBef>
              <a:buClr>
                <a:srgbClr val="FFCC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A </a:t>
            </a: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multicellular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 organism is an organism composed of many cells that are permanently associated with one another.</a:t>
            </a:r>
          </a:p>
          <a:p>
            <a:pPr marL="660400" indent="-660400">
              <a:spcBef>
                <a:spcPct val="0"/>
              </a:spcBef>
              <a:buClr>
                <a:srgbClr val="FFCC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Multicellularity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 enables cells to specialize in different functions.</a:t>
            </a:r>
          </a:p>
          <a:p>
            <a:pPr marL="660400" indent="-660400">
              <a:spcBef>
                <a:spcPct val="0"/>
              </a:spcBef>
              <a:buClr>
                <a:srgbClr val="FFCC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These cells grow and undergo differentiation, the process by which cells develop a specialized form and function.</a:t>
            </a:r>
          </a:p>
        </p:txBody>
      </p:sp>
      <p:pic>
        <p:nvPicPr>
          <p:cNvPr id="3102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30" y="6147828"/>
            <a:ext cx="587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B3E5E089-3DA3-1244-916C-0C632CA7D05E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18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660400" y="466446"/>
            <a:ext cx="7797800" cy="609319"/>
          </a:xfrm>
        </p:spPr>
        <p:txBody>
          <a:bodyPr/>
          <a:lstStyle/>
          <a:p>
            <a:pPr>
              <a:defRPr/>
            </a:pPr>
            <a:r>
              <a:rPr lang="en-US" sz="3700" dirty="0" err="1">
                <a:ea typeface="ＭＳ Ｐゴシック" pitchFamily="-108" charset="-128"/>
                <a:cs typeface="ＭＳ Ｐゴシック" pitchFamily="-108" charset="-128"/>
              </a:rPr>
              <a:t>d</a:t>
            </a:r>
            <a:r>
              <a:rPr lang="en-US" sz="3700" dirty="0">
                <a:ea typeface="ＭＳ Ｐゴシック" pitchFamily="-108" charset="-128"/>
                <a:cs typeface="ＭＳ Ｐゴシック" pitchFamily="-108" charset="-128"/>
              </a:rPr>
              <a:t>.  Complex </a:t>
            </a:r>
            <a:r>
              <a:rPr lang="en-US" sz="3700" dirty="0" err="1">
                <a:ea typeface="ＭＳ Ｐゴシック" pitchFamily="-108" charset="-128"/>
                <a:cs typeface="ＭＳ Ｐゴシック" pitchFamily="-108" charset="-128"/>
              </a:rPr>
              <a:t>Multicellularity</a:t>
            </a:r>
            <a:endParaRPr lang="en-US" sz="48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46414"/>
            <a:ext cx="7848600" cy="4569199"/>
          </a:xfrm>
        </p:spPr>
        <p:txBody>
          <a:bodyPr/>
          <a:lstStyle/>
          <a:p>
            <a:pPr marL="577850" indent="-577850">
              <a:spcBef>
                <a:spcPct val="0"/>
              </a:spcBef>
              <a:buClr>
                <a:srgbClr val="FFCC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The specialized cells of most plants and animals are organized into structures called tissues and organs.</a:t>
            </a:r>
          </a:p>
          <a:p>
            <a:pPr marL="577850" indent="-577850">
              <a:spcBef>
                <a:spcPct val="0"/>
              </a:spcBef>
              <a:buClr>
                <a:srgbClr val="FFCC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A tissue is a distinct group of cells with similar structure and function.</a:t>
            </a:r>
          </a:p>
          <a:p>
            <a:pPr marL="577850" indent="-577850">
              <a:spcBef>
                <a:spcPct val="0"/>
              </a:spcBef>
              <a:buClr>
                <a:srgbClr val="FFCC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Different tissues may be organized into an organ, which is a specialized structure with a specific function.</a:t>
            </a:r>
          </a:p>
          <a:p>
            <a:pPr marL="577850" indent="-577850">
              <a:spcBef>
                <a:spcPct val="0"/>
              </a:spcBef>
              <a:buClr>
                <a:srgbClr val="FFCC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Various organs that carry out a major body function make up an organ system.</a:t>
            </a:r>
          </a:p>
        </p:txBody>
      </p:sp>
      <p:pic>
        <p:nvPicPr>
          <p:cNvPr id="3143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30" y="6147828"/>
            <a:ext cx="587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C52574E8-86F3-7C49-ACF9-3EDF9E0D658B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19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067363"/>
            <a:ext cx="7797800" cy="609320"/>
          </a:xfrm>
        </p:spPr>
        <p:txBody>
          <a:bodyPr/>
          <a:lstStyle/>
          <a:p>
            <a:pPr>
              <a:defRPr/>
            </a:pPr>
            <a:endParaRPr lang="en-US" sz="480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829361"/>
            <a:ext cx="7797800" cy="1313890"/>
          </a:xfrm>
        </p:spPr>
        <p:txBody>
          <a:bodyPr/>
          <a:lstStyle/>
          <a:p>
            <a:pPr marL="577850" indent="-577850" algn="ctr">
              <a:spcBef>
                <a:spcPct val="0"/>
              </a:spcBef>
              <a:buClr>
                <a:srgbClr val="FFCB00"/>
              </a:buClr>
              <a:buSzTx/>
              <a:buFont typeface="Arial" pitchFamily="-108" charset="0"/>
              <a:buNone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Specialized cells form tissue that makes </a:t>
            </a:r>
            <a:r>
              <a:rPr lang="en-US" b="1" dirty="0" smtClean="0">
                <a:ea typeface="ＭＳ Ｐゴシック" pitchFamily="-108" charset="-128"/>
                <a:cs typeface="ＭＳ Ｐゴシック" pitchFamily="-108" charset="-128"/>
              </a:rPr>
              <a:t>up an 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organ called the lung. The lungs and other organs constitute an organ system.</a:t>
            </a:r>
          </a:p>
        </p:txBody>
      </p:sp>
      <p:pic>
        <p:nvPicPr>
          <p:cNvPr id="102405" name="Picture 7" descr="19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3143250"/>
            <a:ext cx="7162800" cy="300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30" y="6147828"/>
            <a:ext cx="587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8941"/>
            <a:ext cx="7772400" cy="672353"/>
          </a:xfrm>
        </p:spPr>
        <p:txBody>
          <a:bodyPr/>
          <a:lstStyle/>
          <a:p>
            <a:pPr>
              <a:defRPr/>
            </a:pPr>
            <a:r>
              <a:rPr lang="en-US" sz="3700" dirty="0" smtClean="0"/>
              <a:t>III. Characteristics of Living Things</a:t>
            </a:r>
            <a:endParaRPr lang="en-US" sz="3700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28600" y="1008529"/>
            <a:ext cx="8686800" cy="5513294"/>
          </a:xfrm>
        </p:spPr>
        <p:txBody>
          <a:bodyPr/>
          <a:lstStyle/>
          <a:p>
            <a:pPr marL="514350" indent="-514350">
              <a:buFont typeface="Monotype Sorts" pitchFamily="-107" charset="2"/>
              <a:buAutoNum type="alphaLcPeriod"/>
              <a:defRPr/>
            </a:pPr>
            <a:r>
              <a:rPr lang="en-US" b="1" dirty="0" smtClean="0"/>
              <a:t>Anything that possesses all of the characteristics of life is known as an organism</a:t>
            </a:r>
          </a:p>
          <a:p>
            <a:pPr marL="514350" indent="-514350">
              <a:buFont typeface="Monotype Sorts" pitchFamily="-107" charset="2"/>
              <a:buAutoNum type="alphaLcPeriod"/>
              <a:defRPr/>
            </a:pPr>
            <a:r>
              <a:rPr lang="en-US" b="1" dirty="0" smtClean="0"/>
              <a:t>Living things are: </a:t>
            </a:r>
          </a:p>
          <a:p>
            <a:pPr marL="971550" lvl="1" indent="-571500">
              <a:buFontTx/>
              <a:buAutoNum type="romanLcPeriod"/>
              <a:defRPr/>
            </a:pPr>
            <a:r>
              <a:rPr lang="en-US" sz="3200" b="1" dirty="0" smtClean="0"/>
              <a:t>made up of cells</a:t>
            </a:r>
          </a:p>
          <a:p>
            <a:pPr marL="971550" lvl="1" indent="-571500">
              <a:buFontTx/>
              <a:buAutoNum type="romanLcPeriod"/>
              <a:defRPr/>
            </a:pPr>
            <a:r>
              <a:rPr lang="en-US" sz="3200" b="1" dirty="0" smtClean="0"/>
              <a:t>Reproduce</a:t>
            </a:r>
          </a:p>
          <a:p>
            <a:pPr marL="971550" lvl="1" indent="-571500">
              <a:buFontTx/>
              <a:buAutoNum type="romanLcPeriod"/>
              <a:defRPr/>
            </a:pPr>
            <a:r>
              <a:rPr lang="en-US" sz="3200" b="1" dirty="0" smtClean="0"/>
              <a:t>Based on a universal genetic code</a:t>
            </a:r>
          </a:p>
          <a:p>
            <a:pPr marL="971550" lvl="1" indent="-571500">
              <a:buFontTx/>
              <a:buAutoNum type="romanLcPeriod"/>
              <a:defRPr/>
            </a:pPr>
            <a:r>
              <a:rPr lang="en-US" sz="3200" b="1" dirty="0" smtClean="0"/>
              <a:t>Grow and develop</a:t>
            </a:r>
          </a:p>
          <a:p>
            <a:pPr marL="971550" lvl="1" indent="-571500">
              <a:buFontTx/>
              <a:buAutoNum type="romanLcPeriod"/>
              <a:defRPr/>
            </a:pPr>
            <a:r>
              <a:rPr lang="en-US" sz="3200" b="1" dirty="0" smtClean="0"/>
              <a:t>Obtain and use materials and energy</a:t>
            </a:r>
          </a:p>
          <a:p>
            <a:pPr marL="971550" lvl="1" indent="-571500">
              <a:buFontTx/>
              <a:buAutoNum type="romanLcPeriod"/>
              <a:defRPr/>
            </a:pPr>
            <a:r>
              <a:rPr lang="en-US" sz="3200" b="1" dirty="0" smtClean="0"/>
              <a:t>Respond to their environment</a:t>
            </a:r>
          </a:p>
          <a:p>
            <a:pPr marL="971550" lvl="1" indent="-571500">
              <a:buFontTx/>
              <a:buAutoNum type="romanLcPeriod"/>
              <a:defRPr/>
            </a:pPr>
            <a:r>
              <a:rPr lang="en-US" sz="3200" b="1" dirty="0" smtClean="0"/>
              <a:t>Maintain a stable internal environment</a:t>
            </a:r>
          </a:p>
          <a:p>
            <a:pPr marL="971550" lvl="1" indent="-571500">
              <a:buFontTx/>
              <a:buAutoNum type="romanLcPeriod"/>
              <a:defRPr/>
            </a:pPr>
            <a:r>
              <a:rPr lang="en-US" sz="3200" b="1" dirty="0" smtClean="0"/>
              <a:t>As a group: change over time </a:t>
            </a:r>
          </a:p>
          <a:p>
            <a:pPr marL="514350" indent="-514350">
              <a:buFont typeface="Monotype Sorts" pitchFamily="-107" charset="2"/>
              <a:buAutoNum type="alphaLcPeriod"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43EC47-7B65-764E-9F44-DD8D33E1F9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36179"/>
            <a:ext cx="7772400" cy="6079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IV.  The Three Domains of Life</a:t>
            </a: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411941"/>
            <a:ext cx="8763000" cy="4975412"/>
          </a:xfrm>
        </p:spPr>
        <p:txBody>
          <a:bodyPr/>
          <a:lstStyle/>
          <a:p>
            <a:pPr marL="514350" indent="-514350">
              <a:buFont typeface="Monotype Sorts" pitchFamily="-107" charset="2"/>
              <a:buAutoNum type="alphaLcPeriod"/>
              <a:defRPr/>
            </a:pPr>
            <a:r>
              <a:rPr lang="en-US" sz="3100" b="1" dirty="0" smtClean="0">
                <a:latin typeface="Times"/>
                <a:cs typeface="Times"/>
              </a:rPr>
              <a:t>Biologists have adopted a classification system that divides all organisms into three domains.</a:t>
            </a:r>
          </a:p>
          <a:p>
            <a:pPr marL="514350" indent="-514350">
              <a:buFont typeface="Monotype Sorts" pitchFamily="-107" charset="2"/>
              <a:buAutoNum type="alphaLcPeriod"/>
              <a:defRPr/>
            </a:pPr>
            <a:r>
              <a:rPr lang="en-US" sz="3100" b="1" dirty="0" smtClean="0">
                <a:latin typeface="Times"/>
                <a:cs typeface="Times"/>
              </a:rPr>
              <a:t>The domain thought to be the oldest is Bacteria, which is composed of the organisms in the kingdom </a:t>
            </a:r>
            <a:r>
              <a:rPr lang="en-US" sz="3100" b="1" dirty="0" err="1" smtClean="0">
                <a:latin typeface="Times"/>
                <a:cs typeface="Times"/>
              </a:rPr>
              <a:t>Eubacteria</a:t>
            </a:r>
            <a:r>
              <a:rPr lang="en-US" sz="3100" b="1" dirty="0" smtClean="0">
                <a:latin typeface="Times"/>
                <a:cs typeface="Times"/>
              </a:rPr>
              <a:t>.</a:t>
            </a:r>
          </a:p>
          <a:p>
            <a:pPr marL="514350" indent="-514350">
              <a:buFont typeface="Monotype Sorts" pitchFamily="-107" charset="2"/>
              <a:buAutoNum type="alphaLcPeriod"/>
              <a:defRPr/>
            </a:pPr>
            <a:r>
              <a:rPr lang="en-US" sz="3100" b="1" dirty="0" err="1" smtClean="0">
                <a:latin typeface="Times"/>
                <a:cs typeface="Times"/>
              </a:rPr>
              <a:t>Archaea</a:t>
            </a:r>
            <a:r>
              <a:rPr lang="en-US" sz="3100" b="1" dirty="0" smtClean="0">
                <a:latin typeface="Times"/>
                <a:cs typeface="Times"/>
              </a:rPr>
              <a:t> is the second prokaryotic domain and is also composed of a single kingdom, </a:t>
            </a:r>
            <a:r>
              <a:rPr lang="en-US" sz="3100" b="1" dirty="0" err="1" smtClean="0">
                <a:latin typeface="Times"/>
                <a:cs typeface="Times"/>
              </a:rPr>
              <a:t>Archaebacteria</a:t>
            </a:r>
            <a:r>
              <a:rPr lang="en-US" sz="3100" b="1" dirty="0" smtClean="0">
                <a:latin typeface="Times"/>
                <a:cs typeface="Times"/>
              </a:rPr>
              <a:t>.</a:t>
            </a:r>
          </a:p>
          <a:p>
            <a:pPr marL="514350" indent="-514350">
              <a:buFont typeface="Monotype Sorts" pitchFamily="-107" charset="2"/>
              <a:buAutoNum type="alphaLcPeriod"/>
              <a:defRPr/>
            </a:pPr>
            <a:r>
              <a:rPr lang="en-US" sz="3100" b="1" dirty="0" smtClean="0">
                <a:latin typeface="Times"/>
                <a:cs typeface="Times"/>
              </a:rPr>
              <a:t>A third domain, </a:t>
            </a:r>
            <a:r>
              <a:rPr lang="en-US" sz="3100" b="1" dirty="0" err="1" smtClean="0">
                <a:latin typeface="Times"/>
                <a:cs typeface="Times"/>
              </a:rPr>
              <a:t>Eukarya</a:t>
            </a:r>
            <a:r>
              <a:rPr lang="en-US" sz="3100" b="1" dirty="0" smtClean="0">
                <a:latin typeface="Times"/>
                <a:cs typeface="Times"/>
              </a:rPr>
              <a:t>, contains all four of the eukaryotic kingdoms: </a:t>
            </a:r>
            <a:r>
              <a:rPr lang="en-US" sz="3100" b="1" dirty="0" err="1" smtClean="0">
                <a:latin typeface="Times"/>
                <a:cs typeface="Times"/>
              </a:rPr>
              <a:t>Animalia</a:t>
            </a:r>
            <a:r>
              <a:rPr lang="en-US" sz="3100" b="1" dirty="0" smtClean="0">
                <a:latin typeface="Times"/>
                <a:cs typeface="Times"/>
              </a:rPr>
              <a:t>, Fungi, </a:t>
            </a:r>
            <a:r>
              <a:rPr lang="en-US" sz="3100" b="1" dirty="0" err="1" smtClean="0">
                <a:latin typeface="Times"/>
                <a:cs typeface="Times"/>
              </a:rPr>
              <a:t>Plantae</a:t>
            </a:r>
            <a:r>
              <a:rPr lang="en-US" sz="3100" b="1" dirty="0" smtClean="0">
                <a:latin typeface="Times"/>
                <a:cs typeface="Times"/>
              </a:rPr>
              <a:t>, and </a:t>
            </a:r>
            <a:r>
              <a:rPr lang="en-US" sz="3100" b="1" dirty="0" err="1" smtClean="0">
                <a:latin typeface="Times"/>
                <a:cs typeface="Times"/>
              </a:rPr>
              <a:t>Protista</a:t>
            </a:r>
            <a:r>
              <a:rPr lang="en-US" sz="3100" b="1" dirty="0" smtClean="0">
                <a:latin typeface="Times"/>
                <a:cs typeface="Times"/>
              </a:rPr>
              <a:t>.</a:t>
            </a:r>
            <a:endParaRPr lang="en-US" sz="3100" b="1" dirty="0">
              <a:latin typeface="Times"/>
              <a:cs typeface="Times"/>
            </a:endParaRPr>
          </a:p>
        </p:txBody>
      </p:sp>
      <p:sp>
        <p:nvSpPr>
          <p:cNvPr id="28774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24600" y="6248683"/>
            <a:ext cx="1905000" cy="456640"/>
          </a:xfrm>
        </p:spPr>
        <p:txBody>
          <a:bodyPr/>
          <a:lstStyle/>
          <a:p>
            <a:pPr>
              <a:defRPr/>
            </a:pPr>
            <a:fld id="{7C566BCF-FF37-8D4B-8569-76F516B933AF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pic>
        <p:nvPicPr>
          <p:cNvPr id="277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30" y="6147828"/>
            <a:ext cx="587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7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7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7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583CD187-31C7-6242-BAC5-A78E1FD1E343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4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7363"/>
            <a:ext cx="7924800" cy="60932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a typeface="ＭＳ Ｐゴシック" pitchFamily="-108" charset="-128"/>
                <a:cs typeface="ＭＳ Ｐゴシック" pitchFamily="-108" charset="-128"/>
              </a:rPr>
              <a:t>Three Domains of Living Organisms</a:t>
            </a:r>
          </a:p>
        </p:txBody>
      </p:sp>
      <p:pic>
        <p:nvPicPr>
          <p:cNvPr id="71684" name="Picture 5" descr="19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57681"/>
            <a:ext cx="7924800" cy="404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9DEF67A8-B30E-6F4D-84A7-4C94C1B86C37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5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01706"/>
            <a:ext cx="7772400" cy="87686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E5ED00"/>
                </a:solidFill>
                <a:ea typeface="ＭＳ Ｐゴシック" pitchFamily="-107" charset="-128"/>
                <a:cs typeface="ＭＳ Ｐゴシック" pitchFamily="-107" charset="-128"/>
              </a:rPr>
              <a:t>V.  The Six Kingdoms of Life</a:t>
            </a:r>
            <a:endParaRPr lang="en-US" dirty="0" smtClean="0">
              <a:solidFill>
                <a:srgbClr val="E5ED00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41294"/>
            <a:ext cx="8839200" cy="5513294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alpha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Living organisms are divided into</a:t>
            </a:r>
            <a:r>
              <a:rPr lang="en-US" b="1" dirty="0" smtClean="0">
                <a:ea typeface="ＭＳ Ｐゴシック" pitchFamily="-108" charset="-128"/>
                <a:cs typeface="ＭＳ Ｐゴシック" pitchFamily="-108" charset="-128"/>
              </a:rPr>
              <a:t> 6 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kingdoms and are grouped according to their cell type, complexity, and method for obtaining nutrition.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alpha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Organisms are either prokaryotes, which have prokaryotic cells, or eukaryotes, which have eukaryotic cells.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alpha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The cells of the organisms in</a:t>
            </a:r>
            <a:r>
              <a:rPr lang="en-US" b="1" dirty="0" smtClean="0">
                <a:ea typeface="ＭＳ Ｐゴシック" pitchFamily="-108" charset="-128"/>
                <a:cs typeface="ＭＳ Ｐゴシック" pitchFamily="-108" charset="-128"/>
              </a:rPr>
              <a:t> 5 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kingdoms have a cell wall, which may be composed of different materials. The cells of the organisms in one kingdom do not have a cell wall</a:t>
            </a:r>
            <a:r>
              <a:rPr lang="en-US" b="1" dirty="0" smtClean="0">
                <a:ea typeface="ＭＳ Ｐゴシック" pitchFamily="-108" charset="-128"/>
                <a:cs typeface="ＭＳ Ｐゴシック" pitchFamily="-108" charset="-128"/>
              </a:rPr>
              <a:t>.</a:t>
            </a:r>
          </a:p>
          <a:p>
            <a:pPr marL="609600" indent="-609600"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alphaLcPeriod" startAt="4"/>
              <a:defRPr/>
            </a:pPr>
            <a:r>
              <a:rPr lang="en-US" b="1" dirty="0" smtClean="0">
                <a:ea typeface="ＭＳ Ｐゴシック" pitchFamily="-108" charset="-128"/>
                <a:cs typeface="ＭＳ Ｐゴシック" pitchFamily="-108" charset="-128"/>
              </a:rPr>
              <a:t>Organisms are either unicellular or </a:t>
            </a:r>
            <a:r>
              <a:rPr lang="en-US" b="1" dirty="0" err="1" smtClean="0">
                <a:ea typeface="ＭＳ Ｐゴシック" pitchFamily="-108" charset="-128"/>
                <a:cs typeface="ＭＳ Ｐゴシック" pitchFamily="-108" charset="-128"/>
              </a:rPr>
              <a:t>multicellular</a:t>
            </a:r>
            <a:r>
              <a:rPr lang="en-US" b="1" dirty="0" smtClean="0">
                <a:ea typeface="ＭＳ Ｐゴシック" pitchFamily="-108" charset="-128"/>
                <a:cs typeface="ＭＳ Ｐゴシック" pitchFamily="-108" charset="-128"/>
              </a:rPr>
              <a:t>.</a:t>
            </a:r>
          </a:p>
          <a:p>
            <a:pPr marL="609600" indent="-609600"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alphaLcPeriod" startAt="4"/>
              <a:defRPr/>
            </a:pPr>
            <a:r>
              <a:rPr lang="en-US" b="1" dirty="0" smtClean="0">
                <a:ea typeface="ＭＳ Ｐゴシック" pitchFamily="-108" charset="-128"/>
                <a:cs typeface="ＭＳ Ｐゴシック" pitchFamily="-108" charset="-128"/>
              </a:rPr>
              <a:t>Many organisms are </a:t>
            </a:r>
            <a:r>
              <a:rPr lang="en-US" b="1" dirty="0" err="1" smtClean="0">
                <a:ea typeface="ＭＳ Ｐゴシック" pitchFamily="-108" charset="-128"/>
                <a:cs typeface="ＭＳ Ｐゴシック" pitchFamily="-108" charset="-128"/>
              </a:rPr>
              <a:t>autotrophs</a:t>
            </a:r>
            <a:r>
              <a:rPr lang="en-US" b="1" dirty="0" smtClean="0">
                <a:ea typeface="ＭＳ Ｐゴシック" pitchFamily="-108" charset="-128"/>
                <a:cs typeface="ＭＳ Ｐゴシック" pitchFamily="-108" charset="-128"/>
              </a:rPr>
              <a:t>.</a:t>
            </a:r>
          </a:p>
          <a:p>
            <a:pPr marL="609600" indent="-609600"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alphaLcPeriod" startAt="4"/>
              <a:defRPr/>
            </a:pPr>
            <a:r>
              <a:rPr lang="en-US" b="1" dirty="0" smtClean="0">
                <a:ea typeface="ＭＳ Ｐゴシック" pitchFamily="-108" charset="-128"/>
                <a:cs typeface="ＭＳ Ｐゴシック" pitchFamily="-108" charset="-128"/>
              </a:rPr>
              <a:t>Many other organisms are </a:t>
            </a:r>
            <a:r>
              <a:rPr lang="en-US" b="1" dirty="0" err="1" smtClean="0">
                <a:ea typeface="ＭＳ Ｐゴシック" pitchFamily="-108" charset="-128"/>
                <a:cs typeface="ＭＳ Ｐゴシック" pitchFamily="-108" charset="-128"/>
              </a:rPr>
              <a:t>heterotrophs</a:t>
            </a:r>
            <a:r>
              <a:rPr lang="en-US" b="1" dirty="0" smtClean="0">
                <a:ea typeface="ＭＳ Ｐゴシック" pitchFamily="-108" charset="-128"/>
                <a:cs typeface="ＭＳ Ｐゴシック" pitchFamily="-108" charset="-128"/>
              </a:rPr>
              <a:t>.</a:t>
            </a:r>
          </a:p>
        </p:txBody>
      </p:sp>
      <p:pic>
        <p:nvPicPr>
          <p:cNvPr id="259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30" y="6147828"/>
            <a:ext cx="587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9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9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9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9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9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9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9995CA37-8C06-114E-825E-58820AF2404F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6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a typeface="ＭＳ Ｐゴシック" pitchFamily="-108" charset="-128"/>
                <a:cs typeface="ＭＳ Ｐゴシック" pitchFamily="-108" charset="-128"/>
              </a:rPr>
              <a:t>Six Kingdoms</a:t>
            </a:r>
          </a:p>
        </p:txBody>
      </p:sp>
      <p:pic>
        <p:nvPicPr>
          <p:cNvPr id="75780" name="Picture 5" descr="19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588" y="1771931"/>
            <a:ext cx="7339012" cy="427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E0235C23-1350-C74C-AD49-ADA3A0341797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7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95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5" y="1082771"/>
            <a:ext cx="7413625" cy="528077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a typeface="ＭＳ Ｐゴシック" pitchFamily="-108" charset="-128"/>
                <a:cs typeface="ＭＳ Ｐゴシック" pitchFamily="-108" charset="-128"/>
              </a:rPr>
              <a:t>Bacteria</a:t>
            </a:r>
          </a:p>
        </p:txBody>
      </p:sp>
      <p:pic>
        <p:nvPicPr>
          <p:cNvPr id="28365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mbedded Sound 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10050" y="3225896"/>
            <a:ext cx="723900" cy="40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8" descr="s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676681"/>
            <a:ext cx="5181600" cy="430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3430" y="6147828"/>
            <a:ext cx="587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73" fill="hold"/>
                                        <p:tgtEl>
                                          <p:spTgt spid="283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673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365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BF402872-0405-C548-9250-4D7D2BE5DCA1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8</a:t>
            </a:fld>
            <a:endParaRPr lang="en-US" dirty="0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736600" y="403412"/>
            <a:ext cx="7645400" cy="528078"/>
          </a:xfrm>
        </p:spPr>
        <p:txBody>
          <a:bodyPr/>
          <a:lstStyle/>
          <a:p>
            <a:pPr>
              <a:defRPr/>
            </a:pPr>
            <a:r>
              <a:rPr lang="en-US" sz="3800" dirty="0">
                <a:solidFill>
                  <a:srgbClr val="E5ED00"/>
                </a:solidFill>
                <a:ea typeface="ＭＳ Ｐゴシック" pitchFamily="-108" charset="-128"/>
                <a:cs typeface="ＭＳ Ｐゴシック" pitchFamily="-108" charset="-128"/>
              </a:rPr>
              <a:t>VI.  The Domain Bacteria</a:t>
            </a:r>
            <a:endParaRPr lang="en-US" dirty="0">
              <a:solidFill>
                <a:srgbClr val="E5ED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13649"/>
            <a:ext cx="8458200" cy="4504765"/>
          </a:xfrm>
        </p:spPr>
        <p:txBody>
          <a:bodyPr/>
          <a:lstStyle/>
          <a:p>
            <a:pPr marL="577850" indent="-577850">
              <a:lnSpc>
                <a:spcPct val="80000"/>
              </a:lnSpc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alpha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Characteristics of Bacteria</a:t>
            </a:r>
          </a:p>
          <a:p>
            <a:pPr marL="952500" lvl="1" indent="-495300">
              <a:lnSpc>
                <a:spcPct val="80000"/>
              </a:lnSpc>
              <a:spcBef>
                <a:spcPct val="0"/>
              </a:spcBef>
              <a:buClr>
                <a:srgbClr val="FECB00"/>
              </a:buClr>
              <a:buFontTx/>
              <a:buAutoNum type="romanLcPeriod"/>
              <a:defRPr/>
            </a:pPr>
            <a:r>
              <a:rPr lang="en-US" sz="3200" b="1" dirty="0"/>
              <a:t>Bacteria have strong exterior cell walls made of </a:t>
            </a:r>
            <a:r>
              <a:rPr lang="en-US" sz="3200" b="1" dirty="0" err="1"/>
              <a:t>peptidoglycan</a:t>
            </a:r>
            <a:r>
              <a:rPr lang="en-US" sz="3200" b="1" dirty="0"/>
              <a:t>, a </a:t>
            </a:r>
            <a:r>
              <a:rPr lang="en-US" sz="3200" b="1" dirty="0" err="1"/>
              <a:t>weblike</a:t>
            </a:r>
            <a:r>
              <a:rPr lang="en-US" sz="3200" b="1" dirty="0"/>
              <a:t> molecule complex made of carbohydrate strands cross-linked by short peptide bridges.</a:t>
            </a:r>
          </a:p>
          <a:p>
            <a:pPr marL="952500" lvl="1" indent="-495300">
              <a:lnSpc>
                <a:spcPct val="80000"/>
              </a:lnSpc>
              <a:spcBef>
                <a:spcPct val="0"/>
              </a:spcBef>
              <a:buClr>
                <a:srgbClr val="FECB00"/>
              </a:buClr>
              <a:buFontTx/>
              <a:buAutoNum type="romanLcPeriod"/>
              <a:defRPr/>
            </a:pPr>
            <a:r>
              <a:rPr lang="en-US" sz="3200" b="1" dirty="0"/>
              <a:t>Unlike the genes of eukaryotes and </a:t>
            </a:r>
            <a:r>
              <a:rPr lang="en-US" sz="3200" b="1" dirty="0" err="1"/>
              <a:t>archaebacteria</a:t>
            </a:r>
            <a:r>
              <a:rPr lang="en-US" sz="3200" b="1" dirty="0"/>
              <a:t>, bacterial genes have no </a:t>
            </a:r>
            <a:r>
              <a:rPr lang="en-US" sz="3200" b="1" dirty="0" err="1"/>
              <a:t>introns</a:t>
            </a:r>
            <a:r>
              <a:rPr lang="en-US" sz="3200" b="1" dirty="0"/>
              <a:t>.</a:t>
            </a:r>
          </a:p>
          <a:p>
            <a:pPr marL="952500" lvl="1" indent="-495300">
              <a:lnSpc>
                <a:spcPct val="80000"/>
              </a:lnSpc>
              <a:spcBef>
                <a:spcPct val="0"/>
              </a:spcBef>
              <a:buClr>
                <a:srgbClr val="FECB00"/>
              </a:buClr>
              <a:buFontTx/>
              <a:buAutoNum type="romanLcPeriod"/>
              <a:defRPr/>
            </a:pPr>
            <a:r>
              <a:rPr lang="en-US" sz="3200" b="1" dirty="0"/>
              <a:t>The amino acid sequences of the ribosome proteins and RNA polymerases found in bacteria differ from those found in eukaryotes or in </a:t>
            </a:r>
            <a:r>
              <a:rPr lang="en-US" sz="3200" b="1" dirty="0" err="1"/>
              <a:t>archaebacteria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2857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30" y="6147828"/>
            <a:ext cx="587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248683"/>
            <a:ext cx="2895600" cy="456640"/>
          </a:xfrm>
        </p:spPr>
        <p:txBody>
          <a:bodyPr/>
          <a:lstStyle/>
          <a:p>
            <a:pPr algn="ctr">
              <a:defRPr/>
            </a:pPr>
            <a:fld id="{8735C774-E379-3648-95D5-755B039A2F79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 algn="ctr">
                <a:defRPr/>
              </a:pPr>
              <a:t>9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5" y="403412"/>
            <a:ext cx="7413625" cy="528078"/>
          </a:xfrm>
        </p:spPr>
        <p:txBody>
          <a:bodyPr/>
          <a:lstStyle/>
          <a:p>
            <a:pPr>
              <a:defRPr/>
            </a:pPr>
            <a:r>
              <a:rPr lang="en-US" sz="4000" dirty="0" err="1">
                <a:ea typeface="ＭＳ Ｐゴシック" pitchFamily="-108" charset="-128"/>
                <a:cs typeface="ＭＳ Ｐゴシック" pitchFamily="-108" charset="-128"/>
              </a:rPr>
              <a:t>b</a:t>
            </a:r>
            <a:r>
              <a:rPr lang="en-US" sz="4000" dirty="0">
                <a:ea typeface="ＭＳ Ｐゴシック" pitchFamily="-108" charset="-128"/>
                <a:cs typeface="ＭＳ Ｐゴシック" pitchFamily="-108" charset="-128"/>
              </a:rPr>
              <a:t>.  Kinds of Bacteria</a:t>
            </a: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78936"/>
            <a:ext cx="7772400" cy="4406713"/>
          </a:xfrm>
        </p:spPr>
        <p:txBody>
          <a:bodyPr/>
          <a:lstStyle/>
          <a:p>
            <a:pPr marL="660400" indent="-660400">
              <a:lnSpc>
                <a:spcPct val="80000"/>
              </a:lnSpc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Bacteria are the most abundant organisms on Earth.</a:t>
            </a:r>
          </a:p>
          <a:p>
            <a:pPr marL="660400" indent="-660400">
              <a:lnSpc>
                <a:spcPct val="80000"/>
              </a:lnSpc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Some bacteria cause disease. Other bacteria are used by humans to process foods. Bacteria are used to control agricultural pests, to produce various chemicals, and to perform genetic engineering.</a:t>
            </a:r>
          </a:p>
          <a:p>
            <a:pPr marL="660400" indent="-660400">
              <a:lnSpc>
                <a:spcPct val="80000"/>
              </a:lnSpc>
              <a:spcBef>
                <a:spcPct val="0"/>
              </a:spcBef>
              <a:buClr>
                <a:srgbClr val="FECB00"/>
              </a:buClr>
              <a:buSzTx/>
              <a:buFont typeface="Arial" pitchFamily="-108" charset="0"/>
              <a:buAutoNum type="romanLcPeriod"/>
              <a:defRPr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Some bacteria are </a:t>
            </a:r>
            <a:r>
              <a:rPr lang="en-US" b="1" dirty="0" err="1">
                <a:ea typeface="ＭＳ Ｐゴシック" pitchFamily="-108" charset="-128"/>
                <a:cs typeface="ＭＳ Ｐゴシック" pitchFamily="-108" charset="-128"/>
              </a:rPr>
              <a:t>chemoautotrophs</a:t>
            </a: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, some are photosynthetic, and others are heterotrophic.</a:t>
            </a:r>
          </a:p>
        </p:txBody>
      </p:sp>
      <p:pic>
        <p:nvPicPr>
          <p:cNvPr id="2897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30" y="6147828"/>
            <a:ext cx="587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 build="p" autoUpdateAnimBg="0"/>
    </p:bldLst>
  </p:timing>
</p:sld>
</file>

<file path=ppt/theme/theme1.xml><?xml version="1.0" encoding="utf-8"?>
<a:theme xmlns:a="http://schemas.openxmlformats.org/drawingml/2006/main" name="Composition">
  <a:themeElements>
    <a:clrScheme name="Composition 2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Composi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Composition 1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ositio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osition 3">
        <a:dk1>
          <a:srgbClr val="000000"/>
        </a:dk1>
        <a:lt1>
          <a:srgbClr val="E6FFFF"/>
        </a:lt1>
        <a:dk2>
          <a:srgbClr val="6300E6"/>
        </a:dk2>
        <a:lt2>
          <a:srgbClr val="B8DEDE"/>
        </a:lt2>
        <a:accent1>
          <a:srgbClr val="99D7F3"/>
        </a:accent1>
        <a:accent2>
          <a:srgbClr val="D7FAF5"/>
        </a:accent2>
        <a:accent3>
          <a:srgbClr val="F0FFFF"/>
        </a:accent3>
        <a:accent4>
          <a:srgbClr val="000000"/>
        </a:accent4>
        <a:accent5>
          <a:srgbClr val="CAE8F8"/>
        </a:accent5>
        <a:accent6>
          <a:srgbClr val="C3E3DE"/>
        </a:accent6>
        <a:hlink>
          <a:srgbClr val="0033CC"/>
        </a:hlink>
        <a:folHlink>
          <a:srgbClr val="140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osition 4">
        <a:dk1>
          <a:srgbClr val="000000"/>
        </a:dk1>
        <a:lt1>
          <a:srgbClr val="FFFFCC"/>
        </a:lt1>
        <a:dk2>
          <a:srgbClr val="543335"/>
        </a:dk2>
        <a:lt2>
          <a:srgbClr val="666633"/>
        </a:lt2>
        <a:accent1>
          <a:srgbClr val="A3A86E"/>
        </a:accent1>
        <a:accent2>
          <a:srgbClr val="F3EFA2"/>
        </a:accent2>
        <a:accent3>
          <a:srgbClr val="FFFFE2"/>
        </a:accent3>
        <a:accent4>
          <a:srgbClr val="000000"/>
        </a:accent4>
        <a:accent5>
          <a:srgbClr val="CED1BA"/>
        </a:accent5>
        <a:accent6>
          <a:srgbClr val="DCD992"/>
        </a:accent6>
        <a:hlink>
          <a:srgbClr val="2300C5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cal">
  <a:themeElements>
    <a:clrScheme name="Medical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Medical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1000</Words>
  <Application>Microsoft Macintosh PowerPoint</Application>
  <PresentationFormat>On-screen Show (4:3)</PresentationFormat>
  <Paragraphs>118</Paragraphs>
  <Slides>19</Slides>
  <Notes>18</Notes>
  <HiddenSlides>0</HiddenSlides>
  <MMClips>1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Composition</vt:lpstr>
      <vt:lpstr>Medical</vt:lpstr>
      <vt:lpstr>Objectives</vt:lpstr>
      <vt:lpstr>III. Characteristics of Living Things</vt:lpstr>
      <vt:lpstr>IV.  The Three Domains of Life</vt:lpstr>
      <vt:lpstr>Three Domains of Living Organisms</vt:lpstr>
      <vt:lpstr>V.  The Six Kingdoms of Life</vt:lpstr>
      <vt:lpstr>Six Kingdoms</vt:lpstr>
      <vt:lpstr>Bacteria</vt:lpstr>
      <vt:lpstr>VI.  The Domain Bacteria</vt:lpstr>
      <vt:lpstr>b.  Kinds of Bacteria</vt:lpstr>
      <vt:lpstr>VII.  The Domain Archaea</vt:lpstr>
      <vt:lpstr>b.  Kinds of Archaebacteria</vt:lpstr>
      <vt:lpstr>VIII.  The Domain Eukarya</vt:lpstr>
      <vt:lpstr>b.  Kinds of Eukarya</vt:lpstr>
      <vt:lpstr>Kingdom and Domain Characteristics</vt:lpstr>
      <vt:lpstr>IX.  The Many Forms of Multicellularity</vt:lpstr>
      <vt:lpstr>b.  Aggregations</vt:lpstr>
      <vt:lpstr>c.  True Multicellularity</vt:lpstr>
      <vt:lpstr>d.  Complex Multicellularity</vt:lpstr>
      <vt:lpstr>Slide 19</vt:lpstr>
    </vt:vector>
  </TitlesOfParts>
  <Company>School Board of Broward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Dyane F. Genovese</dc:creator>
  <cp:lastModifiedBy>Dyane F. Genovese</cp:lastModifiedBy>
  <cp:revision>1</cp:revision>
  <dcterms:created xsi:type="dcterms:W3CDTF">2011-03-14T19:56:38Z</dcterms:created>
  <dcterms:modified xsi:type="dcterms:W3CDTF">2011-03-14T20:00:20Z</dcterms:modified>
</cp:coreProperties>
</file>