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4" r:id="rId3"/>
    <p:sldId id="260" r:id="rId4"/>
    <p:sldId id="259" r:id="rId5"/>
    <p:sldId id="265" r:id="rId6"/>
    <p:sldId id="266" r:id="rId7"/>
    <p:sldId id="267" r:id="rId8"/>
    <p:sldId id="261" r:id="rId9"/>
    <p:sldId id="262" r:id="rId10"/>
    <p:sldId id="263" r:id="rId11"/>
    <p:sldId id="268" r:id="rId12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ECC94-F90D-41C4-9518-B435C79EADB7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2604BD-BB3A-4146-A97C-DE055FD31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48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02AFE-00B9-43E0-9EA2-3BED3C9B8D37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F30A0-127C-431A-B303-D5107D74D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571E9D-3EB0-461D-A230-FBFDB69A173B}" type="slidenum">
              <a:rPr lang="en-US"/>
              <a:pPr/>
              <a:t>1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9663" y="704850"/>
            <a:ext cx="4638675" cy="3479800"/>
          </a:xfrm>
          <a:ln cap="flat"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197447-EEA0-4E56-A5EC-65231B7E3EC6}" type="slidenum">
              <a:rPr lang="en-US"/>
              <a:pPr/>
              <a:t>8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9663" y="704850"/>
            <a:ext cx="4638675" cy="3479800"/>
          </a:xfrm>
          <a:ln cap="flat"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8CE4A8-10EB-42DB-9221-C71CB446CD04}" type="slidenum">
              <a:rPr lang="en-US"/>
              <a:pPr/>
              <a:t>9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9663" y="704850"/>
            <a:ext cx="4638675" cy="3479800"/>
          </a:xfrm>
          <a:ln cap="flat"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35B3-68A1-47EA-884B-29D767E1C62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1FAAB2-BA4C-481C-A455-242570276F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35B3-68A1-47EA-884B-29D767E1C62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AAB2-BA4C-481C-A455-242570276F4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51FAAB2-BA4C-481C-A455-242570276F4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35B3-68A1-47EA-884B-29D767E1C62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35B3-68A1-47EA-884B-29D767E1C62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51FAAB2-BA4C-481C-A455-242570276F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35B3-68A1-47EA-884B-29D767E1C62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1FAAB2-BA4C-481C-A455-242570276F4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1BD35B3-68A1-47EA-884B-29D767E1C62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AAB2-BA4C-481C-A455-242570276F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35B3-68A1-47EA-884B-29D767E1C62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51FAAB2-BA4C-481C-A455-242570276F4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35B3-68A1-47EA-884B-29D767E1C62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51FAAB2-BA4C-481C-A455-242570276F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35B3-68A1-47EA-884B-29D767E1C62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1FAAB2-BA4C-481C-A455-242570276F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1FAAB2-BA4C-481C-A455-242570276F4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35B3-68A1-47EA-884B-29D767E1C62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51FAAB2-BA4C-481C-A455-242570276F4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1BD35B3-68A1-47EA-884B-29D767E1C62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1BD35B3-68A1-47EA-884B-29D767E1C620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51FAAB2-BA4C-481C-A455-242570276F4A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81400"/>
            <a:ext cx="6400800" cy="838200"/>
          </a:xfrm>
          <a:noFill/>
          <a:ln/>
        </p:spPr>
        <p:txBody>
          <a:bodyPr/>
          <a:lstStyle/>
          <a:p>
            <a:pPr marL="342900" indent="-342900"/>
            <a:r>
              <a:rPr lang="en-US" dirty="0"/>
              <a:t>Will it all dissolve, and if not, how much?</a:t>
            </a: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762000"/>
            <a:ext cx="7772400" cy="762000"/>
          </a:xfrm>
          <a:noFill/>
          <a:ln/>
        </p:spPr>
        <p:txBody>
          <a:bodyPr anchor="ctr" anchorCtr="0"/>
          <a:lstStyle/>
          <a:p>
            <a:r>
              <a:rPr lang="en-US" dirty="0"/>
              <a:t>Solubility </a:t>
            </a:r>
            <a:r>
              <a:rPr lang="en-US" dirty="0" err="1"/>
              <a:t>Equilibria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51764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10600" cy="792163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Precipitation and Qualitative Analysis</a:t>
            </a:r>
          </a:p>
        </p:txBody>
      </p:sp>
      <p:pic>
        <p:nvPicPr>
          <p:cNvPr id="29699" name="Picture 4" descr="preci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685800"/>
            <a:ext cx="7543800" cy="584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239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Ion Effect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Common ion effect is a shift in equilibrium that occurs because the concentration of an ion that is part of the equilibrium is changed.</a:t>
            </a:r>
          </a:p>
          <a:p>
            <a:r>
              <a:rPr lang="en-US" dirty="0"/>
              <a:t>The presence of a common ion lowers the solubility of a sparingly soluble substance. </a:t>
            </a:r>
          </a:p>
        </p:txBody>
      </p:sp>
    </p:spTree>
    <p:extLst>
      <p:ext uri="{BB962C8B-B14F-4D97-AF65-F5344CB8AC3E}">
        <p14:creationId xmlns:p14="http://schemas.microsoft.com/office/powerpoint/2010/main" val="72002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Solubility Product Constant, K</a:t>
            </a:r>
            <a:r>
              <a:rPr lang="en-US" baseline="-25000" dirty="0"/>
              <a:t>sp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latin typeface="Calibri" pitchFamily="34" charset="0"/>
              </a:rPr>
              <a:t>Application of the equilibrium law to the equilibrium that exists between a slightly soluble solid and its ions in a saturated solution. </a:t>
            </a:r>
          </a:p>
          <a:p>
            <a:r>
              <a:rPr lang="en-US" dirty="0">
                <a:latin typeface="Calibri" pitchFamily="34" charset="0"/>
              </a:rPr>
              <a:t>K</a:t>
            </a:r>
            <a:r>
              <a:rPr lang="en-US" baseline="-25000" dirty="0">
                <a:latin typeface="Calibri" pitchFamily="34" charset="0"/>
              </a:rPr>
              <a:t>sp</a:t>
            </a:r>
            <a:r>
              <a:rPr lang="en-US" dirty="0">
                <a:latin typeface="Calibri" pitchFamily="34" charset="0"/>
              </a:rPr>
              <a:t> can be used to determining whether a precipitate forms when solutions are mixed</a:t>
            </a:r>
            <a:r>
              <a:rPr lang="en-US" dirty="0" smtClean="0">
                <a:latin typeface="Calibri" pitchFamily="34" charset="0"/>
              </a:rPr>
              <a:t>, calculating </a:t>
            </a:r>
            <a:r>
              <a:rPr lang="en-US" dirty="0">
                <a:latin typeface="Calibri" pitchFamily="34" charset="0"/>
              </a:rPr>
              <a:t>ionic concentrations and </a:t>
            </a:r>
            <a:r>
              <a:rPr lang="en-US" dirty="0" err="1">
                <a:latin typeface="Calibri" pitchFamily="34" charset="0"/>
              </a:rPr>
              <a:t>solubilities</a:t>
            </a:r>
            <a:r>
              <a:rPr lang="en-US" dirty="0">
                <a:latin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891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7772400" cy="4114800"/>
          </a:xfrm>
          <a:noFill/>
          <a:ln/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All dissolving is an equilibrium.</a:t>
            </a:r>
          </a:p>
          <a:p>
            <a:r>
              <a:rPr lang="en-US" dirty="0">
                <a:latin typeface="Calibri" pitchFamily="34" charset="0"/>
              </a:rPr>
              <a:t>If there is not much solid it will all dissolve.</a:t>
            </a:r>
          </a:p>
          <a:p>
            <a:r>
              <a:rPr lang="en-US" dirty="0">
                <a:latin typeface="Calibri" pitchFamily="34" charset="0"/>
              </a:rPr>
              <a:t>As more solid is added the solution will become saturated.</a:t>
            </a:r>
          </a:p>
          <a:p>
            <a:r>
              <a:rPr lang="en-US" dirty="0" smtClean="0">
                <a:latin typeface="Calibri" pitchFamily="34" charset="0"/>
              </a:rPr>
              <a:t>Solid   </a:t>
            </a:r>
            <a:r>
              <a:rPr lang="en-US" dirty="0" smtClean="0">
                <a:latin typeface="Calibri" pitchFamily="34" charset="0"/>
                <a:cs typeface="Arial"/>
              </a:rPr>
              <a:t>↔</a:t>
            </a:r>
            <a:r>
              <a:rPr lang="en-US" dirty="0" smtClean="0">
                <a:latin typeface="Calibri" pitchFamily="34" charset="0"/>
              </a:rPr>
              <a:t> dissolved</a:t>
            </a:r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The solid will precipitate as fast as it dissolves .</a:t>
            </a:r>
          </a:p>
          <a:p>
            <a:r>
              <a:rPr lang="en-US" dirty="0">
                <a:latin typeface="Calibri" pitchFamily="34" charset="0"/>
              </a:rPr>
              <a:t>Equilibrium</a:t>
            </a:r>
          </a:p>
        </p:txBody>
      </p:sp>
    </p:spTree>
    <p:extLst>
      <p:ext uri="{BB962C8B-B14F-4D97-AF65-F5344CB8AC3E}">
        <p14:creationId xmlns:p14="http://schemas.microsoft.com/office/powerpoint/2010/main" val="283794143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General equation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447800"/>
            <a:ext cx="8686800" cy="48006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M</a:t>
            </a:r>
            <a:r>
              <a:rPr lang="en-US" sz="4000" baseline="30000" dirty="0">
                <a:latin typeface="Calibri" pitchFamily="34" charset="0"/>
              </a:rPr>
              <a:t>+</a:t>
            </a:r>
            <a:r>
              <a:rPr lang="en-US" dirty="0">
                <a:latin typeface="Calibri" pitchFamily="34" charset="0"/>
              </a:rPr>
              <a:t> stands for the </a:t>
            </a:r>
            <a:r>
              <a:rPr lang="en-US" dirty="0" err="1">
                <a:latin typeface="Calibri" pitchFamily="34" charset="0"/>
              </a:rPr>
              <a:t>cation</a:t>
            </a:r>
            <a:r>
              <a:rPr lang="en-US" dirty="0">
                <a:latin typeface="Calibri" pitchFamily="34" charset="0"/>
              </a:rPr>
              <a:t> (usually metal).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Nm</a:t>
            </a:r>
            <a:r>
              <a:rPr lang="en-US" sz="4000" baseline="30000" dirty="0">
                <a:latin typeface="Calibri" pitchFamily="34" charset="0"/>
              </a:rPr>
              <a:t>-</a:t>
            </a:r>
            <a:r>
              <a:rPr lang="en-US" baseline="30000" dirty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stands for the anion (a nonmetal).</a:t>
            </a:r>
          </a:p>
          <a:p>
            <a:pPr>
              <a:lnSpc>
                <a:spcPct val="90000"/>
              </a:lnSpc>
            </a:pPr>
            <a:r>
              <a:rPr lang="en-US" dirty="0" err="1">
                <a:latin typeface="Calibri" pitchFamily="34" charset="0"/>
              </a:rPr>
              <a:t>M</a:t>
            </a:r>
            <a:r>
              <a:rPr lang="en-US" sz="4000" baseline="-25000" dirty="0" err="1">
                <a:latin typeface="Calibri" pitchFamily="34" charset="0"/>
              </a:rPr>
              <a:t>a</a:t>
            </a:r>
            <a:r>
              <a:rPr lang="en-US" dirty="0" err="1">
                <a:latin typeface="Calibri" pitchFamily="34" charset="0"/>
              </a:rPr>
              <a:t>Nm</a:t>
            </a:r>
            <a:r>
              <a:rPr lang="en-US" sz="4000" baseline="-25000" dirty="0" err="1">
                <a:latin typeface="Calibri" pitchFamily="34" charset="0"/>
              </a:rPr>
              <a:t>b</a:t>
            </a:r>
            <a:r>
              <a:rPr lang="en-US" dirty="0">
                <a:latin typeface="Calibri" pitchFamily="34" charset="0"/>
              </a:rPr>
              <a:t>(s)  </a:t>
            </a:r>
            <a:r>
              <a:rPr lang="en-US" dirty="0" smtClean="0">
                <a:latin typeface="Calibri" pitchFamily="34" charset="0"/>
                <a:cs typeface="Arial"/>
              </a:rPr>
              <a:t>↔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aM</a:t>
            </a:r>
            <a:r>
              <a:rPr lang="en-US" sz="4000" baseline="30000" dirty="0">
                <a:latin typeface="Calibri" pitchFamily="34" charset="0"/>
              </a:rPr>
              <a:t>+</a:t>
            </a:r>
            <a:r>
              <a:rPr lang="en-US" dirty="0">
                <a:latin typeface="Calibri" pitchFamily="34" charset="0"/>
              </a:rPr>
              <a:t>(</a:t>
            </a:r>
            <a:r>
              <a:rPr lang="en-US" dirty="0" err="1">
                <a:latin typeface="Calibri" pitchFamily="34" charset="0"/>
              </a:rPr>
              <a:t>aq</a:t>
            </a:r>
            <a:r>
              <a:rPr lang="en-US" dirty="0">
                <a:latin typeface="Calibri" pitchFamily="34" charset="0"/>
              </a:rPr>
              <a:t>) + </a:t>
            </a:r>
            <a:r>
              <a:rPr lang="en-US" dirty="0" err="1">
                <a:latin typeface="Calibri" pitchFamily="34" charset="0"/>
              </a:rPr>
              <a:t>bNm</a:t>
            </a:r>
            <a:r>
              <a:rPr lang="en-US" sz="4000" baseline="30000" dirty="0">
                <a:latin typeface="Calibri" pitchFamily="34" charset="0"/>
              </a:rPr>
              <a:t>- </a:t>
            </a:r>
            <a:r>
              <a:rPr lang="en-US" dirty="0">
                <a:latin typeface="Calibri" pitchFamily="34" charset="0"/>
              </a:rPr>
              <a:t>(</a:t>
            </a:r>
            <a:r>
              <a:rPr lang="en-US" dirty="0" err="1">
                <a:latin typeface="Calibri" pitchFamily="34" charset="0"/>
              </a:rPr>
              <a:t>aq</a:t>
            </a:r>
            <a:r>
              <a:rPr lang="en-US" dirty="0">
                <a:latin typeface="Calibri" pitchFamily="34" charset="0"/>
              </a:rPr>
              <a:t>) 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K = [M</a:t>
            </a:r>
            <a:r>
              <a:rPr lang="en-US" sz="4000" baseline="30000" dirty="0">
                <a:latin typeface="Calibri" pitchFamily="34" charset="0"/>
              </a:rPr>
              <a:t>+</a:t>
            </a:r>
            <a:r>
              <a:rPr lang="en-US" dirty="0">
                <a:latin typeface="Calibri" pitchFamily="34" charset="0"/>
              </a:rPr>
              <a:t>]</a:t>
            </a:r>
            <a:r>
              <a:rPr lang="en-US" sz="4000" baseline="30000" dirty="0">
                <a:latin typeface="Calibri" pitchFamily="34" charset="0"/>
              </a:rPr>
              <a:t>a</a:t>
            </a:r>
            <a:r>
              <a:rPr lang="en-US" dirty="0">
                <a:latin typeface="Calibri" pitchFamily="34" charset="0"/>
              </a:rPr>
              <a:t>[Nm</a:t>
            </a:r>
            <a:r>
              <a:rPr lang="en-US" sz="4000" baseline="30000" dirty="0">
                <a:latin typeface="Calibri" pitchFamily="34" charset="0"/>
              </a:rPr>
              <a:t>-</a:t>
            </a:r>
            <a:r>
              <a:rPr lang="en-US" dirty="0">
                <a:latin typeface="Calibri" pitchFamily="34" charset="0"/>
              </a:rPr>
              <a:t>]</a:t>
            </a:r>
            <a:r>
              <a:rPr lang="en-US" sz="4000" baseline="30000" dirty="0">
                <a:latin typeface="Calibri" pitchFamily="34" charset="0"/>
              </a:rPr>
              <a:t>b</a:t>
            </a:r>
            <a:r>
              <a:rPr lang="en-US" dirty="0">
                <a:latin typeface="Calibri" pitchFamily="34" charset="0"/>
              </a:rPr>
              <a:t>/[</a:t>
            </a:r>
            <a:r>
              <a:rPr lang="en-US" dirty="0" err="1">
                <a:latin typeface="Calibri" pitchFamily="34" charset="0"/>
              </a:rPr>
              <a:t>M</a:t>
            </a:r>
            <a:r>
              <a:rPr lang="en-US" sz="4000" baseline="-25000" dirty="0" err="1">
                <a:latin typeface="Calibri" pitchFamily="34" charset="0"/>
              </a:rPr>
              <a:t>a</a:t>
            </a:r>
            <a:r>
              <a:rPr lang="en-US" dirty="0" err="1">
                <a:latin typeface="Calibri" pitchFamily="34" charset="0"/>
              </a:rPr>
              <a:t>Nm</a:t>
            </a:r>
            <a:r>
              <a:rPr lang="en-US" sz="4000" baseline="-25000" dirty="0" err="1">
                <a:latin typeface="Calibri" pitchFamily="34" charset="0"/>
              </a:rPr>
              <a:t>b</a:t>
            </a:r>
            <a:r>
              <a:rPr lang="en-US" dirty="0">
                <a:latin typeface="Calibri" pitchFamily="34" charset="0"/>
              </a:rPr>
              <a:t>]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But the concentration of a solid doesn’t change.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K</a:t>
            </a:r>
            <a:r>
              <a:rPr lang="en-US" sz="4000" baseline="-25000" dirty="0">
                <a:latin typeface="Calibri" pitchFamily="34" charset="0"/>
              </a:rPr>
              <a:t>sp</a:t>
            </a:r>
            <a:r>
              <a:rPr lang="en-US" dirty="0">
                <a:latin typeface="Calibri" pitchFamily="34" charset="0"/>
              </a:rPr>
              <a:t> = [M</a:t>
            </a:r>
            <a:r>
              <a:rPr lang="en-US" sz="4000" baseline="30000" dirty="0">
                <a:latin typeface="Calibri" pitchFamily="34" charset="0"/>
              </a:rPr>
              <a:t>+</a:t>
            </a:r>
            <a:r>
              <a:rPr lang="en-US" dirty="0">
                <a:latin typeface="Calibri" pitchFamily="34" charset="0"/>
              </a:rPr>
              <a:t>]</a:t>
            </a:r>
            <a:r>
              <a:rPr lang="en-US" sz="4000" baseline="30000" dirty="0">
                <a:latin typeface="Calibri" pitchFamily="34" charset="0"/>
              </a:rPr>
              <a:t>a</a:t>
            </a:r>
            <a:r>
              <a:rPr lang="en-US" dirty="0">
                <a:latin typeface="Calibri" pitchFamily="34" charset="0"/>
              </a:rPr>
              <a:t>[Nm</a:t>
            </a:r>
            <a:r>
              <a:rPr lang="en-US" sz="4000" baseline="30000" dirty="0">
                <a:latin typeface="Calibri" pitchFamily="34" charset="0"/>
              </a:rPr>
              <a:t>-</a:t>
            </a:r>
            <a:r>
              <a:rPr lang="en-US" dirty="0">
                <a:latin typeface="Calibri" pitchFamily="34" charset="0"/>
              </a:rPr>
              <a:t>]</a:t>
            </a:r>
            <a:r>
              <a:rPr lang="en-US" sz="4000" baseline="30000" dirty="0">
                <a:latin typeface="Calibri" pitchFamily="34" charset="0"/>
              </a:rPr>
              <a:t>b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Called the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solubility product </a:t>
            </a:r>
            <a:r>
              <a:rPr lang="en-US" dirty="0">
                <a:latin typeface="Calibri" pitchFamily="34" charset="0"/>
              </a:rPr>
              <a:t>for each compound.</a:t>
            </a:r>
          </a:p>
        </p:txBody>
      </p:sp>
    </p:spTree>
    <p:extLst>
      <p:ext uri="{BB962C8B-B14F-4D97-AF65-F5344CB8AC3E}">
        <p14:creationId xmlns:p14="http://schemas.microsoft.com/office/powerpoint/2010/main" val="352884853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of K</a:t>
            </a:r>
            <a:r>
              <a:rPr lang="en-US" baseline="-25000" dirty="0"/>
              <a:t>sp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latin typeface="Calibri" pitchFamily="34" charset="0"/>
              </a:rPr>
              <a:t>K</a:t>
            </a:r>
            <a:r>
              <a:rPr lang="en-US" baseline="-25000" dirty="0">
                <a:latin typeface="Calibri" pitchFamily="34" charset="0"/>
              </a:rPr>
              <a:t>sp</a:t>
            </a:r>
            <a:r>
              <a:rPr lang="en-US" dirty="0">
                <a:latin typeface="+mj-lt"/>
              </a:rPr>
              <a:t> &lt; 1 it means that little of the solid will dissolve.  An equilibrium is established.</a:t>
            </a:r>
          </a:p>
          <a:p>
            <a:r>
              <a:rPr lang="en-US" dirty="0">
                <a:latin typeface="+mj-lt"/>
              </a:rPr>
              <a:t>K</a:t>
            </a:r>
            <a:r>
              <a:rPr lang="en-US" baseline="-25000" dirty="0">
                <a:latin typeface="+mj-lt"/>
              </a:rPr>
              <a:t>sp</a:t>
            </a:r>
            <a:r>
              <a:rPr lang="en-US" dirty="0">
                <a:latin typeface="+mj-lt"/>
              </a:rPr>
              <a:t>&gt; 1, it means the salt is soluble and will all dissolve.</a:t>
            </a:r>
          </a:p>
        </p:txBody>
      </p:sp>
    </p:spTree>
    <p:extLst>
      <p:ext uri="{BB962C8B-B14F-4D97-AF65-F5344CB8AC3E}">
        <p14:creationId xmlns:p14="http://schemas.microsoft.com/office/powerpoint/2010/main" val="62335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1 problems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latin typeface="Calibri" pitchFamily="34" charset="0"/>
              </a:rPr>
              <a:t>Given concentrations, find K</a:t>
            </a:r>
            <a:r>
              <a:rPr lang="en-US" sz="2800" baseline="-25000" dirty="0">
                <a:latin typeface="Calibri" pitchFamily="34" charset="0"/>
              </a:rPr>
              <a:t>sp</a:t>
            </a:r>
            <a:endParaRPr lang="en-US" sz="2800" dirty="0">
              <a:latin typeface="Calibri" pitchFamily="34" charset="0"/>
            </a:endParaRPr>
          </a:p>
          <a:p>
            <a:pPr marL="609600" indent="-609600">
              <a:buFontTx/>
              <a:buAutoNum type="arabicPeriod"/>
            </a:pPr>
            <a:r>
              <a:rPr lang="en-US" sz="2800" dirty="0">
                <a:latin typeface="Calibri" pitchFamily="34" charset="0"/>
              </a:rPr>
              <a:t>Write a dissolving equation.</a:t>
            </a:r>
          </a:p>
          <a:p>
            <a:pPr marL="609600" indent="-609600">
              <a:buFontTx/>
              <a:buAutoNum type="arabicPeriod"/>
            </a:pPr>
            <a:r>
              <a:rPr lang="en-US" sz="2800" dirty="0">
                <a:latin typeface="Calibri" pitchFamily="34" charset="0"/>
              </a:rPr>
              <a:t>Write the equilibrium law expression.</a:t>
            </a:r>
          </a:p>
          <a:p>
            <a:pPr marL="609600" indent="-609600">
              <a:buFontTx/>
              <a:buAutoNum type="arabicPeriod"/>
            </a:pPr>
            <a:r>
              <a:rPr lang="en-US" sz="2800" dirty="0">
                <a:latin typeface="Calibri" pitchFamily="34" charset="0"/>
              </a:rPr>
              <a:t>Calculate the molarity of the dissolved salt.</a:t>
            </a:r>
          </a:p>
          <a:p>
            <a:pPr marL="609600" indent="-609600">
              <a:buFontTx/>
              <a:buAutoNum type="arabicPeriod"/>
            </a:pPr>
            <a:r>
              <a:rPr lang="en-US" sz="2800" dirty="0">
                <a:latin typeface="Calibri" pitchFamily="34" charset="0"/>
              </a:rPr>
              <a:t>Determine equilibrium concentrations of the ions.</a:t>
            </a:r>
          </a:p>
          <a:p>
            <a:pPr marL="609600" indent="-609600">
              <a:buFontTx/>
              <a:buAutoNum type="arabicPeriod"/>
            </a:pPr>
            <a:r>
              <a:rPr lang="en-US" sz="2800" dirty="0">
                <a:latin typeface="Calibri" pitchFamily="34" charset="0"/>
              </a:rPr>
              <a:t>Substitute the molarity values and solve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30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2 Problems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dirty="0"/>
              <a:t>Given K</a:t>
            </a:r>
            <a:r>
              <a:rPr lang="en-US" baseline="-25000" dirty="0"/>
              <a:t>sp</a:t>
            </a:r>
            <a:r>
              <a:rPr lang="en-US" dirty="0"/>
              <a:t>, determine the concentration of the ions.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/>
              <a:t>Write the dissolving equation.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/>
              <a:t>Find the initial and equilibrium concentrations.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/>
              <a:t>Solve for the unknown molarity using the equilibrium law expression.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/>
              <a:t>Convert molarity to grams if requested.</a:t>
            </a:r>
          </a:p>
        </p:txBody>
      </p:sp>
    </p:spTree>
    <p:extLst>
      <p:ext uri="{BB962C8B-B14F-4D97-AF65-F5344CB8AC3E}">
        <p14:creationId xmlns:p14="http://schemas.microsoft.com/office/powerpoint/2010/main" val="355502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Relative solubilities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Ksp will only allow us to compare the solubility of solids the at fall apart into the same number of ions.</a:t>
            </a:r>
          </a:p>
          <a:p>
            <a:r>
              <a:rPr lang="en-US" dirty="0"/>
              <a:t>The bigger the Ksp of those the more soluble.</a:t>
            </a:r>
          </a:p>
          <a:p>
            <a:r>
              <a:rPr lang="en-US" dirty="0"/>
              <a:t>If they fall apart into different number of pieces you have to do the math.</a:t>
            </a:r>
          </a:p>
        </p:txBody>
      </p:sp>
    </p:spTree>
    <p:extLst>
      <p:ext uri="{BB962C8B-B14F-4D97-AF65-F5344CB8AC3E}">
        <p14:creationId xmlns:p14="http://schemas.microsoft.com/office/powerpoint/2010/main" val="90379718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Precipitation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dirty="0"/>
              <a:t>Ion Product, Q =[M</a:t>
            </a:r>
            <a:r>
              <a:rPr lang="en-US" sz="4000" baseline="30000" dirty="0"/>
              <a:t>+</a:t>
            </a:r>
            <a:r>
              <a:rPr lang="en-US" dirty="0"/>
              <a:t>]</a:t>
            </a:r>
            <a:r>
              <a:rPr lang="en-US" sz="4000" baseline="30000" dirty="0"/>
              <a:t>a</a:t>
            </a:r>
            <a:r>
              <a:rPr lang="en-US" dirty="0"/>
              <a:t>[Nm</a:t>
            </a:r>
            <a:r>
              <a:rPr lang="en-US" sz="4000" baseline="30000" dirty="0"/>
              <a:t>-</a:t>
            </a:r>
            <a:r>
              <a:rPr lang="en-US" dirty="0"/>
              <a:t>]</a:t>
            </a:r>
            <a:r>
              <a:rPr lang="en-US" sz="4000" baseline="30000" dirty="0"/>
              <a:t>b</a:t>
            </a:r>
            <a:r>
              <a:rPr lang="en-US" dirty="0"/>
              <a:t> </a:t>
            </a:r>
          </a:p>
          <a:p>
            <a:r>
              <a:rPr lang="en-US" dirty="0"/>
              <a:t>If Q&gt;Ksp a precipitate forms.</a:t>
            </a:r>
          </a:p>
          <a:p>
            <a:r>
              <a:rPr lang="en-US" dirty="0"/>
              <a:t>If Q&lt;Ksp No precipitate.</a:t>
            </a:r>
          </a:p>
          <a:p>
            <a:r>
              <a:rPr lang="en-US" dirty="0"/>
              <a:t>If Q = Ksp equilibrium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6869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377</Words>
  <Application>Microsoft Office PowerPoint</Application>
  <PresentationFormat>On-screen Show (4:3)</PresentationFormat>
  <Paragraphs>51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Solubility Equilibria</vt:lpstr>
      <vt:lpstr>Solubility Product Constant, Ksp</vt:lpstr>
      <vt:lpstr>PowerPoint Presentation</vt:lpstr>
      <vt:lpstr>General equation</vt:lpstr>
      <vt:lpstr>Value of Ksp</vt:lpstr>
      <vt:lpstr>Type 1 problems</vt:lpstr>
      <vt:lpstr>Type 2 Problems</vt:lpstr>
      <vt:lpstr>Relative solubilities</vt:lpstr>
      <vt:lpstr>Precipitation</vt:lpstr>
      <vt:lpstr>Precipitation and Qualitative Analysis</vt:lpstr>
      <vt:lpstr>Common Ion Effect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Solubility Equilibria</dc:title>
  <dc:creator>Elizabeth</dc:creator>
  <cp:lastModifiedBy>Saint Viator</cp:lastModifiedBy>
  <cp:revision>3</cp:revision>
  <cp:lastPrinted>2013-02-02T21:45:11Z</cp:lastPrinted>
  <dcterms:created xsi:type="dcterms:W3CDTF">2013-02-02T21:30:21Z</dcterms:created>
  <dcterms:modified xsi:type="dcterms:W3CDTF">2013-02-04T13:22:17Z</dcterms:modified>
</cp:coreProperties>
</file>