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AA0DE-DAD1-47C6-9C98-3E6DF29FCD0D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3FDAA-1CD5-4342-90DC-719F9AE45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37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484D7-54DB-4812-A8BB-00F85AC9D990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1FB44-A228-4D83-8D96-2E82C2DC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B5186E-672B-4C9F-8BCD-F933A777DC5C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15325" cy="9429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52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15325" cy="9429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24488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993EF93-A5FC-49AD-A75B-31AA0698989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B03B11D-6B99-40B6-B939-9ABE2D8C52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Complex Ion </a:t>
            </a:r>
            <a:r>
              <a:rPr lang="en-US" dirty="0" err="1" smtClean="0"/>
              <a:t>Equilibria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8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Complex Ions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57188" y="1196975"/>
            <a:ext cx="84280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A </a:t>
            </a:r>
            <a:r>
              <a:rPr lang="en-US" sz="2800" i="1" u="sng"/>
              <a:t>Complex ion</a:t>
            </a:r>
            <a:r>
              <a:rPr lang="en-US" sz="2800"/>
              <a:t> is a charged species composed of: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065213" y="2054225"/>
            <a:ext cx="36147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1. </a:t>
            </a:r>
            <a:r>
              <a:rPr lang="en-US" sz="2800" u="sng"/>
              <a:t>A metallic cation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090613" y="2736850"/>
            <a:ext cx="67040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2. </a:t>
            </a:r>
            <a:r>
              <a:rPr lang="en-US" sz="2800" i="1" u="sng"/>
              <a:t>Ligands</a:t>
            </a:r>
            <a:r>
              <a:rPr lang="en-US" sz="2800"/>
              <a:t> – Lewis bases that have a lone electron pair that can form a covalent bond with an empty orbital belonging to the metallic cation</a:t>
            </a:r>
          </a:p>
        </p:txBody>
      </p:sp>
    </p:spTree>
    <p:extLst>
      <p:ext uri="{BB962C8B-B14F-4D97-AF65-F5344CB8AC3E}">
        <p14:creationId xmlns:p14="http://schemas.microsoft.com/office/powerpoint/2010/main" val="78949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7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Complex ion Equilibria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 charged ion surrounded by ligands.</a:t>
            </a:r>
          </a:p>
          <a:p>
            <a:r>
              <a:rPr lang="en-US" dirty="0">
                <a:solidFill>
                  <a:schemeClr val="tx2"/>
                </a:solidFill>
              </a:rPr>
              <a:t>Ligands</a:t>
            </a:r>
            <a:r>
              <a:rPr lang="en-US" dirty="0"/>
              <a:t> are Lewis bases using their lone pair to stabilize the charged metal ions.</a:t>
            </a:r>
          </a:p>
          <a:p>
            <a:r>
              <a:rPr lang="en-US" dirty="0"/>
              <a:t>Common ligands are NH</a:t>
            </a:r>
            <a:r>
              <a:rPr lang="en-US" sz="4000" baseline="-25000" dirty="0"/>
              <a:t>3</a:t>
            </a:r>
            <a:r>
              <a:rPr lang="en-US" dirty="0"/>
              <a:t>, H</a:t>
            </a:r>
            <a:r>
              <a:rPr lang="en-US" sz="4000" baseline="-25000" dirty="0"/>
              <a:t>2</a:t>
            </a:r>
            <a:r>
              <a:rPr lang="en-US" dirty="0"/>
              <a:t>O, </a:t>
            </a:r>
            <a:r>
              <a:rPr lang="en-US" dirty="0" err="1"/>
              <a:t>Cl</a:t>
            </a:r>
            <a:r>
              <a:rPr lang="en-US" sz="4000" baseline="30000" dirty="0"/>
              <a:t>-</a:t>
            </a:r>
            <a:r>
              <a:rPr lang="en-US" dirty="0"/>
              <a:t>,CN</a:t>
            </a:r>
            <a:r>
              <a:rPr lang="en-US" sz="4000" baseline="30000" dirty="0"/>
              <a:t>-</a:t>
            </a:r>
            <a:r>
              <a:rPr lang="en-US" dirty="0"/>
              <a:t>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204306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15325" cy="16827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NH</a:t>
            </a:r>
            <a:r>
              <a:rPr lang="en-US" baseline="-250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CN</a:t>
            </a:r>
            <a:r>
              <a:rPr lang="en-US" baseline="300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</a:t>
            </a: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and H</a:t>
            </a:r>
            <a:r>
              <a:rPr lang="en-US" baseline="-250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 </a:t>
            </a:r>
            <a:b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are Common Ligands</a:t>
            </a:r>
          </a:p>
        </p:txBody>
      </p:sp>
      <p:graphicFrame>
        <p:nvGraphicFramePr>
          <p:cNvPr id="12290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6804025" y="2462213"/>
          <a:ext cx="1911350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ChemSketch" r:id="rId3" imgW="545760" imgH="624960" progId="ACD.ChemSketch.20">
                  <p:embed/>
                </p:oleObj>
              </mc:Choice>
              <mc:Fallback>
                <p:oleObj name="ChemSketch" r:id="rId3" imgW="545760" imgH="624960" progId="ACD.ChemSketch.20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2462213"/>
                        <a:ext cx="1911350" cy="218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44488" y="2124075"/>
          <a:ext cx="2681287" cy="223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ChemSketch" r:id="rId5" imgW="774360" imgH="646200" progId="ACD.ChemSketch.20">
                  <p:embed/>
                </p:oleObj>
              </mc:Choice>
              <mc:Fallback>
                <p:oleObj name="ChemSketch" r:id="rId5" imgW="774360" imgH="646200" progId="ACD.ChemSketch.20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8" y="2124075"/>
                        <a:ext cx="2681287" cy="223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346450" y="1963738"/>
          <a:ext cx="2778125" cy="159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ChemSketch" r:id="rId7" imgW="780120" imgH="448200" progId="ACD.ChemSketch.20">
                  <p:embed/>
                </p:oleObj>
              </mc:Choice>
              <mc:Fallback>
                <p:oleObj name="ChemSketch" r:id="rId7" imgW="780120" imgH="448200" progId="ACD.ChemSketch.20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1963738"/>
                        <a:ext cx="2778125" cy="159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621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Complex 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876800" cy="510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Complex ion with one type of ligand.</a:t>
            </a:r>
          </a:p>
          <a:p>
            <a:pPr marL="0" indent="0">
              <a:buNone/>
            </a:pPr>
            <a:r>
              <a:rPr lang="en-US" sz="2800" dirty="0" smtClean="0"/>
              <a:t>ex: [Cu(H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O)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]</a:t>
            </a:r>
            <a:r>
              <a:rPr lang="en-US" sz="2800" baseline="30000" dirty="0" smtClean="0"/>
              <a:t>2+</a:t>
            </a:r>
          </a:p>
          <a:p>
            <a:pPr marL="0" indent="0">
              <a:buNone/>
            </a:pPr>
            <a:r>
              <a:rPr lang="en-US" sz="2800" u="sng" dirty="0" err="1" smtClean="0">
                <a:solidFill>
                  <a:srgbClr val="FF0000"/>
                </a:solidFill>
              </a:rPr>
              <a:t>Hexa</a:t>
            </a:r>
            <a:r>
              <a:rPr lang="en-US" sz="2800" u="sng" dirty="0" err="1" smtClean="0"/>
              <a:t>aqua</a:t>
            </a:r>
            <a:r>
              <a:rPr lang="en-US" sz="2800" u="sng" dirty="0" err="1" smtClean="0">
                <a:solidFill>
                  <a:srgbClr val="0070C0"/>
                </a:solidFill>
              </a:rPr>
              <a:t>copper</a:t>
            </a:r>
            <a:r>
              <a:rPr lang="en-US" sz="2800" dirty="0" smtClean="0"/>
              <a:t>(II) ion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6     water  metal</a:t>
            </a:r>
          </a:p>
          <a:p>
            <a:pPr marL="0" indent="0">
              <a:buNone/>
            </a:pPr>
            <a:r>
              <a:rPr lang="en-US" sz="2800" dirty="0" smtClean="0"/>
              <a:t>More than one ligand, ligands named in alphabetical order.</a:t>
            </a:r>
          </a:p>
          <a:p>
            <a:pPr marL="0" indent="0">
              <a:buNone/>
            </a:pPr>
            <a:r>
              <a:rPr lang="en-US" sz="2800" dirty="0" smtClean="0"/>
              <a:t>Ex: </a:t>
            </a:r>
            <a:r>
              <a:rPr lang="en-US" sz="2800" u="sng" dirty="0" err="1" smtClean="0">
                <a:solidFill>
                  <a:srgbClr val="0070C0"/>
                </a:solidFill>
              </a:rPr>
              <a:t>tetra</a:t>
            </a:r>
            <a:r>
              <a:rPr lang="en-US" sz="2800" dirty="0" err="1" smtClean="0">
                <a:solidFill>
                  <a:srgbClr val="FF0000"/>
                </a:solidFill>
              </a:rPr>
              <a:t>ammine</a:t>
            </a:r>
            <a:r>
              <a:rPr lang="en-US" sz="2800" u="sng" dirty="0" err="1" smtClean="0">
                <a:solidFill>
                  <a:srgbClr val="0070C0"/>
                </a:solidFill>
              </a:rPr>
              <a:t>di</a:t>
            </a:r>
            <a:r>
              <a:rPr lang="en-US" sz="2800" dirty="0" err="1" smtClean="0">
                <a:solidFill>
                  <a:srgbClr val="FF0000"/>
                </a:solidFill>
              </a:rPr>
              <a:t>aqua</a:t>
            </a:r>
            <a:r>
              <a:rPr lang="en-US" sz="2800" dirty="0" err="1" smtClean="0"/>
              <a:t>copper</a:t>
            </a:r>
            <a:r>
              <a:rPr lang="en-US" sz="2800" dirty="0" smtClean="0"/>
              <a:t>(II)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4      NH</a:t>
            </a:r>
            <a:r>
              <a:rPr lang="en-US" sz="2800" baseline="-25000" dirty="0" smtClean="0"/>
              <a:t>3           </a:t>
            </a:r>
            <a:r>
              <a:rPr lang="en-US" sz="2800" dirty="0" smtClean="0"/>
              <a:t>2  water   metal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01361513"/>
              </p:ext>
            </p:extLst>
          </p:nvPr>
        </p:nvGraphicFramePr>
        <p:xfrm>
          <a:off x="5286876" y="990603"/>
          <a:ext cx="3323724" cy="2803445"/>
        </p:xfrm>
        <a:graphic>
          <a:graphicData uri="http://schemas.openxmlformats.org/drawingml/2006/table">
            <a:tbl>
              <a:tblPr/>
              <a:tblGrid>
                <a:gridCol w="1107908"/>
                <a:gridCol w="1107908"/>
                <a:gridCol w="1107908"/>
              </a:tblGrid>
              <a:tr h="283774">
                <a:tc gridSpan="2">
                  <a:txBody>
                    <a:bodyPr/>
                    <a:lstStyle/>
                    <a:p>
                      <a:endParaRPr lang="en-US" sz="1100"/>
                    </a:p>
                  </a:txBody>
                  <a:tcPr marL="55225" marR="55225" marT="27612" marB="276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5225" marR="55225" marT="27612" marB="27612">
                    <a:lnL>
                      <a:noFill/>
                    </a:lnL>
                  </a:tcPr>
                </a:tc>
              </a:tr>
              <a:tr h="35995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ligand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coded by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(old name)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5995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H</a:t>
                      </a:r>
                      <a:r>
                        <a:rPr lang="en-US" sz="1100" baseline="-25000">
                          <a:latin typeface="Helvetica, Arial"/>
                        </a:rPr>
                        <a:t>2</a:t>
                      </a:r>
                      <a:r>
                        <a:rPr lang="en-US" sz="1100">
                          <a:latin typeface="Helvetica, Arial"/>
                        </a:rPr>
                        <a:t>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aqua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aquo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5995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NH</a:t>
                      </a:r>
                      <a:r>
                        <a:rPr lang="en-US" sz="1100" baseline="-25000">
                          <a:latin typeface="Helvetica, Arial"/>
                        </a:rPr>
                        <a:t>3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ammine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ammino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5995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OH</a:t>
                      </a:r>
                      <a:r>
                        <a:rPr lang="en-US" sz="1100" baseline="30000">
                          <a:latin typeface="Helvetica, Arial"/>
                        </a:rPr>
                        <a:t>-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hydroxo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hydroxy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5995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Cl</a:t>
                      </a:r>
                      <a:r>
                        <a:rPr lang="en-US" sz="1100" baseline="30000">
                          <a:latin typeface="Helvetica, Arial"/>
                        </a:rPr>
                        <a:t>-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chloro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5995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F</a:t>
                      </a:r>
                      <a:r>
                        <a:rPr lang="en-US" sz="1100" baseline="30000">
                          <a:latin typeface="Helvetica, Arial"/>
                        </a:rPr>
                        <a:t>-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fluoro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5995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CN</a:t>
                      </a:r>
                      <a:r>
                        <a:rPr lang="en-US" sz="1100" baseline="30000">
                          <a:latin typeface="Helvetica, Arial"/>
                        </a:rPr>
                        <a:t>-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cyano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810162695"/>
              </p:ext>
            </p:extLst>
          </p:nvPr>
        </p:nvGraphicFramePr>
        <p:xfrm>
          <a:off x="5082299" y="3938588"/>
          <a:ext cx="3833100" cy="2538411"/>
        </p:xfrm>
        <a:graphic>
          <a:graphicData uri="http://schemas.openxmlformats.org/drawingml/2006/table">
            <a:tbl>
              <a:tblPr/>
              <a:tblGrid>
                <a:gridCol w="1916550"/>
                <a:gridCol w="1916550"/>
              </a:tblGrid>
              <a:tr h="294309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3408" marR="63408" marT="31704" marB="317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401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no of ligands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coded by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7401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2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Helvetica, Arial"/>
                        </a:rPr>
                        <a:t>di</a:t>
                      </a:r>
                      <a:endParaRPr lang="en-US" sz="1200" dirty="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7401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3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tri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7401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4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tetra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7401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5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penta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37401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Helvetica, Arial"/>
                        </a:rPr>
                        <a:t>6</a:t>
                      </a:r>
                      <a:endParaRPr lang="en-US" sz="120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Helvetica, Arial"/>
                        </a:rPr>
                        <a:t>hexa</a:t>
                      </a:r>
                      <a:endParaRPr lang="en-US" sz="1200" dirty="0"/>
                    </a:p>
                  </a:txBody>
                  <a:tcPr marL="66050" marR="66050" marT="66050" marB="66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3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315325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For positively charged complex 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en-US" dirty="0"/>
              <a:t>A positively charged complex ion is called a </a:t>
            </a:r>
            <a:r>
              <a:rPr lang="en-US" b="1" i="1" dirty="0"/>
              <a:t>cationic complex</a:t>
            </a:r>
            <a:r>
              <a:rPr lang="en-US" dirty="0"/>
              <a:t>. A </a:t>
            </a:r>
            <a:r>
              <a:rPr lang="en-US" dirty="0" err="1"/>
              <a:t>cation</a:t>
            </a:r>
            <a:r>
              <a:rPr lang="en-US" dirty="0"/>
              <a:t> is a positively charged ion.</a:t>
            </a:r>
          </a:p>
          <a:p>
            <a:r>
              <a:rPr lang="en-US" dirty="0"/>
              <a:t>The metal in this is named exactly as you would expect, with the addition of its oxidation state.</a:t>
            </a:r>
          </a:p>
          <a:p>
            <a:r>
              <a:rPr lang="en-US" dirty="0"/>
              <a:t>Going back to a previous example, [Cu(H</a:t>
            </a:r>
            <a:r>
              <a:rPr lang="en-US" baseline="-25000" dirty="0"/>
              <a:t>2</a:t>
            </a:r>
            <a:r>
              <a:rPr lang="en-US" dirty="0"/>
              <a:t>O)</a:t>
            </a:r>
            <a:r>
              <a:rPr lang="en-US" baseline="-25000" dirty="0"/>
              <a:t>6</a:t>
            </a:r>
            <a:r>
              <a:rPr lang="en-US" dirty="0"/>
              <a:t>]</a:t>
            </a:r>
            <a:r>
              <a:rPr lang="en-US" baseline="30000" dirty="0"/>
              <a:t>2+</a:t>
            </a:r>
            <a:r>
              <a:rPr lang="en-US" dirty="0"/>
              <a:t> is called the </a:t>
            </a:r>
            <a:r>
              <a:rPr lang="en-US" dirty="0" err="1"/>
              <a:t>hexaaquacopper</a:t>
            </a:r>
            <a:r>
              <a:rPr lang="en-US" dirty="0"/>
              <a:t>(II) ion because the copper's oxidation state is +2. Copper's oxidation is +2 because the original </a:t>
            </a:r>
            <a:r>
              <a:rPr lang="en-US" dirty="0" err="1"/>
              <a:t>uncomplexed</a:t>
            </a:r>
            <a:r>
              <a:rPr lang="en-US" dirty="0"/>
              <a:t> ion was Cu</a:t>
            </a:r>
            <a:r>
              <a:rPr lang="en-US" baseline="30000" dirty="0"/>
              <a:t>2+</a:t>
            </a:r>
            <a:r>
              <a:rPr lang="en-US" dirty="0"/>
              <a:t> - NOT because the complex carries 2+ charges.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315325" cy="9429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For negatively charged complex 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negatively charged complex ion is called an </a:t>
            </a:r>
            <a:r>
              <a:rPr lang="en-US" b="1" i="1" dirty="0"/>
              <a:t>anionic complex</a:t>
            </a:r>
            <a:r>
              <a:rPr lang="en-US" dirty="0"/>
              <a:t>. An anion is a negatively charged ion.</a:t>
            </a:r>
          </a:p>
          <a:p>
            <a:r>
              <a:rPr lang="en-US" dirty="0"/>
              <a:t>In this case the name of the metal is modified to show that it has ended up in a negative ion. This is shown by the ending </a:t>
            </a:r>
            <a:r>
              <a:rPr lang="en-US" b="1" dirty="0"/>
              <a:t>-ate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26244932"/>
              </p:ext>
            </p:extLst>
          </p:nvPr>
        </p:nvGraphicFramePr>
        <p:xfrm>
          <a:off x="5334000" y="1524000"/>
          <a:ext cx="2761248" cy="2201708"/>
        </p:xfrm>
        <a:graphic>
          <a:graphicData uri="http://schemas.openxmlformats.org/drawingml/2006/table">
            <a:tbl>
              <a:tblPr/>
              <a:tblGrid>
                <a:gridCol w="1380624"/>
                <a:gridCol w="1380624"/>
              </a:tblGrid>
              <a:tr h="200544">
                <a:tc gridSpan="2">
                  <a:txBody>
                    <a:bodyPr/>
                    <a:lstStyle/>
                    <a:p>
                      <a:endParaRPr lang="en-US" sz="1100"/>
                    </a:p>
                  </a:txBody>
                  <a:tcPr marL="55225" marR="55225" marT="27612" marB="276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38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metal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changed to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25438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cobalt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cobaltate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25438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aluminium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aluminate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25438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chromium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chromate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25438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vanadium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vanadate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25438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copper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cuprate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25438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Helvetica, Arial"/>
                        </a:rPr>
                        <a:t>iron</a:t>
                      </a:r>
                      <a:endParaRPr lang="en-US" sz="110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Helvetica, Arial"/>
                        </a:rPr>
                        <a:t>ferrate</a:t>
                      </a:r>
                      <a:endParaRPr lang="en-US" sz="1100" dirty="0"/>
                    </a:p>
                  </a:txBody>
                  <a:tcPr marL="57526" marR="57526" marT="57526" marB="575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So, for example, suppose you bond 4 chloride ions around a Cu</a:t>
            </a:r>
            <a:r>
              <a:rPr lang="en-US" baseline="30000" dirty="0"/>
              <a:t>2+</a:t>
            </a:r>
            <a:r>
              <a:rPr lang="en-US" dirty="0"/>
              <a:t> ion to give [CuCl</a:t>
            </a:r>
            <a:r>
              <a:rPr lang="en-US" baseline="-25000" dirty="0"/>
              <a:t>4</a:t>
            </a:r>
            <a:r>
              <a:rPr lang="en-US" dirty="0"/>
              <a:t>]</a:t>
            </a:r>
            <a:r>
              <a:rPr lang="en-US" baseline="30000" dirty="0"/>
              <a:t>2-</a:t>
            </a:r>
            <a:r>
              <a:rPr lang="en-US" dirty="0"/>
              <a:t>.</a:t>
            </a:r>
          </a:p>
          <a:p>
            <a:r>
              <a:rPr lang="en-US" dirty="0"/>
              <a:t>The name shows the 4 (tetra) chlorines (</a:t>
            </a:r>
            <a:r>
              <a:rPr lang="en-US" dirty="0" err="1"/>
              <a:t>chloro</a:t>
            </a:r>
            <a:r>
              <a:rPr lang="en-US" dirty="0"/>
              <a:t>) around a copper in an overall negative ion (</a:t>
            </a:r>
            <a:r>
              <a:rPr lang="en-US" dirty="0" err="1"/>
              <a:t>cuprate</a:t>
            </a:r>
            <a:r>
              <a:rPr lang="en-US" dirty="0"/>
              <a:t>). The copper has on oxidation state of +2. This is the </a:t>
            </a:r>
            <a:r>
              <a:rPr lang="en-US" dirty="0" err="1"/>
              <a:t>tetrachlorocuprate</a:t>
            </a:r>
            <a:r>
              <a:rPr lang="en-US" dirty="0"/>
              <a:t>(II) 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75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Coordination Number</a:t>
            </a:r>
          </a:p>
        </p:txBody>
      </p:sp>
      <p:graphicFrame>
        <p:nvGraphicFramePr>
          <p:cNvPr id="35844" name="Group 4"/>
          <p:cNvGraphicFramePr>
            <a:graphicFrameLocks noGrp="1"/>
          </p:cNvGraphicFramePr>
          <p:nvPr>
            <p:ph type="tbl" idx="1"/>
          </p:nvPr>
        </p:nvGraphicFramePr>
        <p:xfrm>
          <a:off x="777875" y="3049588"/>
          <a:ext cx="7866063" cy="2816162"/>
        </p:xfrm>
        <a:graphic>
          <a:graphicData uri="http://schemas.openxmlformats.org/drawingml/2006/table">
            <a:tbl>
              <a:tblPr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17775"/>
                <a:gridCol w="5348288"/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Coordination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number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Example(s)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Ag(NH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+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CoCl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2-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Cu(NH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2+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Co(H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O)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2+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Ni(NH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2+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47688" y="1139825"/>
            <a:ext cx="7962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q"/>
            </a:pPr>
            <a:r>
              <a:rPr lang="en-US" sz="2800"/>
              <a:t> Coordination number refers to the number of ligands attached to the cation</a:t>
            </a:r>
          </a:p>
          <a:p>
            <a:pPr>
              <a:buClr>
                <a:srgbClr val="FF3300"/>
              </a:buClr>
              <a:buFont typeface="Wingdings" pitchFamily="2" charset="2"/>
              <a:buChar char="q"/>
            </a:pPr>
            <a:r>
              <a:rPr lang="en-US" sz="2800"/>
              <a:t> 2, 4, and 6 are the most common coordination numbers</a:t>
            </a:r>
          </a:p>
        </p:txBody>
      </p:sp>
    </p:spTree>
    <p:extLst>
      <p:ext uri="{BB962C8B-B14F-4D97-AF65-F5344CB8AC3E}">
        <p14:creationId xmlns:p14="http://schemas.microsoft.com/office/powerpoint/2010/main" val="162283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Complex Ions and Solubility</a:t>
            </a:r>
          </a:p>
        </p:txBody>
      </p:sp>
      <p:graphicFrame>
        <p:nvGraphicFramePr>
          <p:cNvPr id="36877" name="Object 1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469565"/>
              </p:ext>
            </p:extLst>
          </p:nvPr>
        </p:nvGraphicFramePr>
        <p:xfrm>
          <a:off x="1905000" y="4876800"/>
          <a:ext cx="485986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2082600" imgH="457200" progId="Equation.3">
                  <p:embed/>
                </p:oleObj>
              </mc:Choice>
              <mc:Fallback>
                <p:oleObj name="Equation" r:id="rId3" imgW="2082600" imgH="4572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76800"/>
                        <a:ext cx="485986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055688" y="1520825"/>
            <a:ext cx="88725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 AgCl(s) </a:t>
            </a:r>
            <a:r>
              <a:rPr lang="en-US" sz="2800">
                <a:sym typeface="Wingdings 3" pitchFamily="18" charset="2"/>
              </a:rPr>
              <a:t> Ag</a:t>
            </a:r>
            <a:r>
              <a:rPr lang="en-US" sz="2800" baseline="30000">
                <a:sym typeface="Wingdings 3" pitchFamily="18" charset="2"/>
              </a:rPr>
              <a:t>+</a:t>
            </a:r>
            <a:r>
              <a:rPr lang="en-US" sz="2800">
                <a:sym typeface="Wingdings 3" pitchFamily="18" charset="2"/>
              </a:rPr>
              <a:t> + Cl</a:t>
            </a:r>
            <a:r>
              <a:rPr lang="en-US" sz="2800" baseline="30000">
                <a:sym typeface="Wingdings 3" pitchFamily="18" charset="2"/>
              </a:rPr>
              <a:t>-</a:t>
            </a:r>
            <a:r>
              <a:rPr lang="en-US" sz="2800">
                <a:sym typeface="Wingdings 3" pitchFamily="18" charset="2"/>
              </a:rPr>
              <a:t>		 K</a:t>
            </a:r>
            <a:r>
              <a:rPr lang="en-US" sz="2800" baseline="-25000">
                <a:sym typeface="Wingdings 3" pitchFamily="18" charset="2"/>
              </a:rPr>
              <a:t>sp</a:t>
            </a:r>
            <a:r>
              <a:rPr lang="en-US" sz="2800">
                <a:sym typeface="Wingdings 3" pitchFamily="18" charset="2"/>
              </a:rPr>
              <a:t> = 1.6 x 10</a:t>
            </a:r>
            <a:r>
              <a:rPr lang="en-US" sz="2800" baseline="30000">
                <a:sym typeface="Wingdings 3" pitchFamily="18" charset="2"/>
              </a:rPr>
              <a:t>-10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57213" y="2151063"/>
            <a:ext cx="841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Ag</a:t>
            </a:r>
            <a:r>
              <a:rPr lang="en-US" sz="2800" baseline="30000"/>
              <a:t>+</a:t>
            </a:r>
            <a:r>
              <a:rPr lang="en-US" sz="2800"/>
              <a:t> + NH</a:t>
            </a:r>
            <a:r>
              <a:rPr lang="en-US" sz="2800" baseline="-25000"/>
              <a:t>3</a:t>
            </a:r>
            <a:r>
              <a:rPr lang="en-US" sz="2800"/>
              <a:t> </a:t>
            </a:r>
            <a:r>
              <a:rPr lang="en-US" sz="2800">
                <a:sym typeface="Wingdings 3" pitchFamily="18" charset="2"/>
              </a:rPr>
              <a:t> Ag(NH</a:t>
            </a:r>
            <a:r>
              <a:rPr lang="en-US" sz="2800" baseline="-25000">
                <a:sym typeface="Wingdings 3" pitchFamily="18" charset="2"/>
              </a:rPr>
              <a:t>3</a:t>
            </a:r>
            <a:r>
              <a:rPr lang="en-US" sz="2800">
                <a:sym typeface="Wingdings 3" pitchFamily="18" charset="2"/>
              </a:rPr>
              <a:t>)</a:t>
            </a:r>
            <a:r>
              <a:rPr lang="en-US" sz="2800" baseline="30000">
                <a:sym typeface="Wingdings 3" pitchFamily="18" charset="2"/>
              </a:rPr>
              <a:t>+</a:t>
            </a:r>
            <a:r>
              <a:rPr lang="en-US" sz="2800">
                <a:sym typeface="Wingdings 3" pitchFamily="18" charset="2"/>
              </a:rPr>
              <a:t> 	     K</a:t>
            </a:r>
            <a:r>
              <a:rPr lang="en-US" sz="2800" baseline="-25000">
                <a:sym typeface="Wingdings 3" pitchFamily="18" charset="2"/>
              </a:rPr>
              <a:t>1</a:t>
            </a:r>
            <a:r>
              <a:rPr lang="en-US" sz="2800">
                <a:sym typeface="Wingdings 3" pitchFamily="18" charset="2"/>
              </a:rPr>
              <a:t> = 2.1 x 10</a:t>
            </a:r>
            <a:r>
              <a:rPr lang="en-US" sz="2800" baseline="30000">
                <a:sym typeface="Wingdings 3" pitchFamily="18" charset="2"/>
              </a:rPr>
              <a:t>3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0" y="284003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Ag(NH</a:t>
            </a:r>
            <a:r>
              <a:rPr lang="en-US" sz="2800" baseline="-25000"/>
              <a:t>3</a:t>
            </a:r>
            <a:r>
              <a:rPr lang="en-US" sz="2800"/>
              <a:t>)</a:t>
            </a:r>
            <a:r>
              <a:rPr lang="en-US" sz="2800" baseline="30000"/>
              <a:t>+</a:t>
            </a:r>
            <a:r>
              <a:rPr lang="en-US" sz="2800"/>
              <a:t> NH</a:t>
            </a:r>
            <a:r>
              <a:rPr lang="en-US" sz="2800" baseline="-25000"/>
              <a:t>3</a:t>
            </a:r>
            <a:r>
              <a:rPr lang="en-US" sz="2800"/>
              <a:t> </a:t>
            </a:r>
            <a:r>
              <a:rPr lang="en-US" sz="2800">
                <a:sym typeface="Wingdings 3" pitchFamily="18" charset="2"/>
              </a:rPr>
              <a:t> Ag(NH</a:t>
            </a:r>
            <a:r>
              <a:rPr lang="en-US" sz="2800" baseline="-25000">
                <a:sym typeface="Wingdings 3" pitchFamily="18" charset="2"/>
              </a:rPr>
              <a:t>3</a:t>
            </a:r>
            <a:r>
              <a:rPr lang="en-US" sz="2800">
                <a:sym typeface="Wingdings 3" pitchFamily="18" charset="2"/>
              </a:rPr>
              <a:t>)</a:t>
            </a:r>
            <a:r>
              <a:rPr lang="en-US" sz="2800" baseline="-25000">
                <a:sym typeface="Wingdings 3" pitchFamily="18" charset="2"/>
              </a:rPr>
              <a:t>2</a:t>
            </a:r>
            <a:r>
              <a:rPr lang="en-US" sz="2800" baseline="30000">
                <a:sym typeface="Wingdings 3" pitchFamily="18" charset="2"/>
              </a:rPr>
              <a:t>+</a:t>
            </a:r>
            <a:r>
              <a:rPr lang="en-US" sz="2800">
                <a:sym typeface="Wingdings 3" pitchFamily="18" charset="2"/>
              </a:rPr>
              <a:t> 	   K</a:t>
            </a:r>
            <a:r>
              <a:rPr lang="en-US" sz="2800" baseline="-25000">
                <a:sym typeface="Wingdings 3" pitchFamily="18" charset="2"/>
              </a:rPr>
              <a:t>2</a:t>
            </a:r>
            <a:r>
              <a:rPr lang="en-US" sz="2800">
                <a:sym typeface="Wingdings 3" pitchFamily="18" charset="2"/>
              </a:rPr>
              <a:t> = 8.2 x 10</a:t>
            </a:r>
            <a:r>
              <a:rPr lang="en-US" sz="2800" baseline="30000">
                <a:sym typeface="Wingdings 3" pitchFamily="18" charset="2"/>
              </a:rPr>
              <a:t>3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276225" y="3556000"/>
            <a:ext cx="8388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654050" y="2265363"/>
            <a:ext cx="696913" cy="3476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3113088" y="1574800"/>
            <a:ext cx="696912" cy="3476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V="1">
            <a:off x="493713" y="2932113"/>
            <a:ext cx="696912" cy="3476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V="1">
            <a:off x="3563938" y="2257425"/>
            <a:ext cx="696912" cy="3476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176213" y="3810000"/>
            <a:ext cx="59166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/>
              <a:t>AgCl</a:t>
            </a:r>
            <a:r>
              <a:rPr lang="en-US" sz="2800" dirty="0"/>
              <a:t> + 2NH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Wingdings 3" pitchFamily="18" charset="2"/>
              </a:rPr>
              <a:t> Ag(NH</a:t>
            </a:r>
            <a:r>
              <a:rPr lang="en-US" sz="2800" baseline="-25000" dirty="0">
                <a:sym typeface="Wingdings 3" pitchFamily="18" charset="2"/>
              </a:rPr>
              <a:t>3</a:t>
            </a:r>
            <a:r>
              <a:rPr lang="en-US" sz="2800" dirty="0">
                <a:sym typeface="Wingdings 3" pitchFamily="18" charset="2"/>
              </a:rPr>
              <a:t>)</a:t>
            </a:r>
            <a:r>
              <a:rPr lang="en-US" sz="2800" baseline="-25000" dirty="0">
                <a:sym typeface="Wingdings 3" pitchFamily="18" charset="2"/>
              </a:rPr>
              <a:t>2</a:t>
            </a:r>
            <a:r>
              <a:rPr lang="en-US" sz="2800" baseline="30000" dirty="0">
                <a:sym typeface="Wingdings 3" pitchFamily="18" charset="2"/>
              </a:rPr>
              <a:t>+</a:t>
            </a:r>
            <a:r>
              <a:rPr lang="en-US" sz="2800" dirty="0">
                <a:sym typeface="Wingdings 3" pitchFamily="18" charset="2"/>
              </a:rPr>
              <a:t> + </a:t>
            </a:r>
            <a:r>
              <a:rPr lang="en-US" sz="2800" dirty="0" err="1">
                <a:sym typeface="Wingdings 3" pitchFamily="18" charset="2"/>
              </a:rPr>
              <a:t>Cl</a:t>
            </a:r>
            <a:r>
              <a:rPr lang="en-US" sz="2800" baseline="30000" dirty="0">
                <a:sym typeface="Wingdings 3" pitchFamily="18" charset="2"/>
              </a:rPr>
              <a:t>-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6092825" y="3678238"/>
            <a:ext cx="252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K = K</a:t>
            </a:r>
            <a:r>
              <a:rPr lang="en-US" sz="2800" baseline="-25000"/>
              <a:t>sp</a:t>
            </a:r>
            <a:r>
              <a:rPr lang="en-US" sz="2800">
                <a:sym typeface="Symbol" pitchFamily="18" charset="2"/>
              </a:rPr>
              <a:t></a:t>
            </a:r>
            <a:r>
              <a:rPr lang="en-US" sz="2800"/>
              <a:t>K</a:t>
            </a:r>
            <a:r>
              <a:rPr lang="en-US" sz="2800" baseline="-25000"/>
              <a:t>1</a:t>
            </a:r>
            <a:r>
              <a:rPr lang="en-US" sz="2800">
                <a:sym typeface="Symbol" pitchFamily="18" charset="2"/>
              </a:rPr>
              <a:t></a:t>
            </a:r>
            <a:r>
              <a:rPr lang="en-US" sz="2800"/>
              <a:t>K</a:t>
            </a:r>
            <a:r>
              <a:rPr lang="en-US" sz="2800" baseline="-250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4525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  <p:bldP spid="36868" grpId="0"/>
      <p:bldP spid="36869" grpId="0"/>
      <p:bldP spid="36875" grpId="0"/>
      <p:bldP spid="3687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121</TotalTime>
  <Words>477</Words>
  <Application>Microsoft Office PowerPoint</Application>
  <PresentationFormat>On-screen Show (4:3)</PresentationFormat>
  <Paragraphs>90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Clarity</vt:lpstr>
      <vt:lpstr>ChemSketch</vt:lpstr>
      <vt:lpstr>Equation</vt:lpstr>
      <vt:lpstr>Complex Ion Equilibria</vt:lpstr>
      <vt:lpstr>Complex Ions</vt:lpstr>
      <vt:lpstr>Complex ion Equilibria</vt:lpstr>
      <vt:lpstr>NH3, CN-, and H2O  are Common Ligands</vt:lpstr>
      <vt:lpstr>Naming Complex Ions </vt:lpstr>
      <vt:lpstr>For positively charged complex ions </vt:lpstr>
      <vt:lpstr>For negatively charged complex ions </vt:lpstr>
      <vt:lpstr>Coordination Number</vt:lpstr>
      <vt:lpstr>Complex Ions and Solubility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 Ion Equilibria</dc:title>
  <dc:creator>Elizabeth</dc:creator>
  <cp:lastModifiedBy>Saint Viator</cp:lastModifiedBy>
  <cp:revision>7</cp:revision>
  <cp:lastPrinted>2013-02-27T12:43:42Z</cp:lastPrinted>
  <dcterms:created xsi:type="dcterms:W3CDTF">2013-02-24T23:11:06Z</dcterms:created>
  <dcterms:modified xsi:type="dcterms:W3CDTF">2013-02-27T14:43:18Z</dcterms:modified>
</cp:coreProperties>
</file>