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2" r:id="rId1"/>
  </p:sldMasterIdLst>
  <p:handoutMasterIdLst>
    <p:handoutMasterId r:id="rId17"/>
  </p:handoutMasterIdLst>
  <p:sldIdLst>
    <p:sldId id="256" r:id="rId2"/>
    <p:sldId id="257" r:id="rId3"/>
    <p:sldId id="263" r:id="rId4"/>
    <p:sldId id="258" r:id="rId5"/>
    <p:sldId id="265" r:id="rId6"/>
    <p:sldId id="269" r:id="rId7"/>
    <p:sldId id="270" r:id="rId8"/>
    <p:sldId id="271" r:id="rId9"/>
    <p:sldId id="264" r:id="rId10"/>
    <p:sldId id="259" r:id="rId11"/>
    <p:sldId id="261" r:id="rId12"/>
    <p:sldId id="266" r:id="rId13"/>
    <p:sldId id="267" r:id="rId14"/>
    <p:sldId id="262" r:id="rId15"/>
    <p:sldId id="268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32" autoAdjust="0"/>
    <p:restoredTop sz="90929"/>
  </p:normalViewPr>
  <p:slideViewPr>
    <p:cSldViewPr>
      <p:cViewPr varScale="1">
        <p:scale>
          <a:sx n="67" d="100"/>
          <a:sy n="67" d="100"/>
        </p:scale>
        <p:origin x="-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B5BB83B-D576-4A44-9AA9-6467F2FD12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24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F5288F-A409-45BF-BC04-827ED70515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99776-B124-4349-9BC5-6B688FDB12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836B-7398-48E2-A03A-9594EB6D8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2D0D703-E68D-4FF5-A58B-D831A46731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80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4267EFD-A600-4EF9-A495-A29EE6F47B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9F63-B7D2-466C-917D-742D3CE69A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48003-51E3-486B-AB36-234EE33CE5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57D242F-C38F-4E3E-820B-0F48D6C2F0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248-FBFC-4A57-AD36-9F626D8DBE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1441-BBD0-4E00-B4B5-486E6AFA51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4E8CD-81D1-466B-AAE7-D26F7FEDA4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9352-27F2-4433-9056-3F33793CFB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AEBEB1A-9559-470B-9E7B-46D19EF9A5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CHEMICAL EQUILIBRIUM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US" sz="2800"/>
          </a:p>
        </p:txBody>
      </p:sp>
      <p:graphicFrame>
        <p:nvGraphicFramePr>
          <p:cNvPr id="12292" name="Object 4"/>
          <p:cNvGraphicFramePr>
            <a:graphicFrameLocks noGrp="1" noChangeAspect="1"/>
          </p:cNvGraphicFramePr>
          <p:nvPr>
            <p:ph type="clipArt" sz="half" idx="2"/>
          </p:nvPr>
        </p:nvGraphicFramePr>
        <p:xfrm>
          <a:off x="4648200" y="2619375"/>
          <a:ext cx="3810000" cy="283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Clip" r:id="rId4" imgW="5184720" imgH="3862080" progId="MS_ClipArt_Gallery.5">
                  <p:embed/>
                </p:oleObj>
              </mc:Choice>
              <mc:Fallback>
                <p:oleObj name="Clip" r:id="rId4" imgW="5184720" imgH="386208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619375"/>
                        <a:ext cx="3810000" cy="283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MEANING OF K</a:t>
            </a:r>
            <a:r>
              <a:rPr lang="en-US" baseline="-25000"/>
              <a:t>eq</a:t>
            </a:r>
            <a:r>
              <a:rPr lang="en-US"/>
              <a:t> VALUES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 is very large -- reaction proceeds far to completion; position of equilibrium is far toward product side.</a:t>
            </a:r>
          </a:p>
          <a:p>
            <a:r>
              <a:rPr lang="en-US" dirty="0"/>
              <a:t>K = 1 -- </a:t>
            </a:r>
            <a:r>
              <a:rPr lang="en-US" dirty="0" smtClean="0"/>
              <a:t>Concentration </a:t>
            </a:r>
            <a:r>
              <a:rPr lang="en-US" dirty="0"/>
              <a:t>of products &amp; reactants about same at </a:t>
            </a:r>
            <a:r>
              <a:rPr lang="en-US" dirty="0" smtClean="0"/>
              <a:t>equilibrium;  equilibrium </a:t>
            </a:r>
            <a:r>
              <a:rPr lang="en-US" dirty="0"/>
              <a:t>is midway between products &amp; reactants.</a:t>
            </a:r>
          </a:p>
          <a:p>
            <a:r>
              <a:rPr lang="en-US" dirty="0"/>
              <a:t>K is very small -- little product formed; position of </a:t>
            </a:r>
            <a:r>
              <a:rPr lang="en-US" dirty="0" smtClean="0"/>
              <a:t>equilibrium </a:t>
            </a:r>
            <a:r>
              <a:rPr lang="en-US" dirty="0"/>
              <a:t>is far toward reactants.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HETEROGENEOUS EQUILIBRIUM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When more than one phase exists in a reaction, it is called a heterogeneous reaction.</a:t>
            </a:r>
          </a:p>
          <a:p>
            <a:r>
              <a:rPr lang="en-US" sz="2800"/>
              <a:t>The concentration of a pure solid (sodium carbonate) or a pure liquid (water) is a constant.  </a:t>
            </a:r>
          </a:p>
          <a:p>
            <a:r>
              <a:rPr lang="en-US" sz="2800"/>
              <a:t>Equilibrium law expressions are written without concentration of pure solids and liquids.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66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772400" cy="838200"/>
          </a:xfrm>
        </p:spPr>
        <p:txBody>
          <a:bodyPr/>
          <a:lstStyle/>
          <a:p>
            <a:r>
              <a:rPr lang="en-US"/>
              <a:t>K</a:t>
            </a:r>
            <a:r>
              <a:rPr lang="en-US" baseline="-25000"/>
              <a:t>c</a:t>
            </a:r>
            <a:r>
              <a:rPr lang="en-US"/>
              <a:t> and K</a:t>
            </a:r>
            <a:r>
              <a:rPr lang="en-US" baseline="-25000"/>
              <a:t>p</a:t>
            </a:r>
            <a:endParaRPr lang="en-US"/>
          </a:p>
        </p:txBody>
      </p:sp>
      <p:graphicFrame>
        <p:nvGraphicFramePr>
          <p:cNvPr id="2560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24025" y="1371600"/>
          <a:ext cx="5694363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Microsoft Equation 3.0" r:id="rId3" imgW="2501640" imgH="736560" progId="Equation.3">
                  <p:embed/>
                </p:oleObj>
              </mc:Choice>
              <mc:Fallback>
                <p:oleObj name="Microsoft Equation 3.0" r:id="rId3" imgW="2501640" imgH="736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5" y="1371600"/>
                        <a:ext cx="5694363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90600" y="3429000"/>
          <a:ext cx="7589838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Microsoft Equation 3.0" r:id="rId5" imgW="2933640" imgH="1358640" progId="Equation.3">
                  <p:embed/>
                </p:oleObj>
              </mc:Choice>
              <mc:Fallback>
                <p:oleObj name="Microsoft Equation 3.0" r:id="rId5" imgW="2933640" imgH="1358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7589838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if Equilibrium concentration is not given?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Size of K determines approach to take.</a:t>
            </a:r>
          </a:p>
          <a:p>
            <a:r>
              <a:rPr lang="en-US" dirty="0" smtClean="0"/>
              <a:t>In the case of large K (&gt;100) or the case of small K ( &lt;.01), this allows us to make simplifying assumption.</a:t>
            </a:r>
          </a:p>
          <a:p>
            <a:r>
              <a:rPr lang="en-US" dirty="0" smtClean="0"/>
              <a:t>Just use ICE.</a:t>
            </a:r>
          </a:p>
          <a:p>
            <a:r>
              <a:rPr lang="en-US" dirty="0" smtClean="0"/>
              <a:t>Rule of thumb is that if the value of x is &lt;55 of all other concentrations, our assumption is valid.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06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ICE CHART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Concentration must be in moles/L</a:t>
            </a:r>
          </a:p>
          <a:p>
            <a:r>
              <a:rPr lang="en-US"/>
              <a:t>Concentration must be at equilibrium</a:t>
            </a:r>
          </a:p>
          <a:p>
            <a:r>
              <a:rPr lang="en-US"/>
              <a:t>In the change row products and reactants must have opposite signs.</a:t>
            </a:r>
          </a:p>
          <a:p>
            <a:r>
              <a:rPr lang="en-US"/>
              <a:t>In the change row products and reactants are in the same ratio as the coefficients for the reaction’s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Midrange 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value is .01 &lt; K &lt; 100, no simplification.</a:t>
            </a:r>
          </a:p>
          <a:p>
            <a:r>
              <a:rPr lang="en-US" dirty="0" smtClean="0"/>
              <a:t>We solve using the quadratic equation.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73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2 </a:t>
            </a:r>
            <a:r>
              <a:rPr lang="en-US" dirty="0"/>
              <a:t>+ H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dirty="0">
                <a:sym typeface="Symbol" pitchFamily="18" charset="2"/>
              </a:rPr>
              <a:t> H</a:t>
            </a:r>
            <a:r>
              <a:rPr lang="en-US" baseline="-25000" dirty="0">
                <a:sym typeface="Symbol" pitchFamily="18" charset="2"/>
              </a:rPr>
              <a:t>3</a:t>
            </a:r>
            <a:r>
              <a:rPr lang="en-US" dirty="0">
                <a:sym typeface="Symbol" pitchFamily="18" charset="2"/>
              </a:rPr>
              <a:t>O</a:t>
            </a:r>
            <a:r>
              <a:rPr lang="en-US" baseline="30000" dirty="0">
                <a:sym typeface="Symbol" pitchFamily="18" charset="2"/>
              </a:rPr>
              <a:t>+</a:t>
            </a:r>
            <a:r>
              <a:rPr lang="en-US" dirty="0">
                <a:sym typeface="Symbol" pitchFamily="18" charset="2"/>
              </a:rPr>
              <a:t> + C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dirty="0">
                <a:sym typeface="Symbol" pitchFamily="18" charset="2"/>
              </a:rPr>
              <a:t>H</a:t>
            </a:r>
            <a:r>
              <a:rPr lang="en-US" baseline="-25000" dirty="0">
                <a:sym typeface="Symbol" pitchFamily="18" charset="2"/>
              </a:rPr>
              <a:t>3</a:t>
            </a:r>
            <a:r>
              <a:rPr lang="en-US" dirty="0">
                <a:sym typeface="Symbol" pitchFamily="18" charset="2"/>
              </a:rPr>
              <a:t>O</a:t>
            </a:r>
            <a:r>
              <a:rPr lang="en-US" baseline="-25000" dirty="0">
                <a:sym typeface="Symbol" pitchFamily="18" charset="2"/>
              </a:rPr>
              <a:t>2</a:t>
            </a:r>
            <a:r>
              <a:rPr lang="en-US" baseline="30000" dirty="0">
                <a:sym typeface="Symbol" pitchFamily="18" charset="2"/>
              </a:rPr>
              <a:t>-</a:t>
            </a:r>
            <a:endParaRPr lang="en-US" dirty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Equilibrium occurs when two opposing processes occur at the same </a:t>
            </a:r>
            <a:r>
              <a:rPr lang="en-US" b="1" dirty="0" smtClean="0">
                <a:solidFill>
                  <a:srgbClr val="FF0000"/>
                </a:solidFill>
                <a:sym typeface="Symbol" pitchFamily="18" charset="2"/>
              </a:rPr>
              <a:t>RATE.</a:t>
            </a:r>
            <a:endParaRPr lang="en-US" b="1" dirty="0">
              <a:solidFill>
                <a:srgbClr val="FF0000"/>
              </a:solidFill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The rates are equal in both directions.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Once equilibrium is reached, the concentrations don’t change, but the reaction constantly takes place.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Almost all systems come to equilibrium.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Composition of the equilibrium mix does not depend on which side of equation we begin.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of Equilibrium</a:t>
            </a:r>
          </a:p>
        </p:txBody>
      </p:sp>
      <p:pic>
        <p:nvPicPr>
          <p:cNvPr id="21507" name="Picture 3" descr="E:\jpg\chap016_jpg\w0174-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57400"/>
            <a:ext cx="6858000" cy="43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mass action</a:t>
            </a:r>
            <a:r>
              <a:rPr lang="en-US" dirty="0"/>
              <a:t> expression equals</a:t>
            </a:r>
          </a:p>
          <a:p>
            <a:r>
              <a:rPr lang="en-US" dirty="0"/>
              <a:t>[Products]</a:t>
            </a:r>
            <a:r>
              <a:rPr lang="en-US" baseline="30000" dirty="0"/>
              <a:t>x</a:t>
            </a:r>
            <a:r>
              <a:rPr lang="en-US" dirty="0"/>
              <a:t>/[Reactants]</a:t>
            </a:r>
            <a:r>
              <a:rPr lang="en-US" baseline="30000" dirty="0"/>
              <a:t>y </a:t>
            </a:r>
            <a:r>
              <a:rPr lang="en-US" dirty="0"/>
              <a:t>.  This manner of expression is a convention.</a:t>
            </a:r>
            <a:endParaRPr lang="en-US" baseline="30000" dirty="0"/>
          </a:p>
          <a:p>
            <a:r>
              <a:rPr lang="en-US" dirty="0"/>
              <a:t>[ </a:t>
            </a:r>
            <a:r>
              <a:rPr lang="en-US" dirty="0" err="1"/>
              <a:t>NaCl</a:t>
            </a:r>
            <a:r>
              <a:rPr lang="en-US" dirty="0"/>
              <a:t>] indicates concentration of </a:t>
            </a:r>
            <a:r>
              <a:rPr lang="en-US" dirty="0" err="1"/>
              <a:t>NaCl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u="sng" dirty="0"/>
              <a:t>equilibrium constant (</a:t>
            </a:r>
            <a:r>
              <a:rPr lang="en-US" u="sng" dirty="0" err="1" smtClean="0"/>
              <a:t>K</a:t>
            </a:r>
            <a:r>
              <a:rPr lang="en-US" u="sng" baseline="-25000" dirty="0" err="1"/>
              <a:t>c</a:t>
            </a:r>
            <a:r>
              <a:rPr lang="en-US" u="sng" dirty="0" smtClean="0"/>
              <a:t>) </a:t>
            </a:r>
            <a:r>
              <a:rPr lang="en-US" dirty="0"/>
              <a:t>is the value of the mass action expression when equilibrium concentrations are used.  It is only valid at a given temperature.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</a:t>
            </a:r>
            <a:r>
              <a:rPr lang="en-US" baseline="-25000"/>
              <a:t>eq</a:t>
            </a:r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190625" y="2057400"/>
            <a:ext cx="67643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3200"/>
              <a:t>Consider the general chemical equation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447800" y="3124200"/>
          <a:ext cx="3467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Microsoft Equation 3.0" r:id="rId3" imgW="1155600" imgH="241200" progId="Equation.3">
                  <p:embed/>
                </p:oleObj>
              </mc:Choice>
              <mc:Fallback>
                <p:oleObj name="Microsoft Equation 3.0" r:id="rId3" imgW="115560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24200"/>
                        <a:ext cx="3467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486400" y="3200400"/>
            <a:ext cx="3352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The exponents in the mass action expression are the same as the stoichiometric coefficients</a:t>
            </a:r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1371600" y="4191000"/>
          <a:ext cx="2590800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Microsoft Equation 3.0" r:id="rId5" imgW="952200" imgH="444240" progId="Equation.3">
                  <p:embed/>
                </p:oleObj>
              </mc:Choice>
              <mc:Fallback>
                <p:oleObj name="Microsoft Equation 3.0" r:id="rId5" imgW="95220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2590800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55" grpId="0" autoUpdateAnimBg="0"/>
      <p:bldP spid="2355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914400"/>
            <a:ext cx="7772400" cy="5105400"/>
          </a:xfrm>
        </p:spPr>
        <p:txBody>
          <a:bodyPr/>
          <a:lstStyle/>
          <a:p>
            <a:r>
              <a:rPr lang="en-US"/>
              <a:t>Various operations can be performed on equilibrium expressions</a:t>
            </a:r>
          </a:p>
          <a:p>
            <a:pPr lvl="1"/>
            <a:r>
              <a:rPr lang="en-US"/>
              <a:t>Changing the direction of equilibrium – when the direction of an equilibrium is reversed, the new equilibrium constant is the reciprocal of the original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795338" y="3810000"/>
          <a:ext cx="7475537" cy="238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Equation" r:id="rId3" imgW="2781000" imgH="888840" progId="Equation.3">
                  <p:embed/>
                </p:oleObj>
              </mc:Choice>
              <mc:Fallback>
                <p:oleObj name="Equation" r:id="rId3" imgW="278100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8" y="3810000"/>
                        <a:ext cx="7475537" cy="238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394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lvl="1"/>
            <a:r>
              <a:rPr lang="en-US"/>
              <a:t>Multiplying the coefficients by a factor – when the coefficients in an equation are multiplied by a factor, the equilibrium constant is raised to a power equal to that factor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158875" y="2971800"/>
          <a:ext cx="7586663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Equation" r:id="rId3" imgW="2895480" imgH="901440" progId="Equation.3">
                  <p:embed/>
                </p:oleObj>
              </mc:Choice>
              <mc:Fallback>
                <p:oleObj name="Equation" r:id="rId3" imgW="2895480" imgH="901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2971800"/>
                        <a:ext cx="7586663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267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lvl="1"/>
            <a:r>
              <a:rPr lang="en-US"/>
              <a:t>Adding chemical equilibria – when chemical equilibria are added, their equilibrium constants are multiplied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990600" y="2057400"/>
          <a:ext cx="7696200" cy="407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Equation" r:id="rId3" imgW="3022560" imgH="1600200" progId="Equation.3">
                  <p:embed/>
                </p:oleObj>
              </mc:Choice>
              <mc:Fallback>
                <p:oleObj name="Equation" r:id="rId3" imgW="3022560" imgH="160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057400"/>
                        <a:ext cx="7696200" cy="407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534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Reaction Quotient (Q)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reaction quotient</a:t>
            </a:r>
            <a:r>
              <a:rPr lang="en-US" b="1" u="sng" dirty="0"/>
              <a:t> </a:t>
            </a:r>
            <a:r>
              <a:rPr lang="en-US" dirty="0"/>
              <a:t>(Q) is the value of the mass action expression when </a:t>
            </a:r>
            <a:r>
              <a:rPr lang="en-US" dirty="0" err="1"/>
              <a:t>nonequilibrium</a:t>
            </a:r>
            <a:r>
              <a:rPr lang="en-US" dirty="0"/>
              <a:t> concentrations are used.</a:t>
            </a:r>
          </a:p>
          <a:p>
            <a:r>
              <a:rPr lang="en-US" dirty="0"/>
              <a:t>If Q &lt;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c</a:t>
            </a:r>
            <a:r>
              <a:rPr lang="en-US" dirty="0" smtClean="0"/>
              <a:t>, </a:t>
            </a:r>
            <a:r>
              <a:rPr lang="en-US" dirty="0"/>
              <a:t>products will form</a:t>
            </a:r>
          </a:p>
          <a:p>
            <a:r>
              <a:rPr lang="en-US" dirty="0"/>
              <a:t>If Q&gt;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c</a:t>
            </a:r>
            <a:r>
              <a:rPr lang="en-US" dirty="0" smtClean="0"/>
              <a:t>, </a:t>
            </a:r>
            <a:r>
              <a:rPr lang="en-US" dirty="0"/>
              <a:t>reactants will form</a:t>
            </a:r>
          </a:p>
          <a:p>
            <a:r>
              <a:rPr lang="en-US" dirty="0"/>
              <a:t>If Q =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c</a:t>
            </a:r>
            <a:r>
              <a:rPr lang="en-US" dirty="0" smtClean="0"/>
              <a:t>, </a:t>
            </a:r>
            <a:r>
              <a:rPr lang="en-US" dirty="0"/>
              <a:t>reaction is at equilibrium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1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298</TotalTime>
  <Words>533</Words>
  <Application>Microsoft Office PowerPoint</Application>
  <PresentationFormat>On-screen Show (4:3)</PresentationFormat>
  <Paragraphs>46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Trek</vt:lpstr>
      <vt:lpstr>Clip</vt:lpstr>
      <vt:lpstr>Microsoft Equation 3.0</vt:lpstr>
      <vt:lpstr>Equation</vt:lpstr>
      <vt:lpstr>CHEMICAL EQUILIBRIUM</vt:lpstr>
      <vt:lpstr>PowerPoint Presentation</vt:lpstr>
      <vt:lpstr>Graph of Equilibrium</vt:lpstr>
      <vt:lpstr>PowerPoint Presentation</vt:lpstr>
      <vt:lpstr>Keq</vt:lpstr>
      <vt:lpstr>PowerPoint Presentation</vt:lpstr>
      <vt:lpstr>PowerPoint Presentation</vt:lpstr>
      <vt:lpstr>PowerPoint Presentation</vt:lpstr>
      <vt:lpstr>Reaction Quotient (Q)</vt:lpstr>
      <vt:lpstr>MEANING OF Keq VALUES</vt:lpstr>
      <vt:lpstr>HETEROGENEOUS EQUILIBRIUM</vt:lpstr>
      <vt:lpstr>Kc and Kp</vt:lpstr>
      <vt:lpstr>What if Equilibrium concentration is not given? </vt:lpstr>
      <vt:lpstr>ICE CHART</vt:lpstr>
      <vt:lpstr>Midrange K</vt:lpstr>
    </vt:vector>
  </TitlesOfParts>
  <Company>St.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EQUILIBRIUM</dc:title>
  <dc:creator>John Van Wiel</dc:creator>
  <cp:lastModifiedBy>Saint Viator</cp:lastModifiedBy>
  <cp:revision>16</cp:revision>
  <cp:lastPrinted>2013-01-22T19:08:32Z</cp:lastPrinted>
  <dcterms:created xsi:type="dcterms:W3CDTF">2002-02-16T21:43:19Z</dcterms:created>
  <dcterms:modified xsi:type="dcterms:W3CDTF">2013-01-22T19:09:14Z</dcterms:modified>
</cp:coreProperties>
</file>