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6" d="100"/>
          <a:sy n="76" d="100"/>
        </p:scale>
        <p:origin x="-102" y="-22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E1C79D7-E9FC-40AD-967E-AB9FE3865F2E}" type="datetimeFigureOut">
              <a:rPr lang="en-US" smtClean="0"/>
              <a:t>4/14/2014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B6F50D-42C2-47FF-ABCB-60398E382D04}" type="slidenum">
              <a:rPr lang="en-US" smtClean="0"/>
              <a:t>‹#›</a:t>
            </a:fld>
            <a:endParaRPr lang="en-US"/>
          </a:p>
        </p:txBody>
      </p:sp>
    </p:spTree>
    <p:extLst>
      <p:ext uri="{BB962C8B-B14F-4D97-AF65-F5344CB8AC3E}">
        <p14:creationId xmlns:p14="http://schemas.microsoft.com/office/powerpoint/2010/main" val="16224753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2B23CE4F-B66C-4D4F-AC14-1CC99A81F39A}" type="datetimeFigureOut">
              <a:rPr lang="en-US" smtClean="0"/>
              <a:t>4/14/2014</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B308548E-8B58-4DBF-AE26-30C982BAA2EE}" type="slidenum">
              <a:rPr lang="en-US" smtClean="0"/>
              <a:t>‹#›</a:t>
            </a:fld>
            <a:endParaRPr lang="en-US"/>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23CE4F-B66C-4D4F-AC14-1CC99A81F39A}" type="datetimeFigureOut">
              <a:rPr lang="en-US" smtClean="0"/>
              <a:t>4/14/2014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08548E-8B58-4DBF-AE26-30C982BAA2E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B23CE4F-B66C-4D4F-AC14-1CC99A81F39A}" type="datetimeFigureOut">
              <a:rPr lang="en-US" smtClean="0"/>
              <a:t>4/14/2014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08548E-8B58-4DBF-AE26-30C982BAA2E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23CE4F-B66C-4D4F-AC14-1CC99A81F39A}" type="datetimeFigureOut">
              <a:rPr lang="en-US" smtClean="0"/>
              <a:t>4/14/2014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08548E-8B58-4DBF-AE26-30C982BAA2E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2B23CE4F-B66C-4D4F-AC14-1CC99A81F39A}" type="datetimeFigureOut">
              <a:rPr lang="en-US" smtClean="0"/>
              <a:t>4/14/2014</a:t>
            </a:fld>
            <a:endParaRPr 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08548E-8B58-4DBF-AE26-30C982BAA2EE}" type="slidenum">
              <a:rPr lang="en-US" smtClean="0"/>
              <a:t>‹#›</a:t>
            </a:fld>
            <a:endParaRPr lang="en-US"/>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B23CE4F-B66C-4D4F-AC14-1CC99A81F39A}" type="datetimeFigureOut">
              <a:rPr lang="en-US" smtClean="0"/>
              <a:t>4/14/2014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08548E-8B58-4DBF-AE26-30C982BAA2E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B23CE4F-B66C-4D4F-AC14-1CC99A81F39A}" type="datetimeFigureOut">
              <a:rPr lang="en-US" smtClean="0"/>
              <a:t>4/14/2014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08548E-8B58-4DBF-AE26-30C982BAA2E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B23CE4F-B66C-4D4F-AC14-1CC99A81F39A}" type="datetimeFigureOut">
              <a:rPr lang="en-US" smtClean="0"/>
              <a:t>4/14/2014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08548E-8B58-4DBF-AE26-30C982BAA2E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2B23CE4F-B66C-4D4F-AC14-1CC99A81F39A}" type="datetimeFigureOut">
              <a:rPr lang="en-US" smtClean="0"/>
              <a:t>4/14/2014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08548E-8B58-4DBF-AE26-30C982BAA2E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B23CE4F-B66C-4D4F-AC14-1CC99A81F39A}" type="datetimeFigureOut">
              <a:rPr lang="en-US" smtClean="0"/>
              <a:t>4/14/2014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08548E-8B58-4DBF-AE26-30C982BAA2EE}" type="slidenum">
              <a:rPr lang="en-US" smtClean="0"/>
              <a:t>‹#›</a:t>
            </a:fld>
            <a:endParaRPr 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2B23CE4F-B66C-4D4F-AC14-1CC99A81F39A}" type="datetimeFigureOut">
              <a:rPr lang="en-US" smtClean="0"/>
              <a:t>4/14/2014</a:t>
            </a:fld>
            <a:endParaRPr lang="en-US"/>
          </a:p>
        </p:txBody>
      </p:sp>
      <p:sp>
        <p:nvSpPr>
          <p:cNvPr id="7" name="Slide Number Placeholder 6"/>
          <p:cNvSpPr>
            <a:spLocks noGrp="1"/>
          </p:cNvSpPr>
          <p:nvPr>
            <p:ph type="sldNum" sz="quarter" idx="12"/>
          </p:nvPr>
        </p:nvSpPr>
        <p:spPr/>
        <p:txBody>
          <a:bodyPr/>
          <a:lstStyle/>
          <a:p>
            <a:fld id="{B308548E-8B58-4DBF-AE26-30C982BAA2EE}" type="slidenum">
              <a:rPr lang="en-US" smtClean="0"/>
              <a:t>‹#›</a:t>
            </a:fld>
            <a:endParaRPr 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2B23CE4F-B66C-4D4F-AC14-1CC99A81F39A}" type="datetimeFigureOut">
              <a:rPr lang="en-US" smtClean="0"/>
              <a:t>4/14/2014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B308548E-8B58-4DBF-AE26-30C982BAA2EE}" type="slidenum">
              <a:rPr lang="en-US" smtClean="0"/>
              <a:t>‹#›</a:t>
            </a:fld>
            <a:endParaRPr lang="en-U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slide" Target="slide11.xml"/></Relationships>
</file>

<file path=ppt/slides/_rels/slide1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14.xml"/><Relationship Id="rId5" Type="http://schemas.openxmlformats.org/officeDocument/2006/relationships/slide" Target="slide6.xml"/><Relationship Id="rId4" Type="http://schemas.openxmlformats.org/officeDocument/2006/relationships/slide" Target="slide15.xml"/></Relationships>
</file>

<file path=ppt/slides/_rels/slide14.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slide" Target="slide8.xml"/></Relationships>
</file>

<file path=ppt/slides/_rels/slide16.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slide" Target="slide3.xml"/><Relationship Id="rId1" Type="http://schemas.openxmlformats.org/officeDocument/2006/relationships/slideLayout" Target="../slideLayouts/slideLayout2.xml"/><Relationship Id="rId4" Type="http://schemas.openxmlformats.org/officeDocument/2006/relationships/slide" Target="slide2.xml"/></Relationships>
</file>

<file path=ppt/slides/_rels/slide3.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16.xml"/><Relationship Id="rId5" Type="http://schemas.openxmlformats.org/officeDocument/2006/relationships/slide" Target="slide11.xml"/><Relationship Id="rId4" Type="http://schemas.openxmlformats.org/officeDocument/2006/relationships/slide" Target="slide8.xml"/></Relationships>
</file>

<file path=ppt/slides/_rels/slide6.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slide" Target="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slide" Target="slide13.xml"/></Relationships>
</file>

<file path=ppt/slides/_rels/slide8.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slide" Target="slide13.xml"/></Relationships>
</file>

<file path=ppt/slides/_rels/slide9.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slide" Target="slide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A flow chart…</a:t>
            </a:r>
            <a:endParaRPr lang="en-US" dirty="0"/>
          </a:p>
        </p:txBody>
      </p:sp>
      <p:sp>
        <p:nvSpPr>
          <p:cNvPr id="2" name="Title 1"/>
          <p:cNvSpPr>
            <a:spLocks noGrp="1"/>
          </p:cNvSpPr>
          <p:nvPr>
            <p:ph type="ctrTitle"/>
          </p:nvPr>
        </p:nvSpPr>
        <p:spPr/>
        <p:txBody>
          <a:bodyPr/>
          <a:lstStyle/>
          <a:p>
            <a:r>
              <a:rPr lang="en-US" dirty="0" smtClean="0"/>
              <a:t>Factoring polynomials</a:t>
            </a:r>
            <a:endParaRPr lang="en-US" dirty="0"/>
          </a:p>
        </p:txBody>
      </p:sp>
    </p:spTree>
    <p:extLst>
      <p:ext uri="{BB962C8B-B14F-4D97-AF65-F5344CB8AC3E}">
        <p14:creationId xmlns:p14="http://schemas.microsoft.com/office/powerpoint/2010/main" val="2986981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Solving</a:t>
            </a:r>
            <a:endParaRPr lang="en-US" dirty="0"/>
          </a:p>
        </p:txBody>
      </p:sp>
      <p:sp>
        <p:nvSpPr>
          <p:cNvPr id="3" name="Content Placeholder 2"/>
          <p:cNvSpPr>
            <a:spLocks noGrp="1"/>
          </p:cNvSpPr>
          <p:nvPr>
            <p:ph idx="1"/>
          </p:nvPr>
        </p:nvSpPr>
        <p:spPr>
          <a:xfrm>
            <a:off x="457200" y="1752601"/>
            <a:ext cx="8229600" cy="609600"/>
          </a:xfrm>
        </p:spPr>
        <p:txBody>
          <a:bodyPr/>
          <a:lstStyle/>
          <a:p>
            <a:pPr marL="114300" indent="0" algn="ctr">
              <a:buNone/>
            </a:pPr>
            <a:r>
              <a:rPr lang="en-US" dirty="0" smtClean="0"/>
              <a:t>Is the polynomial already factored for you?</a:t>
            </a:r>
            <a:endParaRPr lang="en-US" dirty="0"/>
          </a:p>
        </p:txBody>
      </p:sp>
      <p:sp>
        <p:nvSpPr>
          <p:cNvPr id="4" name="TextBox 3"/>
          <p:cNvSpPr txBox="1"/>
          <p:nvPr/>
        </p:nvSpPr>
        <p:spPr>
          <a:xfrm>
            <a:off x="1447800" y="2864735"/>
            <a:ext cx="1295400" cy="646331"/>
          </a:xfrm>
          <a:prstGeom prst="rect">
            <a:avLst/>
          </a:prstGeom>
          <a:noFill/>
        </p:spPr>
        <p:txBody>
          <a:bodyPr wrap="square" rtlCol="0">
            <a:spAutoFit/>
          </a:bodyPr>
          <a:lstStyle/>
          <a:p>
            <a:r>
              <a:rPr lang="en-US" sz="3600" b="1" dirty="0" smtClean="0"/>
              <a:t>YES</a:t>
            </a:r>
            <a:endParaRPr lang="en-US" sz="3600" b="1" dirty="0"/>
          </a:p>
        </p:txBody>
      </p:sp>
      <p:sp>
        <p:nvSpPr>
          <p:cNvPr id="5" name="TextBox 4"/>
          <p:cNvSpPr txBox="1"/>
          <p:nvPr/>
        </p:nvSpPr>
        <p:spPr>
          <a:xfrm>
            <a:off x="6172200" y="2667000"/>
            <a:ext cx="1028700" cy="646331"/>
          </a:xfrm>
          <a:prstGeom prst="rect">
            <a:avLst/>
          </a:prstGeom>
          <a:noFill/>
        </p:spPr>
        <p:txBody>
          <a:bodyPr wrap="square" rtlCol="0">
            <a:spAutoFit/>
          </a:bodyPr>
          <a:lstStyle/>
          <a:p>
            <a:r>
              <a:rPr lang="en-US" sz="3600" b="1" dirty="0" smtClean="0"/>
              <a:t>NO</a:t>
            </a:r>
            <a:endParaRPr lang="en-US" sz="3600" b="1" dirty="0"/>
          </a:p>
        </p:txBody>
      </p:sp>
      <p:sp>
        <p:nvSpPr>
          <p:cNvPr id="6" name="Action Button: Back or Previous 5">
            <a:hlinkClick r:id="" action="ppaction://hlinkshowjump?jump=lastslideviewed" highlightClick="1"/>
          </p:cNvPr>
          <p:cNvSpPr/>
          <p:nvPr/>
        </p:nvSpPr>
        <p:spPr>
          <a:xfrm>
            <a:off x="8153400" y="5943600"/>
            <a:ext cx="838200" cy="7620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Action Button: Home 6">
            <a:hlinkClick r:id="rId2" action="ppaction://hlinksldjump" highlightClick="1"/>
          </p:cNvPr>
          <p:cNvSpPr/>
          <p:nvPr/>
        </p:nvSpPr>
        <p:spPr>
          <a:xfrm>
            <a:off x="160116" y="5892478"/>
            <a:ext cx="914400" cy="7620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ction Button: Custom 7">
            <a:hlinkClick r:id="" action="ppaction://hlinkshowjump?jump=nextslide" highlightClick="1"/>
          </p:cNvPr>
          <p:cNvSpPr/>
          <p:nvPr/>
        </p:nvSpPr>
        <p:spPr>
          <a:xfrm>
            <a:off x="1447800" y="2864735"/>
            <a:ext cx="990600" cy="646331"/>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Action Button: Custom 8">
            <a:hlinkClick r:id="rId3" action="ppaction://hlinksldjump" highlightClick="1"/>
          </p:cNvPr>
          <p:cNvSpPr/>
          <p:nvPr/>
        </p:nvSpPr>
        <p:spPr>
          <a:xfrm>
            <a:off x="6191250" y="2667000"/>
            <a:ext cx="990600" cy="646331"/>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288570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60672" cy="1039427"/>
          </a:xfrm>
        </p:spPr>
        <p:txBody>
          <a:bodyPr/>
          <a:lstStyle/>
          <a:p>
            <a:r>
              <a:rPr lang="en-US" dirty="0" smtClean="0"/>
              <a:t>Find the “Roots”</a:t>
            </a:r>
            <a:endParaRPr lang="en-US" dirty="0"/>
          </a:p>
        </p:txBody>
      </p:sp>
      <p:sp>
        <p:nvSpPr>
          <p:cNvPr id="3" name="Content Placeholder 2"/>
          <p:cNvSpPr>
            <a:spLocks noGrp="1"/>
          </p:cNvSpPr>
          <p:nvPr>
            <p:ph idx="1"/>
          </p:nvPr>
        </p:nvSpPr>
        <p:spPr>
          <a:xfrm>
            <a:off x="457200" y="1551895"/>
            <a:ext cx="8229600" cy="2181906"/>
          </a:xfrm>
        </p:spPr>
        <p:txBody>
          <a:bodyPr/>
          <a:lstStyle/>
          <a:p>
            <a:pPr marL="114300" indent="0" algn="ctr">
              <a:buNone/>
            </a:pPr>
            <a:r>
              <a:rPr lang="en-US" dirty="0" smtClean="0"/>
              <a:t>Find out what the variable could be so that the whole equation equals zero…</a:t>
            </a:r>
          </a:p>
          <a:p>
            <a:pPr marL="114300" indent="0" algn="ctr">
              <a:buNone/>
            </a:pPr>
            <a:r>
              <a:rPr lang="en-US" b="1" dirty="0" smtClean="0"/>
              <a:t>Ex:  </a:t>
            </a:r>
            <a:r>
              <a:rPr lang="en-US" dirty="0" smtClean="0"/>
              <a:t>If (</a:t>
            </a:r>
            <a:r>
              <a:rPr lang="en-US" i="1" dirty="0" smtClean="0"/>
              <a:t>x</a:t>
            </a:r>
            <a:r>
              <a:rPr lang="en-US" dirty="0" smtClean="0"/>
              <a:t> + 3)(2</a:t>
            </a:r>
            <a:r>
              <a:rPr lang="en-US" i="1" dirty="0" smtClean="0"/>
              <a:t>x</a:t>
            </a:r>
            <a:r>
              <a:rPr lang="en-US" dirty="0" smtClean="0"/>
              <a:t> – 1) = 0</a:t>
            </a:r>
          </a:p>
          <a:p>
            <a:pPr marL="114300" indent="0" algn="ctr">
              <a:buNone/>
            </a:pPr>
            <a:r>
              <a:rPr lang="en-US" b="1" dirty="0" smtClean="0"/>
              <a:t>What would </a:t>
            </a:r>
            <a:r>
              <a:rPr lang="en-US" b="1" i="1" dirty="0" smtClean="0"/>
              <a:t>x </a:t>
            </a:r>
            <a:r>
              <a:rPr lang="en-US" b="1" dirty="0" smtClean="0"/>
              <a:t>be so that if you plugged it in, the equation would equal 0? (There are 2 possibilities)</a:t>
            </a:r>
          </a:p>
        </p:txBody>
      </p:sp>
      <p:sp>
        <p:nvSpPr>
          <p:cNvPr id="4" name="Action Button: Back or Previous 3">
            <a:hlinkClick r:id="" action="ppaction://hlinkshowjump?jump=lastslideviewed" highlightClick="1"/>
          </p:cNvPr>
          <p:cNvSpPr/>
          <p:nvPr/>
        </p:nvSpPr>
        <p:spPr>
          <a:xfrm>
            <a:off x="8153400" y="5943600"/>
            <a:ext cx="838200" cy="7620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ction Button: Home 4">
            <a:hlinkClick r:id="rId2" action="ppaction://hlinksldjump" highlightClick="1"/>
          </p:cNvPr>
          <p:cNvSpPr/>
          <p:nvPr/>
        </p:nvSpPr>
        <p:spPr>
          <a:xfrm>
            <a:off x="160116" y="5892478"/>
            <a:ext cx="914400" cy="7620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04800" y="3887428"/>
            <a:ext cx="3657600" cy="2308324"/>
          </a:xfrm>
          <a:prstGeom prst="rect">
            <a:avLst/>
          </a:prstGeom>
          <a:noFill/>
        </p:spPr>
        <p:txBody>
          <a:bodyPr wrap="square" rtlCol="0">
            <a:spAutoFit/>
          </a:bodyPr>
          <a:lstStyle/>
          <a:p>
            <a:r>
              <a:rPr lang="en-US" dirty="0" smtClean="0"/>
              <a:t>The 1</a:t>
            </a:r>
            <a:r>
              <a:rPr lang="en-US" baseline="30000" dirty="0" smtClean="0"/>
              <a:t>st</a:t>
            </a:r>
            <a:r>
              <a:rPr lang="en-US" dirty="0" smtClean="0"/>
              <a:t> happens </a:t>
            </a:r>
            <a:r>
              <a:rPr lang="en-US" dirty="0"/>
              <a:t>if you can get </a:t>
            </a:r>
            <a:r>
              <a:rPr lang="en-US" i="1" dirty="0"/>
              <a:t>x</a:t>
            </a:r>
            <a:r>
              <a:rPr lang="en-US" dirty="0"/>
              <a:t> + 3 to equal 0.  So figure </a:t>
            </a:r>
            <a:r>
              <a:rPr lang="en-US" dirty="0" smtClean="0"/>
              <a:t>out what </a:t>
            </a:r>
            <a:r>
              <a:rPr lang="en-US" i="1" dirty="0" smtClean="0"/>
              <a:t>x</a:t>
            </a:r>
            <a:r>
              <a:rPr lang="en-US" dirty="0" smtClean="0"/>
              <a:t> would need to be to make this happen…</a:t>
            </a:r>
          </a:p>
          <a:p>
            <a:r>
              <a:rPr lang="en-US" i="1" dirty="0"/>
              <a:t>x</a:t>
            </a:r>
            <a:r>
              <a:rPr lang="en-US" dirty="0" smtClean="0"/>
              <a:t> + 3 = 0        Solve by subtracting 3 from both sides.</a:t>
            </a:r>
          </a:p>
          <a:p>
            <a:r>
              <a:rPr lang="en-US" i="1" dirty="0"/>
              <a:t> </a:t>
            </a:r>
            <a:r>
              <a:rPr lang="en-US" i="1" dirty="0" smtClean="0"/>
              <a:t>             </a:t>
            </a:r>
            <a:r>
              <a:rPr lang="en-US" dirty="0" smtClean="0"/>
              <a:t>x</a:t>
            </a:r>
            <a:r>
              <a:rPr lang="en-US" i="1" dirty="0" smtClean="0"/>
              <a:t> = </a:t>
            </a:r>
            <a:r>
              <a:rPr lang="en-US" dirty="0" smtClean="0"/>
              <a:t>3</a:t>
            </a:r>
            <a:endParaRPr lang="en-US" dirty="0"/>
          </a:p>
          <a:p>
            <a:endParaRPr lang="en-US" dirty="0"/>
          </a:p>
        </p:txBody>
      </p:sp>
      <p:sp>
        <p:nvSpPr>
          <p:cNvPr id="7" name="TextBox 6"/>
          <p:cNvSpPr txBox="1"/>
          <p:nvPr/>
        </p:nvSpPr>
        <p:spPr>
          <a:xfrm>
            <a:off x="4914900" y="3735649"/>
            <a:ext cx="3657600" cy="2585323"/>
          </a:xfrm>
          <a:prstGeom prst="rect">
            <a:avLst/>
          </a:prstGeom>
          <a:noFill/>
        </p:spPr>
        <p:txBody>
          <a:bodyPr wrap="square" rtlCol="0">
            <a:spAutoFit/>
          </a:bodyPr>
          <a:lstStyle/>
          <a:p>
            <a:r>
              <a:rPr lang="en-US" dirty="0" smtClean="0"/>
              <a:t>The 2</a:t>
            </a:r>
            <a:r>
              <a:rPr lang="en-US" baseline="30000" dirty="0" smtClean="0"/>
              <a:t>nd</a:t>
            </a:r>
            <a:r>
              <a:rPr lang="en-US" dirty="0" smtClean="0"/>
              <a:t>  </a:t>
            </a:r>
            <a:r>
              <a:rPr lang="en-US" dirty="0"/>
              <a:t>happens if you can get </a:t>
            </a:r>
            <a:r>
              <a:rPr lang="en-US" dirty="0" smtClean="0"/>
              <a:t>2</a:t>
            </a:r>
            <a:r>
              <a:rPr lang="en-US" i="1" dirty="0" smtClean="0"/>
              <a:t>x</a:t>
            </a:r>
            <a:r>
              <a:rPr lang="en-US" dirty="0" smtClean="0"/>
              <a:t> – 1 to </a:t>
            </a:r>
            <a:r>
              <a:rPr lang="en-US" dirty="0"/>
              <a:t>equal 0.  So figure </a:t>
            </a:r>
            <a:r>
              <a:rPr lang="en-US" dirty="0" smtClean="0"/>
              <a:t>out what </a:t>
            </a:r>
            <a:r>
              <a:rPr lang="en-US" i="1" dirty="0" smtClean="0"/>
              <a:t>x</a:t>
            </a:r>
            <a:r>
              <a:rPr lang="en-US" dirty="0" smtClean="0"/>
              <a:t> would need to be to make this happen…</a:t>
            </a:r>
          </a:p>
          <a:p>
            <a:r>
              <a:rPr lang="en-US" dirty="0" smtClean="0"/>
              <a:t>2</a:t>
            </a:r>
            <a:r>
              <a:rPr lang="en-US" i="1" dirty="0" smtClean="0"/>
              <a:t>x</a:t>
            </a:r>
            <a:r>
              <a:rPr lang="en-US" dirty="0" smtClean="0"/>
              <a:t> – 1= 0        Solve by adding 1 and dividing by 2 on both sides.</a:t>
            </a:r>
          </a:p>
          <a:p>
            <a:r>
              <a:rPr lang="en-US" dirty="0" smtClean="0"/>
              <a:t>                   </a:t>
            </a:r>
            <a:r>
              <a:rPr lang="en-US" i="1" dirty="0" smtClean="0"/>
              <a:t>x = </a:t>
            </a:r>
            <a:r>
              <a:rPr lang="en-US" dirty="0" smtClean="0"/>
              <a:t>½</a:t>
            </a:r>
            <a:r>
              <a:rPr lang="en-US" i="1" dirty="0" smtClean="0"/>
              <a:t> </a:t>
            </a:r>
            <a:endParaRPr lang="en-US" dirty="0"/>
          </a:p>
          <a:p>
            <a:endParaRPr lang="en-US" dirty="0"/>
          </a:p>
        </p:txBody>
      </p:sp>
    </p:spTree>
    <p:extLst>
      <p:ext uri="{BB962C8B-B14F-4D97-AF65-F5344CB8AC3E}">
        <p14:creationId xmlns:p14="http://schemas.microsoft.com/office/powerpoint/2010/main" val="1452816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3000" fill="hold"/>
                                        <p:tgtEl>
                                          <p:spTgt spid="6"/>
                                        </p:tgtEl>
                                        <p:attrNameLst>
                                          <p:attrName>ppt_x</p:attrName>
                                        </p:attrNameLst>
                                      </p:cBhvr>
                                      <p:tavLst>
                                        <p:tav tm="0">
                                          <p:val>
                                            <p:strVal val="#ppt_x"/>
                                          </p:val>
                                        </p:tav>
                                        <p:tav tm="100000">
                                          <p:val>
                                            <p:strVal val="#ppt_x"/>
                                          </p:val>
                                        </p:tav>
                                      </p:tavLst>
                                    </p:anim>
                                    <p:anim calcmode="lin" valueType="num">
                                      <p:cBhvr additive="base">
                                        <p:cTn id="8" dur="3000" fill="hold"/>
                                        <p:tgtEl>
                                          <p:spTgt spid="6"/>
                                        </p:tgtEl>
                                        <p:attrNameLst>
                                          <p:attrName>ppt_y</p:attrName>
                                        </p:attrNameLst>
                                      </p:cBhvr>
                                      <p:tavLst>
                                        <p:tav tm="0">
                                          <p:val>
                                            <p:strVal val="1+#ppt_h/2"/>
                                          </p:val>
                                        </p:tav>
                                        <p:tav tm="100000">
                                          <p:val>
                                            <p:strVal val="#ppt_y"/>
                                          </p:val>
                                        </p:tav>
                                      </p:tavLst>
                                    </p:anim>
                                  </p:childTnLst>
                                </p:cTn>
                              </p:par>
                            </p:childTnLst>
                          </p:cTn>
                        </p:par>
                        <p:par>
                          <p:cTn id="9" fill="hold">
                            <p:stCondLst>
                              <p:cond delay="3000"/>
                            </p:stCondLst>
                            <p:childTnLst>
                              <p:par>
                                <p:cTn id="10" presetID="2" presetClass="entr" presetSubtype="4" fill="hold" grpId="0" nodeType="after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3000" fill="hold"/>
                                        <p:tgtEl>
                                          <p:spTgt spid="7"/>
                                        </p:tgtEl>
                                        <p:attrNameLst>
                                          <p:attrName>ppt_x</p:attrName>
                                        </p:attrNameLst>
                                      </p:cBhvr>
                                      <p:tavLst>
                                        <p:tav tm="0">
                                          <p:val>
                                            <p:strVal val="#ppt_x"/>
                                          </p:val>
                                        </p:tav>
                                        <p:tav tm="100000">
                                          <p:val>
                                            <p:strVal val="#ppt_x"/>
                                          </p:val>
                                        </p:tav>
                                      </p:tavLst>
                                    </p:anim>
                                    <p:anim calcmode="lin" valueType="num">
                                      <p:cBhvr additive="base">
                                        <p:cTn id="13" dur="3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Setting up your equation</a:t>
            </a:r>
            <a:endParaRPr lang="en-US" dirty="0"/>
          </a:p>
        </p:txBody>
      </p:sp>
      <p:sp>
        <p:nvSpPr>
          <p:cNvPr id="3" name="Content Placeholder 2"/>
          <p:cNvSpPr>
            <a:spLocks noGrp="1"/>
          </p:cNvSpPr>
          <p:nvPr>
            <p:ph idx="1"/>
          </p:nvPr>
        </p:nvSpPr>
        <p:spPr>
          <a:xfrm>
            <a:off x="377624" y="1752601"/>
            <a:ext cx="8229600" cy="1828800"/>
          </a:xfrm>
        </p:spPr>
        <p:txBody>
          <a:bodyPr/>
          <a:lstStyle/>
          <a:p>
            <a:pPr marL="571500" indent="-457200">
              <a:buAutoNum type="arabicPeriod"/>
            </a:pPr>
            <a:r>
              <a:rPr lang="en-US" dirty="0" smtClean="0"/>
              <a:t>Before solving, you have to make sure your equation has been completely simplified and equals 0.</a:t>
            </a:r>
          </a:p>
          <a:p>
            <a:pPr marL="571500" indent="-457200">
              <a:buAutoNum type="arabicPeriod" startAt="2"/>
            </a:pPr>
            <a:r>
              <a:rPr lang="en-US" dirty="0" smtClean="0"/>
              <a:t>Once the equation equals 0 you can factor it.</a:t>
            </a:r>
          </a:p>
          <a:p>
            <a:pPr marL="114300" indent="0">
              <a:buNone/>
            </a:pPr>
            <a:endParaRPr lang="en-US" b="1" dirty="0"/>
          </a:p>
        </p:txBody>
      </p:sp>
      <p:sp>
        <p:nvSpPr>
          <p:cNvPr id="6" name="Action Button: Back or Previous 5">
            <a:hlinkClick r:id="" action="ppaction://hlinkshowjump?jump=lastslideviewed" highlightClick="1"/>
          </p:cNvPr>
          <p:cNvSpPr/>
          <p:nvPr/>
        </p:nvSpPr>
        <p:spPr>
          <a:xfrm>
            <a:off x="8153400" y="5943600"/>
            <a:ext cx="838200" cy="7620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Action Button: Home 6">
            <a:hlinkClick r:id="rId2" action="ppaction://hlinksldjump" highlightClick="1"/>
          </p:cNvPr>
          <p:cNvSpPr/>
          <p:nvPr/>
        </p:nvSpPr>
        <p:spPr>
          <a:xfrm>
            <a:off x="160116" y="5892478"/>
            <a:ext cx="914400" cy="7620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1828800" y="4060371"/>
            <a:ext cx="2202084" cy="861774"/>
          </a:xfrm>
          <a:prstGeom prst="rect">
            <a:avLst/>
          </a:prstGeom>
          <a:noFill/>
        </p:spPr>
        <p:txBody>
          <a:bodyPr wrap="square" rtlCol="0">
            <a:spAutoFit/>
          </a:bodyPr>
          <a:lstStyle/>
          <a:p>
            <a:pPr algn="ctr"/>
            <a:r>
              <a:rPr lang="en-US" sz="2500" dirty="0" smtClean="0"/>
              <a:t>*Help me Factor*</a:t>
            </a:r>
            <a:endParaRPr lang="en-US" sz="2500" dirty="0"/>
          </a:p>
        </p:txBody>
      </p:sp>
      <p:sp>
        <p:nvSpPr>
          <p:cNvPr id="5" name="TextBox 4"/>
          <p:cNvSpPr txBox="1"/>
          <p:nvPr/>
        </p:nvSpPr>
        <p:spPr>
          <a:xfrm>
            <a:off x="5257800" y="4038600"/>
            <a:ext cx="2209800" cy="861774"/>
          </a:xfrm>
          <a:prstGeom prst="rect">
            <a:avLst/>
          </a:prstGeom>
          <a:noFill/>
        </p:spPr>
        <p:txBody>
          <a:bodyPr wrap="square" rtlCol="0">
            <a:spAutoFit/>
          </a:bodyPr>
          <a:lstStyle/>
          <a:p>
            <a:pPr algn="ctr"/>
            <a:r>
              <a:rPr lang="en-US" sz="2500" dirty="0" smtClean="0"/>
              <a:t>*Ready to Solve*</a:t>
            </a:r>
            <a:endParaRPr lang="en-US" sz="2500" dirty="0"/>
          </a:p>
        </p:txBody>
      </p:sp>
      <p:sp>
        <p:nvSpPr>
          <p:cNvPr id="8" name="Action Button: Custom 7">
            <a:hlinkClick r:id="rId3" action="ppaction://hlinksldjump" highlightClick="1"/>
          </p:cNvPr>
          <p:cNvSpPr/>
          <p:nvPr/>
        </p:nvSpPr>
        <p:spPr>
          <a:xfrm>
            <a:off x="2057400" y="4038600"/>
            <a:ext cx="1752600" cy="883545"/>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Action Button: Custom 8">
            <a:hlinkClick r:id="rId4" action="ppaction://hlinksldjump" highlightClick="1"/>
          </p:cNvPr>
          <p:cNvSpPr/>
          <p:nvPr/>
        </p:nvSpPr>
        <p:spPr>
          <a:xfrm>
            <a:off x="5486400" y="4063086"/>
            <a:ext cx="1752600" cy="883545"/>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727239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Can anything still be factored?</a:t>
            </a:r>
            <a:endParaRPr lang="en-US" dirty="0"/>
          </a:p>
        </p:txBody>
      </p:sp>
      <p:sp>
        <p:nvSpPr>
          <p:cNvPr id="3" name="Content Placeholder 2"/>
          <p:cNvSpPr>
            <a:spLocks noGrp="1"/>
          </p:cNvSpPr>
          <p:nvPr>
            <p:ph idx="1"/>
          </p:nvPr>
        </p:nvSpPr>
        <p:spPr>
          <a:xfrm>
            <a:off x="457200" y="1752601"/>
            <a:ext cx="2819400" cy="609600"/>
          </a:xfrm>
        </p:spPr>
        <p:txBody>
          <a:bodyPr/>
          <a:lstStyle/>
          <a:p>
            <a:pPr marL="114300" indent="0">
              <a:buNone/>
            </a:pPr>
            <a:r>
              <a:rPr lang="en-US" dirty="0" smtClean="0"/>
              <a:t>Click if you see…</a:t>
            </a:r>
            <a:endParaRPr lang="en-US" dirty="0"/>
          </a:p>
        </p:txBody>
      </p:sp>
      <p:sp>
        <p:nvSpPr>
          <p:cNvPr id="4" name="TextBox 3"/>
          <p:cNvSpPr txBox="1"/>
          <p:nvPr/>
        </p:nvSpPr>
        <p:spPr>
          <a:xfrm>
            <a:off x="1143000" y="2895600"/>
            <a:ext cx="1676400" cy="553998"/>
          </a:xfrm>
          <a:prstGeom prst="rect">
            <a:avLst/>
          </a:prstGeom>
          <a:noFill/>
        </p:spPr>
        <p:txBody>
          <a:bodyPr wrap="square" rtlCol="0">
            <a:spAutoFit/>
          </a:bodyPr>
          <a:lstStyle/>
          <a:p>
            <a:r>
              <a:rPr lang="en-US" sz="3000" b="1" dirty="0" smtClean="0"/>
              <a:t>A GCF</a:t>
            </a:r>
            <a:endParaRPr lang="en-US" sz="3000" b="1" dirty="0"/>
          </a:p>
        </p:txBody>
      </p:sp>
      <p:sp>
        <p:nvSpPr>
          <p:cNvPr id="5" name="TextBox 4"/>
          <p:cNvSpPr txBox="1"/>
          <p:nvPr/>
        </p:nvSpPr>
        <p:spPr>
          <a:xfrm>
            <a:off x="4571034" y="2664767"/>
            <a:ext cx="3277565" cy="1015663"/>
          </a:xfrm>
          <a:prstGeom prst="rect">
            <a:avLst/>
          </a:prstGeom>
          <a:noFill/>
        </p:spPr>
        <p:txBody>
          <a:bodyPr wrap="square" rtlCol="0">
            <a:spAutoFit/>
          </a:bodyPr>
          <a:lstStyle/>
          <a:p>
            <a:r>
              <a:rPr lang="en-US" sz="3000" b="1" dirty="0" smtClean="0"/>
              <a:t>A trinomial that can be factored</a:t>
            </a:r>
            <a:endParaRPr lang="en-US" sz="3000" b="1" dirty="0"/>
          </a:p>
        </p:txBody>
      </p:sp>
      <p:sp>
        <p:nvSpPr>
          <p:cNvPr id="6" name="TextBox 5"/>
          <p:cNvSpPr txBox="1"/>
          <p:nvPr/>
        </p:nvSpPr>
        <p:spPr>
          <a:xfrm>
            <a:off x="838200" y="4343400"/>
            <a:ext cx="3505200" cy="1015663"/>
          </a:xfrm>
          <a:prstGeom prst="rect">
            <a:avLst/>
          </a:prstGeom>
          <a:noFill/>
        </p:spPr>
        <p:txBody>
          <a:bodyPr wrap="square" rtlCol="0">
            <a:spAutoFit/>
          </a:bodyPr>
          <a:lstStyle/>
          <a:p>
            <a:pPr algn="ctr"/>
            <a:r>
              <a:rPr lang="en-US" sz="3000" b="1" dirty="0" smtClean="0"/>
              <a:t>The difference of two squares</a:t>
            </a:r>
            <a:endParaRPr lang="en-US" sz="3000" b="1" dirty="0"/>
          </a:p>
        </p:txBody>
      </p:sp>
      <p:sp>
        <p:nvSpPr>
          <p:cNvPr id="8" name="TextBox 7"/>
          <p:cNvSpPr txBox="1"/>
          <p:nvPr/>
        </p:nvSpPr>
        <p:spPr>
          <a:xfrm>
            <a:off x="4876800" y="4574232"/>
            <a:ext cx="3505200" cy="553998"/>
          </a:xfrm>
          <a:prstGeom prst="rect">
            <a:avLst/>
          </a:prstGeom>
          <a:noFill/>
        </p:spPr>
        <p:txBody>
          <a:bodyPr wrap="square" rtlCol="0">
            <a:spAutoFit/>
          </a:bodyPr>
          <a:lstStyle/>
          <a:p>
            <a:pPr algn="ctr"/>
            <a:r>
              <a:rPr lang="en-US" sz="3000" b="1" dirty="0" smtClean="0"/>
              <a:t>None</a:t>
            </a:r>
            <a:endParaRPr lang="en-US" sz="3000" b="1" dirty="0"/>
          </a:p>
        </p:txBody>
      </p:sp>
      <p:sp>
        <p:nvSpPr>
          <p:cNvPr id="9" name="Action Button: Back or Previous 8">
            <a:hlinkClick r:id="" action="ppaction://hlinkshowjump?jump=lastslideviewed" highlightClick="1"/>
          </p:cNvPr>
          <p:cNvSpPr/>
          <p:nvPr/>
        </p:nvSpPr>
        <p:spPr>
          <a:xfrm>
            <a:off x="8153400" y="5943600"/>
            <a:ext cx="838200" cy="7620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ction Button: Home 9">
            <a:hlinkClick r:id="rId2" action="ppaction://hlinksldjump" highlightClick="1"/>
          </p:cNvPr>
          <p:cNvSpPr/>
          <p:nvPr/>
        </p:nvSpPr>
        <p:spPr>
          <a:xfrm>
            <a:off x="160116" y="5892478"/>
            <a:ext cx="914400" cy="7620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ction Button: Custom 10">
            <a:hlinkClick r:id="rId3" action="ppaction://hlinksldjump" highlightClick="1"/>
          </p:cNvPr>
          <p:cNvSpPr/>
          <p:nvPr/>
        </p:nvSpPr>
        <p:spPr>
          <a:xfrm>
            <a:off x="1074516" y="2664767"/>
            <a:ext cx="1592484" cy="784831"/>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ction Button: Custom 11">
            <a:hlinkClick r:id="rId4" action="ppaction://hlinksldjump" highlightClick="1"/>
          </p:cNvPr>
          <p:cNvSpPr/>
          <p:nvPr/>
        </p:nvSpPr>
        <p:spPr>
          <a:xfrm>
            <a:off x="4377158" y="2664766"/>
            <a:ext cx="3776241" cy="1015664"/>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ction Button: Custom 12">
            <a:hlinkClick r:id="rId5" action="ppaction://hlinksldjump" highlightClick="1"/>
          </p:cNvPr>
          <p:cNvSpPr/>
          <p:nvPr/>
        </p:nvSpPr>
        <p:spPr>
          <a:xfrm>
            <a:off x="778879" y="4343399"/>
            <a:ext cx="3776241" cy="1015664"/>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Action Button: Custom 13">
            <a:hlinkClick r:id="rId6" action="ppaction://hlinksldjump" highlightClick="1"/>
          </p:cNvPr>
          <p:cNvSpPr/>
          <p:nvPr/>
        </p:nvSpPr>
        <p:spPr>
          <a:xfrm>
            <a:off x="5685340" y="4458815"/>
            <a:ext cx="1888120" cy="784831"/>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074793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 </a:t>
            </a:r>
            <a:r>
              <a:rPr lang="en-US" i="1" u="sng" dirty="0" smtClean="0"/>
              <a:t>SHOULD</a:t>
            </a:r>
            <a:r>
              <a:rPr lang="en-US" dirty="0"/>
              <a:t> </a:t>
            </a:r>
            <a:r>
              <a:rPr lang="en-US" dirty="0" smtClean="0"/>
              <a:t>be done!</a:t>
            </a:r>
            <a:endParaRPr lang="en-US" dirty="0"/>
          </a:p>
        </p:txBody>
      </p:sp>
      <p:sp>
        <p:nvSpPr>
          <p:cNvPr id="3" name="Content Placeholder 2"/>
          <p:cNvSpPr>
            <a:spLocks noGrp="1"/>
          </p:cNvSpPr>
          <p:nvPr>
            <p:ph idx="1"/>
          </p:nvPr>
        </p:nvSpPr>
        <p:spPr>
          <a:xfrm>
            <a:off x="457200" y="1752601"/>
            <a:ext cx="8229600" cy="3505200"/>
          </a:xfrm>
        </p:spPr>
        <p:txBody>
          <a:bodyPr/>
          <a:lstStyle/>
          <a:p>
            <a:pPr marL="114300" indent="0">
              <a:buNone/>
            </a:pPr>
            <a:r>
              <a:rPr lang="en-US" dirty="0" smtClean="0"/>
              <a:t>· You should have factored your polynomial complete at this point which means…</a:t>
            </a:r>
          </a:p>
          <a:p>
            <a:pPr>
              <a:buFontTx/>
              <a:buChar char="-"/>
            </a:pPr>
            <a:r>
              <a:rPr lang="en-US" dirty="0" smtClean="0"/>
              <a:t>NOTHING in the parenthesis can be divided by the same number (There is NO GCF)</a:t>
            </a:r>
          </a:p>
          <a:p>
            <a:pPr>
              <a:buFontTx/>
              <a:buChar char="-"/>
            </a:pPr>
            <a:r>
              <a:rPr lang="en-US" dirty="0" smtClean="0"/>
              <a:t>Trinomials have been factored into the product of two binomials</a:t>
            </a:r>
          </a:p>
          <a:p>
            <a:pPr>
              <a:buFontTx/>
              <a:buChar char="-"/>
            </a:pPr>
            <a:r>
              <a:rPr lang="en-US" dirty="0" smtClean="0"/>
              <a:t>Difference of two squares have been factored if present.  </a:t>
            </a:r>
            <a:endParaRPr lang="en-US" dirty="0"/>
          </a:p>
        </p:txBody>
      </p:sp>
      <p:sp>
        <p:nvSpPr>
          <p:cNvPr id="4" name="Action Button: Back or Previous 3">
            <a:hlinkClick r:id="" action="ppaction://hlinkshowjump?jump=lastslideviewed" highlightClick="1"/>
          </p:cNvPr>
          <p:cNvSpPr/>
          <p:nvPr/>
        </p:nvSpPr>
        <p:spPr>
          <a:xfrm>
            <a:off x="8153400" y="5943600"/>
            <a:ext cx="838200" cy="7620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ction Button: Home 4">
            <a:hlinkClick r:id="rId2" action="ppaction://hlinksldjump" highlightClick="1"/>
          </p:cNvPr>
          <p:cNvSpPr/>
          <p:nvPr/>
        </p:nvSpPr>
        <p:spPr>
          <a:xfrm>
            <a:off x="160116" y="5892478"/>
            <a:ext cx="914400" cy="7620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352800" y="5892478"/>
            <a:ext cx="2743200" cy="369332"/>
          </a:xfrm>
          <a:prstGeom prst="rect">
            <a:avLst/>
          </a:prstGeom>
          <a:noFill/>
        </p:spPr>
        <p:txBody>
          <a:bodyPr wrap="square" rtlCol="0">
            <a:spAutoFit/>
          </a:bodyPr>
          <a:lstStyle/>
          <a:p>
            <a:r>
              <a:rPr lang="en-US" b="1" dirty="0" smtClean="0"/>
              <a:t>MOVE ON TO SOLVING</a:t>
            </a:r>
            <a:endParaRPr lang="en-US" b="1" dirty="0"/>
          </a:p>
        </p:txBody>
      </p:sp>
      <p:sp>
        <p:nvSpPr>
          <p:cNvPr id="7" name="Action Button: Custom 6">
            <a:hlinkClick r:id="rId3" action="ppaction://hlinksldjump" highlightClick="1"/>
          </p:cNvPr>
          <p:cNvSpPr/>
          <p:nvPr/>
        </p:nvSpPr>
        <p:spPr>
          <a:xfrm>
            <a:off x="3352800" y="5791200"/>
            <a:ext cx="2743200" cy="533400"/>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025412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trinomial in the form…</a:t>
            </a:r>
            <a:endParaRPr lang="en-US" dirty="0"/>
          </a:p>
        </p:txBody>
      </p:sp>
      <p:sp>
        <p:nvSpPr>
          <p:cNvPr id="3" name="Content Placeholder 2"/>
          <p:cNvSpPr>
            <a:spLocks noGrp="1"/>
          </p:cNvSpPr>
          <p:nvPr>
            <p:ph idx="1"/>
          </p:nvPr>
        </p:nvSpPr>
        <p:spPr>
          <a:xfrm>
            <a:off x="457200" y="1752601"/>
            <a:ext cx="8229600" cy="2362199"/>
          </a:xfrm>
        </p:spPr>
        <p:txBody>
          <a:bodyPr/>
          <a:lstStyle/>
          <a:p>
            <a:pPr marL="114300" indent="0" algn="ctr">
              <a:buNone/>
            </a:pPr>
            <a:r>
              <a:rPr lang="en-US" dirty="0" smtClean="0"/>
              <a:t>*RECALL THAT QUADRATICS COME IN THE FORM:</a:t>
            </a:r>
          </a:p>
          <a:p>
            <a:pPr marL="114300" indent="0" algn="ctr">
              <a:buNone/>
            </a:pPr>
            <a:r>
              <a:rPr lang="en-US" dirty="0"/>
              <a:t>	</a:t>
            </a:r>
            <a:r>
              <a:rPr lang="en-US" i="1" dirty="0" smtClean="0"/>
              <a:t>y</a:t>
            </a:r>
            <a:r>
              <a:rPr lang="en-US" dirty="0" smtClean="0"/>
              <a:t> = </a:t>
            </a:r>
            <a:r>
              <a:rPr lang="en-US" i="1" dirty="0" smtClean="0"/>
              <a:t>ax</a:t>
            </a:r>
            <a:r>
              <a:rPr lang="en-US" dirty="0" smtClean="0"/>
              <a:t>² + </a:t>
            </a:r>
            <a:r>
              <a:rPr lang="en-US" i="1" dirty="0" err="1" smtClean="0"/>
              <a:t>bx</a:t>
            </a:r>
            <a:r>
              <a:rPr lang="en-US" dirty="0" smtClean="0"/>
              <a:t> + </a:t>
            </a:r>
            <a:r>
              <a:rPr lang="en-US" i="1" dirty="0" smtClean="0"/>
              <a:t>c</a:t>
            </a:r>
            <a:r>
              <a:rPr lang="en-US" dirty="0" smtClean="0"/>
              <a:t> where:</a:t>
            </a:r>
          </a:p>
          <a:p>
            <a:pPr marL="114300" indent="0" algn="ctr">
              <a:buNone/>
            </a:pPr>
            <a:r>
              <a:rPr lang="en-US" i="1" dirty="0"/>
              <a:t>a</a:t>
            </a:r>
            <a:r>
              <a:rPr lang="en-US" dirty="0" smtClean="0"/>
              <a:t> is always the coefficient of </a:t>
            </a:r>
            <a:r>
              <a:rPr lang="en-US" i="1" dirty="0" smtClean="0"/>
              <a:t>x</a:t>
            </a:r>
            <a:r>
              <a:rPr lang="en-US" dirty="0" smtClean="0"/>
              <a:t>², </a:t>
            </a:r>
            <a:r>
              <a:rPr lang="en-US" i="1" dirty="0" smtClean="0"/>
              <a:t>b</a:t>
            </a:r>
            <a:r>
              <a:rPr lang="en-US" dirty="0" smtClean="0"/>
              <a:t> is always the coefficient of </a:t>
            </a:r>
            <a:r>
              <a:rPr lang="en-US" i="1" dirty="0" smtClean="0"/>
              <a:t>x</a:t>
            </a:r>
            <a:r>
              <a:rPr lang="en-US" dirty="0" smtClean="0"/>
              <a:t> and </a:t>
            </a:r>
            <a:r>
              <a:rPr lang="en-US" i="1" dirty="0" smtClean="0"/>
              <a:t>c</a:t>
            </a:r>
            <a:r>
              <a:rPr lang="en-US" dirty="0" smtClean="0"/>
              <a:t> is always the constant.</a:t>
            </a:r>
          </a:p>
          <a:p>
            <a:pPr marL="114300" indent="0" algn="ctr">
              <a:buNone/>
            </a:pPr>
            <a:r>
              <a:rPr lang="en-US" i="1" dirty="0" smtClean="0"/>
              <a:t>Which form is your trinomial in?</a:t>
            </a:r>
            <a:endParaRPr lang="en-US" i="1" dirty="0"/>
          </a:p>
        </p:txBody>
      </p:sp>
      <p:sp>
        <p:nvSpPr>
          <p:cNvPr id="4" name="Action Button: Back or Previous 3">
            <a:hlinkClick r:id="" action="ppaction://hlinkshowjump?jump=lastslideviewed" highlightClick="1"/>
          </p:cNvPr>
          <p:cNvSpPr/>
          <p:nvPr/>
        </p:nvSpPr>
        <p:spPr>
          <a:xfrm>
            <a:off x="8153400" y="5943600"/>
            <a:ext cx="838200" cy="7620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ction Button: Home 4">
            <a:hlinkClick r:id="rId2" action="ppaction://hlinksldjump" highlightClick="1"/>
          </p:cNvPr>
          <p:cNvSpPr/>
          <p:nvPr/>
        </p:nvSpPr>
        <p:spPr>
          <a:xfrm>
            <a:off x="160116" y="5892478"/>
            <a:ext cx="914400" cy="7620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1524000" y="4510951"/>
            <a:ext cx="1371600" cy="477054"/>
          </a:xfrm>
          <a:prstGeom prst="rect">
            <a:avLst/>
          </a:prstGeom>
          <a:noFill/>
        </p:spPr>
        <p:txBody>
          <a:bodyPr wrap="square" rtlCol="0">
            <a:spAutoFit/>
          </a:bodyPr>
          <a:lstStyle/>
          <a:p>
            <a:r>
              <a:rPr lang="en-US" sz="2500" b="1" i="1" dirty="0"/>
              <a:t>a</a:t>
            </a:r>
            <a:r>
              <a:rPr lang="en-US" sz="2500" b="1" dirty="0" smtClean="0"/>
              <a:t> = 1</a:t>
            </a:r>
            <a:endParaRPr lang="en-US" sz="2500" b="1" i="1" dirty="0"/>
          </a:p>
        </p:txBody>
      </p:sp>
      <p:sp>
        <p:nvSpPr>
          <p:cNvPr id="7" name="TextBox 6"/>
          <p:cNvSpPr txBox="1"/>
          <p:nvPr/>
        </p:nvSpPr>
        <p:spPr>
          <a:xfrm>
            <a:off x="5410200" y="4512197"/>
            <a:ext cx="1143000" cy="477054"/>
          </a:xfrm>
          <a:prstGeom prst="rect">
            <a:avLst/>
          </a:prstGeom>
          <a:noFill/>
        </p:spPr>
        <p:txBody>
          <a:bodyPr wrap="square" rtlCol="0">
            <a:spAutoFit/>
          </a:bodyPr>
          <a:lstStyle/>
          <a:p>
            <a:r>
              <a:rPr lang="en-US" sz="2500" b="1" i="1" dirty="0"/>
              <a:t>a</a:t>
            </a:r>
            <a:r>
              <a:rPr lang="en-US" sz="2500" b="1" dirty="0" smtClean="0"/>
              <a:t> ≠ 1</a:t>
            </a:r>
            <a:endParaRPr lang="en-US" sz="2500" b="1" i="1" dirty="0"/>
          </a:p>
        </p:txBody>
      </p:sp>
      <p:sp>
        <p:nvSpPr>
          <p:cNvPr id="8" name="Action Button: Custom 7">
            <a:hlinkClick r:id="rId3" action="ppaction://hlinksldjump" highlightClick="1"/>
          </p:cNvPr>
          <p:cNvSpPr/>
          <p:nvPr/>
        </p:nvSpPr>
        <p:spPr>
          <a:xfrm>
            <a:off x="1524000" y="4343400"/>
            <a:ext cx="990600" cy="762000"/>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Action Button: Custom 8">
            <a:hlinkClick r:id="rId4" action="ppaction://hlinksldjump" highlightClick="1"/>
          </p:cNvPr>
          <p:cNvSpPr/>
          <p:nvPr/>
        </p:nvSpPr>
        <p:spPr>
          <a:xfrm>
            <a:off x="5410200" y="4368478"/>
            <a:ext cx="990600" cy="762000"/>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920224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factor by grouping</a:t>
            </a:r>
            <a:endParaRPr lang="en-US" dirty="0"/>
          </a:p>
        </p:txBody>
      </p:sp>
      <p:sp>
        <p:nvSpPr>
          <p:cNvPr id="3" name="Content Placeholder 2"/>
          <p:cNvSpPr>
            <a:spLocks noGrp="1"/>
          </p:cNvSpPr>
          <p:nvPr>
            <p:ph idx="1"/>
          </p:nvPr>
        </p:nvSpPr>
        <p:spPr>
          <a:xfrm>
            <a:off x="457200" y="1752601"/>
            <a:ext cx="8229600" cy="990599"/>
          </a:xfrm>
        </p:spPr>
        <p:txBody>
          <a:bodyPr/>
          <a:lstStyle/>
          <a:p>
            <a:pPr marL="114300" indent="0">
              <a:buNone/>
            </a:pPr>
            <a:r>
              <a:rPr lang="en-US" dirty="0" smtClean="0"/>
              <a:t>The only way to factor a four-term polynomial is by grouping…</a:t>
            </a:r>
          </a:p>
          <a:p>
            <a:pPr marL="114300" indent="0">
              <a:buNone/>
            </a:pPr>
            <a:endParaRPr lang="en-US" dirty="0"/>
          </a:p>
        </p:txBody>
      </p:sp>
      <p:sp>
        <p:nvSpPr>
          <p:cNvPr id="4" name="TextBox 3"/>
          <p:cNvSpPr txBox="1"/>
          <p:nvPr/>
        </p:nvSpPr>
        <p:spPr>
          <a:xfrm>
            <a:off x="304800" y="2859874"/>
            <a:ext cx="6172200" cy="646331"/>
          </a:xfrm>
          <a:prstGeom prst="rect">
            <a:avLst/>
          </a:prstGeom>
          <a:noFill/>
        </p:spPr>
        <p:txBody>
          <a:bodyPr wrap="square" rtlCol="0">
            <a:spAutoFit/>
          </a:bodyPr>
          <a:lstStyle/>
          <a:p>
            <a:r>
              <a:rPr lang="en-US" b="1" dirty="0" smtClean="0"/>
              <a:t>1. </a:t>
            </a:r>
            <a:r>
              <a:rPr lang="en-US" dirty="0"/>
              <a:t>*Create two groups using parenthesis!</a:t>
            </a:r>
          </a:p>
          <a:p>
            <a:endParaRPr lang="en-US" b="1" dirty="0"/>
          </a:p>
        </p:txBody>
      </p:sp>
      <p:sp>
        <p:nvSpPr>
          <p:cNvPr id="5" name="TextBox 4"/>
          <p:cNvSpPr txBox="1"/>
          <p:nvPr/>
        </p:nvSpPr>
        <p:spPr>
          <a:xfrm>
            <a:off x="1676400" y="3506205"/>
            <a:ext cx="2286000" cy="369332"/>
          </a:xfrm>
          <a:prstGeom prst="rect">
            <a:avLst/>
          </a:prstGeom>
          <a:noFill/>
        </p:spPr>
        <p:txBody>
          <a:bodyPr wrap="square" rtlCol="0">
            <a:spAutoFit/>
          </a:bodyPr>
          <a:lstStyle/>
          <a:p>
            <a:r>
              <a:rPr lang="en-US" dirty="0" smtClean="0"/>
              <a:t>3</a:t>
            </a:r>
            <a:r>
              <a:rPr lang="en-US" i="1" dirty="0" smtClean="0"/>
              <a:t>x</a:t>
            </a:r>
            <a:r>
              <a:rPr lang="en-US" dirty="0" smtClean="0"/>
              <a:t>³ + 6</a:t>
            </a:r>
            <a:r>
              <a:rPr lang="en-US" i="1" dirty="0" smtClean="0"/>
              <a:t>x</a:t>
            </a:r>
            <a:r>
              <a:rPr lang="en-US" dirty="0" smtClean="0"/>
              <a:t>²  + 4</a:t>
            </a:r>
            <a:r>
              <a:rPr lang="en-US" i="1" dirty="0" smtClean="0"/>
              <a:t>x</a:t>
            </a:r>
            <a:r>
              <a:rPr lang="en-US" dirty="0" smtClean="0"/>
              <a:t> + 8</a:t>
            </a:r>
            <a:endParaRPr lang="en-US" dirty="0"/>
          </a:p>
        </p:txBody>
      </p:sp>
      <p:sp>
        <p:nvSpPr>
          <p:cNvPr id="6" name="TextBox 5"/>
          <p:cNvSpPr txBox="1"/>
          <p:nvPr/>
        </p:nvSpPr>
        <p:spPr>
          <a:xfrm>
            <a:off x="1524000" y="3506205"/>
            <a:ext cx="2971800" cy="369332"/>
          </a:xfrm>
          <a:prstGeom prst="rect">
            <a:avLst/>
          </a:prstGeom>
          <a:noFill/>
        </p:spPr>
        <p:txBody>
          <a:bodyPr wrap="square" rtlCol="0">
            <a:spAutoFit/>
          </a:bodyPr>
          <a:lstStyle/>
          <a:p>
            <a:r>
              <a:rPr lang="en-US" dirty="0" smtClean="0">
                <a:solidFill>
                  <a:srgbClr val="FF0000"/>
                </a:solidFill>
              </a:rPr>
              <a:t> (               )  (          )</a:t>
            </a:r>
            <a:endParaRPr lang="en-US" dirty="0">
              <a:solidFill>
                <a:srgbClr val="FF0000"/>
              </a:solidFill>
            </a:endParaRPr>
          </a:p>
        </p:txBody>
      </p:sp>
      <p:sp>
        <p:nvSpPr>
          <p:cNvPr id="7" name="Down Arrow 6"/>
          <p:cNvSpPr/>
          <p:nvPr/>
        </p:nvSpPr>
        <p:spPr>
          <a:xfrm rot="9381814">
            <a:off x="2800349" y="3908642"/>
            <a:ext cx="419100" cy="685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2680449" y="4649691"/>
            <a:ext cx="1981200" cy="646331"/>
          </a:xfrm>
          <a:prstGeom prst="rect">
            <a:avLst/>
          </a:prstGeom>
          <a:noFill/>
        </p:spPr>
        <p:txBody>
          <a:bodyPr wrap="square" rtlCol="0">
            <a:spAutoFit/>
          </a:bodyPr>
          <a:lstStyle/>
          <a:p>
            <a:r>
              <a:rPr lang="en-US" b="1" dirty="0" smtClean="0"/>
              <a:t>NEEDS TO BE A PLUS!!</a:t>
            </a:r>
            <a:endParaRPr lang="en-US" b="1" dirty="0"/>
          </a:p>
        </p:txBody>
      </p:sp>
      <p:sp>
        <p:nvSpPr>
          <p:cNvPr id="9" name="TextBox 8"/>
          <p:cNvSpPr txBox="1"/>
          <p:nvPr/>
        </p:nvSpPr>
        <p:spPr>
          <a:xfrm>
            <a:off x="304800" y="4251542"/>
            <a:ext cx="6096000" cy="646331"/>
          </a:xfrm>
          <a:prstGeom prst="rect">
            <a:avLst/>
          </a:prstGeom>
          <a:noFill/>
        </p:spPr>
        <p:txBody>
          <a:bodyPr wrap="square" rtlCol="0">
            <a:spAutoFit/>
          </a:bodyPr>
          <a:lstStyle/>
          <a:p>
            <a:r>
              <a:rPr lang="en-US" b="1" dirty="0" smtClean="0"/>
              <a:t>2.  </a:t>
            </a:r>
            <a:r>
              <a:rPr lang="en-US" dirty="0" smtClean="0"/>
              <a:t>Factor out the GCF of each set of parenthesis separately.</a:t>
            </a:r>
            <a:endParaRPr lang="en-US" b="1" dirty="0"/>
          </a:p>
        </p:txBody>
      </p:sp>
      <p:sp>
        <p:nvSpPr>
          <p:cNvPr id="10" name="TextBox 9"/>
          <p:cNvSpPr txBox="1"/>
          <p:nvPr/>
        </p:nvSpPr>
        <p:spPr>
          <a:xfrm>
            <a:off x="1333500" y="5105400"/>
            <a:ext cx="685800" cy="381000"/>
          </a:xfrm>
          <a:prstGeom prst="rect">
            <a:avLst/>
          </a:prstGeom>
          <a:noFill/>
        </p:spPr>
        <p:txBody>
          <a:bodyPr wrap="square" rtlCol="0">
            <a:spAutoFit/>
          </a:bodyPr>
          <a:lstStyle/>
          <a:p>
            <a:r>
              <a:rPr lang="en-US" dirty="0" smtClean="0"/>
              <a:t>3</a:t>
            </a:r>
            <a:r>
              <a:rPr lang="en-US" i="1" dirty="0" smtClean="0"/>
              <a:t>x</a:t>
            </a:r>
            <a:r>
              <a:rPr lang="en-US" dirty="0" smtClean="0"/>
              <a:t>²</a:t>
            </a:r>
            <a:endParaRPr lang="en-US" dirty="0"/>
          </a:p>
        </p:txBody>
      </p:sp>
      <p:sp>
        <p:nvSpPr>
          <p:cNvPr id="11" name="TextBox 10"/>
          <p:cNvSpPr txBox="1"/>
          <p:nvPr/>
        </p:nvSpPr>
        <p:spPr>
          <a:xfrm>
            <a:off x="1694146" y="5105400"/>
            <a:ext cx="986304" cy="381000"/>
          </a:xfrm>
          <a:prstGeom prst="rect">
            <a:avLst/>
          </a:prstGeom>
          <a:noFill/>
        </p:spPr>
        <p:txBody>
          <a:bodyPr wrap="square" rtlCol="0">
            <a:spAutoFit/>
          </a:bodyPr>
          <a:lstStyle/>
          <a:p>
            <a:r>
              <a:rPr lang="en-US" dirty="0" smtClean="0"/>
              <a:t>(</a:t>
            </a:r>
            <a:r>
              <a:rPr lang="en-US" i="1" dirty="0" smtClean="0"/>
              <a:t>x</a:t>
            </a:r>
            <a:r>
              <a:rPr lang="en-US" dirty="0" smtClean="0"/>
              <a:t> + 2)</a:t>
            </a:r>
            <a:endParaRPr lang="en-US" dirty="0"/>
          </a:p>
        </p:txBody>
      </p:sp>
      <p:sp>
        <p:nvSpPr>
          <p:cNvPr id="12" name="TextBox 11"/>
          <p:cNvSpPr txBox="1"/>
          <p:nvPr/>
        </p:nvSpPr>
        <p:spPr>
          <a:xfrm>
            <a:off x="2438400" y="5105400"/>
            <a:ext cx="571500" cy="381000"/>
          </a:xfrm>
          <a:prstGeom prst="rect">
            <a:avLst/>
          </a:prstGeom>
          <a:noFill/>
        </p:spPr>
        <p:txBody>
          <a:bodyPr wrap="square" rtlCol="0">
            <a:spAutoFit/>
          </a:bodyPr>
          <a:lstStyle/>
          <a:p>
            <a:r>
              <a:rPr lang="en-US" dirty="0" smtClean="0"/>
              <a:t>+</a:t>
            </a:r>
            <a:endParaRPr lang="en-US" dirty="0"/>
          </a:p>
        </p:txBody>
      </p:sp>
      <p:sp>
        <p:nvSpPr>
          <p:cNvPr id="13" name="TextBox 12"/>
          <p:cNvSpPr txBox="1"/>
          <p:nvPr/>
        </p:nvSpPr>
        <p:spPr>
          <a:xfrm>
            <a:off x="2724150" y="5105400"/>
            <a:ext cx="666750" cy="381000"/>
          </a:xfrm>
          <a:prstGeom prst="rect">
            <a:avLst/>
          </a:prstGeom>
          <a:noFill/>
        </p:spPr>
        <p:txBody>
          <a:bodyPr wrap="square" rtlCol="0">
            <a:spAutoFit/>
          </a:bodyPr>
          <a:lstStyle/>
          <a:p>
            <a:r>
              <a:rPr lang="en-US" dirty="0" smtClean="0"/>
              <a:t>4</a:t>
            </a:r>
            <a:endParaRPr lang="en-US" dirty="0"/>
          </a:p>
        </p:txBody>
      </p:sp>
      <p:sp>
        <p:nvSpPr>
          <p:cNvPr id="14" name="TextBox 13"/>
          <p:cNvSpPr txBox="1"/>
          <p:nvPr/>
        </p:nvSpPr>
        <p:spPr>
          <a:xfrm>
            <a:off x="2905125" y="5117068"/>
            <a:ext cx="1057275" cy="369332"/>
          </a:xfrm>
          <a:prstGeom prst="rect">
            <a:avLst/>
          </a:prstGeom>
          <a:noFill/>
        </p:spPr>
        <p:txBody>
          <a:bodyPr wrap="square" rtlCol="0">
            <a:spAutoFit/>
          </a:bodyPr>
          <a:lstStyle/>
          <a:p>
            <a:r>
              <a:rPr lang="en-US" dirty="0" smtClean="0"/>
              <a:t>(</a:t>
            </a:r>
            <a:r>
              <a:rPr lang="en-US" i="1" dirty="0" smtClean="0"/>
              <a:t>x</a:t>
            </a:r>
            <a:r>
              <a:rPr lang="en-US" dirty="0" smtClean="0"/>
              <a:t> + 2)</a:t>
            </a:r>
            <a:endParaRPr lang="en-US" dirty="0"/>
          </a:p>
        </p:txBody>
      </p:sp>
      <p:sp>
        <p:nvSpPr>
          <p:cNvPr id="15" name="TextBox 14"/>
          <p:cNvSpPr txBox="1"/>
          <p:nvPr/>
        </p:nvSpPr>
        <p:spPr>
          <a:xfrm>
            <a:off x="457200" y="5715000"/>
            <a:ext cx="5029200" cy="369332"/>
          </a:xfrm>
          <a:prstGeom prst="rect">
            <a:avLst/>
          </a:prstGeom>
          <a:noFill/>
        </p:spPr>
        <p:txBody>
          <a:bodyPr wrap="square" rtlCol="0">
            <a:spAutoFit/>
          </a:bodyPr>
          <a:lstStyle/>
          <a:p>
            <a:r>
              <a:rPr lang="en-US" b="1" dirty="0" smtClean="0"/>
              <a:t>3.  </a:t>
            </a:r>
            <a:r>
              <a:rPr lang="en-US" dirty="0" smtClean="0"/>
              <a:t>Factor out the binomial in common.</a:t>
            </a:r>
            <a:endParaRPr lang="en-US" b="1" dirty="0"/>
          </a:p>
        </p:txBody>
      </p:sp>
      <p:sp>
        <p:nvSpPr>
          <p:cNvPr id="16" name="TextBox 15"/>
          <p:cNvSpPr txBox="1"/>
          <p:nvPr/>
        </p:nvSpPr>
        <p:spPr>
          <a:xfrm>
            <a:off x="990600" y="6172200"/>
            <a:ext cx="2348749" cy="381000"/>
          </a:xfrm>
          <a:prstGeom prst="rect">
            <a:avLst/>
          </a:prstGeom>
          <a:noFill/>
        </p:spPr>
        <p:txBody>
          <a:bodyPr wrap="square" rtlCol="0">
            <a:spAutoFit/>
          </a:bodyPr>
          <a:lstStyle/>
          <a:p>
            <a:r>
              <a:rPr lang="en-US" dirty="0" smtClean="0"/>
              <a:t>(</a:t>
            </a:r>
            <a:r>
              <a:rPr lang="en-US" i="1" dirty="0" smtClean="0"/>
              <a:t>x</a:t>
            </a:r>
            <a:r>
              <a:rPr lang="en-US" dirty="0" smtClean="0"/>
              <a:t> + 2)</a:t>
            </a:r>
            <a:endParaRPr lang="en-US" dirty="0"/>
          </a:p>
        </p:txBody>
      </p:sp>
      <p:sp>
        <p:nvSpPr>
          <p:cNvPr id="17" name="TextBox 16"/>
          <p:cNvSpPr txBox="1"/>
          <p:nvPr/>
        </p:nvSpPr>
        <p:spPr>
          <a:xfrm>
            <a:off x="1609725" y="6169068"/>
            <a:ext cx="1447800" cy="381000"/>
          </a:xfrm>
          <a:prstGeom prst="rect">
            <a:avLst/>
          </a:prstGeom>
          <a:noFill/>
        </p:spPr>
        <p:txBody>
          <a:bodyPr wrap="square" rtlCol="0">
            <a:spAutoFit/>
          </a:bodyPr>
          <a:lstStyle/>
          <a:p>
            <a:r>
              <a:rPr lang="en-US" dirty="0" smtClean="0"/>
              <a:t>(3</a:t>
            </a:r>
            <a:r>
              <a:rPr lang="en-US" i="1" dirty="0" smtClean="0"/>
              <a:t>x</a:t>
            </a:r>
            <a:r>
              <a:rPr lang="en-US" dirty="0" smtClean="0"/>
              <a:t>² + 4)</a:t>
            </a:r>
            <a:endParaRPr lang="en-US" dirty="0"/>
          </a:p>
        </p:txBody>
      </p:sp>
      <p:sp>
        <p:nvSpPr>
          <p:cNvPr id="18" name="Action Button: Home 17">
            <a:hlinkClick r:id="rId2" action="ppaction://hlinksldjump" highlightClick="1"/>
          </p:cNvPr>
          <p:cNvSpPr/>
          <p:nvPr/>
        </p:nvSpPr>
        <p:spPr>
          <a:xfrm>
            <a:off x="8153400" y="2411577"/>
            <a:ext cx="914400" cy="7620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Action Button: Back or Previous 18">
            <a:hlinkClick r:id="" action="ppaction://hlinkshowjump?jump=lastslideviewed" highlightClick="1"/>
          </p:cNvPr>
          <p:cNvSpPr/>
          <p:nvPr/>
        </p:nvSpPr>
        <p:spPr>
          <a:xfrm>
            <a:off x="8153400" y="5943600"/>
            <a:ext cx="838200" cy="7620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7010400" y="3890113"/>
            <a:ext cx="1600200" cy="369332"/>
          </a:xfrm>
          <a:prstGeom prst="rect">
            <a:avLst/>
          </a:prstGeom>
          <a:noFill/>
        </p:spPr>
        <p:txBody>
          <a:bodyPr wrap="square" rtlCol="0">
            <a:spAutoFit/>
          </a:bodyPr>
          <a:lstStyle/>
          <a:p>
            <a:r>
              <a:rPr lang="en-US" b="1" dirty="0" smtClean="0"/>
              <a:t>NEXT STEP</a:t>
            </a:r>
            <a:endParaRPr lang="en-US" b="1" dirty="0"/>
          </a:p>
        </p:txBody>
      </p:sp>
      <p:sp>
        <p:nvSpPr>
          <p:cNvPr id="21" name="Action Button: Custom 20">
            <a:hlinkClick r:id="rId3" action="ppaction://hlinksldjump" highlightClick="1"/>
          </p:cNvPr>
          <p:cNvSpPr/>
          <p:nvPr/>
        </p:nvSpPr>
        <p:spPr>
          <a:xfrm>
            <a:off x="7010400" y="3690871"/>
            <a:ext cx="1295400" cy="652529"/>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21427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1" presetClass="entr" presetSubtype="0"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par>
                          <p:cTn id="13" fill="hold">
                            <p:stCondLst>
                              <p:cond delay="1000"/>
                            </p:stCondLst>
                            <p:childTnLst>
                              <p:par>
                                <p:cTn id="14" presetID="42" presetClass="entr" presetSubtype="0" fill="hold" grpId="0" nodeType="after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1000"/>
                                        <p:tgtEl>
                                          <p:spTgt spid="6"/>
                                        </p:tgtEl>
                                      </p:cBhvr>
                                    </p:animEffect>
                                    <p:anim calcmode="lin" valueType="num">
                                      <p:cBhvr>
                                        <p:cTn id="17" dur="1000" fill="hold"/>
                                        <p:tgtEl>
                                          <p:spTgt spid="6"/>
                                        </p:tgtEl>
                                        <p:attrNameLst>
                                          <p:attrName>ppt_x</p:attrName>
                                        </p:attrNameLst>
                                      </p:cBhvr>
                                      <p:tavLst>
                                        <p:tav tm="0">
                                          <p:val>
                                            <p:strVal val="#ppt_x"/>
                                          </p:val>
                                        </p:tav>
                                        <p:tav tm="100000">
                                          <p:val>
                                            <p:strVal val="#ppt_x"/>
                                          </p:val>
                                        </p:tav>
                                      </p:tavLst>
                                    </p:anim>
                                    <p:anim calcmode="lin" valueType="num">
                                      <p:cBhvr>
                                        <p:cTn id="18" dur="1000" fill="hold"/>
                                        <p:tgtEl>
                                          <p:spTgt spid="6"/>
                                        </p:tgtEl>
                                        <p:attrNameLst>
                                          <p:attrName>ppt_y</p:attrName>
                                        </p:attrNameLst>
                                      </p:cBhvr>
                                      <p:tavLst>
                                        <p:tav tm="0">
                                          <p:val>
                                            <p:strVal val="#ppt_y+.1"/>
                                          </p:val>
                                        </p:tav>
                                        <p:tav tm="100000">
                                          <p:val>
                                            <p:strVal val="#ppt_y"/>
                                          </p:val>
                                        </p:tav>
                                      </p:tavLst>
                                    </p:anim>
                                  </p:childTnLst>
                                </p:cTn>
                              </p:par>
                            </p:childTnLst>
                          </p:cTn>
                        </p:par>
                        <p:par>
                          <p:cTn id="19" fill="hold">
                            <p:stCondLst>
                              <p:cond delay="2000"/>
                            </p:stCondLst>
                            <p:childTnLst>
                              <p:par>
                                <p:cTn id="20" presetID="1" presetClass="entr" presetSubtype="0" fill="hold" grpId="0" nodeType="afterEffect">
                                  <p:stCondLst>
                                    <p:cond delay="0"/>
                                  </p:stCondLst>
                                  <p:childTnLst>
                                    <p:set>
                                      <p:cBhvr>
                                        <p:cTn id="21" dur="1" fill="hold">
                                          <p:stCondLst>
                                            <p:cond delay="0"/>
                                          </p:stCondLst>
                                        </p:cTn>
                                        <p:tgtEl>
                                          <p:spTgt spid="7"/>
                                        </p:tgtEl>
                                        <p:attrNameLst>
                                          <p:attrName>style.visibility</p:attrName>
                                        </p:attrNameLst>
                                      </p:cBhvr>
                                      <p:to>
                                        <p:strVal val="visible"/>
                                      </p:to>
                                    </p:set>
                                  </p:childTnLst>
                                </p:cTn>
                              </p:par>
                            </p:childTnLst>
                          </p:cTn>
                        </p:par>
                        <p:par>
                          <p:cTn id="22" fill="hold">
                            <p:stCondLst>
                              <p:cond delay="2000"/>
                            </p:stCondLst>
                            <p:childTnLst>
                              <p:par>
                                <p:cTn id="23" presetID="1" presetClass="entr" presetSubtype="0" fill="hold" grpId="0" nodeType="after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par>
                          <p:cTn id="25" fill="hold">
                            <p:stCondLst>
                              <p:cond delay="2000"/>
                            </p:stCondLst>
                            <p:childTnLst>
                              <p:par>
                                <p:cTn id="26" presetID="42" presetClass="exit" presetSubtype="0" fill="hold" grpId="1" nodeType="afterEffect">
                                  <p:stCondLst>
                                    <p:cond delay="0"/>
                                  </p:stCondLst>
                                  <p:childTnLst>
                                    <p:animEffect transition="out" filter="fade">
                                      <p:cBhvr>
                                        <p:cTn id="27" dur="1000"/>
                                        <p:tgtEl>
                                          <p:spTgt spid="7"/>
                                        </p:tgtEl>
                                      </p:cBhvr>
                                    </p:animEffect>
                                    <p:anim calcmode="lin" valueType="num">
                                      <p:cBhvr>
                                        <p:cTn id="28" dur="1000"/>
                                        <p:tgtEl>
                                          <p:spTgt spid="7"/>
                                        </p:tgtEl>
                                        <p:attrNameLst>
                                          <p:attrName>ppt_x</p:attrName>
                                        </p:attrNameLst>
                                      </p:cBhvr>
                                      <p:tavLst>
                                        <p:tav tm="0">
                                          <p:val>
                                            <p:strVal val="ppt_x"/>
                                          </p:val>
                                        </p:tav>
                                        <p:tav tm="100000">
                                          <p:val>
                                            <p:strVal val="ppt_x"/>
                                          </p:val>
                                        </p:tav>
                                      </p:tavLst>
                                    </p:anim>
                                    <p:anim calcmode="lin" valueType="num">
                                      <p:cBhvr>
                                        <p:cTn id="29" dur="1000"/>
                                        <p:tgtEl>
                                          <p:spTgt spid="7"/>
                                        </p:tgtEl>
                                        <p:attrNameLst>
                                          <p:attrName>ppt_y</p:attrName>
                                        </p:attrNameLst>
                                      </p:cBhvr>
                                      <p:tavLst>
                                        <p:tav tm="0">
                                          <p:val>
                                            <p:strVal val="ppt_y"/>
                                          </p:val>
                                        </p:tav>
                                        <p:tav tm="100000">
                                          <p:val>
                                            <p:strVal val="ppt_y+.1"/>
                                          </p:val>
                                        </p:tav>
                                      </p:tavLst>
                                    </p:anim>
                                    <p:set>
                                      <p:cBhvr>
                                        <p:cTn id="30" dur="1" fill="hold">
                                          <p:stCondLst>
                                            <p:cond delay="999"/>
                                          </p:stCondLst>
                                        </p:cTn>
                                        <p:tgtEl>
                                          <p:spTgt spid="7"/>
                                        </p:tgtEl>
                                        <p:attrNameLst>
                                          <p:attrName>style.visibility</p:attrName>
                                        </p:attrNameLst>
                                      </p:cBhvr>
                                      <p:to>
                                        <p:strVal val="hidden"/>
                                      </p:to>
                                    </p:set>
                                  </p:childTnLst>
                                </p:cTn>
                              </p:par>
                            </p:childTnLst>
                          </p:cTn>
                        </p:par>
                        <p:par>
                          <p:cTn id="31" fill="hold">
                            <p:stCondLst>
                              <p:cond delay="3000"/>
                            </p:stCondLst>
                            <p:childTnLst>
                              <p:par>
                                <p:cTn id="32" presetID="42" presetClass="exit" presetSubtype="0" fill="hold" grpId="1" nodeType="afterEffect">
                                  <p:stCondLst>
                                    <p:cond delay="0"/>
                                  </p:stCondLst>
                                  <p:childTnLst>
                                    <p:animEffect transition="out" filter="fade">
                                      <p:cBhvr>
                                        <p:cTn id="33" dur="1000"/>
                                        <p:tgtEl>
                                          <p:spTgt spid="8"/>
                                        </p:tgtEl>
                                      </p:cBhvr>
                                    </p:animEffect>
                                    <p:anim calcmode="lin" valueType="num">
                                      <p:cBhvr>
                                        <p:cTn id="34" dur="1000"/>
                                        <p:tgtEl>
                                          <p:spTgt spid="8"/>
                                        </p:tgtEl>
                                        <p:attrNameLst>
                                          <p:attrName>ppt_x</p:attrName>
                                        </p:attrNameLst>
                                      </p:cBhvr>
                                      <p:tavLst>
                                        <p:tav tm="0">
                                          <p:val>
                                            <p:strVal val="ppt_x"/>
                                          </p:val>
                                        </p:tav>
                                        <p:tav tm="100000">
                                          <p:val>
                                            <p:strVal val="ppt_x"/>
                                          </p:val>
                                        </p:tav>
                                      </p:tavLst>
                                    </p:anim>
                                    <p:anim calcmode="lin" valueType="num">
                                      <p:cBhvr>
                                        <p:cTn id="35" dur="1000"/>
                                        <p:tgtEl>
                                          <p:spTgt spid="8"/>
                                        </p:tgtEl>
                                        <p:attrNameLst>
                                          <p:attrName>ppt_y</p:attrName>
                                        </p:attrNameLst>
                                      </p:cBhvr>
                                      <p:tavLst>
                                        <p:tav tm="0">
                                          <p:val>
                                            <p:strVal val="ppt_y"/>
                                          </p:val>
                                        </p:tav>
                                        <p:tav tm="100000">
                                          <p:val>
                                            <p:strVal val="ppt_y+.1"/>
                                          </p:val>
                                        </p:tav>
                                      </p:tavLst>
                                    </p:anim>
                                    <p:set>
                                      <p:cBhvr>
                                        <p:cTn id="36" dur="1" fill="hold">
                                          <p:stCondLst>
                                            <p:cond delay="999"/>
                                          </p:stCondLst>
                                        </p:cTn>
                                        <p:tgtEl>
                                          <p:spTgt spid="8"/>
                                        </p:tgtEl>
                                        <p:attrNameLst>
                                          <p:attrName>style.visibility</p:attrName>
                                        </p:attrNameLst>
                                      </p:cBhvr>
                                      <p:to>
                                        <p:strVal val="hidden"/>
                                      </p:to>
                                    </p:set>
                                  </p:childTnLst>
                                </p:cTn>
                              </p:par>
                            </p:childTnLst>
                          </p:cTn>
                        </p:par>
                        <p:par>
                          <p:cTn id="37" fill="hold">
                            <p:stCondLst>
                              <p:cond delay="4000"/>
                            </p:stCondLst>
                            <p:childTnLst>
                              <p:par>
                                <p:cTn id="38" presetID="42" presetClass="entr" presetSubtype="0" fill="hold" grpId="0" nodeType="afterEffect">
                                  <p:stCondLst>
                                    <p:cond delay="0"/>
                                  </p:stCondLst>
                                  <p:childTnLst>
                                    <p:set>
                                      <p:cBhvr>
                                        <p:cTn id="39" dur="1" fill="hold">
                                          <p:stCondLst>
                                            <p:cond delay="0"/>
                                          </p:stCondLst>
                                        </p:cTn>
                                        <p:tgtEl>
                                          <p:spTgt spid="9"/>
                                        </p:tgtEl>
                                        <p:attrNameLst>
                                          <p:attrName>style.visibility</p:attrName>
                                        </p:attrNameLst>
                                      </p:cBhvr>
                                      <p:to>
                                        <p:strVal val="visible"/>
                                      </p:to>
                                    </p:set>
                                    <p:animEffect transition="in" filter="fade">
                                      <p:cBhvr>
                                        <p:cTn id="40" dur="1000"/>
                                        <p:tgtEl>
                                          <p:spTgt spid="9"/>
                                        </p:tgtEl>
                                      </p:cBhvr>
                                    </p:animEffect>
                                    <p:anim calcmode="lin" valueType="num">
                                      <p:cBhvr>
                                        <p:cTn id="41" dur="1000" fill="hold"/>
                                        <p:tgtEl>
                                          <p:spTgt spid="9"/>
                                        </p:tgtEl>
                                        <p:attrNameLst>
                                          <p:attrName>ppt_x</p:attrName>
                                        </p:attrNameLst>
                                      </p:cBhvr>
                                      <p:tavLst>
                                        <p:tav tm="0">
                                          <p:val>
                                            <p:strVal val="#ppt_x"/>
                                          </p:val>
                                        </p:tav>
                                        <p:tav tm="100000">
                                          <p:val>
                                            <p:strVal val="#ppt_x"/>
                                          </p:val>
                                        </p:tav>
                                      </p:tavLst>
                                    </p:anim>
                                    <p:anim calcmode="lin" valueType="num">
                                      <p:cBhvr>
                                        <p:cTn id="42" dur="1000" fill="hold"/>
                                        <p:tgtEl>
                                          <p:spTgt spid="9"/>
                                        </p:tgtEl>
                                        <p:attrNameLst>
                                          <p:attrName>ppt_y</p:attrName>
                                        </p:attrNameLst>
                                      </p:cBhvr>
                                      <p:tavLst>
                                        <p:tav tm="0">
                                          <p:val>
                                            <p:strVal val="#ppt_y+.1"/>
                                          </p:val>
                                        </p:tav>
                                        <p:tav tm="100000">
                                          <p:val>
                                            <p:strVal val="#ppt_y"/>
                                          </p:val>
                                        </p:tav>
                                      </p:tavLst>
                                    </p:anim>
                                  </p:childTnLst>
                                </p:cTn>
                              </p:par>
                            </p:childTnLst>
                          </p:cTn>
                        </p:par>
                        <p:par>
                          <p:cTn id="43" fill="hold">
                            <p:stCondLst>
                              <p:cond delay="5000"/>
                            </p:stCondLst>
                            <p:childTnLst>
                              <p:par>
                                <p:cTn id="44" presetID="42" presetClass="entr" presetSubtype="0" fill="hold" grpId="0" nodeType="afterEffect">
                                  <p:stCondLst>
                                    <p:cond delay="0"/>
                                  </p:stCondLst>
                                  <p:childTnLst>
                                    <p:set>
                                      <p:cBhvr>
                                        <p:cTn id="45" dur="1" fill="hold">
                                          <p:stCondLst>
                                            <p:cond delay="0"/>
                                          </p:stCondLst>
                                        </p:cTn>
                                        <p:tgtEl>
                                          <p:spTgt spid="10"/>
                                        </p:tgtEl>
                                        <p:attrNameLst>
                                          <p:attrName>style.visibility</p:attrName>
                                        </p:attrNameLst>
                                      </p:cBhvr>
                                      <p:to>
                                        <p:strVal val="visible"/>
                                      </p:to>
                                    </p:set>
                                    <p:animEffect transition="in" filter="fade">
                                      <p:cBhvr>
                                        <p:cTn id="46" dur="1000"/>
                                        <p:tgtEl>
                                          <p:spTgt spid="10"/>
                                        </p:tgtEl>
                                      </p:cBhvr>
                                    </p:animEffect>
                                    <p:anim calcmode="lin" valueType="num">
                                      <p:cBhvr>
                                        <p:cTn id="47" dur="1000" fill="hold"/>
                                        <p:tgtEl>
                                          <p:spTgt spid="10"/>
                                        </p:tgtEl>
                                        <p:attrNameLst>
                                          <p:attrName>ppt_x</p:attrName>
                                        </p:attrNameLst>
                                      </p:cBhvr>
                                      <p:tavLst>
                                        <p:tav tm="0">
                                          <p:val>
                                            <p:strVal val="#ppt_x"/>
                                          </p:val>
                                        </p:tav>
                                        <p:tav tm="100000">
                                          <p:val>
                                            <p:strVal val="#ppt_x"/>
                                          </p:val>
                                        </p:tav>
                                      </p:tavLst>
                                    </p:anim>
                                    <p:anim calcmode="lin" valueType="num">
                                      <p:cBhvr>
                                        <p:cTn id="48" dur="1000" fill="hold"/>
                                        <p:tgtEl>
                                          <p:spTgt spid="10"/>
                                        </p:tgtEl>
                                        <p:attrNameLst>
                                          <p:attrName>ppt_y</p:attrName>
                                        </p:attrNameLst>
                                      </p:cBhvr>
                                      <p:tavLst>
                                        <p:tav tm="0">
                                          <p:val>
                                            <p:strVal val="#ppt_y+.1"/>
                                          </p:val>
                                        </p:tav>
                                        <p:tav tm="100000">
                                          <p:val>
                                            <p:strVal val="#ppt_y"/>
                                          </p:val>
                                        </p:tav>
                                      </p:tavLst>
                                    </p:anim>
                                  </p:childTnLst>
                                </p:cTn>
                              </p:par>
                            </p:childTnLst>
                          </p:cTn>
                        </p:par>
                        <p:par>
                          <p:cTn id="49" fill="hold">
                            <p:stCondLst>
                              <p:cond delay="6000"/>
                            </p:stCondLst>
                            <p:childTnLst>
                              <p:par>
                                <p:cTn id="50" presetID="42" presetClass="entr" presetSubtype="0" fill="hold" grpId="0" nodeType="afterEffect">
                                  <p:stCondLst>
                                    <p:cond delay="0"/>
                                  </p:stCondLst>
                                  <p:childTnLst>
                                    <p:set>
                                      <p:cBhvr>
                                        <p:cTn id="51" dur="1" fill="hold">
                                          <p:stCondLst>
                                            <p:cond delay="0"/>
                                          </p:stCondLst>
                                        </p:cTn>
                                        <p:tgtEl>
                                          <p:spTgt spid="11"/>
                                        </p:tgtEl>
                                        <p:attrNameLst>
                                          <p:attrName>style.visibility</p:attrName>
                                        </p:attrNameLst>
                                      </p:cBhvr>
                                      <p:to>
                                        <p:strVal val="visible"/>
                                      </p:to>
                                    </p:set>
                                    <p:animEffect transition="in" filter="fade">
                                      <p:cBhvr>
                                        <p:cTn id="52" dur="1000"/>
                                        <p:tgtEl>
                                          <p:spTgt spid="11"/>
                                        </p:tgtEl>
                                      </p:cBhvr>
                                    </p:animEffect>
                                    <p:anim calcmode="lin" valueType="num">
                                      <p:cBhvr>
                                        <p:cTn id="53" dur="1000" fill="hold"/>
                                        <p:tgtEl>
                                          <p:spTgt spid="11"/>
                                        </p:tgtEl>
                                        <p:attrNameLst>
                                          <p:attrName>ppt_x</p:attrName>
                                        </p:attrNameLst>
                                      </p:cBhvr>
                                      <p:tavLst>
                                        <p:tav tm="0">
                                          <p:val>
                                            <p:strVal val="#ppt_x"/>
                                          </p:val>
                                        </p:tav>
                                        <p:tav tm="100000">
                                          <p:val>
                                            <p:strVal val="#ppt_x"/>
                                          </p:val>
                                        </p:tav>
                                      </p:tavLst>
                                    </p:anim>
                                    <p:anim calcmode="lin" valueType="num">
                                      <p:cBhvr>
                                        <p:cTn id="54" dur="1000" fill="hold"/>
                                        <p:tgtEl>
                                          <p:spTgt spid="11"/>
                                        </p:tgtEl>
                                        <p:attrNameLst>
                                          <p:attrName>ppt_y</p:attrName>
                                        </p:attrNameLst>
                                      </p:cBhvr>
                                      <p:tavLst>
                                        <p:tav tm="0">
                                          <p:val>
                                            <p:strVal val="#ppt_y+.1"/>
                                          </p:val>
                                        </p:tav>
                                        <p:tav tm="100000">
                                          <p:val>
                                            <p:strVal val="#ppt_y"/>
                                          </p:val>
                                        </p:tav>
                                      </p:tavLst>
                                    </p:anim>
                                  </p:childTnLst>
                                </p:cTn>
                              </p:par>
                            </p:childTnLst>
                          </p:cTn>
                        </p:par>
                        <p:par>
                          <p:cTn id="55" fill="hold">
                            <p:stCondLst>
                              <p:cond delay="7000"/>
                            </p:stCondLst>
                            <p:childTnLst>
                              <p:par>
                                <p:cTn id="56" presetID="42" presetClass="entr" presetSubtype="0" fill="hold" grpId="0" nodeType="afterEffect">
                                  <p:stCondLst>
                                    <p:cond delay="0"/>
                                  </p:stCondLst>
                                  <p:childTnLst>
                                    <p:set>
                                      <p:cBhvr>
                                        <p:cTn id="57" dur="1" fill="hold">
                                          <p:stCondLst>
                                            <p:cond delay="0"/>
                                          </p:stCondLst>
                                        </p:cTn>
                                        <p:tgtEl>
                                          <p:spTgt spid="12"/>
                                        </p:tgtEl>
                                        <p:attrNameLst>
                                          <p:attrName>style.visibility</p:attrName>
                                        </p:attrNameLst>
                                      </p:cBhvr>
                                      <p:to>
                                        <p:strVal val="visible"/>
                                      </p:to>
                                    </p:set>
                                    <p:animEffect transition="in" filter="fade">
                                      <p:cBhvr>
                                        <p:cTn id="58" dur="1000"/>
                                        <p:tgtEl>
                                          <p:spTgt spid="12"/>
                                        </p:tgtEl>
                                      </p:cBhvr>
                                    </p:animEffect>
                                    <p:anim calcmode="lin" valueType="num">
                                      <p:cBhvr>
                                        <p:cTn id="59" dur="1000" fill="hold"/>
                                        <p:tgtEl>
                                          <p:spTgt spid="12"/>
                                        </p:tgtEl>
                                        <p:attrNameLst>
                                          <p:attrName>ppt_x</p:attrName>
                                        </p:attrNameLst>
                                      </p:cBhvr>
                                      <p:tavLst>
                                        <p:tav tm="0">
                                          <p:val>
                                            <p:strVal val="#ppt_x"/>
                                          </p:val>
                                        </p:tav>
                                        <p:tav tm="100000">
                                          <p:val>
                                            <p:strVal val="#ppt_x"/>
                                          </p:val>
                                        </p:tav>
                                      </p:tavLst>
                                    </p:anim>
                                    <p:anim calcmode="lin" valueType="num">
                                      <p:cBhvr>
                                        <p:cTn id="60" dur="1000" fill="hold"/>
                                        <p:tgtEl>
                                          <p:spTgt spid="12"/>
                                        </p:tgtEl>
                                        <p:attrNameLst>
                                          <p:attrName>ppt_y</p:attrName>
                                        </p:attrNameLst>
                                      </p:cBhvr>
                                      <p:tavLst>
                                        <p:tav tm="0">
                                          <p:val>
                                            <p:strVal val="#ppt_y+.1"/>
                                          </p:val>
                                        </p:tav>
                                        <p:tav tm="100000">
                                          <p:val>
                                            <p:strVal val="#ppt_y"/>
                                          </p:val>
                                        </p:tav>
                                      </p:tavLst>
                                    </p:anim>
                                  </p:childTnLst>
                                </p:cTn>
                              </p:par>
                            </p:childTnLst>
                          </p:cTn>
                        </p:par>
                        <p:par>
                          <p:cTn id="61" fill="hold">
                            <p:stCondLst>
                              <p:cond delay="8000"/>
                            </p:stCondLst>
                            <p:childTnLst>
                              <p:par>
                                <p:cTn id="62" presetID="42" presetClass="entr" presetSubtype="0" fill="hold" grpId="0" nodeType="afterEffect">
                                  <p:stCondLst>
                                    <p:cond delay="0"/>
                                  </p:stCondLst>
                                  <p:childTnLst>
                                    <p:set>
                                      <p:cBhvr>
                                        <p:cTn id="63" dur="1" fill="hold">
                                          <p:stCondLst>
                                            <p:cond delay="0"/>
                                          </p:stCondLst>
                                        </p:cTn>
                                        <p:tgtEl>
                                          <p:spTgt spid="13"/>
                                        </p:tgtEl>
                                        <p:attrNameLst>
                                          <p:attrName>style.visibility</p:attrName>
                                        </p:attrNameLst>
                                      </p:cBhvr>
                                      <p:to>
                                        <p:strVal val="visible"/>
                                      </p:to>
                                    </p:set>
                                    <p:animEffect transition="in" filter="fade">
                                      <p:cBhvr>
                                        <p:cTn id="64" dur="1000"/>
                                        <p:tgtEl>
                                          <p:spTgt spid="13"/>
                                        </p:tgtEl>
                                      </p:cBhvr>
                                    </p:animEffect>
                                    <p:anim calcmode="lin" valueType="num">
                                      <p:cBhvr>
                                        <p:cTn id="65" dur="1000" fill="hold"/>
                                        <p:tgtEl>
                                          <p:spTgt spid="13"/>
                                        </p:tgtEl>
                                        <p:attrNameLst>
                                          <p:attrName>ppt_x</p:attrName>
                                        </p:attrNameLst>
                                      </p:cBhvr>
                                      <p:tavLst>
                                        <p:tav tm="0">
                                          <p:val>
                                            <p:strVal val="#ppt_x"/>
                                          </p:val>
                                        </p:tav>
                                        <p:tav tm="100000">
                                          <p:val>
                                            <p:strVal val="#ppt_x"/>
                                          </p:val>
                                        </p:tav>
                                      </p:tavLst>
                                    </p:anim>
                                    <p:anim calcmode="lin" valueType="num">
                                      <p:cBhvr>
                                        <p:cTn id="66" dur="1000" fill="hold"/>
                                        <p:tgtEl>
                                          <p:spTgt spid="13"/>
                                        </p:tgtEl>
                                        <p:attrNameLst>
                                          <p:attrName>ppt_y</p:attrName>
                                        </p:attrNameLst>
                                      </p:cBhvr>
                                      <p:tavLst>
                                        <p:tav tm="0">
                                          <p:val>
                                            <p:strVal val="#ppt_y+.1"/>
                                          </p:val>
                                        </p:tav>
                                        <p:tav tm="100000">
                                          <p:val>
                                            <p:strVal val="#ppt_y"/>
                                          </p:val>
                                        </p:tav>
                                      </p:tavLst>
                                    </p:anim>
                                  </p:childTnLst>
                                </p:cTn>
                              </p:par>
                            </p:childTnLst>
                          </p:cTn>
                        </p:par>
                        <p:par>
                          <p:cTn id="67" fill="hold">
                            <p:stCondLst>
                              <p:cond delay="9000"/>
                            </p:stCondLst>
                            <p:childTnLst>
                              <p:par>
                                <p:cTn id="68" presetID="42" presetClass="entr" presetSubtype="0" fill="hold" grpId="0" nodeType="afterEffect">
                                  <p:stCondLst>
                                    <p:cond delay="0"/>
                                  </p:stCondLst>
                                  <p:childTnLst>
                                    <p:set>
                                      <p:cBhvr>
                                        <p:cTn id="69" dur="1" fill="hold">
                                          <p:stCondLst>
                                            <p:cond delay="0"/>
                                          </p:stCondLst>
                                        </p:cTn>
                                        <p:tgtEl>
                                          <p:spTgt spid="14"/>
                                        </p:tgtEl>
                                        <p:attrNameLst>
                                          <p:attrName>style.visibility</p:attrName>
                                        </p:attrNameLst>
                                      </p:cBhvr>
                                      <p:to>
                                        <p:strVal val="visible"/>
                                      </p:to>
                                    </p:set>
                                    <p:animEffect transition="in" filter="fade">
                                      <p:cBhvr>
                                        <p:cTn id="70" dur="1000"/>
                                        <p:tgtEl>
                                          <p:spTgt spid="14"/>
                                        </p:tgtEl>
                                      </p:cBhvr>
                                    </p:animEffect>
                                    <p:anim calcmode="lin" valueType="num">
                                      <p:cBhvr>
                                        <p:cTn id="71" dur="1000" fill="hold"/>
                                        <p:tgtEl>
                                          <p:spTgt spid="14"/>
                                        </p:tgtEl>
                                        <p:attrNameLst>
                                          <p:attrName>ppt_x</p:attrName>
                                        </p:attrNameLst>
                                      </p:cBhvr>
                                      <p:tavLst>
                                        <p:tav tm="0">
                                          <p:val>
                                            <p:strVal val="#ppt_x"/>
                                          </p:val>
                                        </p:tav>
                                        <p:tav tm="100000">
                                          <p:val>
                                            <p:strVal val="#ppt_x"/>
                                          </p:val>
                                        </p:tav>
                                      </p:tavLst>
                                    </p:anim>
                                    <p:anim calcmode="lin" valueType="num">
                                      <p:cBhvr>
                                        <p:cTn id="72" dur="1000" fill="hold"/>
                                        <p:tgtEl>
                                          <p:spTgt spid="14"/>
                                        </p:tgtEl>
                                        <p:attrNameLst>
                                          <p:attrName>ppt_y</p:attrName>
                                        </p:attrNameLst>
                                      </p:cBhvr>
                                      <p:tavLst>
                                        <p:tav tm="0">
                                          <p:val>
                                            <p:strVal val="#ppt_y+.1"/>
                                          </p:val>
                                        </p:tav>
                                        <p:tav tm="100000">
                                          <p:val>
                                            <p:strVal val="#ppt_y"/>
                                          </p:val>
                                        </p:tav>
                                      </p:tavLst>
                                    </p:anim>
                                  </p:childTnLst>
                                </p:cTn>
                              </p:par>
                            </p:childTnLst>
                          </p:cTn>
                        </p:par>
                        <p:par>
                          <p:cTn id="73" fill="hold">
                            <p:stCondLst>
                              <p:cond delay="10000"/>
                            </p:stCondLst>
                            <p:childTnLst>
                              <p:par>
                                <p:cTn id="74" presetID="42" presetClass="entr" presetSubtype="0" fill="hold" grpId="0" nodeType="afterEffect">
                                  <p:stCondLst>
                                    <p:cond delay="0"/>
                                  </p:stCondLst>
                                  <p:childTnLst>
                                    <p:set>
                                      <p:cBhvr>
                                        <p:cTn id="75" dur="1" fill="hold">
                                          <p:stCondLst>
                                            <p:cond delay="0"/>
                                          </p:stCondLst>
                                        </p:cTn>
                                        <p:tgtEl>
                                          <p:spTgt spid="15"/>
                                        </p:tgtEl>
                                        <p:attrNameLst>
                                          <p:attrName>style.visibility</p:attrName>
                                        </p:attrNameLst>
                                      </p:cBhvr>
                                      <p:to>
                                        <p:strVal val="visible"/>
                                      </p:to>
                                    </p:set>
                                    <p:animEffect transition="in" filter="fade">
                                      <p:cBhvr>
                                        <p:cTn id="76" dur="1000"/>
                                        <p:tgtEl>
                                          <p:spTgt spid="15"/>
                                        </p:tgtEl>
                                      </p:cBhvr>
                                    </p:animEffect>
                                    <p:anim calcmode="lin" valueType="num">
                                      <p:cBhvr>
                                        <p:cTn id="77" dur="1000" fill="hold"/>
                                        <p:tgtEl>
                                          <p:spTgt spid="15"/>
                                        </p:tgtEl>
                                        <p:attrNameLst>
                                          <p:attrName>ppt_x</p:attrName>
                                        </p:attrNameLst>
                                      </p:cBhvr>
                                      <p:tavLst>
                                        <p:tav tm="0">
                                          <p:val>
                                            <p:strVal val="#ppt_x"/>
                                          </p:val>
                                        </p:tav>
                                        <p:tav tm="100000">
                                          <p:val>
                                            <p:strVal val="#ppt_x"/>
                                          </p:val>
                                        </p:tav>
                                      </p:tavLst>
                                    </p:anim>
                                    <p:anim calcmode="lin" valueType="num">
                                      <p:cBhvr>
                                        <p:cTn id="78" dur="1000" fill="hold"/>
                                        <p:tgtEl>
                                          <p:spTgt spid="15"/>
                                        </p:tgtEl>
                                        <p:attrNameLst>
                                          <p:attrName>ppt_y</p:attrName>
                                        </p:attrNameLst>
                                      </p:cBhvr>
                                      <p:tavLst>
                                        <p:tav tm="0">
                                          <p:val>
                                            <p:strVal val="#ppt_y+.1"/>
                                          </p:val>
                                        </p:tav>
                                        <p:tav tm="100000">
                                          <p:val>
                                            <p:strVal val="#ppt_y"/>
                                          </p:val>
                                        </p:tav>
                                      </p:tavLst>
                                    </p:anim>
                                  </p:childTnLst>
                                </p:cTn>
                              </p:par>
                            </p:childTnLst>
                          </p:cTn>
                        </p:par>
                        <p:par>
                          <p:cTn id="79" fill="hold">
                            <p:stCondLst>
                              <p:cond delay="11000"/>
                            </p:stCondLst>
                            <p:childTnLst>
                              <p:par>
                                <p:cTn id="80" presetID="42" presetClass="entr" presetSubtype="0" fill="hold" grpId="0" nodeType="afterEffect">
                                  <p:stCondLst>
                                    <p:cond delay="0"/>
                                  </p:stCondLst>
                                  <p:childTnLst>
                                    <p:set>
                                      <p:cBhvr>
                                        <p:cTn id="81" dur="1" fill="hold">
                                          <p:stCondLst>
                                            <p:cond delay="0"/>
                                          </p:stCondLst>
                                        </p:cTn>
                                        <p:tgtEl>
                                          <p:spTgt spid="16"/>
                                        </p:tgtEl>
                                        <p:attrNameLst>
                                          <p:attrName>style.visibility</p:attrName>
                                        </p:attrNameLst>
                                      </p:cBhvr>
                                      <p:to>
                                        <p:strVal val="visible"/>
                                      </p:to>
                                    </p:set>
                                    <p:animEffect transition="in" filter="fade">
                                      <p:cBhvr>
                                        <p:cTn id="82" dur="1000"/>
                                        <p:tgtEl>
                                          <p:spTgt spid="16"/>
                                        </p:tgtEl>
                                      </p:cBhvr>
                                    </p:animEffect>
                                    <p:anim calcmode="lin" valueType="num">
                                      <p:cBhvr>
                                        <p:cTn id="83" dur="1000" fill="hold"/>
                                        <p:tgtEl>
                                          <p:spTgt spid="16"/>
                                        </p:tgtEl>
                                        <p:attrNameLst>
                                          <p:attrName>ppt_x</p:attrName>
                                        </p:attrNameLst>
                                      </p:cBhvr>
                                      <p:tavLst>
                                        <p:tav tm="0">
                                          <p:val>
                                            <p:strVal val="#ppt_x"/>
                                          </p:val>
                                        </p:tav>
                                        <p:tav tm="100000">
                                          <p:val>
                                            <p:strVal val="#ppt_x"/>
                                          </p:val>
                                        </p:tav>
                                      </p:tavLst>
                                    </p:anim>
                                    <p:anim calcmode="lin" valueType="num">
                                      <p:cBhvr>
                                        <p:cTn id="84" dur="1000" fill="hold"/>
                                        <p:tgtEl>
                                          <p:spTgt spid="16"/>
                                        </p:tgtEl>
                                        <p:attrNameLst>
                                          <p:attrName>ppt_y</p:attrName>
                                        </p:attrNameLst>
                                      </p:cBhvr>
                                      <p:tavLst>
                                        <p:tav tm="0">
                                          <p:val>
                                            <p:strVal val="#ppt_y+.1"/>
                                          </p:val>
                                        </p:tav>
                                        <p:tav tm="100000">
                                          <p:val>
                                            <p:strVal val="#ppt_y"/>
                                          </p:val>
                                        </p:tav>
                                      </p:tavLst>
                                    </p:anim>
                                  </p:childTnLst>
                                </p:cTn>
                              </p:par>
                            </p:childTnLst>
                          </p:cTn>
                        </p:par>
                        <p:par>
                          <p:cTn id="85" fill="hold">
                            <p:stCondLst>
                              <p:cond delay="12000"/>
                            </p:stCondLst>
                            <p:childTnLst>
                              <p:par>
                                <p:cTn id="86" presetID="42" presetClass="entr" presetSubtype="0" fill="hold" grpId="0" nodeType="afterEffect">
                                  <p:stCondLst>
                                    <p:cond delay="0"/>
                                  </p:stCondLst>
                                  <p:childTnLst>
                                    <p:set>
                                      <p:cBhvr>
                                        <p:cTn id="87" dur="1" fill="hold">
                                          <p:stCondLst>
                                            <p:cond delay="0"/>
                                          </p:stCondLst>
                                        </p:cTn>
                                        <p:tgtEl>
                                          <p:spTgt spid="17"/>
                                        </p:tgtEl>
                                        <p:attrNameLst>
                                          <p:attrName>style.visibility</p:attrName>
                                        </p:attrNameLst>
                                      </p:cBhvr>
                                      <p:to>
                                        <p:strVal val="visible"/>
                                      </p:to>
                                    </p:set>
                                    <p:animEffect transition="in" filter="fade">
                                      <p:cBhvr>
                                        <p:cTn id="88" dur="1000"/>
                                        <p:tgtEl>
                                          <p:spTgt spid="17"/>
                                        </p:tgtEl>
                                      </p:cBhvr>
                                    </p:animEffect>
                                    <p:anim calcmode="lin" valueType="num">
                                      <p:cBhvr>
                                        <p:cTn id="89" dur="1000" fill="hold"/>
                                        <p:tgtEl>
                                          <p:spTgt spid="17"/>
                                        </p:tgtEl>
                                        <p:attrNameLst>
                                          <p:attrName>ppt_x</p:attrName>
                                        </p:attrNameLst>
                                      </p:cBhvr>
                                      <p:tavLst>
                                        <p:tav tm="0">
                                          <p:val>
                                            <p:strVal val="#ppt_x"/>
                                          </p:val>
                                        </p:tav>
                                        <p:tav tm="100000">
                                          <p:val>
                                            <p:strVal val="#ppt_x"/>
                                          </p:val>
                                        </p:tav>
                                      </p:tavLst>
                                    </p:anim>
                                    <p:anim calcmode="lin" valueType="num">
                                      <p:cBhvr>
                                        <p:cTn id="90"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animBg="1"/>
      <p:bldP spid="7" grpId="1" animBg="1"/>
      <p:bldP spid="8" grpId="0"/>
      <p:bldP spid="8" grpId="1"/>
      <p:bldP spid="9" grpId="0"/>
      <p:bldP spid="10" grpId="0"/>
      <p:bldP spid="11" grpId="0"/>
      <p:bldP spid="12" grpId="0"/>
      <p:bldP spid="13" grpId="0"/>
      <p:bldP spid="14" grpId="0"/>
      <p:bldP spid="15" grpId="0"/>
      <p:bldP spid="16" grpId="0"/>
      <p:bldP spid="1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am I being asked to do?</a:t>
            </a:r>
            <a:endParaRPr lang="en-US" dirty="0"/>
          </a:p>
        </p:txBody>
      </p:sp>
      <p:sp>
        <p:nvSpPr>
          <p:cNvPr id="3" name="Content Placeholder 2"/>
          <p:cNvSpPr>
            <a:spLocks noGrp="1"/>
          </p:cNvSpPr>
          <p:nvPr>
            <p:ph idx="1"/>
          </p:nvPr>
        </p:nvSpPr>
        <p:spPr>
          <a:xfrm>
            <a:off x="381000" y="2743200"/>
            <a:ext cx="3962400" cy="685800"/>
          </a:xfrm>
        </p:spPr>
        <p:txBody>
          <a:bodyPr/>
          <a:lstStyle/>
          <a:p>
            <a:pPr marL="114300" indent="0">
              <a:buNone/>
            </a:pPr>
            <a:r>
              <a:rPr lang="en-US" b="1" u="sng" dirty="0" smtClean="0"/>
              <a:t>FACTOR</a:t>
            </a:r>
            <a:r>
              <a:rPr lang="en-US" b="1" dirty="0" smtClean="0"/>
              <a:t> </a:t>
            </a:r>
            <a:r>
              <a:rPr lang="en-US" dirty="0" smtClean="0"/>
              <a:t>A POLYNOMIAL</a:t>
            </a:r>
            <a:endParaRPr lang="en-US" b="1" u="sng" dirty="0"/>
          </a:p>
        </p:txBody>
      </p:sp>
      <p:sp>
        <p:nvSpPr>
          <p:cNvPr id="4" name="TextBox 3"/>
          <p:cNvSpPr txBox="1"/>
          <p:nvPr/>
        </p:nvSpPr>
        <p:spPr>
          <a:xfrm>
            <a:off x="5181600" y="2743200"/>
            <a:ext cx="3733800" cy="461665"/>
          </a:xfrm>
          <a:prstGeom prst="rect">
            <a:avLst/>
          </a:prstGeom>
          <a:noFill/>
        </p:spPr>
        <p:txBody>
          <a:bodyPr wrap="square" rtlCol="0">
            <a:spAutoFit/>
          </a:bodyPr>
          <a:lstStyle/>
          <a:p>
            <a:pPr marL="114300" indent="0">
              <a:buNone/>
            </a:pPr>
            <a:r>
              <a:rPr lang="en-US" sz="2400" b="1" u="sng" dirty="0" smtClean="0">
                <a:solidFill>
                  <a:schemeClr val="tx2"/>
                </a:solidFill>
              </a:rPr>
              <a:t>SOLVE</a:t>
            </a:r>
            <a:r>
              <a:rPr lang="en-US" sz="2400" b="1" dirty="0" smtClean="0">
                <a:solidFill>
                  <a:schemeClr val="tx2"/>
                </a:solidFill>
              </a:rPr>
              <a:t> </a:t>
            </a:r>
            <a:r>
              <a:rPr lang="en-US" sz="2400" dirty="0" smtClean="0">
                <a:solidFill>
                  <a:schemeClr val="tx2"/>
                </a:solidFill>
              </a:rPr>
              <a:t>A POLYNOMIAL</a:t>
            </a:r>
            <a:endParaRPr lang="en-US" sz="2400" b="1" u="sng" dirty="0">
              <a:solidFill>
                <a:schemeClr val="tx2"/>
              </a:solidFill>
            </a:endParaRPr>
          </a:p>
        </p:txBody>
      </p:sp>
      <p:sp>
        <p:nvSpPr>
          <p:cNvPr id="5" name="TextBox 4"/>
          <p:cNvSpPr txBox="1"/>
          <p:nvPr/>
        </p:nvSpPr>
        <p:spPr>
          <a:xfrm>
            <a:off x="3886200" y="2057400"/>
            <a:ext cx="1600200" cy="369332"/>
          </a:xfrm>
          <a:prstGeom prst="rect">
            <a:avLst/>
          </a:prstGeom>
          <a:noFill/>
        </p:spPr>
        <p:txBody>
          <a:bodyPr wrap="square" rtlCol="0">
            <a:spAutoFit/>
          </a:bodyPr>
          <a:lstStyle/>
          <a:p>
            <a:r>
              <a:rPr lang="en-US" dirty="0" smtClean="0"/>
              <a:t>Click one…</a:t>
            </a:r>
            <a:endParaRPr lang="en-US" dirty="0"/>
          </a:p>
        </p:txBody>
      </p:sp>
      <p:sp>
        <p:nvSpPr>
          <p:cNvPr id="6" name="Action Button: Custom 5">
            <a:hlinkClick r:id="rId2" action="ppaction://hlinksldjump" highlightClick="1"/>
          </p:cNvPr>
          <p:cNvSpPr/>
          <p:nvPr/>
        </p:nvSpPr>
        <p:spPr>
          <a:xfrm>
            <a:off x="491924" y="2613590"/>
            <a:ext cx="3886200" cy="762000"/>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Action Button: Custom 6">
            <a:hlinkClick r:id="rId3" action="ppaction://hlinksldjump" highlightClick="1"/>
          </p:cNvPr>
          <p:cNvSpPr/>
          <p:nvPr/>
        </p:nvSpPr>
        <p:spPr>
          <a:xfrm>
            <a:off x="5105400" y="2593032"/>
            <a:ext cx="3886200" cy="762000"/>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ction Button: Back or Previous 7">
            <a:hlinkClick r:id="" action="ppaction://hlinkshowjump?jump=lastslideviewed" highlightClick="1"/>
          </p:cNvPr>
          <p:cNvSpPr/>
          <p:nvPr/>
        </p:nvSpPr>
        <p:spPr>
          <a:xfrm>
            <a:off x="8153400" y="5943600"/>
            <a:ext cx="838200" cy="7620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Action Button: Home 8">
            <a:hlinkClick r:id="rId4" action="ppaction://hlinksldjump" highlightClick="1"/>
          </p:cNvPr>
          <p:cNvSpPr/>
          <p:nvPr/>
        </p:nvSpPr>
        <p:spPr>
          <a:xfrm>
            <a:off x="160116" y="5892478"/>
            <a:ext cx="914400" cy="7620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004955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 THERE A GCF?</a:t>
            </a:r>
            <a:endParaRPr lang="en-US" dirty="0"/>
          </a:p>
        </p:txBody>
      </p:sp>
      <p:sp>
        <p:nvSpPr>
          <p:cNvPr id="3" name="Content Placeholder 2"/>
          <p:cNvSpPr>
            <a:spLocks noGrp="1"/>
          </p:cNvSpPr>
          <p:nvPr>
            <p:ph idx="1"/>
          </p:nvPr>
        </p:nvSpPr>
        <p:spPr>
          <a:xfrm>
            <a:off x="2438400" y="1219200"/>
            <a:ext cx="4343400" cy="609600"/>
          </a:xfrm>
        </p:spPr>
        <p:txBody>
          <a:bodyPr/>
          <a:lstStyle/>
          <a:p>
            <a:pPr marL="114300" indent="0">
              <a:buNone/>
            </a:pPr>
            <a:r>
              <a:rPr lang="en-US" dirty="0" smtClean="0"/>
              <a:t>(Greatest Common Factor)</a:t>
            </a:r>
            <a:endParaRPr lang="en-US" dirty="0"/>
          </a:p>
        </p:txBody>
      </p:sp>
      <p:sp>
        <p:nvSpPr>
          <p:cNvPr id="6" name="Action Button: Home 5">
            <a:hlinkClick r:id="rId2" action="ppaction://hlinksldjump" highlightClick="1"/>
          </p:cNvPr>
          <p:cNvSpPr/>
          <p:nvPr/>
        </p:nvSpPr>
        <p:spPr>
          <a:xfrm>
            <a:off x="160116" y="5892478"/>
            <a:ext cx="914400" cy="7620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1112616" y="1849016"/>
            <a:ext cx="7459884" cy="646331"/>
          </a:xfrm>
          <a:prstGeom prst="rect">
            <a:avLst/>
          </a:prstGeom>
          <a:noFill/>
        </p:spPr>
        <p:txBody>
          <a:bodyPr wrap="square" rtlCol="0">
            <a:spAutoFit/>
          </a:bodyPr>
          <a:lstStyle/>
          <a:p>
            <a:pPr algn="ctr"/>
            <a:r>
              <a:rPr lang="en-US" b="1" dirty="0" smtClean="0"/>
              <a:t>*Look at the all of the terms in the polynomial…will anything divide each of them evenly?.  </a:t>
            </a:r>
            <a:endParaRPr lang="en-US" b="1" dirty="0"/>
          </a:p>
        </p:txBody>
      </p:sp>
      <p:sp>
        <p:nvSpPr>
          <p:cNvPr id="8" name="TextBox 7"/>
          <p:cNvSpPr txBox="1"/>
          <p:nvPr/>
        </p:nvSpPr>
        <p:spPr>
          <a:xfrm>
            <a:off x="2362200" y="3571562"/>
            <a:ext cx="1143000" cy="707886"/>
          </a:xfrm>
          <a:prstGeom prst="rect">
            <a:avLst/>
          </a:prstGeom>
          <a:noFill/>
        </p:spPr>
        <p:txBody>
          <a:bodyPr wrap="square" rtlCol="0">
            <a:spAutoFit/>
          </a:bodyPr>
          <a:lstStyle/>
          <a:p>
            <a:r>
              <a:rPr lang="en-US" sz="4000" b="1" dirty="0" smtClean="0"/>
              <a:t>YES</a:t>
            </a:r>
            <a:endParaRPr lang="en-US" sz="4000" b="1" dirty="0"/>
          </a:p>
        </p:txBody>
      </p:sp>
      <p:sp>
        <p:nvSpPr>
          <p:cNvPr id="9" name="TextBox 8"/>
          <p:cNvSpPr txBox="1"/>
          <p:nvPr/>
        </p:nvSpPr>
        <p:spPr>
          <a:xfrm>
            <a:off x="5943600" y="3571562"/>
            <a:ext cx="1219200" cy="707886"/>
          </a:xfrm>
          <a:prstGeom prst="rect">
            <a:avLst/>
          </a:prstGeom>
          <a:noFill/>
        </p:spPr>
        <p:txBody>
          <a:bodyPr wrap="square" rtlCol="0">
            <a:spAutoFit/>
          </a:bodyPr>
          <a:lstStyle/>
          <a:p>
            <a:r>
              <a:rPr lang="en-US" sz="4000" b="1" dirty="0" smtClean="0"/>
              <a:t>NO</a:t>
            </a:r>
            <a:endParaRPr lang="en-US" sz="4000" b="1" dirty="0"/>
          </a:p>
        </p:txBody>
      </p:sp>
      <p:sp>
        <p:nvSpPr>
          <p:cNvPr id="10" name="Action Button: Custom 9">
            <a:hlinkClick r:id="" action="ppaction://hlinkshowjump?jump=nextslide" highlightClick="1"/>
          </p:cNvPr>
          <p:cNvSpPr/>
          <p:nvPr/>
        </p:nvSpPr>
        <p:spPr>
          <a:xfrm>
            <a:off x="2362200" y="3571562"/>
            <a:ext cx="1143000" cy="771838"/>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ction Button: Custom 10">
            <a:hlinkClick r:id="rId3" action="ppaction://hlinksldjump" highlightClick="1"/>
          </p:cNvPr>
          <p:cNvSpPr/>
          <p:nvPr/>
        </p:nvSpPr>
        <p:spPr>
          <a:xfrm>
            <a:off x="5867400" y="3568377"/>
            <a:ext cx="1143000" cy="771838"/>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ction Button: Back or Previous 11">
            <a:hlinkClick r:id="" action="ppaction://hlinkshowjump?jump=lastslideviewed" highlightClick="1"/>
          </p:cNvPr>
          <p:cNvSpPr/>
          <p:nvPr/>
        </p:nvSpPr>
        <p:spPr>
          <a:xfrm>
            <a:off x="8153400" y="5943600"/>
            <a:ext cx="838200" cy="7620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649981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Factor using the GCF</a:t>
            </a:r>
            <a:endParaRPr lang="en-US" dirty="0"/>
          </a:p>
        </p:txBody>
      </p:sp>
      <p:sp>
        <p:nvSpPr>
          <p:cNvPr id="3" name="Content Placeholder 2"/>
          <p:cNvSpPr>
            <a:spLocks noGrp="1"/>
          </p:cNvSpPr>
          <p:nvPr>
            <p:ph idx="1"/>
          </p:nvPr>
        </p:nvSpPr>
        <p:spPr>
          <a:xfrm>
            <a:off x="457200" y="1752601"/>
            <a:ext cx="8115300" cy="914400"/>
          </a:xfrm>
        </p:spPr>
        <p:txBody>
          <a:bodyPr/>
          <a:lstStyle/>
          <a:p>
            <a:pPr marL="114300" indent="0">
              <a:buNone/>
            </a:pPr>
            <a:r>
              <a:rPr lang="en-US" b="1" dirty="0" smtClean="0"/>
              <a:t>Factor</a:t>
            </a:r>
            <a:r>
              <a:rPr lang="en-US" dirty="0" smtClean="0"/>
              <a:t> (</a:t>
            </a:r>
            <a:r>
              <a:rPr lang="en-US" dirty="0" err="1" smtClean="0"/>
              <a:t>undistribute</a:t>
            </a:r>
            <a:r>
              <a:rPr lang="en-US" dirty="0" smtClean="0"/>
              <a:t>) </a:t>
            </a:r>
            <a:r>
              <a:rPr lang="en-US" b="1" dirty="0" smtClean="0"/>
              <a:t>the GCF.  *</a:t>
            </a:r>
            <a:r>
              <a:rPr lang="en-US" dirty="0" smtClean="0"/>
              <a:t>Don’t forget that you can check your answer by distributing…</a:t>
            </a:r>
            <a:endParaRPr lang="en-US" b="1" dirty="0"/>
          </a:p>
        </p:txBody>
      </p:sp>
      <p:sp>
        <p:nvSpPr>
          <p:cNvPr id="5" name="Action Button: Home 4">
            <a:hlinkClick r:id="rId2" action="ppaction://hlinksldjump" highlightClick="1"/>
          </p:cNvPr>
          <p:cNvSpPr/>
          <p:nvPr/>
        </p:nvSpPr>
        <p:spPr>
          <a:xfrm>
            <a:off x="160116" y="5892478"/>
            <a:ext cx="914400" cy="7620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581400" y="5770602"/>
            <a:ext cx="1978427" cy="553998"/>
          </a:xfrm>
          <a:prstGeom prst="rect">
            <a:avLst/>
          </a:prstGeom>
          <a:noFill/>
        </p:spPr>
        <p:txBody>
          <a:bodyPr wrap="none" rtlCol="0">
            <a:spAutoFit/>
          </a:bodyPr>
          <a:lstStyle/>
          <a:p>
            <a:r>
              <a:rPr lang="en-US" sz="3000" b="1" dirty="0" smtClean="0"/>
              <a:t>NEXT STEP</a:t>
            </a:r>
            <a:endParaRPr lang="en-US" sz="3000" b="1" dirty="0"/>
          </a:p>
        </p:txBody>
      </p:sp>
      <p:sp>
        <p:nvSpPr>
          <p:cNvPr id="7" name="Action Button: Custom 6">
            <a:hlinkClick r:id="" action="ppaction://hlinkshowjump?jump=nextslide" highlightClick="1"/>
          </p:cNvPr>
          <p:cNvSpPr/>
          <p:nvPr/>
        </p:nvSpPr>
        <p:spPr>
          <a:xfrm>
            <a:off x="3581400" y="5638800"/>
            <a:ext cx="1978427" cy="838200"/>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2942603" y="3276600"/>
            <a:ext cx="3256020" cy="1015663"/>
          </a:xfrm>
          <a:prstGeom prst="rect">
            <a:avLst/>
          </a:prstGeom>
          <a:noFill/>
        </p:spPr>
        <p:txBody>
          <a:bodyPr wrap="none" rtlCol="0">
            <a:spAutoFit/>
          </a:bodyPr>
          <a:lstStyle/>
          <a:p>
            <a:r>
              <a:rPr lang="en-US" sz="3000" b="1" dirty="0" smtClean="0"/>
              <a:t>Ex:  </a:t>
            </a:r>
            <a:r>
              <a:rPr lang="en-US" sz="3000" dirty="0" smtClean="0">
                <a:latin typeface="Times New Roman" pitchFamily="18" charset="0"/>
                <a:cs typeface="Times New Roman" pitchFamily="18" charset="0"/>
              </a:rPr>
              <a:t>4</a:t>
            </a:r>
            <a:r>
              <a:rPr lang="en-US" sz="3000" i="1" dirty="0" smtClean="0">
                <a:latin typeface="Times New Roman" pitchFamily="18" charset="0"/>
                <a:cs typeface="Times New Roman" pitchFamily="18" charset="0"/>
              </a:rPr>
              <a:t>x</a:t>
            </a:r>
            <a:r>
              <a:rPr lang="en-US" sz="3000" dirty="0" smtClean="0">
                <a:latin typeface="Times New Roman" pitchFamily="18" charset="0"/>
                <a:cs typeface="Times New Roman" pitchFamily="18" charset="0"/>
              </a:rPr>
              <a:t>² + 20</a:t>
            </a:r>
            <a:r>
              <a:rPr lang="en-US" sz="3000" i="1" dirty="0" smtClean="0">
                <a:latin typeface="Times New Roman" pitchFamily="18" charset="0"/>
                <a:cs typeface="Times New Roman" pitchFamily="18" charset="0"/>
              </a:rPr>
              <a:t>x</a:t>
            </a:r>
            <a:r>
              <a:rPr lang="en-US" sz="3000" dirty="0" smtClean="0">
                <a:latin typeface="Times New Roman" pitchFamily="18" charset="0"/>
                <a:cs typeface="Times New Roman" pitchFamily="18" charset="0"/>
              </a:rPr>
              <a:t> + 24 </a:t>
            </a:r>
          </a:p>
          <a:p>
            <a:r>
              <a:rPr lang="en-US" sz="3000" b="1" dirty="0" smtClean="0">
                <a:latin typeface="Times New Roman" pitchFamily="18" charset="0"/>
                <a:cs typeface="Times New Roman" pitchFamily="18" charset="0"/>
              </a:rPr>
              <a:t>        </a:t>
            </a:r>
            <a:r>
              <a:rPr lang="en-US" sz="3000" dirty="0" smtClean="0">
                <a:latin typeface="Times New Roman" pitchFamily="18" charset="0"/>
                <a:cs typeface="Times New Roman" pitchFamily="18" charset="0"/>
              </a:rPr>
              <a:t>4(</a:t>
            </a:r>
            <a:r>
              <a:rPr lang="en-US" sz="3000" i="1" dirty="0" smtClean="0">
                <a:latin typeface="Times New Roman" pitchFamily="18" charset="0"/>
                <a:cs typeface="Times New Roman" pitchFamily="18" charset="0"/>
              </a:rPr>
              <a:t>x</a:t>
            </a:r>
            <a:r>
              <a:rPr lang="en-US" sz="3000" dirty="0" smtClean="0">
                <a:latin typeface="Times New Roman" pitchFamily="18" charset="0"/>
                <a:cs typeface="Times New Roman" pitchFamily="18" charset="0"/>
              </a:rPr>
              <a:t>² + 5</a:t>
            </a:r>
            <a:r>
              <a:rPr lang="en-US" sz="3000" i="1" dirty="0" smtClean="0">
                <a:latin typeface="Times New Roman" pitchFamily="18" charset="0"/>
                <a:cs typeface="Times New Roman" pitchFamily="18" charset="0"/>
              </a:rPr>
              <a:t>x</a:t>
            </a:r>
            <a:r>
              <a:rPr lang="en-US" sz="3000" dirty="0" smtClean="0">
                <a:latin typeface="Times New Roman" pitchFamily="18" charset="0"/>
                <a:cs typeface="Times New Roman" pitchFamily="18" charset="0"/>
              </a:rPr>
              <a:t> + 6)</a:t>
            </a:r>
            <a:endParaRPr lang="en-US" sz="3000" b="1" dirty="0">
              <a:latin typeface="Times New Roman" pitchFamily="18" charset="0"/>
              <a:cs typeface="Times New Roman" pitchFamily="18" charset="0"/>
            </a:endParaRPr>
          </a:p>
        </p:txBody>
      </p:sp>
      <p:sp>
        <p:nvSpPr>
          <p:cNvPr id="9" name="Action Button: Back or Previous 8">
            <a:hlinkClick r:id="" action="ppaction://hlinkshowjump?jump=lastslideviewed" highlightClick="1"/>
          </p:cNvPr>
          <p:cNvSpPr/>
          <p:nvPr/>
        </p:nvSpPr>
        <p:spPr>
          <a:xfrm>
            <a:off x="8153400" y="5943600"/>
            <a:ext cx="838200" cy="7620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242481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type of polynomial?</a:t>
            </a:r>
            <a:endParaRPr lang="en-US" dirty="0"/>
          </a:p>
        </p:txBody>
      </p:sp>
      <p:sp>
        <p:nvSpPr>
          <p:cNvPr id="3" name="Content Placeholder 2"/>
          <p:cNvSpPr>
            <a:spLocks noGrp="1"/>
          </p:cNvSpPr>
          <p:nvPr>
            <p:ph idx="1"/>
          </p:nvPr>
        </p:nvSpPr>
        <p:spPr>
          <a:xfrm>
            <a:off x="457200" y="2133600"/>
            <a:ext cx="2971800" cy="990600"/>
          </a:xfrm>
        </p:spPr>
        <p:txBody>
          <a:bodyPr>
            <a:normAutofit fontScale="85000" lnSpcReduction="20000"/>
          </a:bodyPr>
          <a:lstStyle/>
          <a:p>
            <a:pPr marL="114300" indent="0">
              <a:buNone/>
            </a:pPr>
            <a:r>
              <a:rPr lang="en-US" b="1" dirty="0" smtClean="0"/>
              <a:t>Trinomial in the form:</a:t>
            </a:r>
          </a:p>
          <a:p>
            <a:pPr marL="114300" indent="0">
              <a:buNone/>
            </a:pPr>
            <a:r>
              <a:rPr lang="en-US" b="1" i="1" dirty="0" smtClean="0"/>
              <a:t>          </a:t>
            </a:r>
            <a:r>
              <a:rPr lang="en-US" b="1" i="1" dirty="0" smtClean="0">
                <a:latin typeface="Times New Roman" pitchFamily="18" charset="0"/>
                <a:cs typeface="Times New Roman" pitchFamily="18" charset="0"/>
              </a:rPr>
              <a:t>x</a:t>
            </a:r>
            <a:r>
              <a:rPr lang="en-US" b="1" dirty="0" smtClean="0">
                <a:latin typeface="Times New Roman" pitchFamily="18" charset="0"/>
                <a:cs typeface="Times New Roman" pitchFamily="18" charset="0"/>
              </a:rPr>
              <a:t>² + </a:t>
            </a:r>
            <a:r>
              <a:rPr lang="en-US" b="1" i="1" dirty="0" err="1" smtClean="0">
                <a:latin typeface="Times New Roman" pitchFamily="18" charset="0"/>
                <a:cs typeface="Times New Roman" pitchFamily="18" charset="0"/>
              </a:rPr>
              <a:t>bx</a:t>
            </a:r>
            <a:r>
              <a:rPr lang="en-US" b="1" dirty="0" smtClean="0">
                <a:latin typeface="Times New Roman" pitchFamily="18" charset="0"/>
                <a:cs typeface="Times New Roman" pitchFamily="18" charset="0"/>
              </a:rPr>
              <a:t> + </a:t>
            </a:r>
            <a:r>
              <a:rPr lang="en-US" b="1" i="1" dirty="0" smtClean="0">
                <a:latin typeface="Times New Roman" pitchFamily="18" charset="0"/>
                <a:cs typeface="Times New Roman" pitchFamily="18" charset="0"/>
              </a:rPr>
              <a:t>c</a:t>
            </a:r>
          </a:p>
          <a:p>
            <a:pPr marL="114300" indent="0">
              <a:buNone/>
            </a:pPr>
            <a:r>
              <a:rPr lang="en-US" b="1" dirty="0" smtClean="0"/>
              <a:t>Coefficient of </a:t>
            </a:r>
            <a:r>
              <a:rPr lang="en-US" b="1" i="1" dirty="0" smtClean="0">
                <a:latin typeface="Times New Roman" pitchFamily="18" charset="0"/>
                <a:cs typeface="Times New Roman" pitchFamily="18" charset="0"/>
              </a:rPr>
              <a:t>x</a:t>
            </a:r>
            <a:r>
              <a:rPr lang="en-US" b="1" dirty="0" smtClean="0">
                <a:latin typeface="Times New Roman" pitchFamily="18" charset="0"/>
                <a:cs typeface="Times New Roman" pitchFamily="18" charset="0"/>
              </a:rPr>
              <a:t>²</a:t>
            </a:r>
            <a:r>
              <a:rPr lang="en-US" b="1" dirty="0" smtClean="0"/>
              <a:t> is 1.  </a:t>
            </a:r>
            <a:endParaRPr lang="en-US" b="1" dirty="0"/>
          </a:p>
        </p:txBody>
      </p:sp>
      <p:sp>
        <p:nvSpPr>
          <p:cNvPr id="4" name="Action Button: Back or Previous 3">
            <a:hlinkClick r:id="" action="ppaction://hlinkshowjump?jump=lastslideviewed" highlightClick="1"/>
          </p:cNvPr>
          <p:cNvSpPr/>
          <p:nvPr/>
        </p:nvSpPr>
        <p:spPr>
          <a:xfrm>
            <a:off x="8153400" y="5943600"/>
            <a:ext cx="838200" cy="7620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ction Button: Home 4">
            <a:hlinkClick r:id="rId2" action="ppaction://hlinksldjump" highlightClick="1"/>
          </p:cNvPr>
          <p:cNvSpPr/>
          <p:nvPr/>
        </p:nvSpPr>
        <p:spPr>
          <a:xfrm>
            <a:off x="160116" y="5892478"/>
            <a:ext cx="914400" cy="7620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2"/>
          <p:cNvSpPr txBox="1">
            <a:spLocks/>
          </p:cNvSpPr>
          <p:nvPr/>
        </p:nvSpPr>
        <p:spPr>
          <a:xfrm>
            <a:off x="5095272" y="2133600"/>
            <a:ext cx="3477228" cy="990600"/>
          </a:xfrm>
          <a:prstGeom prst="rect">
            <a:avLst/>
          </a:prstGeom>
        </p:spPr>
        <p:txBody>
          <a:bodyPr vert="horz" lIns="91440" tIns="45720" rIns="91440" bIns="45720" rtlCol="0">
            <a:normAutofit fontScale="85000" lnSpcReduction="20000"/>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pPr marL="114300" indent="0">
              <a:buFont typeface="Arial" pitchFamily="34" charset="0"/>
              <a:buNone/>
            </a:pPr>
            <a:r>
              <a:rPr lang="en-US" b="1" dirty="0" smtClean="0"/>
              <a:t>Trinomial in the form:</a:t>
            </a:r>
          </a:p>
          <a:p>
            <a:pPr marL="114300" indent="0">
              <a:buFont typeface="Arial" pitchFamily="34" charset="0"/>
              <a:buNone/>
            </a:pPr>
            <a:r>
              <a:rPr lang="en-US" b="1" i="1" dirty="0" smtClean="0"/>
              <a:t>          </a:t>
            </a:r>
            <a:r>
              <a:rPr lang="en-US" b="1" i="1" dirty="0" smtClean="0">
                <a:latin typeface="Times New Roman" pitchFamily="18" charset="0"/>
                <a:cs typeface="Times New Roman" pitchFamily="18" charset="0"/>
              </a:rPr>
              <a:t>ax²</a:t>
            </a:r>
            <a:r>
              <a:rPr lang="en-US" b="1" dirty="0" smtClean="0">
                <a:latin typeface="Times New Roman" pitchFamily="18" charset="0"/>
                <a:cs typeface="Times New Roman" pitchFamily="18" charset="0"/>
              </a:rPr>
              <a:t> + </a:t>
            </a:r>
            <a:r>
              <a:rPr lang="en-US" b="1" i="1" dirty="0" err="1" smtClean="0">
                <a:latin typeface="Times New Roman" pitchFamily="18" charset="0"/>
                <a:cs typeface="Times New Roman" pitchFamily="18" charset="0"/>
              </a:rPr>
              <a:t>bx</a:t>
            </a:r>
            <a:r>
              <a:rPr lang="en-US" b="1" dirty="0" smtClean="0">
                <a:latin typeface="Times New Roman" pitchFamily="18" charset="0"/>
                <a:cs typeface="Times New Roman" pitchFamily="18" charset="0"/>
              </a:rPr>
              <a:t> + </a:t>
            </a:r>
            <a:r>
              <a:rPr lang="en-US" b="1" i="1" dirty="0" smtClean="0">
                <a:latin typeface="Times New Roman" pitchFamily="18" charset="0"/>
                <a:cs typeface="Times New Roman" pitchFamily="18" charset="0"/>
              </a:rPr>
              <a:t>c</a:t>
            </a:r>
          </a:p>
          <a:p>
            <a:pPr marL="114300" indent="0">
              <a:buFont typeface="Arial" pitchFamily="34" charset="0"/>
              <a:buNone/>
            </a:pPr>
            <a:r>
              <a:rPr lang="en-US" b="1" dirty="0" smtClean="0"/>
              <a:t>Coefficient of </a:t>
            </a:r>
            <a:r>
              <a:rPr lang="en-US" b="1" i="1" dirty="0" smtClean="0">
                <a:latin typeface="Times New Roman" pitchFamily="18" charset="0"/>
                <a:cs typeface="Times New Roman" pitchFamily="18" charset="0"/>
              </a:rPr>
              <a:t>x</a:t>
            </a:r>
            <a:r>
              <a:rPr lang="en-US" b="1" dirty="0" smtClean="0">
                <a:latin typeface="Times New Roman" pitchFamily="18" charset="0"/>
                <a:cs typeface="Times New Roman" pitchFamily="18" charset="0"/>
              </a:rPr>
              <a:t>²</a:t>
            </a:r>
            <a:r>
              <a:rPr lang="en-US" b="1" dirty="0" smtClean="0"/>
              <a:t> is not 1.  </a:t>
            </a:r>
            <a:endParaRPr lang="en-US" b="1" dirty="0"/>
          </a:p>
        </p:txBody>
      </p:sp>
      <p:sp>
        <p:nvSpPr>
          <p:cNvPr id="7" name="Content Placeholder 2"/>
          <p:cNvSpPr txBox="1">
            <a:spLocks/>
          </p:cNvSpPr>
          <p:nvPr/>
        </p:nvSpPr>
        <p:spPr>
          <a:xfrm>
            <a:off x="250016" y="3752127"/>
            <a:ext cx="4343400" cy="990600"/>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pPr marL="114300" indent="0" algn="ctr">
              <a:buFont typeface="Arial" pitchFamily="34" charset="0"/>
              <a:buNone/>
            </a:pPr>
            <a:r>
              <a:rPr lang="en-US" b="1" dirty="0" smtClean="0"/>
              <a:t>Difference of two squares:</a:t>
            </a:r>
            <a:r>
              <a:rPr lang="en-US" b="1" i="1" dirty="0" smtClean="0"/>
              <a:t>          </a:t>
            </a:r>
          </a:p>
          <a:p>
            <a:pPr marL="114300" indent="0" algn="ctr">
              <a:buFont typeface="Arial" pitchFamily="34" charset="0"/>
              <a:buNone/>
            </a:pPr>
            <a:r>
              <a:rPr lang="en-US" b="1" i="1" dirty="0" smtClean="0">
                <a:latin typeface="Times New Roman" pitchFamily="18" charset="0"/>
                <a:cs typeface="Times New Roman" pitchFamily="18" charset="0"/>
              </a:rPr>
              <a:t>a</a:t>
            </a:r>
            <a:r>
              <a:rPr lang="en-US" b="1" dirty="0" smtClean="0">
                <a:latin typeface="Times New Roman" pitchFamily="18" charset="0"/>
                <a:cs typeface="Times New Roman" pitchFamily="18" charset="0"/>
              </a:rPr>
              <a:t>²</a:t>
            </a:r>
            <a:r>
              <a:rPr lang="en-US" b="1" i="1" dirty="0" smtClean="0">
                <a:latin typeface="Times New Roman" pitchFamily="18" charset="0"/>
                <a:cs typeface="Times New Roman" pitchFamily="18" charset="0"/>
              </a:rPr>
              <a:t> – b²</a:t>
            </a:r>
            <a:endParaRPr lang="en-US" b="1" dirty="0"/>
          </a:p>
        </p:txBody>
      </p:sp>
      <p:sp>
        <p:nvSpPr>
          <p:cNvPr id="8" name="Action Button: Custom 7">
            <a:hlinkClick r:id="rId3" action="ppaction://hlinksldjump" highlightClick="1"/>
          </p:cNvPr>
          <p:cNvSpPr/>
          <p:nvPr/>
        </p:nvSpPr>
        <p:spPr>
          <a:xfrm>
            <a:off x="457200" y="1905000"/>
            <a:ext cx="2971800" cy="1219200"/>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Action Button: Custom 8">
            <a:hlinkClick r:id="rId4" action="ppaction://hlinksldjump" highlightClick="1"/>
          </p:cNvPr>
          <p:cNvSpPr/>
          <p:nvPr/>
        </p:nvSpPr>
        <p:spPr>
          <a:xfrm>
            <a:off x="5183528" y="2013995"/>
            <a:ext cx="3198471" cy="1219200"/>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ction Button: Custom 9">
            <a:hlinkClick r:id="" action="ppaction://hlinkshowjump?jump=nextslide" highlightClick="1"/>
          </p:cNvPr>
          <p:cNvSpPr/>
          <p:nvPr/>
        </p:nvSpPr>
        <p:spPr>
          <a:xfrm>
            <a:off x="306827" y="3523527"/>
            <a:ext cx="4038600" cy="1219200"/>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3678918" y="5715000"/>
            <a:ext cx="1371600" cy="923330"/>
          </a:xfrm>
          <a:prstGeom prst="rect">
            <a:avLst/>
          </a:prstGeom>
          <a:noFill/>
        </p:spPr>
        <p:txBody>
          <a:bodyPr wrap="square" rtlCol="0">
            <a:spAutoFit/>
          </a:bodyPr>
          <a:lstStyle/>
          <a:p>
            <a:pPr algn="ctr"/>
            <a:r>
              <a:rPr lang="en-US" b="1" dirty="0" smtClean="0"/>
              <a:t>Neither: *Back to Solving*</a:t>
            </a:r>
            <a:endParaRPr lang="en-US" b="1" dirty="0"/>
          </a:p>
        </p:txBody>
      </p:sp>
      <p:sp>
        <p:nvSpPr>
          <p:cNvPr id="12" name="Action Button: Custom 11">
            <a:hlinkClick r:id="rId5" action="ppaction://hlinksldjump" highlightClick="1"/>
          </p:cNvPr>
          <p:cNvSpPr/>
          <p:nvPr/>
        </p:nvSpPr>
        <p:spPr>
          <a:xfrm>
            <a:off x="3488418" y="5754785"/>
            <a:ext cx="1752600" cy="883545"/>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6062530" y="3765631"/>
            <a:ext cx="1592868" cy="646331"/>
          </a:xfrm>
          <a:prstGeom prst="rect">
            <a:avLst/>
          </a:prstGeom>
          <a:noFill/>
        </p:spPr>
        <p:txBody>
          <a:bodyPr wrap="square" rtlCol="0">
            <a:spAutoFit/>
          </a:bodyPr>
          <a:lstStyle/>
          <a:p>
            <a:pPr algn="ctr"/>
            <a:r>
              <a:rPr lang="en-US" b="1" dirty="0" smtClean="0">
                <a:solidFill>
                  <a:schemeClr val="tx2">
                    <a:lumMod val="75000"/>
                  </a:schemeClr>
                </a:solidFill>
              </a:rPr>
              <a:t>Four-term </a:t>
            </a:r>
          </a:p>
          <a:p>
            <a:pPr algn="ctr"/>
            <a:r>
              <a:rPr lang="en-US" b="1" dirty="0" smtClean="0">
                <a:solidFill>
                  <a:schemeClr val="tx2">
                    <a:lumMod val="75000"/>
                  </a:schemeClr>
                </a:solidFill>
              </a:rPr>
              <a:t>polynomial</a:t>
            </a:r>
            <a:endParaRPr lang="en-US" b="1" dirty="0">
              <a:solidFill>
                <a:schemeClr val="tx2">
                  <a:lumMod val="75000"/>
                </a:schemeClr>
              </a:solidFill>
            </a:endParaRPr>
          </a:p>
        </p:txBody>
      </p:sp>
      <p:sp>
        <p:nvSpPr>
          <p:cNvPr id="14" name="Action Button: Custom 13">
            <a:hlinkClick r:id="rId6" action="ppaction://hlinksldjump" highlightClick="1"/>
          </p:cNvPr>
          <p:cNvSpPr/>
          <p:nvPr/>
        </p:nvSpPr>
        <p:spPr>
          <a:xfrm>
            <a:off x="5943600" y="3523527"/>
            <a:ext cx="1828800" cy="1048473"/>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815036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 factor:</a:t>
            </a:r>
            <a:endParaRPr lang="en-US" dirty="0"/>
          </a:p>
        </p:txBody>
      </p:sp>
      <p:sp>
        <p:nvSpPr>
          <p:cNvPr id="3" name="Content Placeholder 2"/>
          <p:cNvSpPr>
            <a:spLocks noGrp="1"/>
          </p:cNvSpPr>
          <p:nvPr>
            <p:ph idx="1"/>
          </p:nvPr>
        </p:nvSpPr>
        <p:spPr>
          <a:xfrm>
            <a:off x="457200" y="1752601"/>
            <a:ext cx="8115300" cy="3124199"/>
          </a:xfrm>
        </p:spPr>
        <p:txBody>
          <a:bodyPr/>
          <a:lstStyle/>
          <a:p>
            <a:pPr marL="114300" indent="0" algn="ctr">
              <a:buNone/>
            </a:pPr>
            <a:r>
              <a:rPr lang="en-US" dirty="0" smtClean="0"/>
              <a:t>*Recall that difference of two squares:  </a:t>
            </a:r>
          </a:p>
          <a:p>
            <a:pPr marL="114300" indent="0" algn="ctr">
              <a:buNone/>
            </a:pPr>
            <a:r>
              <a:rPr lang="en-US" i="1" dirty="0" smtClean="0"/>
              <a:t>a</a:t>
            </a:r>
            <a:r>
              <a:rPr lang="en-US" dirty="0" smtClean="0"/>
              <a:t>² – </a:t>
            </a:r>
            <a:r>
              <a:rPr lang="en-US" i="1" dirty="0" smtClean="0"/>
              <a:t>b</a:t>
            </a:r>
            <a:r>
              <a:rPr lang="en-US" dirty="0" smtClean="0"/>
              <a:t>²</a:t>
            </a:r>
          </a:p>
          <a:p>
            <a:pPr marL="114300" indent="0" algn="ctr">
              <a:buNone/>
            </a:pPr>
            <a:r>
              <a:rPr lang="en-US" dirty="0" smtClean="0"/>
              <a:t>Factors into:</a:t>
            </a:r>
          </a:p>
          <a:p>
            <a:pPr marL="114300" indent="0" algn="ctr">
              <a:buNone/>
            </a:pPr>
            <a:r>
              <a:rPr lang="en-US" dirty="0" smtClean="0"/>
              <a:t>(</a:t>
            </a:r>
            <a:r>
              <a:rPr lang="en-US" i="1" dirty="0" smtClean="0"/>
              <a:t>a</a:t>
            </a:r>
            <a:r>
              <a:rPr lang="en-US" dirty="0" smtClean="0"/>
              <a:t> + </a:t>
            </a:r>
            <a:r>
              <a:rPr lang="en-US" i="1" dirty="0" smtClean="0"/>
              <a:t>b</a:t>
            </a:r>
            <a:r>
              <a:rPr lang="en-US" dirty="0" smtClean="0"/>
              <a:t>)(</a:t>
            </a:r>
            <a:r>
              <a:rPr lang="en-US" i="1" dirty="0" smtClean="0"/>
              <a:t>a</a:t>
            </a:r>
            <a:r>
              <a:rPr lang="en-US" dirty="0" smtClean="0"/>
              <a:t> – </a:t>
            </a:r>
            <a:r>
              <a:rPr lang="en-US" i="1" dirty="0" smtClean="0"/>
              <a:t>b</a:t>
            </a:r>
            <a:r>
              <a:rPr lang="en-US" dirty="0" smtClean="0"/>
              <a:t>)</a:t>
            </a:r>
          </a:p>
          <a:p>
            <a:pPr marL="114300" indent="0" algn="ctr">
              <a:buNone/>
            </a:pPr>
            <a:r>
              <a:rPr lang="en-US" b="1" dirty="0" smtClean="0"/>
              <a:t>Ex:  </a:t>
            </a:r>
            <a:r>
              <a:rPr lang="en-US" dirty="0" smtClean="0">
                <a:latin typeface="Times New Roman" pitchFamily="18" charset="0"/>
                <a:cs typeface="Times New Roman" pitchFamily="18" charset="0"/>
              </a:rPr>
              <a:t>9</a:t>
            </a:r>
            <a:r>
              <a:rPr lang="en-US" i="1" dirty="0" smtClean="0">
                <a:latin typeface="Times New Roman" pitchFamily="18" charset="0"/>
                <a:cs typeface="Times New Roman" pitchFamily="18" charset="0"/>
              </a:rPr>
              <a:t>x</a:t>
            </a:r>
            <a:r>
              <a:rPr lang="en-US" dirty="0" smtClean="0">
                <a:latin typeface="Times New Roman" pitchFamily="18" charset="0"/>
                <a:cs typeface="Times New Roman" pitchFamily="18" charset="0"/>
              </a:rPr>
              <a:t>² – 49</a:t>
            </a:r>
          </a:p>
          <a:p>
            <a:pPr marL="114300" indent="0" algn="ctr">
              <a:buNone/>
            </a:pPr>
            <a:r>
              <a:rPr lang="en-US" dirty="0" smtClean="0">
                <a:latin typeface="Times New Roman" pitchFamily="18" charset="0"/>
                <a:cs typeface="Times New Roman" pitchFamily="18" charset="0"/>
              </a:rPr>
              <a:t>(3</a:t>
            </a:r>
            <a:r>
              <a:rPr lang="en-US" i="1" dirty="0" smtClean="0">
                <a:latin typeface="Times New Roman" pitchFamily="18" charset="0"/>
                <a:cs typeface="Times New Roman" pitchFamily="18" charset="0"/>
              </a:rPr>
              <a:t>x</a:t>
            </a:r>
            <a:r>
              <a:rPr lang="en-US" dirty="0" smtClean="0">
                <a:latin typeface="Times New Roman" pitchFamily="18" charset="0"/>
                <a:cs typeface="Times New Roman" pitchFamily="18" charset="0"/>
              </a:rPr>
              <a:t> + 7)(3</a:t>
            </a:r>
            <a:r>
              <a:rPr lang="en-US" i="1" dirty="0" smtClean="0">
                <a:latin typeface="Times New Roman" pitchFamily="18" charset="0"/>
                <a:cs typeface="Times New Roman" pitchFamily="18" charset="0"/>
              </a:rPr>
              <a:t>x</a:t>
            </a:r>
            <a:r>
              <a:rPr lang="en-US" dirty="0" smtClean="0">
                <a:latin typeface="Times New Roman" pitchFamily="18" charset="0"/>
                <a:cs typeface="Times New Roman" pitchFamily="18" charset="0"/>
              </a:rPr>
              <a:t> – 7) </a:t>
            </a:r>
            <a:endParaRPr lang="en-US" b="1" dirty="0"/>
          </a:p>
        </p:txBody>
      </p:sp>
      <p:sp>
        <p:nvSpPr>
          <p:cNvPr id="4" name="Action Button: Back or Previous 3">
            <a:hlinkClick r:id="" action="ppaction://hlinkshowjump?jump=lastslideviewed" highlightClick="1"/>
          </p:cNvPr>
          <p:cNvSpPr/>
          <p:nvPr/>
        </p:nvSpPr>
        <p:spPr>
          <a:xfrm>
            <a:off x="8153400" y="5943600"/>
            <a:ext cx="838200" cy="7620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ction Button: Home 4">
            <a:hlinkClick r:id="rId2" action="ppaction://hlinksldjump" highlightClick="1"/>
          </p:cNvPr>
          <p:cNvSpPr/>
          <p:nvPr/>
        </p:nvSpPr>
        <p:spPr>
          <a:xfrm>
            <a:off x="160116" y="5892478"/>
            <a:ext cx="914400" cy="7620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929743" y="5568990"/>
            <a:ext cx="1524000" cy="861774"/>
          </a:xfrm>
          <a:prstGeom prst="rect">
            <a:avLst/>
          </a:prstGeom>
          <a:noFill/>
        </p:spPr>
        <p:txBody>
          <a:bodyPr wrap="square" rtlCol="0">
            <a:spAutoFit/>
          </a:bodyPr>
          <a:lstStyle/>
          <a:p>
            <a:pPr algn="ctr"/>
            <a:r>
              <a:rPr lang="en-US" sz="2500" dirty="0" smtClean="0"/>
              <a:t>*Back to Solving*</a:t>
            </a:r>
            <a:endParaRPr lang="en-US" sz="2500" dirty="0"/>
          </a:p>
        </p:txBody>
      </p:sp>
      <p:sp>
        <p:nvSpPr>
          <p:cNvPr id="7" name="Action Button: Custom 6">
            <a:hlinkClick r:id="rId3" action="ppaction://hlinksldjump" highlightClick="1"/>
          </p:cNvPr>
          <p:cNvSpPr/>
          <p:nvPr/>
        </p:nvSpPr>
        <p:spPr>
          <a:xfrm>
            <a:off x="3815443" y="5547219"/>
            <a:ext cx="1752600" cy="883545"/>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84937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 factor:</a:t>
            </a:r>
            <a:endParaRPr lang="en-US" dirty="0"/>
          </a:p>
        </p:txBody>
      </p:sp>
      <p:sp>
        <p:nvSpPr>
          <p:cNvPr id="3" name="Content Placeholder 2"/>
          <p:cNvSpPr>
            <a:spLocks noGrp="1"/>
          </p:cNvSpPr>
          <p:nvPr>
            <p:ph idx="1"/>
          </p:nvPr>
        </p:nvSpPr>
        <p:spPr/>
        <p:txBody>
          <a:bodyPr/>
          <a:lstStyle/>
          <a:p>
            <a:pPr marL="114300" indent="0" algn="ctr">
              <a:buNone/>
            </a:pPr>
            <a:r>
              <a:rPr lang="en-US" dirty="0" smtClean="0"/>
              <a:t>*When the coefficient of </a:t>
            </a:r>
            <a:r>
              <a:rPr lang="en-US" i="1" dirty="0" smtClean="0"/>
              <a:t>x</a:t>
            </a:r>
            <a:r>
              <a:rPr lang="en-US" dirty="0" smtClean="0"/>
              <a:t>² is 1…</a:t>
            </a:r>
          </a:p>
          <a:p>
            <a:pPr marL="114300" indent="0" algn="ctr">
              <a:buNone/>
            </a:pPr>
            <a:r>
              <a:rPr lang="en-US" dirty="0" smtClean="0"/>
              <a:t>All you have to do is find the factors of </a:t>
            </a:r>
            <a:r>
              <a:rPr lang="en-US" i="1" dirty="0" smtClean="0"/>
              <a:t>c</a:t>
            </a:r>
            <a:r>
              <a:rPr lang="en-US" dirty="0" smtClean="0"/>
              <a:t> that also add up to </a:t>
            </a:r>
            <a:r>
              <a:rPr lang="en-US" i="1" dirty="0" smtClean="0"/>
              <a:t>b</a:t>
            </a:r>
            <a:r>
              <a:rPr lang="en-US" dirty="0" smtClean="0"/>
              <a:t>! Plug them into the blank spaces.</a:t>
            </a:r>
          </a:p>
          <a:p>
            <a:pPr marL="114300" indent="0" algn="ctr">
              <a:buNone/>
            </a:pPr>
            <a:r>
              <a:rPr lang="en-US" dirty="0" smtClean="0"/>
              <a:t>(</a:t>
            </a:r>
            <a:r>
              <a:rPr lang="en-US" i="1" dirty="0" smtClean="0"/>
              <a:t>x</a:t>
            </a:r>
            <a:r>
              <a:rPr lang="en-US" dirty="0" smtClean="0"/>
              <a:t> + __)(</a:t>
            </a:r>
            <a:r>
              <a:rPr lang="en-US" i="1" dirty="0" smtClean="0"/>
              <a:t>x</a:t>
            </a:r>
            <a:r>
              <a:rPr lang="en-US" dirty="0" smtClean="0"/>
              <a:t> + __)</a:t>
            </a:r>
          </a:p>
          <a:p>
            <a:pPr marL="114300" indent="0" algn="ctr">
              <a:buNone/>
            </a:pPr>
            <a:endParaRPr lang="en-US" dirty="0"/>
          </a:p>
          <a:p>
            <a:pPr marL="114300" indent="0" algn="ctr">
              <a:buNone/>
            </a:pPr>
            <a:r>
              <a:rPr lang="en-US" b="1" dirty="0" smtClean="0"/>
              <a:t>Ex:  </a:t>
            </a:r>
            <a:r>
              <a:rPr lang="en-US" i="1" dirty="0" smtClean="0">
                <a:latin typeface="Times New Roman" pitchFamily="18" charset="0"/>
                <a:cs typeface="Times New Roman" pitchFamily="18" charset="0"/>
              </a:rPr>
              <a:t>x</a:t>
            </a:r>
            <a:r>
              <a:rPr lang="en-US" dirty="0" smtClean="0">
                <a:latin typeface="Times New Roman" pitchFamily="18" charset="0"/>
                <a:cs typeface="Times New Roman" pitchFamily="18" charset="0"/>
              </a:rPr>
              <a:t>² – 7</a:t>
            </a:r>
            <a:r>
              <a:rPr lang="en-US" i="1" dirty="0" smtClean="0">
                <a:latin typeface="Times New Roman" pitchFamily="18" charset="0"/>
                <a:cs typeface="Times New Roman" pitchFamily="18" charset="0"/>
              </a:rPr>
              <a:t>x</a:t>
            </a:r>
            <a:r>
              <a:rPr lang="en-US" dirty="0" smtClean="0">
                <a:latin typeface="Times New Roman" pitchFamily="18" charset="0"/>
                <a:cs typeface="Times New Roman" pitchFamily="18" charset="0"/>
              </a:rPr>
              <a:t> + 12</a:t>
            </a:r>
          </a:p>
          <a:p>
            <a:pPr marL="114300" indent="0" algn="ctr">
              <a:buNone/>
            </a:pPr>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x</a:t>
            </a:r>
            <a:r>
              <a:rPr lang="en-US" dirty="0" smtClean="0">
                <a:latin typeface="Times New Roman" pitchFamily="18" charset="0"/>
                <a:cs typeface="Times New Roman" pitchFamily="18" charset="0"/>
              </a:rPr>
              <a:t> – 3)(</a:t>
            </a:r>
            <a:r>
              <a:rPr lang="en-US" i="1" dirty="0" smtClean="0">
                <a:latin typeface="Times New Roman" pitchFamily="18" charset="0"/>
                <a:cs typeface="Times New Roman" pitchFamily="18" charset="0"/>
              </a:rPr>
              <a:t>x</a:t>
            </a:r>
            <a:r>
              <a:rPr lang="en-US" dirty="0" smtClean="0">
                <a:latin typeface="Times New Roman" pitchFamily="18" charset="0"/>
                <a:cs typeface="Times New Roman" pitchFamily="18" charset="0"/>
              </a:rPr>
              <a:t> – 4)</a:t>
            </a:r>
          </a:p>
          <a:p>
            <a:pPr marL="114300" indent="0" algn="ctr">
              <a:buNone/>
            </a:pPr>
            <a:r>
              <a:rPr lang="en-US" dirty="0" smtClean="0">
                <a:latin typeface="Times New Roman" pitchFamily="18" charset="0"/>
                <a:cs typeface="Times New Roman" pitchFamily="18" charset="0"/>
              </a:rPr>
              <a:t>*The factors of 12 whose sum is –7 are –3 and –4!</a:t>
            </a:r>
          </a:p>
          <a:p>
            <a:pPr marL="114300" indent="0" algn="ctr">
              <a:buNone/>
            </a:pPr>
            <a:r>
              <a:rPr lang="en-US" dirty="0" smtClean="0">
                <a:latin typeface="Times New Roman" pitchFamily="18" charset="0"/>
                <a:cs typeface="Times New Roman" pitchFamily="18" charset="0"/>
              </a:rPr>
              <a:t>CHECK YOUR ANSWER BY FOILING!</a:t>
            </a:r>
            <a:endParaRPr lang="en-US" dirty="0">
              <a:latin typeface="Times New Roman" pitchFamily="18" charset="0"/>
              <a:cs typeface="Times New Roman" pitchFamily="18" charset="0"/>
            </a:endParaRPr>
          </a:p>
        </p:txBody>
      </p:sp>
      <p:sp>
        <p:nvSpPr>
          <p:cNvPr id="4" name="Action Button: Back or Previous 3">
            <a:hlinkClick r:id="" action="ppaction://hlinkshowjump?jump=lastslideviewed" highlightClick="1"/>
          </p:cNvPr>
          <p:cNvSpPr/>
          <p:nvPr/>
        </p:nvSpPr>
        <p:spPr>
          <a:xfrm>
            <a:off x="8153400" y="5943600"/>
            <a:ext cx="838200" cy="7620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ction Button: Home 4">
            <a:hlinkClick r:id="rId2" action="ppaction://hlinksldjump" highlightClick="1"/>
          </p:cNvPr>
          <p:cNvSpPr/>
          <p:nvPr/>
        </p:nvSpPr>
        <p:spPr>
          <a:xfrm>
            <a:off x="160116" y="5892478"/>
            <a:ext cx="914400" cy="7620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1524000" y="5765696"/>
            <a:ext cx="1981200" cy="861774"/>
          </a:xfrm>
          <a:prstGeom prst="rect">
            <a:avLst/>
          </a:prstGeom>
          <a:noFill/>
        </p:spPr>
        <p:txBody>
          <a:bodyPr wrap="square" rtlCol="0">
            <a:spAutoFit/>
          </a:bodyPr>
          <a:lstStyle/>
          <a:p>
            <a:pPr algn="ctr"/>
            <a:r>
              <a:rPr lang="en-US" sz="2500" dirty="0" smtClean="0"/>
              <a:t>*</a:t>
            </a:r>
            <a:r>
              <a:rPr lang="en-US" sz="2500" dirty="0" smtClean="0"/>
              <a:t>Still need</a:t>
            </a:r>
            <a:r>
              <a:rPr lang="en-US" sz="2500" dirty="0" smtClean="0"/>
              <a:t> </a:t>
            </a:r>
            <a:r>
              <a:rPr lang="en-US" sz="2500" dirty="0" smtClean="0"/>
              <a:t>to </a:t>
            </a:r>
            <a:r>
              <a:rPr lang="en-US" sz="2500" dirty="0" smtClean="0"/>
              <a:t>Solve*</a:t>
            </a:r>
            <a:endParaRPr lang="en-US" sz="2500" dirty="0"/>
          </a:p>
        </p:txBody>
      </p:sp>
      <p:sp>
        <p:nvSpPr>
          <p:cNvPr id="7" name="Action Button: Custom 6">
            <a:hlinkClick r:id="rId3" action="ppaction://hlinksldjump" highlightClick="1"/>
          </p:cNvPr>
          <p:cNvSpPr/>
          <p:nvPr/>
        </p:nvSpPr>
        <p:spPr>
          <a:xfrm>
            <a:off x="1638300" y="5743925"/>
            <a:ext cx="1752600" cy="883545"/>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5181600" y="5766660"/>
            <a:ext cx="2438400" cy="861774"/>
          </a:xfrm>
          <a:prstGeom prst="rect">
            <a:avLst/>
          </a:prstGeom>
          <a:noFill/>
        </p:spPr>
        <p:txBody>
          <a:bodyPr wrap="square" rtlCol="0">
            <a:spAutoFit/>
          </a:bodyPr>
          <a:lstStyle/>
          <a:p>
            <a:r>
              <a:rPr lang="en-US" sz="2500" dirty="0" smtClean="0"/>
              <a:t>*Next step of factoring…*</a:t>
            </a:r>
            <a:endParaRPr lang="en-US" sz="2500" dirty="0"/>
          </a:p>
        </p:txBody>
      </p:sp>
      <p:sp>
        <p:nvSpPr>
          <p:cNvPr id="9" name="Action Button: Custom 8">
            <a:hlinkClick r:id="rId4" action="ppaction://hlinksldjump" highlightClick="1"/>
          </p:cNvPr>
          <p:cNvSpPr/>
          <p:nvPr/>
        </p:nvSpPr>
        <p:spPr>
          <a:xfrm>
            <a:off x="5181600" y="5743925"/>
            <a:ext cx="2438400" cy="910553"/>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953351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 FACTOR:</a:t>
            </a:r>
            <a:endParaRPr lang="en-US" dirty="0"/>
          </a:p>
        </p:txBody>
      </p:sp>
      <p:sp>
        <p:nvSpPr>
          <p:cNvPr id="3" name="Content Placeholder 2"/>
          <p:cNvSpPr>
            <a:spLocks noGrp="1"/>
          </p:cNvSpPr>
          <p:nvPr>
            <p:ph idx="1"/>
          </p:nvPr>
        </p:nvSpPr>
        <p:spPr>
          <a:xfrm>
            <a:off x="457200" y="1386114"/>
            <a:ext cx="8229600" cy="4953000"/>
          </a:xfrm>
        </p:spPr>
        <p:txBody>
          <a:bodyPr/>
          <a:lstStyle/>
          <a:p>
            <a:pPr marL="114300" indent="0" algn="ctr">
              <a:buNone/>
            </a:pPr>
            <a:r>
              <a:rPr lang="en-US" dirty="0" smtClean="0"/>
              <a:t>*When the coefficient of </a:t>
            </a:r>
            <a:r>
              <a:rPr lang="en-US" i="1" dirty="0" smtClean="0"/>
              <a:t>x</a:t>
            </a:r>
            <a:r>
              <a:rPr lang="en-US" dirty="0" smtClean="0"/>
              <a:t>² is </a:t>
            </a:r>
            <a:r>
              <a:rPr lang="en-US" u="sng" dirty="0" smtClean="0"/>
              <a:t>not</a:t>
            </a:r>
            <a:r>
              <a:rPr lang="en-US" dirty="0" smtClean="0"/>
              <a:t> 1</a:t>
            </a:r>
          </a:p>
          <a:p>
            <a:pPr marL="114300" indent="0" algn="ctr">
              <a:buNone/>
            </a:pPr>
            <a:r>
              <a:rPr lang="en-US" dirty="0" smtClean="0"/>
              <a:t>You have to focus on the possible combinations that get what you want when you FOIL.</a:t>
            </a:r>
          </a:p>
          <a:p>
            <a:pPr marL="114300" indent="0" algn="ctr">
              <a:buNone/>
            </a:pPr>
            <a:endParaRPr lang="en-US" sz="1800" dirty="0"/>
          </a:p>
          <a:p>
            <a:pPr marL="114300" indent="0" algn="ctr">
              <a:buNone/>
            </a:pPr>
            <a:r>
              <a:rPr lang="en-US" dirty="0" smtClean="0"/>
              <a:t>(</a:t>
            </a:r>
            <a:r>
              <a:rPr lang="en-US" dirty="0" smtClean="0">
                <a:solidFill>
                  <a:srgbClr val="FFFF00"/>
                </a:solidFill>
              </a:rPr>
              <a:t>__</a:t>
            </a:r>
            <a:r>
              <a:rPr lang="en-US" i="1" dirty="0" smtClean="0"/>
              <a:t>x</a:t>
            </a:r>
            <a:r>
              <a:rPr lang="en-US" dirty="0" smtClean="0"/>
              <a:t>  + </a:t>
            </a:r>
            <a:r>
              <a:rPr lang="en-US" dirty="0" smtClean="0">
                <a:solidFill>
                  <a:srgbClr val="FF0000"/>
                </a:solidFill>
              </a:rPr>
              <a:t>__</a:t>
            </a:r>
            <a:r>
              <a:rPr lang="en-US" dirty="0" smtClean="0"/>
              <a:t>)(</a:t>
            </a:r>
            <a:r>
              <a:rPr lang="en-US" dirty="0" smtClean="0">
                <a:solidFill>
                  <a:srgbClr val="0070C0"/>
                </a:solidFill>
              </a:rPr>
              <a:t>__</a:t>
            </a:r>
            <a:r>
              <a:rPr lang="en-US" i="1" dirty="0" smtClean="0"/>
              <a:t>x</a:t>
            </a:r>
            <a:r>
              <a:rPr lang="en-US" dirty="0" smtClean="0"/>
              <a:t> +</a:t>
            </a:r>
            <a:r>
              <a:rPr lang="en-US" dirty="0" smtClean="0">
                <a:solidFill>
                  <a:srgbClr val="00B050"/>
                </a:solidFill>
              </a:rPr>
              <a:t>__</a:t>
            </a:r>
            <a:r>
              <a:rPr lang="en-US" dirty="0" smtClean="0"/>
              <a:t>)</a:t>
            </a:r>
          </a:p>
          <a:p>
            <a:pPr marL="114300" indent="0" algn="ctr">
              <a:buNone/>
            </a:pPr>
            <a:r>
              <a:rPr lang="en-US" sz="1800" b="1" dirty="0" smtClean="0"/>
              <a:t>1. </a:t>
            </a:r>
            <a:r>
              <a:rPr lang="en-US" sz="1800" dirty="0" smtClean="0"/>
              <a:t>First figure out what could possibly fill the yellow and blue lines. (These two digits will multiply to get the FIRST term of the trinomial.  </a:t>
            </a:r>
          </a:p>
          <a:p>
            <a:pPr marL="114300" indent="0" algn="ctr">
              <a:buNone/>
            </a:pPr>
            <a:r>
              <a:rPr lang="en-US" sz="1800" b="1" dirty="0" smtClean="0"/>
              <a:t>2. </a:t>
            </a:r>
            <a:r>
              <a:rPr lang="en-US" sz="1800" dirty="0" smtClean="0"/>
              <a:t>Then decide what could possibly fill the green and red lines.  (These two digits will multiply to get the LAST term of the trinomial.</a:t>
            </a:r>
          </a:p>
          <a:p>
            <a:pPr marL="114300" indent="0" algn="ctr">
              <a:buNone/>
            </a:pPr>
            <a:r>
              <a:rPr lang="en-US" sz="1800" b="1" dirty="0" smtClean="0"/>
              <a:t>3.  </a:t>
            </a:r>
            <a:r>
              <a:rPr lang="en-US" sz="1800" dirty="0" smtClean="0"/>
              <a:t>Of these possibilities, you need to place them on the correct lines, understanding that whatever digit goes on the green line will get multiplied by the yellow digit (outer) and whatever digit gets placed on the blue line will get multiplied by the red digit (inner).  These two products must add up to the middle term of the trinomial. </a:t>
            </a:r>
            <a:endParaRPr lang="en-US" sz="1800" b="1" dirty="0"/>
          </a:p>
        </p:txBody>
      </p:sp>
      <p:sp>
        <p:nvSpPr>
          <p:cNvPr id="4" name="Action Button: Back or Previous 3">
            <a:hlinkClick r:id="" action="ppaction://hlinkshowjump?jump=lastslideviewed" highlightClick="1"/>
          </p:cNvPr>
          <p:cNvSpPr/>
          <p:nvPr/>
        </p:nvSpPr>
        <p:spPr>
          <a:xfrm>
            <a:off x="8153400" y="5943600"/>
            <a:ext cx="838200" cy="7620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ction Button: Home 4">
            <a:hlinkClick r:id="rId2" action="ppaction://hlinksldjump" highlightClick="1"/>
          </p:cNvPr>
          <p:cNvSpPr/>
          <p:nvPr/>
        </p:nvSpPr>
        <p:spPr>
          <a:xfrm>
            <a:off x="160116" y="5892478"/>
            <a:ext cx="914400" cy="7620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1371600" y="6146228"/>
            <a:ext cx="1676400" cy="369332"/>
          </a:xfrm>
          <a:prstGeom prst="rect">
            <a:avLst/>
          </a:prstGeom>
          <a:noFill/>
        </p:spPr>
        <p:txBody>
          <a:bodyPr wrap="square" rtlCol="0">
            <a:spAutoFit/>
          </a:bodyPr>
          <a:lstStyle/>
          <a:p>
            <a:r>
              <a:rPr lang="en-US" b="1" dirty="0" smtClean="0">
                <a:solidFill>
                  <a:schemeClr val="tx2"/>
                </a:solidFill>
              </a:rPr>
              <a:t>SEE EXAMPLE</a:t>
            </a:r>
            <a:endParaRPr lang="en-US" b="1" dirty="0">
              <a:solidFill>
                <a:schemeClr val="tx2"/>
              </a:solidFill>
            </a:endParaRPr>
          </a:p>
        </p:txBody>
      </p:sp>
      <p:sp>
        <p:nvSpPr>
          <p:cNvPr id="7" name="Action Button: Custom 6">
            <a:hlinkClick r:id="" action="ppaction://hlinkshowjump?jump=nextslide" highlightClick="1"/>
          </p:cNvPr>
          <p:cNvSpPr/>
          <p:nvPr/>
        </p:nvSpPr>
        <p:spPr>
          <a:xfrm>
            <a:off x="1313543" y="6128657"/>
            <a:ext cx="1676400" cy="381000"/>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6400800" y="6059269"/>
            <a:ext cx="1524000" cy="646331"/>
          </a:xfrm>
          <a:prstGeom prst="rect">
            <a:avLst/>
          </a:prstGeom>
          <a:noFill/>
        </p:spPr>
        <p:txBody>
          <a:bodyPr wrap="square" rtlCol="0">
            <a:spAutoFit/>
          </a:bodyPr>
          <a:lstStyle/>
          <a:p>
            <a:pPr algn="ctr"/>
            <a:r>
              <a:rPr lang="en-US" b="1" dirty="0" smtClean="0"/>
              <a:t>*Back to Solving*</a:t>
            </a:r>
            <a:endParaRPr lang="en-US" b="1" dirty="0"/>
          </a:p>
        </p:txBody>
      </p:sp>
      <p:sp>
        <p:nvSpPr>
          <p:cNvPr id="9" name="Action Button: Custom 8">
            <a:hlinkClick r:id="rId3" action="ppaction://hlinksldjump" highlightClick="1"/>
          </p:cNvPr>
          <p:cNvSpPr/>
          <p:nvPr/>
        </p:nvSpPr>
        <p:spPr>
          <a:xfrm>
            <a:off x="6248400" y="5978083"/>
            <a:ext cx="1524000" cy="727517"/>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3581400" y="6146228"/>
            <a:ext cx="1828800" cy="369332"/>
          </a:xfrm>
          <a:prstGeom prst="rect">
            <a:avLst/>
          </a:prstGeom>
          <a:noFill/>
        </p:spPr>
        <p:txBody>
          <a:bodyPr wrap="square" rtlCol="0">
            <a:spAutoFit/>
          </a:bodyPr>
          <a:lstStyle/>
          <a:p>
            <a:r>
              <a:rPr lang="en-US" b="1" dirty="0" smtClean="0"/>
              <a:t>NEXT STEP</a:t>
            </a:r>
            <a:endParaRPr lang="en-US" b="1" dirty="0"/>
          </a:p>
        </p:txBody>
      </p:sp>
      <p:sp>
        <p:nvSpPr>
          <p:cNvPr id="11" name="Action Button: Custom 10">
            <a:hlinkClick r:id="rId4" action="ppaction://hlinksldjump" highlightClick="1"/>
          </p:cNvPr>
          <p:cNvSpPr/>
          <p:nvPr/>
        </p:nvSpPr>
        <p:spPr>
          <a:xfrm>
            <a:off x="3581400" y="6128657"/>
            <a:ext cx="1447800" cy="386903"/>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96159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Factoring example</a:t>
            </a:r>
            <a:endParaRPr lang="en-US" dirty="0"/>
          </a:p>
        </p:txBody>
      </p:sp>
      <p:sp>
        <p:nvSpPr>
          <p:cNvPr id="3" name="Content Placeholder 2"/>
          <p:cNvSpPr>
            <a:spLocks noGrp="1"/>
          </p:cNvSpPr>
          <p:nvPr>
            <p:ph idx="1"/>
          </p:nvPr>
        </p:nvSpPr>
        <p:spPr>
          <a:xfrm>
            <a:off x="457200" y="1537901"/>
            <a:ext cx="7543800" cy="1066799"/>
          </a:xfrm>
        </p:spPr>
        <p:txBody>
          <a:bodyPr>
            <a:normAutofit fontScale="92500" lnSpcReduction="10000"/>
          </a:bodyPr>
          <a:lstStyle/>
          <a:p>
            <a:pPr marL="114300" indent="0" algn="ctr">
              <a:buNone/>
            </a:pPr>
            <a:r>
              <a:rPr lang="en-US" b="1" dirty="0" smtClean="0"/>
              <a:t>Factor the trinomial:</a:t>
            </a:r>
          </a:p>
          <a:p>
            <a:pPr marL="114300" indent="0" algn="ctr">
              <a:buNone/>
            </a:pPr>
            <a:r>
              <a:rPr lang="en-US" dirty="0" smtClean="0">
                <a:latin typeface="Times New Roman" pitchFamily="18" charset="0"/>
                <a:cs typeface="Times New Roman" pitchFamily="18" charset="0"/>
              </a:rPr>
              <a:t>2</a:t>
            </a:r>
            <a:r>
              <a:rPr lang="en-US" i="1" dirty="0" smtClean="0">
                <a:latin typeface="Times New Roman" pitchFamily="18" charset="0"/>
                <a:cs typeface="Times New Roman" pitchFamily="18" charset="0"/>
              </a:rPr>
              <a:t>x</a:t>
            </a:r>
            <a:r>
              <a:rPr lang="en-US" dirty="0" smtClean="0">
                <a:latin typeface="Times New Roman" pitchFamily="18" charset="0"/>
                <a:cs typeface="Times New Roman" pitchFamily="18" charset="0"/>
              </a:rPr>
              <a:t>² + 7</a:t>
            </a:r>
            <a:r>
              <a:rPr lang="en-US" i="1" dirty="0" smtClean="0">
                <a:latin typeface="Times New Roman" pitchFamily="18" charset="0"/>
                <a:cs typeface="Times New Roman" pitchFamily="18" charset="0"/>
              </a:rPr>
              <a:t>x</a:t>
            </a:r>
            <a:r>
              <a:rPr lang="en-US" dirty="0" smtClean="0">
                <a:latin typeface="Times New Roman" pitchFamily="18" charset="0"/>
                <a:cs typeface="Times New Roman" pitchFamily="18" charset="0"/>
              </a:rPr>
              <a:t> + 3</a:t>
            </a:r>
          </a:p>
          <a:p>
            <a:pPr marL="114300" indent="0">
              <a:buNone/>
            </a:pPr>
            <a:r>
              <a:rPr lang="en-US" sz="1800" dirty="0" smtClean="0">
                <a:latin typeface="Times New Roman" pitchFamily="18" charset="0"/>
                <a:cs typeface="Times New Roman" pitchFamily="18" charset="0"/>
              </a:rPr>
              <a:t>	</a:t>
            </a:r>
          </a:p>
          <a:p>
            <a:pPr marL="114300" indent="0">
              <a:buNone/>
            </a:pPr>
            <a:endParaRPr lang="en-US" sz="1800" dirty="0" smtClean="0">
              <a:latin typeface="Times New Roman" pitchFamily="18" charset="0"/>
              <a:cs typeface="Times New Roman" pitchFamily="18" charset="0"/>
            </a:endParaRPr>
          </a:p>
          <a:p>
            <a:pPr marL="114300" indent="0">
              <a:buNone/>
            </a:pPr>
            <a:endParaRPr lang="en-US" sz="1800" dirty="0">
              <a:latin typeface="Times New Roman" pitchFamily="18" charset="0"/>
              <a:cs typeface="Times New Roman" pitchFamily="18" charset="0"/>
            </a:endParaRPr>
          </a:p>
        </p:txBody>
      </p:sp>
      <p:sp>
        <p:nvSpPr>
          <p:cNvPr id="4" name="TextBox 3"/>
          <p:cNvSpPr txBox="1"/>
          <p:nvPr/>
        </p:nvSpPr>
        <p:spPr>
          <a:xfrm>
            <a:off x="194359" y="2281534"/>
            <a:ext cx="4800600" cy="646331"/>
          </a:xfrm>
          <a:prstGeom prst="rect">
            <a:avLst/>
          </a:prstGeom>
          <a:noFill/>
        </p:spPr>
        <p:txBody>
          <a:bodyPr wrap="square" rtlCol="0">
            <a:spAutoFit/>
          </a:bodyPr>
          <a:lstStyle/>
          <a:p>
            <a:pPr marL="114300" indent="0">
              <a:buNone/>
            </a:pPr>
            <a:r>
              <a:rPr lang="en-US" dirty="0">
                <a:solidFill>
                  <a:schemeClr val="tx2"/>
                </a:solidFill>
                <a:latin typeface="Times New Roman" pitchFamily="18" charset="0"/>
                <a:cs typeface="Times New Roman" pitchFamily="18" charset="0"/>
              </a:rPr>
              <a:t>*First you can decide what your </a:t>
            </a:r>
          </a:p>
          <a:p>
            <a:pPr marL="114300" indent="0">
              <a:buNone/>
            </a:pPr>
            <a:r>
              <a:rPr lang="en-US" dirty="0">
                <a:solidFill>
                  <a:schemeClr val="tx2"/>
                </a:solidFill>
                <a:latin typeface="Times New Roman" pitchFamily="18" charset="0"/>
                <a:cs typeface="Times New Roman" pitchFamily="18" charset="0"/>
              </a:rPr>
              <a:t>parenthesis must open with:	</a:t>
            </a:r>
            <a:endParaRPr lang="en-US" dirty="0">
              <a:solidFill>
                <a:schemeClr val="tx2"/>
              </a:solidFill>
            </a:endParaRPr>
          </a:p>
        </p:txBody>
      </p:sp>
      <p:sp>
        <p:nvSpPr>
          <p:cNvPr id="5" name="TextBox 4"/>
          <p:cNvSpPr txBox="1"/>
          <p:nvPr/>
        </p:nvSpPr>
        <p:spPr>
          <a:xfrm>
            <a:off x="182784" y="3586304"/>
            <a:ext cx="4419600" cy="1477328"/>
          </a:xfrm>
          <a:prstGeom prst="rect">
            <a:avLst/>
          </a:prstGeom>
          <a:noFill/>
        </p:spPr>
        <p:txBody>
          <a:bodyPr wrap="square" rtlCol="0">
            <a:spAutoFit/>
          </a:bodyPr>
          <a:lstStyle/>
          <a:p>
            <a:pPr marL="114300" indent="0">
              <a:buNone/>
            </a:pPr>
            <a:endParaRPr lang="en-US" dirty="0">
              <a:solidFill>
                <a:schemeClr val="tx2"/>
              </a:solidFill>
              <a:latin typeface="Times New Roman" pitchFamily="18" charset="0"/>
              <a:cs typeface="Times New Roman" pitchFamily="18" charset="0"/>
            </a:endParaRPr>
          </a:p>
          <a:p>
            <a:pPr marL="114300" indent="0">
              <a:buNone/>
            </a:pPr>
            <a:r>
              <a:rPr lang="en-US" dirty="0">
                <a:solidFill>
                  <a:schemeClr val="tx2"/>
                </a:solidFill>
                <a:latin typeface="Times New Roman" pitchFamily="18" charset="0"/>
                <a:cs typeface="Times New Roman" pitchFamily="18" charset="0"/>
              </a:rPr>
              <a:t>*Next figure out the two digits that you </a:t>
            </a:r>
          </a:p>
          <a:p>
            <a:pPr marL="114300" indent="0">
              <a:buNone/>
            </a:pPr>
            <a:r>
              <a:rPr lang="en-US" dirty="0">
                <a:solidFill>
                  <a:schemeClr val="tx2"/>
                </a:solidFill>
                <a:latin typeface="Times New Roman" pitchFamily="18" charset="0"/>
                <a:cs typeface="Times New Roman" pitchFamily="18" charset="0"/>
              </a:rPr>
              <a:t>begin to place in the blank </a:t>
            </a:r>
            <a:r>
              <a:rPr lang="en-US" dirty="0" smtClean="0">
                <a:solidFill>
                  <a:schemeClr val="tx2"/>
                </a:solidFill>
                <a:latin typeface="Times New Roman" pitchFamily="18" charset="0"/>
                <a:cs typeface="Times New Roman" pitchFamily="18" charset="0"/>
              </a:rPr>
              <a:t>spaces:</a:t>
            </a:r>
            <a:endParaRPr lang="en-US" dirty="0">
              <a:solidFill>
                <a:schemeClr val="tx2"/>
              </a:solidFill>
              <a:latin typeface="Times New Roman" pitchFamily="18" charset="0"/>
              <a:cs typeface="Times New Roman" pitchFamily="18" charset="0"/>
            </a:endParaRPr>
          </a:p>
          <a:p>
            <a:pPr marL="114300" indent="0">
              <a:buNone/>
            </a:pPr>
            <a:r>
              <a:rPr lang="en-US" dirty="0">
                <a:latin typeface="Times New Roman" pitchFamily="18" charset="0"/>
                <a:cs typeface="Times New Roman" pitchFamily="18" charset="0"/>
              </a:rPr>
              <a:t>	</a:t>
            </a:r>
          </a:p>
          <a:p>
            <a:endParaRPr lang="en-US" dirty="0"/>
          </a:p>
        </p:txBody>
      </p:sp>
      <p:sp>
        <p:nvSpPr>
          <p:cNvPr id="6" name="TextBox 5"/>
          <p:cNvSpPr txBox="1"/>
          <p:nvPr/>
        </p:nvSpPr>
        <p:spPr>
          <a:xfrm>
            <a:off x="5706801" y="2420033"/>
            <a:ext cx="2057400" cy="369332"/>
          </a:xfrm>
          <a:prstGeom prst="rect">
            <a:avLst/>
          </a:prstGeom>
          <a:noFill/>
        </p:spPr>
        <p:txBody>
          <a:bodyPr wrap="square" rtlCol="0">
            <a:spAutoFit/>
          </a:bodyPr>
          <a:lstStyle/>
          <a:p>
            <a:r>
              <a:rPr lang="en-US" dirty="0" smtClean="0"/>
              <a:t>(2</a:t>
            </a:r>
            <a:r>
              <a:rPr lang="en-US" i="1" dirty="0" smtClean="0"/>
              <a:t>x</a:t>
            </a:r>
            <a:r>
              <a:rPr lang="en-US" dirty="0" smtClean="0"/>
              <a:t>        )(</a:t>
            </a:r>
            <a:r>
              <a:rPr lang="en-US" i="1" dirty="0" smtClean="0"/>
              <a:t>x</a:t>
            </a:r>
            <a:r>
              <a:rPr lang="en-US" dirty="0" smtClean="0"/>
              <a:t>        )</a:t>
            </a:r>
            <a:endParaRPr lang="en-US" dirty="0"/>
          </a:p>
        </p:txBody>
      </p:sp>
      <p:sp>
        <p:nvSpPr>
          <p:cNvPr id="7" name="TextBox 6"/>
          <p:cNvSpPr txBox="1"/>
          <p:nvPr/>
        </p:nvSpPr>
        <p:spPr>
          <a:xfrm>
            <a:off x="617316" y="2927865"/>
            <a:ext cx="4259484" cy="646331"/>
          </a:xfrm>
          <a:prstGeom prst="rect">
            <a:avLst/>
          </a:prstGeom>
          <a:noFill/>
        </p:spPr>
        <p:txBody>
          <a:bodyPr wrap="square" rtlCol="0">
            <a:spAutoFit/>
          </a:bodyPr>
          <a:lstStyle/>
          <a:p>
            <a:r>
              <a:rPr lang="en-US" dirty="0" smtClean="0">
                <a:solidFill>
                  <a:schemeClr val="tx2"/>
                </a:solidFill>
                <a:latin typeface="Times New Roman" pitchFamily="18" charset="0"/>
                <a:cs typeface="Times New Roman" pitchFamily="18" charset="0"/>
              </a:rPr>
              <a:t>2</a:t>
            </a:r>
            <a:r>
              <a:rPr lang="en-US" i="1" dirty="0" smtClean="0">
                <a:solidFill>
                  <a:schemeClr val="tx2"/>
                </a:solidFill>
                <a:latin typeface="Times New Roman" pitchFamily="18" charset="0"/>
                <a:cs typeface="Times New Roman" pitchFamily="18" charset="0"/>
              </a:rPr>
              <a:t>x</a:t>
            </a:r>
            <a:r>
              <a:rPr lang="en-US" dirty="0" smtClean="0">
                <a:solidFill>
                  <a:schemeClr val="tx2"/>
                </a:solidFill>
                <a:latin typeface="Times New Roman" pitchFamily="18" charset="0"/>
                <a:cs typeface="Times New Roman" pitchFamily="18" charset="0"/>
              </a:rPr>
              <a:t> and 1</a:t>
            </a:r>
            <a:r>
              <a:rPr lang="en-US" i="1" dirty="0" smtClean="0">
                <a:solidFill>
                  <a:schemeClr val="tx2"/>
                </a:solidFill>
                <a:latin typeface="Times New Roman" pitchFamily="18" charset="0"/>
                <a:cs typeface="Times New Roman" pitchFamily="18" charset="0"/>
              </a:rPr>
              <a:t>x</a:t>
            </a:r>
            <a:r>
              <a:rPr lang="en-US" dirty="0" smtClean="0">
                <a:solidFill>
                  <a:schemeClr val="tx2"/>
                </a:solidFill>
                <a:latin typeface="Times New Roman" pitchFamily="18" charset="0"/>
                <a:cs typeface="Times New Roman" pitchFamily="18" charset="0"/>
              </a:rPr>
              <a:t> are the only digits that will multiply to get 2</a:t>
            </a:r>
            <a:r>
              <a:rPr lang="en-US" i="1" dirty="0" smtClean="0">
                <a:solidFill>
                  <a:schemeClr val="tx2"/>
                </a:solidFill>
                <a:latin typeface="Times New Roman" pitchFamily="18" charset="0"/>
                <a:cs typeface="Times New Roman" pitchFamily="18" charset="0"/>
              </a:rPr>
              <a:t>x</a:t>
            </a:r>
            <a:r>
              <a:rPr lang="en-US" dirty="0" smtClean="0">
                <a:solidFill>
                  <a:schemeClr val="tx2"/>
                </a:solidFill>
                <a:latin typeface="Times New Roman" pitchFamily="18" charset="0"/>
                <a:cs typeface="Times New Roman" pitchFamily="18" charset="0"/>
              </a:rPr>
              <a:t>²</a:t>
            </a:r>
            <a:endParaRPr lang="en-US" dirty="0">
              <a:solidFill>
                <a:schemeClr val="tx2"/>
              </a:solidFill>
              <a:latin typeface="Times New Roman" pitchFamily="18" charset="0"/>
              <a:cs typeface="Times New Roman" pitchFamily="18" charset="0"/>
            </a:endParaRPr>
          </a:p>
        </p:txBody>
      </p:sp>
      <p:sp>
        <p:nvSpPr>
          <p:cNvPr id="9" name="TextBox 8"/>
          <p:cNvSpPr txBox="1"/>
          <p:nvPr/>
        </p:nvSpPr>
        <p:spPr>
          <a:xfrm>
            <a:off x="6439863" y="3187502"/>
            <a:ext cx="1324337" cy="369332"/>
          </a:xfrm>
          <a:prstGeom prst="rect">
            <a:avLst/>
          </a:prstGeom>
          <a:noFill/>
        </p:spPr>
        <p:txBody>
          <a:bodyPr wrap="square" rtlCol="0">
            <a:spAutoFit/>
          </a:bodyPr>
          <a:lstStyle/>
          <a:p>
            <a:r>
              <a:rPr lang="en-US" dirty="0" smtClean="0"/>
              <a:t>1           3</a:t>
            </a:r>
            <a:endParaRPr lang="en-US" dirty="0"/>
          </a:p>
        </p:txBody>
      </p:sp>
      <p:sp>
        <p:nvSpPr>
          <p:cNvPr id="10" name="TextBox 9"/>
          <p:cNvSpPr txBox="1"/>
          <p:nvPr/>
        </p:nvSpPr>
        <p:spPr>
          <a:xfrm>
            <a:off x="457199" y="4582437"/>
            <a:ext cx="5000263" cy="369332"/>
          </a:xfrm>
          <a:prstGeom prst="rect">
            <a:avLst/>
          </a:prstGeom>
          <a:noFill/>
        </p:spPr>
        <p:txBody>
          <a:bodyPr wrap="square" rtlCol="0">
            <a:spAutoFit/>
          </a:bodyPr>
          <a:lstStyle/>
          <a:p>
            <a:r>
              <a:rPr lang="en-US" dirty="0" smtClean="0">
                <a:solidFill>
                  <a:schemeClr val="tx2"/>
                </a:solidFill>
                <a:latin typeface="Times New Roman" pitchFamily="18" charset="0"/>
                <a:cs typeface="Times New Roman" pitchFamily="18" charset="0"/>
              </a:rPr>
              <a:t>1 and 3 are the digits needed to multiply to get 3</a:t>
            </a:r>
            <a:endParaRPr lang="en-US" dirty="0">
              <a:solidFill>
                <a:schemeClr val="tx2"/>
              </a:solidFill>
              <a:latin typeface="Times New Roman" pitchFamily="18" charset="0"/>
              <a:cs typeface="Times New Roman" pitchFamily="18" charset="0"/>
            </a:endParaRPr>
          </a:p>
        </p:txBody>
      </p:sp>
      <p:sp>
        <p:nvSpPr>
          <p:cNvPr id="11" name="TextBox 10"/>
          <p:cNvSpPr txBox="1"/>
          <p:nvPr/>
        </p:nvSpPr>
        <p:spPr>
          <a:xfrm>
            <a:off x="270558" y="4969148"/>
            <a:ext cx="4953000" cy="923330"/>
          </a:xfrm>
          <a:prstGeom prst="rect">
            <a:avLst/>
          </a:prstGeom>
          <a:noFill/>
        </p:spPr>
        <p:txBody>
          <a:bodyPr wrap="square" rtlCol="0">
            <a:spAutoFit/>
          </a:bodyPr>
          <a:lstStyle/>
          <a:p>
            <a:r>
              <a:rPr lang="en-US" dirty="0" smtClean="0">
                <a:solidFill>
                  <a:schemeClr val="tx2"/>
                </a:solidFill>
              </a:rPr>
              <a:t>*</a:t>
            </a:r>
            <a:r>
              <a:rPr lang="en-US" dirty="0" smtClean="0">
                <a:solidFill>
                  <a:schemeClr val="tx2"/>
                </a:solidFill>
                <a:latin typeface="Times New Roman" pitchFamily="18" charset="0"/>
                <a:cs typeface="Times New Roman" pitchFamily="18" charset="0"/>
              </a:rPr>
              <a:t>Remember that placement matters…what digit do you want to get multiplied by 2 and what do you want to get multiplied by 1?</a:t>
            </a:r>
            <a:endParaRPr lang="en-US" dirty="0">
              <a:solidFill>
                <a:schemeClr val="tx2"/>
              </a:solidFill>
            </a:endParaRPr>
          </a:p>
        </p:txBody>
      </p:sp>
      <p:sp>
        <p:nvSpPr>
          <p:cNvPr id="12" name="TextBox 11"/>
          <p:cNvSpPr txBox="1"/>
          <p:nvPr/>
        </p:nvSpPr>
        <p:spPr>
          <a:xfrm>
            <a:off x="6073331" y="3733800"/>
            <a:ext cx="2057400" cy="369332"/>
          </a:xfrm>
          <a:prstGeom prst="rect">
            <a:avLst/>
          </a:prstGeom>
          <a:noFill/>
        </p:spPr>
        <p:txBody>
          <a:bodyPr wrap="square" rtlCol="0">
            <a:spAutoFit/>
          </a:bodyPr>
          <a:lstStyle/>
          <a:p>
            <a:r>
              <a:rPr lang="en-US" dirty="0" smtClean="0"/>
              <a:t>(2</a:t>
            </a:r>
            <a:r>
              <a:rPr lang="en-US" i="1" dirty="0" smtClean="0"/>
              <a:t>x</a:t>
            </a:r>
            <a:r>
              <a:rPr lang="en-US" dirty="0" smtClean="0"/>
              <a:t> + 1)(</a:t>
            </a:r>
            <a:r>
              <a:rPr lang="en-US" i="1" dirty="0" smtClean="0"/>
              <a:t>x</a:t>
            </a:r>
            <a:r>
              <a:rPr lang="en-US" dirty="0" smtClean="0"/>
              <a:t> + 3)</a:t>
            </a:r>
            <a:endParaRPr lang="en-US" dirty="0"/>
          </a:p>
        </p:txBody>
      </p:sp>
      <p:grpSp>
        <p:nvGrpSpPr>
          <p:cNvPr id="16" name="Group 15"/>
          <p:cNvGrpSpPr/>
          <p:nvPr/>
        </p:nvGrpSpPr>
        <p:grpSpPr>
          <a:xfrm>
            <a:off x="6439863" y="4167606"/>
            <a:ext cx="1139494" cy="474563"/>
            <a:chOff x="6183116" y="5354846"/>
            <a:chExt cx="1139494" cy="474563"/>
          </a:xfrm>
        </p:grpSpPr>
        <p:sp>
          <p:nvSpPr>
            <p:cNvPr id="14" name="Freeform 13"/>
            <p:cNvSpPr/>
            <p:nvPr/>
          </p:nvSpPr>
          <p:spPr>
            <a:xfrm>
              <a:off x="6183116" y="5354846"/>
              <a:ext cx="1139494" cy="474563"/>
            </a:xfrm>
            <a:custGeom>
              <a:avLst/>
              <a:gdLst>
                <a:gd name="connsiteX0" fmla="*/ 0 w 1139494"/>
                <a:gd name="connsiteY0" fmla="*/ 0 h 474563"/>
                <a:gd name="connsiteX1" fmla="*/ 266218 w 1139494"/>
                <a:gd name="connsiteY1" fmla="*/ 405114 h 474563"/>
                <a:gd name="connsiteX2" fmla="*/ 995423 w 1139494"/>
                <a:gd name="connsiteY2" fmla="*/ 439838 h 474563"/>
                <a:gd name="connsiteX3" fmla="*/ 1122744 w 1139494"/>
                <a:gd name="connsiteY3" fmla="*/ 46298 h 474563"/>
                <a:gd name="connsiteX4" fmla="*/ 1134319 w 1139494"/>
                <a:gd name="connsiteY4" fmla="*/ 46298 h 4745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9494" h="474563">
                  <a:moveTo>
                    <a:pt x="0" y="0"/>
                  </a:moveTo>
                  <a:cubicBezTo>
                    <a:pt x="50157" y="165904"/>
                    <a:pt x="100314" y="331808"/>
                    <a:pt x="266218" y="405114"/>
                  </a:cubicBezTo>
                  <a:cubicBezTo>
                    <a:pt x="432122" y="478420"/>
                    <a:pt x="852669" y="499641"/>
                    <a:pt x="995423" y="439838"/>
                  </a:cubicBezTo>
                  <a:cubicBezTo>
                    <a:pt x="1138177" y="380035"/>
                    <a:pt x="1099595" y="111888"/>
                    <a:pt x="1122744" y="46298"/>
                  </a:cubicBezTo>
                  <a:cubicBezTo>
                    <a:pt x="1145893" y="-19292"/>
                    <a:pt x="1140106" y="13503"/>
                    <a:pt x="1134319" y="46298"/>
                  </a:cubicBezTo>
                </a:path>
              </a:pathLst>
            </a:custGeom>
          </p:spPr>
          <p:style>
            <a:lnRef idx="2">
              <a:schemeClr val="accent2"/>
            </a:lnRef>
            <a:fillRef idx="0">
              <a:schemeClr val="accent2"/>
            </a:fillRef>
            <a:effectRef idx="1">
              <a:schemeClr val="accent2"/>
            </a:effectRef>
            <a:fontRef idx="minor">
              <a:schemeClr val="tx1"/>
            </a:fontRef>
          </p:style>
          <p:txBody>
            <a:bodyPr rtlCol="0" anchor="ctr"/>
            <a:lstStyle/>
            <a:p>
              <a:pPr algn="ctr"/>
              <a:endParaRPr lang="en-US"/>
            </a:p>
          </p:txBody>
        </p:sp>
        <p:sp>
          <p:nvSpPr>
            <p:cNvPr id="15" name="Freeform 14"/>
            <p:cNvSpPr/>
            <p:nvPr/>
          </p:nvSpPr>
          <p:spPr>
            <a:xfrm>
              <a:off x="6623726" y="5370226"/>
              <a:ext cx="258273" cy="165851"/>
            </a:xfrm>
            <a:custGeom>
              <a:avLst/>
              <a:gdLst>
                <a:gd name="connsiteX0" fmla="*/ 0 w 258273"/>
                <a:gd name="connsiteY0" fmla="*/ 23149 h 165851"/>
                <a:gd name="connsiteX1" fmla="*/ 104173 w 258273"/>
                <a:gd name="connsiteY1" fmla="*/ 162045 h 165851"/>
                <a:gd name="connsiteX2" fmla="*/ 243069 w 258273"/>
                <a:gd name="connsiteY2" fmla="*/ 115747 h 165851"/>
                <a:gd name="connsiteX3" fmla="*/ 254643 w 258273"/>
                <a:gd name="connsiteY3" fmla="*/ 0 h 165851"/>
                <a:gd name="connsiteX4" fmla="*/ 254643 w 258273"/>
                <a:gd name="connsiteY4" fmla="*/ 0 h 1658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8273" h="165851">
                  <a:moveTo>
                    <a:pt x="0" y="23149"/>
                  </a:moveTo>
                  <a:cubicBezTo>
                    <a:pt x="31831" y="84880"/>
                    <a:pt x="63662" y="146612"/>
                    <a:pt x="104173" y="162045"/>
                  </a:cubicBezTo>
                  <a:cubicBezTo>
                    <a:pt x="144684" y="177478"/>
                    <a:pt x="217991" y="142754"/>
                    <a:pt x="243069" y="115747"/>
                  </a:cubicBezTo>
                  <a:cubicBezTo>
                    <a:pt x="268147" y="88740"/>
                    <a:pt x="254643" y="0"/>
                    <a:pt x="254643" y="0"/>
                  </a:cubicBezTo>
                  <a:lnTo>
                    <a:pt x="254643" y="0"/>
                  </a:lnTo>
                </a:path>
              </a:pathLst>
            </a:custGeom>
          </p:spPr>
          <p:style>
            <a:lnRef idx="2">
              <a:schemeClr val="accent5"/>
            </a:lnRef>
            <a:fillRef idx="0">
              <a:schemeClr val="accent5"/>
            </a:fillRef>
            <a:effectRef idx="1">
              <a:schemeClr val="accent5"/>
            </a:effectRef>
            <a:fontRef idx="minor">
              <a:schemeClr val="tx1"/>
            </a:fontRef>
          </p:style>
          <p:txBody>
            <a:bodyPr rtlCol="0" anchor="ctr"/>
            <a:lstStyle/>
            <a:p>
              <a:pPr algn="ctr"/>
              <a:endParaRPr lang="en-US"/>
            </a:p>
          </p:txBody>
        </p:sp>
      </p:grpSp>
      <p:sp>
        <p:nvSpPr>
          <p:cNvPr id="17" name="Action Button: Back or Previous 16">
            <a:hlinkClick r:id="" action="ppaction://hlinkshowjump?jump=lastslideviewed" highlightClick="1"/>
          </p:cNvPr>
          <p:cNvSpPr/>
          <p:nvPr/>
        </p:nvSpPr>
        <p:spPr>
          <a:xfrm>
            <a:off x="8153400" y="5943600"/>
            <a:ext cx="838200" cy="7620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Action Button: Home 17">
            <a:hlinkClick r:id="rId2" action="ppaction://hlinksldjump" highlightClick="1"/>
          </p:cNvPr>
          <p:cNvSpPr/>
          <p:nvPr/>
        </p:nvSpPr>
        <p:spPr>
          <a:xfrm>
            <a:off x="160116" y="5892478"/>
            <a:ext cx="914400" cy="7620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1752600" y="5943600"/>
            <a:ext cx="4687264" cy="646331"/>
          </a:xfrm>
          <a:prstGeom prst="rect">
            <a:avLst/>
          </a:prstGeom>
          <a:noFill/>
        </p:spPr>
        <p:txBody>
          <a:bodyPr wrap="square" rtlCol="0">
            <a:spAutoFit/>
          </a:bodyPr>
          <a:lstStyle/>
          <a:p>
            <a:r>
              <a:rPr lang="en-US" dirty="0" smtClean="0">
                <a:solidFill>
                  <a:schemeClr val="tx2"/>
                </a:solidFill>
                <a:latin typeface="Times New Roman" pitchFamily="18" charset="0"/>
                <a:cs typeface="Times New Roman" pitchFamily="18" charset="0"/>
              </a:rPr>
              <a:t>Check that outer and inner add up to the middle term</a:t>
            </a:r>
            <a:endParaRPr lang="en-US" dirty="0">
              <a:solidFill>
                <a:schemeClr val="tx2"/>
              </a:solidFill>
              <a:latin typeface="Times New Roman" pitchFamily="18" charset="0"/>
              <a:cs typeface="Times New Roman" pitchFamily="18" charset="0"/>
            </a:endParaRPr>
          </a:p>
        </p:txBody>
      </p:sp>
      <p:sp>
        <p:nvSpPr>
          <p:cNvPr id="20" name="Action Button: Custom 19">
            <a:hlinkClick r:id="rId3" action="ppaction://hlinksldjump" highlightClick="1"/>
          </p:cNvPr>
          <p:cNvSpPr/>
          <p:nvPr/>
        </p:nvSpPr>
        <p:spPr>
          <a:xfrm>
            <a:off x="6118473" y="5181600"/>
            <a:ext cx="1524000" cy="727517"/>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6917007" y="4767103"/>
            <a:ext cx="1506026" cy="646331"/>
          </a:xfrm>
          <a:prstGeom prst="rect">
            <a:avLst/>
          </a:prstGeom>
          <a:noFill/>
        </p:spPr>
        <p:txBody>
          <a:bodyPr wrap="square" rtlCol="0">
            <a:spAutoFit/>
          </a:bodyPr>
          <a:lstStyle/>
          <a:p>
            <a:pPr algn="ctr"/>
            <a:r>
              <a:rPr lang="en-US" b="1" dirty="0" smtClean="0"/>
              <a:t>*Back to Solving*</a:t>
            </a:r>
            <a:endParaRPr lang="en-US" b="1" dirty="0"/>
          </a:p>
        </p:txBody>
      </p:sp>
      <p:sp>
        <p:nvSpPr>
          <p:cNvPr id="21" name="Action Button: Custom 20">
            <a:hlinkClick r:id="rId3" action="ppaction://hlinksldjump" highlightClick="1"/>
          </p:cNvPr>
          <p:cNvSpPr/>
          <p:nvPr/>
        </p:nvSpPr>
        <p:spPr>
          <a:xfrm>
            <a:off x="6918051" y="4745071"/>
            <a:ext cx="1524000" cy="727517"/>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6697400" y="5892478"/>
            <a:ext cx="1066800" cy="646331"/>
          </a:xfrm>
          <a:prstGeom prst="rect">
            <a:avLst/>
          </a:prstGeom>
          <a:noFill/>
        </p:spPr>
        <p:txBody>
          <a:bodyPr wrap="square" rtlCol="0">
            <a:spAutoFit/>
          </a:bodyPr>
          <a:lstStyle/>
          <a:p>
            <a:r>
              <a:rPr lang="en-US" b="1" dirty="0" smtClean="0"/>
              <a:t>NEXT STEP</a:t>
            </a:r>
            <a:endParaRPr lang="en-US" b="1" dirty="0"/>
          </a:p>
        </p:txBody>
      </p:sp>
      <p:sp>
        <p:nvSpPr>
          <p:cNvPr id="22" name="Action Button: Custom 21">
            <a:hlinkClick r:id="rId4" action="ppaction://hlinksldjump" highlightClick="1"/>
          </p:cNvPr>
          <p:cNvSpPr/>
          <p:nvPr/>
        </p:nvSpPr>
        <p:spPr>
          <a:xfrm>
            <a:off x="6697400" y="5892478"/>
            <a:ext cx="770200" cy="697453"/>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81792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3000" fill="hold"/>
                                        <p:tgtEl>
                                          <p:spTgt spid="4"/>
                                        </p:tgtEl>
                                        <p:attrNameLst>
                                          <p:attrName>ppt_x</p:attrName>
                                        </p:attrNameLst>
                                      </p:cBhvr>
                                      <p:tavLst>
                                        <p:tav tm="0">
                                          <p:val>
                                            <p:strVal val="#ppt_x"/>
                                          </p:val>
                                        </p:tav>
                                        <p:tav tm="100000">
                                          <p:val>
                                            <p:strVal val="#ppt_x"/>
                                          </p:val>
                                        </p:tav>
                                      </p:tavLst>
                                    </p:anim>
                                    <p:anim calcmode="lin" valueType="num">
                                      <p:cBhvr additive="base">
                                        <p:cTn id="8" dur="3000" fill="hold"/>
                                        <p:tgtEl>
                                          <p:spTgt spid="4"/>
                                        </p:tgtEl>
                                        <p:attrNameLst>
                                          <p:attrName>ppt_y</p:attrName>
                                        </p:attrNameLst>
                                      </p:cBhvr>
                                      <p:tavLst>
                                        <p:tav tm="0">
                                          <p:val>
                                            <p:strVal val="1+#ppt_h/2"/>
                                          </p:val>
                                        </p:tav>
                                        <p:tav tm="100000">
                                          <p:val>
                                            <p:strVal val="#ppt_y"/>
                                          </p:val>
                                        </p:tav>
                                      </p:tavLst>
                                    </p:anim>
                                  </p:childTnLst>
                                </p:cTn>
                              </p:par>
                            </p:childTnLst>
                          </p:cTn>
                        </p:par>
                        <p:par>
                          <p:cTn id="9" fill="hold">
                            <p:stCondLst>
                              <p:cond delay="3000"/>
                            </p:stCondLst>
                            <p:childTnLst>
                              <p:par>
                                <p:cTn id="10" presetID="2" presetClass="entr" presetSubtype="4" fill="hold" grpId="0" nodeType="after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3000" fill="hold"/>
                                        <p:tgtEl>
                                          <p:spTgt spid="6"/>
                                        </p:tgtEl>
                                        <p:attrNameLst>
                                          <p:attrName>ppt_x</p:attrName>
                                        </p:attrNameLst>
                                      </p:cBhvr>
                                      <p:tavLst>
                                        <p:tav tm="0">
                                          <p:val>
                                            <p:strVal val="#ppt_x"/>
                                          </p:val>
                                        </p:tav>
                                        <p:tav tm="100000">
                                          <p:val>
                                            <p:strVal val="#ppt_x"/>
                                          </p:val>
                                        </p:tav>
                                      </p:tavLst>
                                    </p:anim>
                                    <p:anim calcmode="lin" valueType="num">
                                      <p:cBhvr additive="base">
                                        <p:cTn id="13" dur="3000" fill="hold"/>
                                        <p:tgtEl>
                                          <p:spTgt spid="6"/>
                                        </p:tgtEl>
                                        <p:attrNameLst>
                                          <p:attrName>ppt_y</p:attrName>
                                        </p:attrNameLst>
                                      </p:cBhvr>
                                      <p:tavLst>
                                        <p:tav tm="0">
                                          <p:val>
                                            <p:strVal val="1+#ppt_h/2"/>
                                          </p:val>
                                        </p:tav>
                                        <p:tav tm="100000">
                                          <p:val>
                                            <p:strVal val="#ppt_y"/>
                                          </p:val>
                                        </p:tav>
                                      </p:tavLst>
                                    </p:anim>
                                  </p:childTnLst>
                                </p:cTn>
                              </p:par>
                            </p:childTnLst>
                          </p:cTn>
                        </p:par>
                        <p:par>
                          <p:cTn id="14" fill="hold">
                            <p:stCondLst>
                              <p:cond delay="6000"/>
                            </p:stCondLst>
                            <p:childTnLst>
                              <p:par>
                                <p:cTn id="15" presetID="2" presetClass="entr" presetSubtype="4" fill="hold" grpId="0" nodeType="after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3000" fill="hold"/>
                                        <p:tgtEl>
                                          <p:spTgt spid="7"/>
                                        </p:tgtEl>
                                        <p:attrNameLst>
                                          <p:attrName>ppt_x</p:attrName>
                                        </p:attrNameLst>
                                      </p:cBhvr>
                                      <p:tavLst>
                                        <p:tav tm="0">
                                          <p:val>
                                            <p:strVal val="#ppt_x"/>
                                          </p:val>
                                        </p:tav>
                                        <p:tav tm="100000">
                                          <p:val>
                                            <p:strVal val="#ppt_x"/>
                                          </p:val>
                                        </p:tav>
                                      </p:tavLst>
                                    </p:anim>
                                    <p:anim calcmode="lin" valueType="num">
                                      <p:cBhvr additive="base">
                                        <p:cTn id="18" dur="3000" fill="hold"/>
                                        <p:tgtEl>
                                          <p:spTgt spid="7"/>
                                        </p:tgtEl>
                                        <p:attrNameLst>
                                          <p:attrName>ppt_y</p:attrName>
                                        </p:attrNameLst>
                                      </p:cBhvr>
                                      <p:tavLst>
                                        <p:tav tm="0">
                                          <p:val>
                                            <p:strVal val="1+#ppt_h/2"/>
                                          </p:val>
                                        </p:tav>
                                        <p:tav tm="100000">
                                          <p:val>
                                            <p:strVal val="#ppt_y"/>
                                          </p:val>
                                        </p:tav>
                                      </p:tavLst>
                                    </p:anim>
                                  </p:childTnLst>
                                </p:cTn>
                              </p:par>
                            </p:childTnLst>
                          </p:cTn>
                        </p:par>
                        <p:par>
                          <p:cTn id="19" fill="hold">
                            <p:stCondLst>
                              <p:cond delay="9000"/>
                            </p:stCondLst>
                            <p:childTnLst>
                              <p:par>
                                <p:cTn id="20" presetID="2" presetClass="entr" presetSubtype="4" fill="hold" grpId="0" nodeType="after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additive="base">
                                        <p:cTn id="22" dur="3000" fill="hold"/>
                                        <p:tgtEl>
                                          <p:spTgt spid="5"/>
                                        </p:tgtEl>
                                        <p:attrNameLst>
                                          <p:attrName>ppt_x</p:attrName>
                                        </p:attrNameLst>
                                      </p:cBhvr>
                                      <p:tavLst>
                                        <p:tav tm="0">
                                          <p:val>
                                            <p:strVal val="#ppt_x"/>
                                          </p:val>
                                        </p:tav>
                                        <p:tav tm="100000">
                                          <p:val>
                                            <p:strVal val="#ppt_x"/>
                                          </p:val>
                                        </p:tav>
                                      </p:tavLst>
                                    </p:anim>
                                    <p:anim calcmode="lin" valueType="num">
                                      <p:cBhvr additive="base">
                                        <p:cTn id="23" dur="3000" fill="hold"/>
                                        <p:tgtEl>
                                          <p:spTgt spid="5"/>
                                        </p:tgtEl>
                                        <p:attrNameLst>
                                          <p:attrName>ppt_y</p:attrName>
                                        </p:attrNameLst>
                                      </p:cBhvr>
                                      <p:tavLst>
                                        <p:tav tm="0">
                                          <p:val>
                                            <p:strVal val="1+#ppt_h/2"/>
                                          </p:val>
                                        </p:tav>
                                        <p:tav tm="100000">
                                          <p:val>
                                            <p:strVal val="#ppt_y"/>
                                          </p:val>
                                        </p:tav>
                                      </p:tavLst>
                                    </p:anim>
                                  </p:childTnLst>
                                </p:cTn>
                              </p:par>
                            </p:childTnLst>
                          </p:cTn>
                        </p:par>
                        <p:par>
                          <p:cTn id="24" fill="hold">
                            <p:stCondLst>
                              <p:cond delay="12000"/>
                            </p:stCondLst>
                            <p:childTnLst>
                              <p:par>
                                <p:cTn id="25" presetID="2" presetClass="entr" presetSubtype="4" fill="hold" grpId="0" nodeType="after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additive="base">
                                        <p:cTn id="27" dur="3000" fill="hold"/>
                                        <p:tgtEl>
                                          <p:spTgt spid="9"/>
                                        </p:tgtEl>
                                        <p:attrNameLst>
                                          <p:attrName>ppt_x</p:attrName>
                                        </p:attrNameLst>
                                      </p:cBhvr>
                                      <p:tavLst>
                                        <p:tav tm="0">
                                          <p:val>
                                            <p:strVal val="#ppt_x"/>
                                          </p:val>
                                        </p:tav>
                                        <p:tav tm="100000">
                                          <p:val>
                                            <p:strVal val="#ppt_x"/>
                                          </p:val>
                                        </p:tav>
                                      </p:tavLst>
                                    </p:anim>
                                    <p:anim calcmode="lin" valueType="num">
                                      <p:cBhvr additive="base">
                                        <p:cTn id="28" dur="3000" fill="hold"/>
                                        <p:tgtEl>
                                          <p:spTgt spid="9"/>
                                        </p:tgtEl>
                                        <p:attrNameLst>
                                          <p:attrName>ppt_y</p:attrName>
                                        </p:attrNameLst>
                                      </p:cBhvr>
                                      <p:tavLst>
                                        <p:tav tm="0">
                                          <p:val>
                                            <p:strVal val="1+#ppt_h/2"/>
                                          </p:val>
                                        </p:tav>
                                        <p:tav tm="100000">
                                          <p:val>
                                            <p:strVal val="#ppt_y"/>
                                          </p:val>
                                        </p:tav>
                                      </p:tavLst>
                                    </p:anim>
                                  </p:childTnLst>
                                </p:cTn>
                              </p:par>
                            </p:childTnLst>
                          </p:cTn>
                        </p:par>
                        <p:par>
                          <p:cTn id="29" fill="hold">
                            <p:stCondLst>
                              <p:cond delay="15000"/>
                            </p:stCondLst>
                            <p:childTnLst>
                              <p:par>
                                <p:cTn id="30" presetID="2" presetClass="entr" presetSubtype="4" fill="hold" grpId="0" nodeType="afterEffect">
                                  <p:stCondLst>
                                    <p:cond delay="0"/>
                                  </p:stCondLst>
                                  <p:childTnLst>
                                    <p:set>
                                      <p:cBhvr>
                                        <p:cTn id="31" dur="1" fill="hold">
                                          <p:stCondLst>
                                            <p:cond delay="0"/>
                                          </p:stCondLst>
                                        </p:cTn>
                                        <p:tgtEl>
                                          <p:spTgt spid="10"/>
                                        </p:tgtEl>
                                        <p:attrNameLst>
                                          <p:attrName>style.visibility</p:attrName>
                                        </p:attrNameLst>
                                      </p:cBhvr>
                                      <p:to>
                                        <p:strVal val="visible"/>
                                      </p:to>
                                    </p:set>
                                    <p:anim calcmode="lin" valueType="num">
                                      <p:cBhvr additive="base">
                                        <p:cTn id="32" dur="3000" fill="hold"/>
                                        <p:tgtEl>
                                          <p:spTgt spid="10"/>
                                        </p:tgtEl>
                                        <p:attrNameLst>
                                          <p:attrName>ppt_x</p:attrName>
                                        </p:attrNameLst>
                                      </p:cBhvr>
                                      <p:tavLst>
                                        <p:tav tm="0">
                                          <p:val>
                                            <p:strVal val="#ppt_x"/>
                                          </p:val>
                                        </p:tav>
                                        <p:tav tm="100000">
                                          <p:val>
                                            <p:strVal val="#ppt_x"/>
                                          </p:val>
                                        </p:tav>
                                      </p:tavLst>
                                    </p:anim>
                                    <p:anim calcmode="lin" valueType="num">
                                      <p:cBhvr additive="base">
                                        <p:cTn id="33" dur="3000" fill="hold"/>
                                        <p:tgtEl>
                                          <p:spTgt spid="10"/>
                                        </p:tgtEl>
                                        <p:attrNameLst>
                                          <p:attrName>ppt_y</p:attrName>
                                        </p:attrNameLst>
                                      </p:cBhvr>
                                      <p:tavLst>
                                        <p:tav tm="0">
                                          <p:val>
                                            <p:strVal val="1+#ppt_h/2"/>
                                          </p:val>
                                        </p:tav>
                                        <p:tav tm="100000">
                                          <p:val>
                                            <p:strVal val="#ppt_y"/>
                                          </p:val>
                                        </p:tav>
                                      </p:tavLst>
                                    </p:anim>
                                  </p:childTnLst>
                                </p:cTn>
                              </p:par>
                            </p:childTnLst>
                          </p:cTn>
                        </p:par>
                        <p:par>
                          <p:cTn id="34" fill="hold">
                            <p:stCondLst>
                              <p:cond delay="18000"/>
                            </p:stCondLst>
                            <p:childTnLst>
                              <p:par>
                                <p:cTn id="35" presetID="2" presetClass="entr" presetSubtype="4" fill="hold" grpId="0" nodeType="after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additive="base">
                                        <p:cTn id="37" dur="3000" fill="hold"/>
                                        <p:tgtEl>
                                          <p:spTgt spid="11"/>
                                        </p:tgtEl>
                                        <p:attrNameLst>
                                          <p:attrName>ppt_x</p:attrName>
                                        </p:attrNameLst>
                                      </p:cBhvr>
                                      <p:tavLst>
                                        <p:tav tm="0">
                                          <p:val>
                                            <p:strVal val="#ppt_x"/>
                                          </p:val>
                                        </p:tav>
                                        <p:tav tm="100000">
                                          <p:val>
                                            <p:strVal val="#ppt_x"/>
                                          </p:val>
                                        </p:tav>
                                      </p:tavLst>
                                    </p:anim>
                                    <p:anim calcmode="lin" valueType="num">
                                      <p:cBhvr additive="base">
                                        <p:cTn id="38" dur="3000" fill="hold"/>
                                        <p:tgtEl>
                                          <p:spTgt spid="11"/>
                                        </p:tgtEl>
                                        <p:attrNameLst>
                                          <p:attrName>ppt_y</p:attrName>
                                        </p:attrNameLst>
                                      </p:cBhvr>
                                      <p:tavLst>
                                        <p:tav tm="0">
                                          <p:val>
                                            <p:strVal val="1+#ppt_h/2"/>
                                          </p:val>
                                        </p:tav>
                                        <p:tav tm="100000">
                                          <p:val>
                                            <p:strVal val="#ppt_y"/>
                                          </p:val>
                                        </p:tav>
                                      </p:tavLst>
                                    </p:anim>
                                  </p:childTnLst>
                                </p:cTn>
                              </p:par>
                            </p:childTnLst>
                          </p:cTn>
                        </p:par>
                        <p:par>
                          <p:cTn id="39" fill="hold">
                            <p:stCondLst>
                              <p:cond delay="21000"/>
                            </p:stCondLst>
                            <p:childTnLst>
                              <p:par>
                                <p:cTn id="40" presetID="2" presetClass="entr" presetSubtype="4" fill="hold" grpId="0" nodeType="afterEffect">
                                  <p:stCondLst>
                                    <p:cond delay="0"/>
                                  </p:stCondLst>
                                  <p:childTnLst>
                                    <p:set>
                                      <p:cBhvr>
                                        <p:cTn id="41" dur="1" fill="hold">
                                          <p:stCondLst>
                                            <p:cond delay="0"/>
                                          </p:stCondLst>
                                        </p:cTn>
                                        <p:tgtEl>
                                          <p:spTgt spid="12"/>
                                        </p:tgtEl>
                                        <p:attrNameLst>
                                          <p:attrName>style.visibility</p:attrName>
                                        </p:attrNameLst>
                                      </p:cBhvr>
                                      <p:to>
                                        <p:strVal val="visible"/>
                                      </p:to>
                                    </p:set>
                                    <p:anim calcmode="lin" valueType="num">
                                      <p:cBhvr additive="base">
                                        <p:cTn id="42" dur="3000" fill="hold"/>
                                        <p:tgtEl>
                                          <p:spTgt spid="12"/>
                                        </p:tgtEl>
                                        <p:attrNameLst>
                                          <p:attrName>ppt_x</p:attrName>
                                        </p:attrNameLst>
                                      </p:cBhvr>
                                      <p:tavLst>
                                        <p:tav tm="0">
                                          <p:val>
                                            <p:strVal val="#ppt_x"/>
                                          </p:val>
                                        </p:tav>
                                        <p:tav tm="100000">
                                          <p:val>
                                            <p:strVal val="#ppt_x"/>
                                          </p:val>
                                        </p:tav>
                                      </p:tavLst>
                                    </p:anim>
                                    <p:anim calcmode="lin" valueType="num">
                                      <p:cBhvr additive="base">
                                        <p:cTn id="43" dur="3000" fill="hold"/>
                                        <p:tgtEl>
                                          <p:spTgt spid="12"/>
                                        </p:tgtEl>
                                        <p:attrNameLst>
                                          <p:attrName>ppt_y</p:attrName>
                                        </p:attrNameLst>
                                      </p:cBhvr>
                                      <p:tavLst>
                                        <p:tav tm="0">
                                          <p:val>
                                            <p:strVal val="1+#ppt_h/2"/>
                                          </p:val>
                                        </p:tav>
                                        <p:tav tm="100000">
                                          <p:val>
                                            <p:strVal val="#ppt_y"/>
                                          </p:val>
                                        </p:tav>
                                      </p:tavLst>
                                    </p:anim>
                                  </p:childTnLst>
                                </p:cTn>
                              </p:par>
                            </p:childTnLst>
                          </p:cTn>
                        </p:par>
                        <p:par>
                          <p:cTn id="44" fill="hold">
                            <p:stCondLst>
                              <p:cond delay="24000"/>
                            </p:stCondLst>
                            <p:childTnLst>
                              <p:par>
                                <p:cTn id="45" presetID="2" presetClass="entr" presetSubtype="4" fill="hold" nodeType="afterEffect">
                                  <p:stCondLst>
                                    <p:cond delay="3000"/>
                                  </p:stCondLst>
                                  <p:childTnLst>
                                    <p:set>
                                      <p:cBhvr>
                                        <p:cTn id="46" dur="1" fill="hold">
                                          <p:stCondLst>
                                            <p:cond delay="0"/>
                                          </p:stCondLst>
                                        </p:cTn>
                                        <p:tgtEl>
                                          <p:spTgt spid="16"/>
                                        </p:tgtEl>
                                        <p:attrNameLst>
                                          <p:attrName>style.visibility</p:attrName>
                                        </p:attrNameLst>
                                      </p:cBhvr>
                                      <p:to>
                                        <p:strVal val="visible"/>
                                      </p:to>
                                    </p:set>
                                    <p:anim calcmode="lin" valueType="num">
                                      <p:cBhvr additive="base">
                                        <p:cTn id="47" dur="750" fill="hold"/>
                                        <p:tgtEl>
                                          <p:spTgt spid="16"/>
                                        </p:tgtEl>
                                        <p:attrNameLst>
                                          <p:attrName>ppt_x</p:attrName>
                                        </p:attrNameLst>
                                      </p:cBhvr>
                                      <p:tavLst>
                                        <p:tav tm="0">
                                          <p:val>
                                            <p:strVal val="#ppt_x"/>
                                          </p:val>
                                        </p:tav>
                                        <p:tav tm="100000">
                                          <p:val>
                                            <p:strVal val="#ppt_x"/>
                                          </p:val>
                                        </p:tav>
                                      </p:tavLst>
                                    </p:anim>
                                    <p:anim calcmode="lin" valueType="num">
                                      <p:cBhvr additive="base">
                                        <p:cTn id="48" dur="750" fill="hold"/>
                                        <p:tgtEl>
                                          <p:spTgt spid="16"/>
                                        </p:tgtEl>
                                        <p:attrNameLst>
                                          <p:attrName>ppt_y</p:attrName>
                                        </p:attrNameLst>
                                      </p:cBhvr>
                                      <p:tavLst>
                                        <p:tav tm="0">
                                          <p:val>
                                            <p:strVal val="1+#ppt_h/2"/>
                                          </p:val>
                                        </p:tav>
                                        <p:tav tm="100000">
                                          <p:val>
                                            <p:strVal val="#ppt_y"/>
                                          </p:val>
                                        </p:tav>
                                      </p:tavLst>
                                    </p:anim>
                                  </p:childTnLst>
                                </p:cTn>
                              </p:par>
                            </p:childTnLst>
                          </p:cTn>
                        </p:par>
                        <p:par>
                          <p:cTn id="49" fill="hold">
                            <p:stCondLst>
                              <p:cond delay="27750"/>
                            </p:stCondLst>
                            <p:childTnLst>
                              <p:par>
                                <p:cTn id="50" presetID="2" presetClass="entr" presetSubtype="4" fill="hold" nodeType="afterEffect">
                                  <p:stCondLst>
                                    <p:cond delay="0"/>
                                  </p:stCondLst>
                                  <p:childTnLst>
                                    <p:set>
                                      <p:cBhvr>
                                        <p:cTn id="51" dur="1" fill="hold">
                                          <p:stCondLst>
                                            <p:cond delay="0"/>
                                          </p:stCondLst>
                                        </p:cTn>
                                        <p:tgtEl>
                                          <p:spTgt spid="19">
                                            <p:txEl>
                                              <p:pRg st="0" end="0"/>
                                            </p:txEl>
                                          </p:spTgt>
                                        </p:tgtEl>
                                        <p:attrNameLst>
                                          <p:attrName>style.visibility</p:attrName>
                                        </p:attrNameLst>
                                      </p:cBhvr>
                                      <p:to>
                                        <p:strVal val="visible"/>
                                      </p:to>
                                    </p:set>
                                    <p:anim calcmode="lin" valueType="num">
                                      <p:cBhvr additive="base">
                                        <p:cTn id="52" dur="3000" fill="hold"/>
                                        <p:tgtEl>
                                          <p:spTgt spid="19">
                                            <p:txEl>
                                              <p:pRg st="0" end="0"/>
                                            </p:txEl>
                                          </p:spTgt>
                                        </p:tgtEl>
                                        <p:attrNameLst>
                                          <p:attrName>ppt_x</p:attrName>
                                        </p:attrNameLst>
                                      </p:cBhvr>
                                      <p:tavLst>
                                        <p:tav tm="0">
                                          <p:val>
                                            <p:strVal val="#ppt_x"/>
                                          </p:val>
                                        </p:tav>
                                        <p:tav tm="100000">
                                          <p:val>
                                            <p:strVal val="#ppt_x"/>
                                          </p:val>
                                        </p:tav>
                                      </p:tavLst>
                                    </p:anim>
                                    <p:anim calcmode="lin" valueType="num">
                                      <p:cBhvr additive="base">
                                        <p:cTn id="53" dur="3000" fill="hold"/>
                                        <p:tgtEl>
                                          <p:spTgt spid="1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9" grpId="0"/>
      <p:bldP spid="10" grpId="0"/>
      <p:bldP spid="11" grpId="0"/>
      <p:bldP spid="1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685</TotalTime>
  <Words>984</Words>
  <Application>Microsoft Office PowerPoint</Application>
  <PresentationFormat>On-screen Show (4:3)</PresentationFormat>
  <Paragraphs>131</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Apothecary</vt:lpstr>
      <vt:lpstr>Factoring polynomials</vt:lpstr>
      <vt:lpstr>What am I being asked to do?</vt:lpstr>
      <vt:lpstr>IS THERE A GCF?</vt:lpstr>
      <vt:lpstr>Factor using the GCF</vt:lpstr>
      <vt:lpstr>What type of polynomial?</vt:lpstr>
      <vt:lpstr>To factor:</vt:lpstr>
      <vt:lpstr>To factor:</vt:lpstr>
      <vt:lpstr>TO FACTOR:</vt:lpstr>
      <vt:lpstr>Factoring example</vt:lpstr>
      <vt:lpstr>Solving</vt:lpstr>
      <vt:lpstr>Find the “Roots”</vt:lpstr>
      <vt:lpstr>Setting up your equation</vt:lpstr>
      <vt:lpstr>Can anything still be factored?</vt:lpstr>
      <vt:lpstr>You SHOULD be done!</vt:lpstr>
      <vt:lpstr>A trinomial in the form…</vt:lpstr>
      <vt:lpstr>factor by grouping</vt:lpstr>
    </vt:vector>
  </TitlesOfParts>
  <Company>Medfield Public Schools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Factoring polynomials</dc:title>
  <dc:creator>Erin Kearney</dc:creator>
  <cp:lastModifiedBy>Erin Kearney</cp:lastModifiedBy>
  <cp:revision>31</cp:revision>
  <dcterms:created xsi:type="dcterms:W3CDTF">2013-06-11T17:09:54Z</dcterms:created>
  <dcterms:modified xsi:type="dcterms:W3CDTF">2014-04-14T18:08:11Z</dcterms:modified>
</cp:coreProperties>
</file>