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82"/>
  </p:notesMasterIdLst>
  <p:sldIdLst>
    <p:sldId id="265" r:id="rId2"/>
    <p:sldId id="431" r:id="rId3"/>
    <p:sldId id="430" r:id="rId4"/>
    <p:sldId id="416" r:id="rId5"/>
    <p:sldId id="415" r:id="rId6"/>
    <p:sldId id="417" r:id="rId7"/>
    <p:sldId id="268" r:id="rId8"/>
    <p:sldId id="269" r:id="rId9"/>
    <p:sldId id="270" r:id="rId10"/>
    <p:sldId id="271" r:id="rId11"/>
    <p:sldId id="272" r:id="rId12"/>
    <p:sldId id="266" r:id="rId13"/>
    <p:sldId id="274" r:id="rId14"/>
    <p:sldId id="433" r:id="rId15"/>
    <p:sldId id="275" r:id="rId16"/>
    <p:sldId id="281" r:id="rId17"/>
    <p:sldId id="435" r:id="rId18"/>
    <p:sldId id="436" r:id="rId19"/>
    <p:sldId id="284" r:id="rId20"/>
    <p:sldId id="282" r:id="rId21"/>
    <p:sldId id="289" r:id="rId22"/>
    <p:sldId id="292" r:id="rId23"/>
    <p:sldId id="295" r:id="rId24"/>
    <p:sldId id="298" r:id="rId25"/>
    <p:sldId id="305" r:id="rId26"/>
    <p:sldId id="310" r:id="rId27"/>
    <p:sldId id="313" r:id="rId28"/>
    <p:sldId id="311" r:id="rId29"/>
    <p:sldId id="332" r:id="rId30"/>
    <p:sldId id="438" r:id="rId31"/>
    <p:sldId id="312" r:id="rId32"/>
    <p:sldId id="316" r:id="rId33"/>
    <p:sldId id="317" r:id="rId34"/>
    <p:sldId id="318" r:id="rId35"/>
    <p:sldId id="319" r:id="rId36"/>
    <p:sldId id="325" r:id="rId37"/>
    <p:sldId id="434" r:id="rId38"/>
    <p:sldId id="320" r:id="rId39"/>
    <p:sldId id="321" r:id="rId40"/>
    <p:sldId id="326" r:id="rId41"/>
    <p:sldId id="327" r:id="rId42"/>
    <p:sldId id="334" r:id="rId43"/>
    <p:sldId id="336" r:id="rId44"/>
    <p:sldId id="337" r:id="rId45"/>
    <p:sldId id="357" r:id="rId46"/>
    <p:sldId id="392" r:id="rId47"/>
    <p:sldId id="394" r:id="rId48"/>
    <p:sldId id="426" r:id="rId49"/>
    <p:sldId id="427" r:id="rId50"/>
    <p:sldId id="428" r:id="rId51"/>
    <p:sldId id="395" r:id="rId52"/>
    <p:sldId id="397" r:id="rId53"/>
    <p:sldId id="398" r:id="rId54"/>
    <p:sldId id="399" r:id="rId55"/>
    <p:sldId id="429" r:id="rId56"/>
    <p:sldId id="400" r:id="rId57"/>
    <p:sldId id="401" r:id="rId58"/>
    <p:sldId id="402" r:id="rId59"/>
    <p:sldId id="403" r:id="rId60"/>
    <p:sldId id="404" r:id="rId61"/>
    <p:sldId id="405" r:id="rId62"/>
    <p:sldId id="406" r:id="rId63"/>
    <p:sldId id="407" r:id="rId64"/>
    <p:sldId id="408" r:id="rId65"/>
    <p:sldId id="437" r:id="rId66"/>
    <p:sldId id="409" r:id="rId67"/>
    <p:sldId id="410" r:id="rId68"/>
    <p:sldId id="411" r:id="rId69"/>
    <p:sldId id="413" r:id="rId70"/>
    <p:sldId id="373" r:id="rId71"/>
    <p:sldId id="380" r:id="rId72"/>
    <p:sldId id="381" r:id="rId73"/>
    <p:sldId id="386" r:id="rId74"/>
    <p:sldId id="387" r:id="rId75"/>
    <p:sldId id="388" r:id="rId76"/>
    <p:sldId id="423" r:id="rId77"/>
    <p:sldId id="424" r:id="rId78"/>
    <p:sldId id="391" r:id="rId79"/>
    <p:sldId id="432" r:id="rId80"/>
    <p:sldId id="314" r:id="rId81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76" autoAdjust="0"/>
  </p:normalViewPr>
  <p:slideViewPr>
    <p:cSldViewPr>
      <p:cViewPr varScale="1">
        <p:scale>
          <a:sx n="58" d="100"/>
          <a:sy n="58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38047174-3BBB-4D24-B33B-514810CEC9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1024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countries_by_life_expectancy" TargetMode="External"/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ebspace.ship.edu/cgboer/piaget.html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youtube.com/watch?v=ooi27SaCrOs" TargetMode="External"/><Relationship Id="rId4" Type="http://schemas.openxmlformats.org/officeDocument/2006/relationships/hyperlink" Target="http://video.google.com/videoplay?docid=3904728587588061322" TargetMode="Externa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Schema = furry, 4 legged creatures are “doggies” </a:t>
            </a:r>
            <a:r>
              <a:rPr lang="en-US" sz="1200" dirty="0" smtClean="0">
                <a:sym typeface="Wingdings" pitchFamily="2" charset="2"/>
              </a:rPr>
              <a:t></a:t>
            </a:r>
            <a:endParaRPr lang="en-US" sz="1200" dirty="0" smtClean="0"/>
          </a:p>
          <a:p>
            <a:r>
              <a:rPr lang="en-US" sz="1200" dirty="0" smtClean="0"/>
              <a:t>Assimilation = Child sees a cat and calls it “doggie”</a:t>
            </a:r>
          </a:p>
          <a:p>
            <a:r>
              <a:rPr lang="en-US" sz="1200" dirty="0" smtClean="0"/>
              <a:t>Accommodation = People will say, “No, that’s NOT a doggie,” so schema for dog gets modified to restrict it to certain types of 4 legged creatures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47174-3BBB-4D24-B33B-514810CEC93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E8EB7-A507-422F-B4B4-BCC8862E036E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CC6360-ED90-48B1-A636-CA7B17179507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D9C97-803C-4318-9655-ED3C51C346EE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71AA0C-323B-4BA4-928B-EAD76675DA60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6A510-2F9D-40BB-A16A-737B4984E19E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6939E-27D6-430F-BBA2-8BAF0E9852DF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1D08B-B334-46E2-A5C7-C84ECCD56FC3}" type="slidenum">
              <a:rPr lang="en-US"/>
              <a:pPr/>
              <a:t>69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DB229-428C-45F2-AC1D-A753D2A0AE28}" type="slidenum">
              <a:rPr lang="en-US"/>
              <a:pPr/>
              <a:t>70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D9E196-EDFB-4103-9494-D0CF98D27E57}" type="slidenum">
              <a:rPr lang="en-US"/>
              <a:pPr/>
              <a:t>71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http://en.wikipedia.org/wiki/List_of_countries_by_life_expectancy</a:t>
            </a: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79084-3AA9-464D-9C8C-A64A16AF142D}" type="slidenum">
              <a:rPr lang="en-US"/>
              <a:pPr/>
              <a:t>72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STAGE 1: </a:t>
            </a:r>
            <a:r>
              <a:rPr lang="en-US" sz="2800" dirty="0" err="1" smtClean="0">
                <a:hlinkClick r:id="rId3"/>
              </a:rPr>
              <a:t>Sensorimotor</a:t>
            </a:r>
            <a:r>
              <a:rPr lang="en-US" sz="2800" dirty="0" smtClean="0">
                <a:hlinkClick r:id="rId3"/>
              </a:rPr>
              <a:t> Stage </a:t>
            </a:r>
            <a:r>
              <a:rPr lang="en-US" sz="2800" dirty="0" smtClean="0"/>
              <a:t>(birth – 2 years)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0-1 months: reflexes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1-4 months: primary circular reactions (suck thumb)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4-12 months: secondary circular reactions (squeeze duck)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12-24 months: tertiary circular reactions (hit drum = cool, so now I will hit table with stick = sounds cool, too)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1.5 years: mental representation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hlinkClick r:id="rId4"/>
              </a:rPr>
              <a:t>Object permanence </a:t>
            </a:r>
            <a:r>
              <a:rPr lang="en-US" sz="2800" dirty="0" smtClean="0"/>
              <a:t>(by 8 months, it begins)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Stranger Anxiety </a:t>
            </a:r>
            <a:r>
              <a:rPr lang="en-US" sz="2800" dirty="0" smtClean="0">
                <a:sym typeface="Wingdings" pitchFamily="2" charset="2"/>
              </a:rPr>
              <a:t> cry at the sight of strangers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hlinkClick r:id="rId5"/>
              </a:rPr>
              <a:t>Separation Anxiety </a:t>
            </a:r>
            <a:r>
              <a:rPr lang="en-US" sz="2400" dirty="0" smtClean="0"/>
              <a:t>is closely related…it shows the child has a clear memory of mom / dad and doesn’t like when it’s not present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47174-3BBB-4D24-B33B-514810CEC93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40E7D-6B20-4C8D-B2A9-D41B63653209}" type="slidenum">
              <a:rPr lang="en-US"/>
              <a:pPr/>
              <a:t>73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2866C-6081-48B6-9E70-BEF524575B09}" type="slidenum">
              <a:rPr lang="en-US"/>
              <a:pPr/>
              <a:t>74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8B761-D627-44A1-BA98-84B7635408AD}" type="slidenum">
              <a:rPr lang="en-US"/>
              <a:pPr/>
              <a:t>75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FBC7B0-6E32-458F-AC1F-7728CC179667}" type="slidenum">
              <a:rPr lang="en-US"/>
              <a:pPr/>
              <a:t>78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STAGE 2: Preoperational Stage (2-6)</a:t>
            </a:r>
          </a:p>
          <a:p>
            <a:r>
              <a:rPr lang="en-US" dirty="0" smtClean="0"/>
              <a:t>Represent things with words and images, but lacking logical reasoning</a:t>
            </a:r>
          </a:p>
          <a:p>
            <a:r>
              <a:rPr lang="en-US" dirty="0" smtClean="0"/>
              <a:t>Pretend Play </a:t>
            </a:r>
            <a:r>
              <a:rPr lang="en-US" dirty="0" smtClean="0">
                <a:sym typeface="Wingdings" pitchFamily="2" charset="2"/>
              </a:rPr>
              <a:t> broom = horse</a:t>
            </a:r>
          </a:p>
          <a:p>
            <a:r>
              <a:rPr lang="en-US" dirty="0" smtClean="0">
                <a:sym typeface="Wingdings" pitchFamily="2" charset="2"/>
              </a:rPr>
              <a:t>Role Playing  “mommy” “doctor”</a:t>
            </a:r>
          </a:p>
          <a:p>
            <a:r>
              <a:rPr lang="en-US" dirty="0" smtClean="0">
                <a:sym typeface="Wingdings" pitchFamily="2" charset="2"/>
              </a:rPr>
              <a:t>Understanding of Past and Future</a:t>
            </a:r>
          </a:p>
          <a:p>
            <a:pPr lvl="1"/>
            <a:r>
              <a:rPr lang="en-US" dirty="0" smtClean="0"/>
              <a:t>“Remember when you fell down?” = sad face</a:t>
            </a:r>
          </a:p>
          <a:p>
            <a:pPr lvl="1"/>
            <a:r>
              <a:rPr lang="en-US" dirty="0" smtClean="0"/>
              <a:t>“Mommy will be home soon.” = stop crying</a:t>
            </a:r>
          </a:p>
          <a:p>
            <a:r>
              <a:rPr lang="en-US" dirty="0" smtClean="0"/>
              <a:t>Egocentrism = sees things through 1 POV</a:t>
            </a:r>
          </a:p>
          <a:p>
            <a:pPr lvl="1"/>
            <a:r>
              <a:rPr lang="en-US" dirty="0" smtClean="0"/>
              <a:t>Homer Simpson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47174-3BBB-4D24-B33B-514810CEC93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72110A-9351-4CD1-AE15-06B0A3226133}" type="slidenum">
              <a:rPr lang="en-US"/>
              <a:pPr/>
              <a:t>25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9850" cy="4189412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1013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1B0B6-3701-44D3-8336-42EC349ED591}" type="slidenum">
              <a:rPr lang="en-US"/>
              <a:pPr/>
              <a:t>26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http://psychology.about.com/od/loveandattraction/ss/attachmentstyle_2.htm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5456E-3861-43BB-978A-DB3BFC51940A}" type="slidenum">
              <a:rPr lang="en-US"/>
              <a:pPr/>
              <a:t>36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30E2B6-F69B-4ECB-ADCA-C1DA666B894B}" type="slidenum">
              <a:rPr lang="en-US"/>
              <a:pPr/>
              <a:t>47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i="1"/>
              <a:t>Handout: Kohlberg’s Stages of Moral Development</a:t>
            </a:r>
          </a:p>
          <a:p>
            <a:endParaRPr lang="en-US" i="1"/>
          </a:p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64469-E2FF-465D-BC4E-BE0921F063E2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ED899-18D1-4342-B2FA-4792D61C2239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92F04-CE82-4BA0-911A-7EF3CBE16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18318-BB5D-497A-AD42-CF20030807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F2C5A-0875-4787-A263-8BC073C6D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969D797-D9EC-4FAC-8A42-D4AB0AAC0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51E35-0BBB-4305-A221-5801D25951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0034B-68A1-4223-AAA2-2FBB560047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3DAC4-6721-4ED9-BBC9-A1E4083FB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3B8DF-0F72-458B-AA8B-35FE81466B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7FDCF-6657-46B6-800E-02B1B5388C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0D70D-1346-4576-9D82-E48D9FCF4C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0F15E-88D0-4D9C-BD5B-36804F570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160A4-9851-4DD4-A99F-3A0A24EF87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2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12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12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8DF5C0-9E82-4D43-B20B-B7B72C3719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12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2" grpId="0"/>
      <p:bldP spid="312323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2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2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2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2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2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2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2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2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2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2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12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XRbV33J5qk" TargetMode="External"/><Relationship Id="rId2" Type="http://schemas.openxmlformats.org/officeDocument/2006/relationships/hyperlink" Target="http://www.youtube.com/watch?v=aR-Qa_LD2m4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X1XAmDpKqo&amp;feature=relate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JcIUnunlNI&amp;feature=related" TargetMode="External"/><Relationship Id="rId2" Type="http://schemas.openxmlformats.org/officeDocument/2006/relationships/hyperlink" Target="http://www.youtube.com/watch?v=oXQV8l0fR-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TidY4XPnFUM" TargetMode="External"/><Relationship Id="rId5" Type="http://schemas.openxmlformats.org/officeDocument/2006/relationships/hyperlink" Target="http://video.google.com/videoplay?docid=-2508818082092298520&amp;q=newborn+reflexes&amp;total=44&amp;start=0&amp;num=10&amp;so=0&amp;type=search&amp;plindex=1" TargetMode="External"/><Relationship Id="rId4" Type="http://schemas.openxmlformats.org/officeDocument/2006/relationships/hyperlink" Target="http://www.youtube.com/watch?v=CP5_j3qu5sg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9Jq15NqNuQ&amp;feature=relate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video.google.com/videoplay?docid=390472858758806132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ooi27SaCrO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Egocentrism_Simpsons.m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L6M5U1yLo8" TargetMode="External"/><Relationship Id="rId5" Type="http://schemas.openxmlformats.org/officeDocument/2006/relationships/hyperlink" Target="http://video.google.com/videoplay?docid=7120969848896411546" TargetMode="External"/><Relationship Id="rId4" Type="http://schemas.openxmlformats.org/officeDocument/2006/relationships/hyperlink" Target="http://www.youtube.com/watch?v=OinqFgsIbh0&amp;feature=relate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jJdcXA1KH8&amp;feature=related" TargetMode="External"/><Relationship Id="rId2" Type="http://schemas.openxmlformats.org/officeDocument/2006/relationships/hyperlink" Target="http://www.youtube.com/watch?v=gA04ew6Oi9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zY4etXWYS84&amp;feature=fvw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youtube.com/watch?v=fLrBrk9DXVk&amp;feature=player_embedded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TsewNrHUHU" TargetMode="External"/><Relationship Id="rId2" Type="http://schemas.openxmlformats.org/officeDocument/2006/relationships/hyperlink" Target="http://video.google.com/videoplay?docid=-363466447270456859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psychology.about.com/od/loveandattraction/ss/attachmentstyle_3.htm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psychology.about.com/od/loveandattraction/ss/attachmentstyle_5.htm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psychology.about.com/od/loveandattraction/ss/attachmentstyle_7.ht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psychology.about.com/od/loveandattraction/ss/attachmentstyle_6.htm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psychology.about.com/od/loveandattraction/ss/attachmentstyle_8.htm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pzXGEbZht0&amp;feature=related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Y4etXWYS84&amp;feature=fvw" TargetMode="Externa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k-1mla0LeU&amp;feature=related" TargetMode="External"/><Relationship Id="rId2" Type="http://schemas.openxmlformats.org/officeDocument/2006/relationships/hyperlink" Target="http://www.youtube.com/watch?v=lkRlpq_UEEk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3GhbVFjIaN0&amp;feature=related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://video.google.com/videoplay?docid=4722233896848153892&amp;q=Attachement+Theory&amp;total=19&amp;start=0&amp;num=10&amp;so=0&amp;type=search&amp;plindex=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Developmental Psychology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/>
              <a:t>Andy Filipowicz</a:t>
            </a:r>
          </a:p>
          <a:p>
            <a:r>
              <a:rPr lang="en-US" sz="2800"/>
              <a:t>AP Psychology</a:t>
            </a:r>
          </a:p>
          <a:p>
            <a:r>
              <a:rPr lang="en-US" sz="2800"/>
              <a:t>Ocean Lakes High School</a:t>
            </a:r>
          </a:p>
          <a:p>
            <a:r>
              <a:rPr lang="en-US" sz="2800"/>
              <a:t>Virginia Beach, VA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 Answers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A) AQL</a:t>
            </a:r>
          </a:p>
          <a:p>
            <a:r>
              <a:rPr lang="en-US" dirty="0"/>
              <a:t>D) BSN</a:t>
            </a:r>
          </a:p>
          <a:p>
            <a:r>
              <a:rPr lang="en-US" dirty="0"/>
              <a:t>E) EWC</a:t>
            </a:r>
          </a:p>
          <a:p>
            <a:r>
              <a:rPr lang="en-US" dirty="0"/>
              <a:t>F) VJT</a:t>
            </a:r>
          </a:p>
          <a:p>
            <a:r>
              <a:rPr lang="en-US" dirty="0"/>
              <a:t>H) </a:t>
            </a:r>
            <a:r>
              <a:rPr lang="en-US" dirty="0" smtClean="0"/>
              <a:t>JHO</a:t>
            </a:r>
          </a:p>
          <a:p>
            <a:endParaRPr lang="en-US" dirty="0"/>
          </a:p>
          <a:p>
            <a:r>
              <a:rPr lang="en-US" dirty="0" smtClean="0"/>
              <a:t>Ms. </a:t>
            </a:r>
            <a:r>
              <a:rPr lang="en-US" dirty="0" err="1" smtClean="0"/>
              <a:t>Vakos</a:t>
            </a:r>
            <a:r>
              <a:rPr lang="en-US" dirty="0" smtClean="0"/>
              <a:t>, Mr. Hales, Mr. Harcourt, Mr. </a:t>
            </a:r>
            <a:r>
              <a:rPr lang="en-US" dirty="0" err="1" smtClean="0"/>
              <a:t>Mainor</a:t>
            </a:r>
            <a:r>
              <a:rPr lang="en-US" dirty="0" smtClean="0"/>
              <a:t>, all got 1 right</a:t>
            </a:r>
          </a:p>
          <a:p>
            <a:r>
              <a:rPr lang="en-US" dirty="0" smtClean="0"/>
              <a:t>Not really, I’m making this up.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would each design show us?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05800" cy="4495800"/>
          </a:xfrm>
        </p:spPr>
        <p:txBody>
          <a:bodyPr/>
          <a:lstStyle/>
          <a:p>
            <a:r>
              <a:rPr lang="en-US" sz="2800" dirty="0"/>
              <a:t>(cohorts)</a:t>
            </a:r>
          </a:p>
          <a:p>
            <a:r>
              <a:rPr lang="en-US" sz="2800" dirty="0"/>
              <a:t>Adolescents vs. Elderly</a:t>
            </a:r>
          </a:p>
          <a:p>
            <a:r>
              <a:rPr lang="en-US" sz="2800" dirty="0"/>
              <a:t>Conclusion: adolescents have a better short term memory than elderly</a:t>
            </a:r>
          </a:p>
          <a:p>
            <a:r>
              <a:rPr lang="en-US" sz="2800" dirty="0"/>
              <a:t>PROBLEM: Maybe something else is going on…</a:t>
            </a:r>
          </a:p>
          <a:p>
            <a:pPr lvl="1"/>
            <a:r>
              <a:rPr lang="en-US" sz="2400" dirty="0"/>
              <a:t>What if memorization was emphasized more in the 20 year old group? 70 year old group?</a:t>
            </a:r>
          </a:p>
          <a:p>
            <a:pPr lvl="1"/>
            <a:r>
              <a:rPr lang="en-US" sz="2400" dirty="0"/>
              <a:t>So, are differences due to age or different styles of education? It’s impossible to tell because we can’t control for this!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Design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Longitudinal = same people over time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Strengths: </a:t>
            </a:r>
            <a:r>
              <a:rPr lang="en-US" sz="2400" dirty="0" smtClean="0"/>
              <a:t>change </a:t>
            </a:r>
            <a:r>
              <a:rPr lang="en-US" sz="2400" dirty="0"/>
              <a:t>over time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Weaknesses: time, shrinking sample size, expensive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Cross-sectional = different cohorts </a:t>
            </a:r>
            <a:r>
              <a:rPr lang="en-US" sz="2800" dirty="0" smtClean="0"/>
              <a:t>@ one </a:t>
            </a:r>
            <a:r>
              <a:rPr lang="en-US" sz="2800" dirty="0"/>
              <a:t>time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Teenagers vs. Middle </a:t>
            </a:r>
            <a:r>
              <a:rPr lang="en-US" sz="2400" dirty="0" smtClean="0"/>
              <a:t>Age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Asians vs. Hispanics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Strengths</a:t>
            </a:r>
            <a:r>
              <a:rPr lang="en-US" sz="2400" dirty="0"/>
              <a:t>: quick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Weaknesses: shared cultural events may play a role in development (is it experience or the aging process itself?)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Sequential = combo of both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Prenatal Influences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Psych </a:t>
            </a:r>
            <a:r>
              <a:rPr lang="en-US" altLang="en-US" dirty="0" err="1" smtClean="0"/>
              <a:t>Sim</a:t>
            </a:r>
            <a:r>
              <a:rPr lang="en-US" altLang="en-US" dirty="0" smtClean="0"/>
              <a:t> 5: Conception to Birth</a:t>
            </a:r>
          </a:p>
          <a:p>
            <a:r>
              <a:rPr lang="en-US" dirty="0" smtClean="0">
                <a:hlinkClick r:id="rId2"/>
              </a:rPr>
              <a:t>http://www.youtube.com/watch?v=aR-Qa_LD2m4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http://www.youtube.com/watch?v=KXRbV33J5qk</a:t>
            </a:r>
            <a:endParaRPr lang="en-US" dirty="0" smtClean="0"/>
          </a:p>
          <a:p>
            <a:endParaRPr lang="en-US" alt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Homer Sperm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http://www.youtube.com/watch?v=OX1XAmDpKqo&amp;feature=related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780617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Teratogens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86800" cy="5715000"/>
          </a:xfrm>
        </p:spPr>
        <p:txBody>
          <a:bodyPr/>
          <a:lstStyle/>
          <a:p>
            <a:r>
              <a:rPr lang="en-US" sz="2800" b="1" dirty="0" smtClean="0"/>
              <a:t>Correlates of Schizophrenia</a:t>
            </a:r>
          </a:p>
          <a:p>
            <a:pPr lvl="1"/>
            <a:r>
              <a:rPr lang="en-US" sz="2400" dirty="0" smtClean="0"/>
              <a:t>Flu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trimester = 8x more likely </a:t>
            </a:r>
          </a:p>
          <a:p>
            <a:pPr lvl="1"/>
            <a:r>
              <a:rPr lang="en-US" sz="2400" dirty="0" smtClean="0"/>
              <a:t>Rubella (German Measles) = 10-20x more likely </a:t>
            </a:r>
            <a:endParaRPr lang="en-US" sz="2400" dirty="0"/>
          </a:p>
          <a:p>
            <a:r>
              <a:rPr lang="en-US" sz="2800" b="1" dirty="0"/>
              <a:t>Alcohol = Fetal Alcohol Syndrome</a:t>
            </a:r>
          </a:p>
          <a:p>
            <a:pPr lvl="1"/>
            <a:r>
              <a:rPr lang="en-US" sz="2400" dirty="0"/>
              <a:t>Small, malformed skulls</a:t>
            </a:r>
          </a:p>
          <a:p>
            <a:pPr lvl="1"/>
            <a:r>
              <a:rPr lang="en-US" sz="2400" dirty="0"/>
              <a:t>Leading cause of mental retardation today</a:t>
            </a:r>
          </a:p>
          <a:p>
            <a:pPr lvl="1"/>
            <a:r>
              <a:rPr lang="en-US" sz="2400" dirty="0"/>
              <a:t>Lesser version = fetal alcohol effect </a:t>
            </a:r>
            <a:r>
              <a:rPr lang="en-US" sz="2400" dirty="0">
                <a:sym typeface="Wingdings" pitchFamily="2" charset="2"/>
              </a:rPr>
              <a:t> learning disabilities and behavioral problems, but not as severe as the </a:t>
            </a:r>
            <a:r>
              <a:rPr lang="en-US" sz="2400" dirty="0" smtClean="0">
                <a:sym typeface="Wingdings" pitchFamily="2" charset="2"/>
              </a:rPr>
              <a:t>syndrome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Motor / Sensory Development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868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b="1" dirty="0"/>
              <a:t>R</a:t>
            </a:r>
            <a:r>
              <a:rPr lang="en-US" sz="3600" dirty="0"/>
              <a:t>eal </a:t>
            </a:r>
            <a:r>
              <a:rPr lang="en-US" sz="3600" b="1" dirty="0"/>
              <a:t>B</a:t>
            </a:r>
            <a:r>
              <a:rPr lang="en-US" sz="3600" dirty="0"/>
              <a:t>abies </a:t>
            </a:r>
            <a:r>
              <a:rPr lang="en-US" sz="3600" b="1" dirty="0"/>
              <a:t>S</a:t>
            </a:r>
            <a:r>
              <a:rPr lang="en-US" sz="3600" dirty="0"/>
              <a:t>peak </a:t>
            </a:r>
            <a:r>
              <a:rPr lang="en-US" sz="3600" b="1" dirty="0"/>
              <a:t>M</a:t>
            </a:r>
            <a:r>
              <a:rPr lang="en-US" sz="3600" dirty="0"/>
              <a:t>ore </a:t>
            </a:r>
            <a:r>
              <a:rPr lang="en-US" sz="3600" b="1" dirty="0" err="1"/>
              <a:t>G</a:t>
            </a:r>
            <a:r>
              <a:rPr lang="en-US" sz="3600" dirty="0" err="1"/>
              <a:t>oogoogagas</a:t>
            </a:r>
            <a:endParaRPr lang="en-US" sz="3600" b="1" dirty="0"/>
          </a:p>
          <a:p>
            <a:pPr>
              <a:lnSpc>
                <a:spcPct val="80000"/>
              </a:lnSpc>
            </a:pPr>
            <a:r>
              <a:rPr lang="en-US" sz="3600" b="1" dirty="0">
                <a:hlinkClick r:id="rId2"/>
              </a:rPr>
              <a:t>Rooting</a:t>
            </a:r>
            <a:r>
              <a:rPr lang="en-US" sz="3600" b="1" dirty="0"/>
              <a:t> </a:t>
            </a:r>
            <a:r>
              <a:rPr lang="en-US" sz="3600" dirty="0"/>
              <a:t>(gone by 4 months)</a:t>
            </a:r>
          </a:p>
          <a:p>
            <a:pPr>
              <a:lnSpc>
                <a:spcPct val="80000"/>
              </a:lnSpc>
            </a:pPr>
            <a:r>
              <a:rPr lang="en-US" sz="3600" dirty="0" err="1" smtClean="0">
                <a:hlinkClick r:id="rId3"/>
              </a:rPr>
              <a:t>Babinski</a:t>
            </a:r>
            <a:r>
              <a:rPr lang="en-US" sz="3600" dirty="0" smtClean="0"/>
              <a:t>(gone </a:t>
            </a:r>
            <a:r>
              <a:rPr lang="en-US" sz="3600" dirty="0"/>
              <a:t>by 1 </a:t>
            </a:r>
            <a:r>
              <a:rPr lang="en-US" sz="3600" dirty="0" smtClean="0"/>
              <a:t>year)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b="1" dirty="0" smtClean="0">
                <a:hlinkClick r:id="rId4"/>
              </a:rPr>
              <a:t>Sucking</a:t>
            </a:r>
            <a:r>
              <a:rPr lang="en-US" sz="3600" b="1" dirty="0" smtClean="0"/>
              <a:t> </a:t>
            </a:r>
            <a:r>
              <a:rPr lang="en-US" sz="3600" dirty="0"/>
              <a:t>(gone by 2 months, becomes voluntary)</a:t>
            </a:r>
          </a:p>
          <a:p>
            <a:pPr>
              <a:lnSpc>
                <a:spcPct val="80000"/>
              </a:lnSpc>
            </a:pPr>
            <a:r>
              <a:rPr lang="en-US" sz="3600" b="1" dirty="0" smtClean="0">
                <a:hlinkClick r:id="rId5"/>
              </a:rPr>
              <a:t>Moro</a:t>
            </a:r>
            <a:r>
              <a:rPr lang="en-US" sz="3600" b="1" dirty="0" smtClean="0"/>
              <a:t> </a:t>
            </a:r>
            <a:r>
              <a:rPr lang="en-US" sz="3600" dirty="0"/>
              <a:t>(gone by 2 months)</a:t>
            </a:r>
          </a:p>
          <a:p>
            <a:pPr>
              <a:lnSpc>
                <a:spcPct val="80000"/>
              </a:lnSpc>
            </a:pPr>
            <a:r>
              <a:rPr lang="en-US" sz="3600" b="1" dirty="0" smtClean="0">
                <a:hlinkClick r:id="rId6"/>
              </a:rPr>
              <a:t>Grasping</a:t>
            </a:r>
            <a:r>
              <a:rPr lang="en-US" sz="3600" b="1" dirty="0" smtClean="0"/>
              <a:t> </a:t>
            </a:r>
            <a:r>
              <a:rPr lang="en-US" sz="3600" dirty="0"/>
              <a:t>(gone by 6 months)</a:t>
            </a:r>
          </a:p>
          <a:p>
            <a:pPr>
              <a:lnSpc>
                <a:spcPct val="80000"/>
              </a:lnSpc>
            </a:pPr>
            <a:endParaRPr lang="en-US" sz="36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 Babies…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Laugh?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Sit without support?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Recognize &amp; smile at mom/dad?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Crawl?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Stand?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Think about stuff not there?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Walk by themselves?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Feel ashamed?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Stand on 1 foot for 10 seconds?</a:t>
            </a:r>
          </a:p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 Babies…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Laugh? 2 </a:t>
            </a:r>
            <a:r>
              <a:rPr lang="en-US" dirty="0" err="1" smtClean="0"/>
              <a:t>mos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Recognize &amp; smile at mom/dad? 4-5 </a:t>
            </a:r>
            <a:r>
              <a:rPr lang="en-US" dirty="0" err="1" smtClean="0"/>
              <a:t>mos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Sit without support? 5-6 </a:t>
            </a:r>
            <a:r>
              <a:rPr lang="en-US" dirty="0" err="1" smtClean="0"/>
              <a:t>mos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Crawl? = 5.5 </a:t>
            </a:r>
            <a:r>
              <a:rPr lang="en-US" dirty="0" err="1" smtClean="0"/>
              <a:t>mos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Stand? = 8-9 </a:t>
            </a:r>
            <a:r>
              <a:rPr lang="en-US" dirty="0" err="1" smtClean="0"/>
              <a:t>mos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Think about stuff not there? 12mos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Walk by themselves? = 15 months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Feel ashamed? = 2 yrs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Stand on 1 foot for 10 seconds? = 4.5 yrs</a:t>
            </a:r>
          </a:p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Infancy and Childhood – </a:t>
            </a:r>
            <a:br>
              <a:rPr lang="en-US"/>
            </a:br>
            <a:r>
              <a:rPr lang="en-US"/>
              <a:t>Piaget’s Cognitive Theory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Question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Do you think sexual orientation is more nature or nurture? Why/how does this develop?</a:t>
            </a:r>
          </a:p>
          <a:p>
            <a:r>
              <a:rPr lang="en-US" dirty="0" smtClean="0"/>
              <a:t>Can people </a:t>
            </a:r>
            <a:r>
              <a:rPr lang="en-US" i="1" dirty="0" smtClean="0"/>
              <a:t>become</a:t>
            </a:r>
            <a:r>
              <a:rPr lang="en-US" dirty="0" smtClean="0"/>
              <a:t> heterosexual or homosexual or bisexual or asexual?  </a:t>
            </a:r>
          </a:p>
          <a:p>
            <a:r>
              <a:rPr lang="en-US" dirty="0" smtClean="0"/>
              <a:t>It is commonly argued that women’s sexual orientation is more fluid than men’s during adolescence?  Do you agree? Y/</a:t>
            </a:r>
            <a:r>
              <a:rPr lang="en-US" dirty="0" err="1" smtClean="0"/>
              <a:t>Ynot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Senses at Birth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450" b="1" i="1" dirty="0" smtClean="0"/>
              <a:t>The BIG PICTURE: A LOT of our senses’ development are complete or near complete during the prenatal period</a:t>
            </a:r>
          </a:p>
          <a:p>
            <a:pPr>
              <a:lnSpc>
                <a:spcPct val="80000"/>
              </a:lnSpc>
            </a:pPr>
            <a:endParaRPr lang="en-US" sz="2000" i="1" dirty="0" smtClean="0"/>
          </a:p>
          <a:p>
            <a:pPr>
              <a:lnSpc>
                <a:spcPct val="80000"/>
              </a:lnSpc>
            </a:pPr>
            <a:r>
              <a:rPr lang="en-US" sz="2000" i="1" dirty="0" smtClean="0"/>
              <a:t>The </a:t>
            </a:r>
            <a:r>
              <a:rPr lang="en-US" sz="2000" i="1" dirty="0"/>
              <a:t>Mind – 2-13: Capabilities of the </a:t>
            </a:r>
            <a:r>
              <a:rPr lang="en-US" sz="2000" i="1" dirty="0" smtClean="0"/>
              <a:t>Newborn (4 minutes)</a:t>
            </a:r>
            <a:endParaRPr lang="en-US" sz="2000" i="1" dirty="0"/>
          </a:p>
          <a:p>
            <a:pPr>
              <a:lnSpc>
                <a:spcPct val="80000"/>
              </a:lnSpc>
            </a:pPr>
            <a:r>
              <a:rPr lang="en-US" sz="2000" dirty="0"/>
              <a:t>Sensitivity to Touch </a:t>
            </a:r>
            <a:r>
              <a:rPr lang="en-US" sz="2000" dirty="0">
                <a:sym typeface="Wingdings" pitchFamily="2" charset="2"/>
              </a:rPr>
              <a:t> The 1</a:t>
            </a:r>
            <a:r>
              <a:rPr lang="en-US" sz="2000" baseline="30000" dirty="0">
                <a:sym typeface="Wingdings" pitchFamily="2" charset="2"/>
              </a:rPr>
              <a:t>st</a:t>
            </a:r>
            <a:r>
              <a:rPr lang="en-US" sz="2000" dirty="0">
                <a:sym typeface="Wingdings" pitchFamily="2" charset="2"/>
              </a:rPr>
              <a:t> sense; by 32 weeks, nearly every part of the body is sensitive to a light stroke of a single hair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Movement </a:t>
            </a:r>
            <a:r>
              <a:rPr lang="en-US" sz="2000" dirty="0">
                <a:sym typeface="Wingdings" pitchFamily="2" charset="2"/>
              </a:rPr>
              <a:t> all movement possible by 14 weeks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Tasting </a:t>
            </a:r>
            <a:r>
              <a:rPr lang="en-US" sz="2000" dirty="0">
                <a:sym typeface="Wingdings" pitchFamily="2" charset="2"/>
              </a:rPr>
              <a:t> 14 weeks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ym typeface="Wingdings" pitchFamily="2" charset="2"/>
              </a:rPr>
              <a:t>Love sugar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ym typeface="Wingdings" pitchFamily="2" charset="2"/>
              </a:rPr>
              <a:t>Basic food preferences in place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Smelling </a:t>
            </a:r>
            <a:r>
              <a:rPr lang="en-US" sz="2000" dirty="0">
                <a:sym typeface="Wingdings" pitchFamily="2" charset="2"/>
              </a:rPr>
              <a:t> nose </a:t>
            </a:r>
            <a:r>
              <a:rPr lang="en-US" sz="2000" dirty="0" err="1">
                <a:sym typeface="Wingdings" pitchFamily="2" charset="2"/>
              </a:rPr>
              <a:t>btwn</a:t>
            </a:r>
            <a:r>
              <a:rPr lang="en-US" sz="2000" dirty="0">
                <a:sym typeface="Wingdings" pitchFamily="2" charset="2"/>
              </a:rPr>
              <a:t> 11 &amp; 15 weeks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Hearing </a:t>
            </a:r>
            <a:r>
              <a:rPr lang="en-US" sz="2000" dirty="0">
                <a:sym typeface="Wingdings" pitchFamily="2" charset="2"/>
              </a:rPr>
              <a:t> reactive listening 16 weeks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ym typeface="Wingdings" pitchFamily="2" charset="2"/>
              </a:rPr>
              <a:t>Babies will turn head towards mother’s voice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ym typeface="Wingdings" pitchFamily="2" charset="2"/>
              </a:rPr>
              <a:t>Our most dominant sense at birth</a:t>
            </a:r>
          </a:p>
          <a:p>
            <a:pPr>
              <a:lnSpc>
                <a:spcPct val="80000"/>
              </a:lnSpc>
            </a:pPr>
            <a:r>
              <a:rPr lang="en-US" sz="2000" b="1" i="1" dirty="0"/>
              <a:t>Vision </a:t>
            </a:r>
            <a:r>
              <a:rPr lang="en-US" sz="2000" b="1" i="1" dirty="0">
                <a:sym typeface="Wingdings" pitchFamily="2" charset="2"/>
              </a:rPr>
              <a:t> most predominant sense in our life, but NOT at birth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ym typeface="Wingdings" pitchFamily="2" charset="2"/>
              </a:rPr>
              <a:t>Can see 8-12 inches in front, but beyond that it’s a blur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ym typeface="Wingdings" pitchFamily="2" charset="2"/>
              </a:rPr>
              <a:t>Normal vision by 12 months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sym typeface="Wingdings" pitchFamily="2" charset="2"/>
              </a:rPr>
              <a:t>Enjoy looking at faces and face-like objects more than other </a:t>
            </a:r>
            <a:r>
              <a:rPr lang="en-US" sz="1800" b="1" dirty="0" smtClean="0">
                <a:sym typeface="Wingdings" pitchFamily="2" charset="2"/>
              </a:rPr>
              <a:t>objects</a:t>
            </a:r>
            <a:endParaRPr lang="en-US" sz="1800" b="1" dirty="0">
              <a:sym typeface="Wingdings" pitchFamily="2" charset="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6099175" cy="960438"/>
          </a:xfrm>
        </p:spPr>
        <p:txBody>
          <a:bodyPr/>
          <a:lstStyle/>
          <a:p>
            <a:r>
              <a:rPr lang="en-US" sz="4000" dirty="0"/>
              <a:t>Jean Piaget (1896-1980) – Cognitive Development</a:t>
            </a:r>
            <a:br>
              <a:rPr lang="en-US" sz="4000" dirty="0"/>
            </a:br>
            <a:r>
              <a:rPr lang="en-US" sz="2800" dirty="0">
                <a:hlinkClick r:id="rId3"/>
              </a:rPr>
              <a:t>It takes cognitive development </a:t>
            </a:r>
            <a:br>
              <a:rPr lang="en-US" sz="2800" dirty="0">
                <a:hlinkClick r:id="rId3"/>
              </a:rPr>
            </a:br>
            <a:r>
              <a:rPr lang="en-US" sz="2800" dirty="0">
                <a:hlinkClick r:id="rId3"/>
              </a:rPr>
              <a:t>to do this...</a:t>
            </a:r>
            <a:endParaRPr lang="en-US" sz="2800" dirty="0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648200" y="3200400"/>
            <a:ext cx="4495800" cy="3657600"/>
          </a:xfrm>
        </p:spPr>
        <p:txBody>
          <a:bodyPr/>
          <a:lstStyle/>
          <a:p>
            <a:pPr algn="ctr"/>
            <a:r>
              <a:rPr lang="en-US" sz="3000" dirty="0" smtClean="0"/>
              <a:t>Psych </a:t>
            </a:r>
            <a:r>
              <a:rPr lang="en-US" sz="3000" dirty="0" err="1" smtClean="0"/>
              <a:t>Sim</a:t>
            </a:r>
            <a:r>
              <a:rPr lang="en-US" sz="3000" dirty="0" smtClean="0"/>
              <a:t> 5.0: Cognitive Development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 smtClean="0"/>
              <a:t>Schemas</a:t>
            </a:r>
          </a:p>
          <a:p>
            <a:pPr algn="ctr"/>
            <a:r>
              <a:rPr lang="en-US" sz="3000" dirty="0" smtClean="0"/>
              <a:t>Assimilation</a:t>
            </a:r>
          </a:p>
          <a:p>
            <a:pPr algn="ctr"/>
            <a:r>
              <a:rPr lang="en-US" sz="3000" dirty="0" smtClean="0"/>
              <a:t>Accommodation</a:t>
            </a:r>
          </a:p>
          <a:p>
            <a:endParaRPr lang="en-US" sz="2300" dirty="0" smtClean="0"/>
          </a:p>
          <a:p>
            <a:endParaRPr lang="en-US" sz="2300" dirty="0"/>
          </a:p>
        </p:txBody>
      </p:sp>
      <p:pic>
        <p:nvPicPr>
          <p:cNvPr id="72711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819900" y="0"/>
            <a:ext cx="2324100" cy="3200400"/>
          </a:xfrm>
        </p:spPr>
      </p:pic>
      <p:pic>
        <p:nvPicPr>
          <p:cNvPr id="72717" name="Picture 13" descr="Bosco 0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143000" y="3430588"/>
            <a:ext cx="4572000" cy="3427412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Piaget’s Cognitive Development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7630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/>
              <a:t>The Mind: 2-14: Infant Cognitive Development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STAGE 1: </a:t>
            </a:r>
            <a:r>
              <a:rPr lang="en-US" sz="2800" dirty="0" err="1" smtClean="0"/>
              <a:t>Sensorimotor</a:t>
            </a:r>
            <a:r>
              <a:rPr lang="en-US" sz="2800" dirty="0" smtClean="0"/>
              <a:t> Stage (birth – 2 years)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hlinkClick r:id="rId3"/>
              </a:rPr>
              <a:t>Object permanence </a:t>
            </a:r>
            <a:r>
              <a:rPr lang="en-US" sz="2400" dirty="0" smtClean="0"/>
              <a:t>(by 8 months, it begins)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Stranger Anxiety </a:t>
            </a:r>
            <a:r>
              <a:rPr lang="en-US" sz="2400" dirty="0" smtClean="0">
                <a:sym typeface="Wingdings" pitchFamily="2" charset="2"/>
              </a:rPr>
              <a:t> cry at the sight of strangers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hlinkClick r:id="rId4"/>
              </a:rPr>
              <a:t>Separation Anxiety </a:t>
            </a:r>
            <a:r>
              <a:rPr lang="en-US" sz="2400" dirty="0" smtClean="0"/>
              <a:t>is closely related…it shows the child has a clear memory of mom / dad and doesn’t like when it’s not present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0-1 months: reflexes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1-4 months: primary circular reactions (suck thumb)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4-12 months: secondary circular reactions (squeeze duck)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12-24 months: tertiary circular reactions (hit drum = cool, so now I will hit table with stick = sounds cool, too)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1.5 years: mental representation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Piaget’s Cognitive Development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n-US" dirty="0"/>
              <a:t>STAGE 2: Preoperational Stage (2-6)</a:t>
            </a:r>
          </a:p>
          <a:p>
            <a:r>
              <a:rPr lang="en-US" dirty="0" smtClean="0"/>
              <a:t>Egocentrism </a:t>
            </a:r>
            <a:r>
              <a:rPr lang="en-US" dirty="0"/>
              <a:t>= sees things through 1 </a:t>
            </a:r>
            <a:r>
              <a:rPr lang="en-US" dirty="0" smtClean="0"/>
              <a:t>POV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Homer Simpson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Ego</a:t>
            </a:r>
            <a:endParaRPr lang="en-US" dirty="0" smtClean="0"/>
          </a:p>
          <a:p>
            <a:r>
              <a:rPr lang="en-US" sz="2800" dirty="0" smtClean="0"/>
              <a:t>Lack of Conservation</a:t>
            </a:r>
          </a:p>
          <a:p>
            <a:pPr lvl="1"/>
            <a:r>
              <a:rPr lang="en-US" sz="2400" dirty="0" smtClean="0">
                <a:hlinkClick r:id="rId5"/>
              </a:rPr>
              <a:t>http://video.google.com/videoplay?docid=7120969848896411546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6"/>
              </a:rPr>
              <a:t>http://www.youtube.com/watch?v=ML6M5U1yLo8</a:t>
            </a:r>
            <a:r>
              <a:rPr lang="en-US" sz="2400" dirty="0" smtClean="0"/>
              <a:t> </a:t>
            </a:r>
          </a:p>
          <a:p>
            <a:r>
              <a:rPr lang="en-US" sz="2800" dirty="0" smtClean="0"/>
              <a:t>Begin forming Theory of the Mind</a:t>
            </a:r>
          </a:p>
          <a:p>
            <a:pPr lvl="1"/>
            <a:r>
              <a:rPr lang="en-US" i="1" dirty="0" smtClean="0"/>
              <a:t>Psych through Film: 7: False Belief Test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Piaget’s Cognitive Development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754563"/>
          </a:xfrm>
        </p:spPr>
        <p:txBody>
          <a:bodyPr/>
          <a:lstStyle/>
          <a:p>
            <a:r>
              <a:rPr lang="en-US" sz="2800" b="1" dirty="0"/>
              <a:t>STAGE 3: Concrete Operations Stage (7-11)</a:t>
            </a:r>
          </a:p>
          <a:p>
            <a:r>
              <a:rPr lang="en-US" sz="2800" dirty="0">
                <a:hlinkClick r:id="rId2"/>
              </a:rPr>
              <a:t>Conservation and reversibility are realized</a:t>
            </a:r>
            <a:endParaRPr lang="en-US" sz="2800" dirty="0"/>
          </a:p>
          <a:p>
            <a:endParaRPr lang="en-US" sz="2800" dirty="0"/>
          </a:p>
          <a:p>
            <a:r>
              <a:rPr lang="en-US" sz="2800" b="1" dirty="0"/>
              <a:t>STAGE 4: Formal Operations Stage (12+)</a:t>
            </a:r>
          </a:p>
          <a:p>
            <a:r>
              <a:rPr lang="en-US" sz="2800" dirty="0"/>
              <a:t>Not all adults reach this stage!</a:t>
            </a:r>
          </a:p>
          <a:p>
            <a:r>
              <a:rPr lang="en-US" sz="2800" dirty="0">
                <a:hlinkClick r:id="rId3"/>
              </a:rPr>
              <a:t>Hypothesis testing </a:t>
            </a:r>
            <a:r>
              <a:rPr lang="en-US" sz="2800" dirty="0"/>
              <a:t>– “How would you be different if you lived on planet where there was no light?”</a:t>
            </a:r>
          </a:p>
          <a:p>
            <a:r>
              <a:rPr lang="en-US" sz="2800" dirty="0" err="1"/>
              <a:t>Metacognition</a:t>
            </a:r>
            <a:r>
              <a:rPr lang="en-US" sz="2800" dirty="0"/>
              <a:t> – ability to think about how we </a:t>
            </a:r>
            <a:r>
              <a:rPr lang="en-US" sz="2800" dirty="0" smtClean="0"/>
              <a:t>think</a:t>
            </a:r>
          </a:p>
          <a:p>
            <a:r>
              <a:rPr lang="en-US" sz="2800" dirty="0" smtClean="0">
                <a:hlinkClick r:id="rId4"/>
              </a:rPr>
              <a:t>SUMMARY</a:t>
            </a:r>
            <a:endParaRPr lang="en-US" sz="2800" dirty="0" smtClean="0"/>
          </a:p>
          <a:p>
            <a:r>
              <a:rPr lang="en-US" sz="2800" i="1" dirty="0" smtClean="0"/>
              <a:t>Handout 4-12; ME </a:t>
            </a:r>
            <a:r>
              <a:rPr lang="en-US" sz="2800" i="1" dirty="0" smtClean="0">
                <a:sym typeface="Wingdings" pitchFamily="2" charset="2"/>
              </a:rPr>
              <a:t> </a:t>
            </a:r>
            <a:r>
              <a:rPr lang="en-US" sz="2800" i="1" dirty="0" smtClean="0"/>
              <a:t>pg. 22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Critique of Piaget’s Theory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i="1" u="sng" dirty="0"/>
              <a:t>Underestimates children’s abilities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Overestimates age differences in thinking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Tests may have relied too much on language use, thus biasing results in favor of those children with more language skills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Do our cognitive skills develop more continuously than Piaget said—stages?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Vagueness about the process of change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Underestimates the role of the social environment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Finally, the info-processing model is a more continuous alternative to Piaget – research shows attention spans gradually increase with age – this could explain many of Piaget’s tests’ results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Social Development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Attachment – John Bowlby (1969)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“lasting psychological connectedness between human </a:t>
            </a:r>
            <a:r>
              <a:rPr lang="en-US" sz="2400" dirty="0" smtClean="0"/>
              <a:t>beings”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4 </a:t>
            </a:r>
            <a:r>
              <a:rPr lang="en-US" sz="2800" b="1" dirty="0"/>
              <a:t>Characteristics of Attachment: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Proximity Maintenance - The desire to be near the people we are attached to.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Safe Haven - Returning to the attachment figure for comfort and safety in the face of a fear or threat.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Secure Base - The attachment figure acts as a base of security from which the child can explore the surrounding environment.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Separation Distress - Anxiety that occurs in the absence of the attachment figure. 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Harry Harlow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4648200" cy="4800600"/>
          </a:xfrm>
        </p:spPr>
        <p:txBody>
          <a:bodyPr/>
          <a:lstStyle/>
          <a:p>
            <a:r>
              <a:rPr lang="en-US" sz="2600" dirty="0"/>
              <a:t>Wire mother who feeds the monkey</a:t>
            </a:r>
          </a:p>
          <a:p>
            <a:r>
              <a:rPr lang="en-US" sz="2600" dirty="0"/>
              <a:t>VS.</a:t>
            </a:r>
          </a:p>
          <a:p>
            <a:r>
              <a:rPr lang="en-US" sz="2600" dirty="0"/>
              <a:t>Cloth mother who does NOT feed the monkey</a:t>
            </a:r>
          </a:p>
          <a:p>
            <a:r>
              <a:rPr lang="en-US" sz="2600" dirty="0" smtClean="0">
                <a:hlinkClick r:id="rId2"/>
              </a:rPr>
              <a:t>Who </a:t>
            </a:r>
            <a:r>
              <a:rPr lang="en-US" sz="2600" dirty="0">
                <a:hlinkClick r:id="rId2"/>
              </a:rPr>
              <a:t>does the baby monkey go to</a:t>
            </a:r>
            <a:r>
              <a:rPr lang="en-US" sz="2600" dirty="0" smtClean="0">
                <a:hlinkClick r:id="rId2"/>
              </a:rPr>
              <a:t>?</a:t>
            </a:r>
            <a:endParaRPr lang="en-US" sz="2600" dirty="0" smtClean="0"/>
          </a:p>
          <a:p>
            <a:r>
              <a:rPr lang="en-US" altLang="en-US" sz="2600" dirty="0" smtClean="0"/>
              <a:t>Monkeys raised by artificial mothers were terror-stricken when placed in strange situations without their surrogate mothers.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6" name="Picture 4" descr="3-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057400"/>
            <a:ext cx="4495800" cy="297625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Attachment Styles to Your Parents</a:t>
            </a:r>
            <a:endParaRPr lang="en-US" sz="4000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(15-16)</a:t>
            </a:r>
            <a:endParaRPr lang="en-US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Question?</a:t>
            </a:r>
            <a:endParaRPr 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191000"/>
          </a:xfrm>
        </p:spPr>
        <p:txBody>
          <a:bodyPr/>
          <a:lstStyle/>
          <a:p>
            <a:r>
              <a:rPr lang="en-US" sz="2800" dirty="0"/>
              <a:t>Harris poll of 2306 American adults: </a:t>
            </a:r>
          </a:p>
          <a:p>
            <a:r>
              <a:rPr lang="en-US" sz="2800" dirty="0"/>
              <a:t>“If you could stop time and live forever in good health at a particular age, what age would it be?</a:t>
            </a:r>
          </a:p>
          <a:p>
            <a:r>
              <a:rPr lang="en-US" sz="2800" dirty="0"/>
              <a:t>18-24 year olds: 27</a:t>
            </a:r>
          </a:p>
          <a:p>
            <a:r>
              <a:rPr lang="en-US" sz="2800" dirty="0"/>
              <a:t>25-29 year olds: 31</a:t>
            </a:r>
          </a:p>
          <a:p>
            <a:r>
              <a:rPr lang="en-US" sz="2800" dirty="0"/>
              <a:t>30-39 year olds: 37</a:t>
            </a:r>
          </a:p>
          <a:p>
            <a:r>
              <a:rPr lang="en-US" sz="2800" dirty="0"/>
              <a:t>40-49 year olds: 40</a:t>
            </a:r>
          </a:p>
          <a:p>
            <a:r>
              <a:rPr lang="en-US" sz="2800" dirty="0"/>
              <a:t>50-64 year olds: 44</a:t>
            </a:r>
          </a:p>
          <a:p>
            <a:r>
              <a:rPr lang="en-US" sz="2800" dirty="0"/>
              <a:t>65+: 59</a:t>
            </a:r>
          </a:p>
          <a:p>
            <a:endParaRPr lang="en-US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8954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34400" cy="914400"/>
          </a:xfrm>
        </p:spPr>
        <p:txBody>
          <a:bodyPr/>
          <a:lstStyle/>
          <a:p>
            <a:r>
              <a:rPr lang="en-US" sz="4000" dirty="0"/>
              <a:t>Mary Ainsworth’s </a:t>
            </a:r>
            <a:br>
              <a:rPr lang="en-US" sz="4000" dirty="0"/>
            </a:br>
            <a:r>
              <a:rPr lang="en-US" sz="4000" dirty="0"/>
              <a:t>Strange Situation (1978)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400" y="1219201"/>
            <a:ext cx="3429000" cy="1676400"/>
          </a:xfrm>
        </p:spPr>
        <p:txBody>
          <a:bodyPr/>
          <a:lstStyle/>
          <a:p>
            <a:r>
              <a:rPr lang="en-US" dirty="0"/>
              <a:t>12-18 month olds</a:t>
            </a:r>
          </a:p>
          <a:p>
            <a:r>
              <a:rPr lang="en-US" dirty="0">
                <a:hlinkClick r:id="rId2"/>
              </a:rPr>
              <a:t>Starts at about </a:t>
            </a:r>
            <a:r>
              <a:rPr lang="en-US" dirty="0" smtClean="0">
                <a:hlinkClick r:id="rId2"/>
              </a:rPr>
              <a:t>2:30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another</a:t>
            </a:r>
            <a:endParaRPr lang="en-US" dirty="0"/>
          </a:p>
        </p:txBody>
      </p:sp>
      <p:pic>
        <p:nvPicPr>
          <p:cNvPr id="110597" name="Picture 5" descr="strangesituation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1219200"/>
            <a:ext cx="4953000" cy="49530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Ainsworth’s Conclusions – Secure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3581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Secure Attachment (66%)</a:t>
            </a:r>
          </a:p>
          <a:p>
            <a:pPr>
              <a:lnSpc>
                <a:spcPct val="90000"/>
              </a:lnSpc>
            </a:pPr>
            <a:r>
              <a:rPr lang="en-US" dirty="0"/>
              <a:t>Confidently explore environment while parents are present</a:t>
            </a:r>
          </a:p>
          <a:p>
            <a:pPr>
              <a:lnSpc>
                <a:spcPct val="90000"/>
              </a:lnSpc>
            </a:pPr>
            <a:r>
              <a:rPr lang="en-US" dirty="0"/>
              <a:t>Distressed when parents leave</a:t>
            </a:r>
          </a:p>
          <a:p>
            <a:pPr>
              <a:lnSpc>
                <a:spcPct val="90000"/>
              </a:lnSpc>
            </a:pPr>
            <a:r>
              <a:rPr lang="en-US" dirty="0"/>
              <a:t>Come to parents when they return</a:t>
            </a:r>
          </a:p>
        </p:txBody>
      </p:sp>
      <p:pic>
        <p:nvPicPr>
          <p:cNvPr id="114693" name="Picture 5" descr="secure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447800"/>
            <a:ext cx="4648200" cy="46482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Ainsworth’s Conclusions – Avoidant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4483100" cy="4525963"/>
          </a:xfrm>
        </p:spPr>
        <p:txBody>
          <a:bodyPr/>
          <a:lstStyle/>
          <a:p>
            <a:r>
              <a:rPr lang="en-US" sz="2800" dirty="0"/>
              <a:t>21%</a:t>
            </a:r>
          </a:p>
          <a:p>
            <a:r>
              <a:rPr lang="en-US" sz="2800" dirty="0"/>
              <a:t>Resist being held by parents</a:t>
            </a:r>
          </a:p>
          <a:p>
            <a:r>
              <a:rPr lang="en-US" sz="2800" dirty="0"/>
              <a:t>Explore novel stimuli regularly</a:t>
            </a:r>
          </a:p>
          <a:p>
            <a:r>
              <a:rPr lang="en-US" sz="2800" dirty="0"/>
              <a:t>Do not go to parents for comfort upon returning from an absence</a:t>
            </a:r>
          </a:p>
        </p:txBody>
      </p:sp>
      <p:pic>
        <p:nvPicPr>
          <p:cNvPr id="115717" name="Picture 5" descr="avoidant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3716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Ainsworth’s Conclusions – Anxious/Ambivalent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3429000" cy="4191000"/>
          </a:xfrm>
        </p:spPr>
        <p:txBody>
          <a:bodyPr/>
          <a:lstStyle/>
          <a:p>
            <a:r>
              <a:rPr lang="en-US" dirty="0"/>
              <a:t>12%</a:t>
            </a:r>
          </a:p>
          <a:p>
            <a:r>
              <a:rPr lang="en-US" dirty="0"/>
              <a:t>Extreme stress when parents leave</a:t>
            </a:r>
          </a:p>
          <a:p>
            <a:r>
              <a:rPr lang="en-US" dirty="0"/>
              <a:t>Resist comfort upon return</a:t>
            </a:r>
          </a:p>
        </p:txBody>
      </p:sp>
      <p:pic>
        <p:nvPicPr>
          <p:cNvPr id="116741" name="Picture 5" descr="ambivalent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Ainsworth’s Conclusions – </a:t>
            </a:r>
            <a:r>
              <a:rPr lang="en-US" sz="4000" dirty="0" smtClean="0"/>
              <a:t>Confused / Disorganized</a:t>
            </a:r>
            <a:endParaRPr lang="en-US" sz="4000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4267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Confused attachment (1%)</a:t>
            </a:r>
          </a:p>
          <a:p>
            <a:pPr>
              <a:lnSpc>
                <a:spcPct val="90000"/>
              </a:lnSpc>
            </a:pPr>
            <a:r>
              <a:rPr lang="en-US" dirty="0"/>
              <a:t>Causes: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Inconsistent parental behavior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Parents who act as sources of both fear and reassurance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Main &amp; Solomon (1986)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Main &amp; </a:t>
            </a:r>
            <a:r>
              <a:rPr lang="en-US" dirty="0" err="1"/>
              <a:t>Hesse</a:t>
            </a:r>
            <a:r>
              <a:rPr lang="en-US" dirty="0"/>
              <a:t> (1990)</a:t>
            </a:r>
          </a:p>
        </p:txBody>
      </p:sp>
      <p:pic>
        <p:nvPicPr>
          <p:cNvPr id="117765" name="Picture 5" descr="disorganized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752600"/>
            <a:ext cx="4648200" cy="34163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Predictive Value to </a:t>
            </a:r>
            <a:br>
              <a:rPr lang="en-US" sz="4000" dirty="0"/>
            </a:br>
            <a:r>
              <a:rPr lang="en-US" sz="4000" dirty="0"/>
              <a:t>Attachment Styles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Any predictive value to attachment styles?</a:t>
            </a:r>
          </a:p>
          <a:p>
            <a:pPr lvl="1">
              <a:lnSpc>
                <a:spcPct val="90000"/>
              </a:lnSpc>
            </a:pPr>
            <a:r>
              <a:rPr lang="en-US"/>
              <a:t>Erik Erikson says basic trust—world is predictable and reliable</a:t>
            </a:r>
          </a:p>
          <a:p>
            <a:pPr lvl="1">
              <a:lnSpc>
                <a:spcPct val="90000"/>
              </a:lnSpc>
            </a:pPr>
            <a:r>
              <a:rPr lang="en-US"/>
              <a:t>Romantic love seems to reflect our styles as children</a:t>
            </a:r>
          </a:p>
          <a:p>
            <a:pPr lvl="1">
              <a:lnSpc>
                <a:spcPct val="90000"/>
              </a:lnSpc>
            </a:pPr>
            <a:r>
              <a:rPr lang="en-US"/>
              <a:t>Some decent correlation between murderers and abusive pasts…not causative!</a:t>
            </a:r>
          </a:p>
          <a:p>
            <a:pPr lvl="1">
              <a:lnSpc>
                <a:spcPct val="90000"/>
              </a:lnSpc>
            </a:pPr>
            <a:r>
              <a:rPr lang="en-US"/>
              <a:t>30% of those abused, abuse their children (4x higher than the national average)</a:t>
            </a:r>
          </a:p>
          <a:p>
            <a:pPr lvl="1">
              <a:lnSpc>
                <a:spcPct val="90000"/>
              </a:lnSpc>
            </a:pPr>
            <a:r>
              <a:rPr lang="en-US"/>
              <a:t>Trauma can leave footprints!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Face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Still Face Experiment</a:t>
            </a:r>
            <a:endParaRPr lang="en-US" dirty="0"/>
          </a:p>
        </p:txBody>
      </p:sp>
    </p:spTree>
  </p:cSld>
  <p:clrMapOvr>
    <a:masterClrMapping/>
  </p:clrMapOvr>
  <p:transition>
    <p:comb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Parenting Styles – Baumrind (1991)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Authoritarian – </a:t>
            </a:r>
            <a:r>
              <a:rPr lang="en-US"/>
              <a:t>“because I said so”</a:t>
            </a:r>
            <a:endParaRPr lang="en-US" b="1"/>
          </a:p>
          <a:p>
            <a:r>
              <a:rPr lang="en-US"/>
              <a:t>Highly demanding and directive, but not responsive</a:t>
            </a:r>
          </a:p>
          <a:p>
            <a:r>
              <a:rPr lang="en-US"/>
              <a:t>Strict standards</a:t>
            </a:r>
          </a:p>
          <a:p>
            <a:r>
              <a:rPr lang="en-US"/>
              <a:t>Punishments enforced for violations</a:t>
            </a:r>
          </a:p>
          <a:p>
            <a:r>
              <a:rPr lang="en-US"/>
              <a:t>Obedience valued more than rational discussion about rationale</a:t>
            </a:r>
          </a:p>
          <a:p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Parenting Styles – Baumrind (1991)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Permissive (aka “indulgent”)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More responsive than demanding</a:t>
            </a:r>
          </a:p>
          <a:p>
            <a:pPr>
              <a:lnSpc>
                <a:spcPct val="90000"/>
              </a:lnSpc>
            </a:pPr>
            <a:r>
              <a:rPr lang="en-US" sz="2800"/>
              <a:t>Nontraditional, lenient – sure, you can do drugs</a:t>
            </a:r>
          </a:p>
          <a:p>
            <a:pPr>
              <a:lnSpc>
                <a:spcPct val="90000"/>
              </a:lnSpc>
            </a:pPr>
            <a:r>
              <a:rPr lang="en-US" sz="2800"/>
              <a:t>Do not require mature behavior – sure you can have a huge 100 person party at our house</a:t>
            </a:r>
          </a:p>
          <a:p>
            <a:pPr>
              <a:lnSpc>
                <a:spcPct val="90000"/>
              </a:lnSpc>
            </a:pPr>
            <a:r>
              <a:rPr lang="en-US" sz="2800"/>
              <a:t>Allow considerable self-regulation – sure, you find out if drugs are bad or not</a:t>
            </a:r>
          </a:p>
          <a:p>
            <a:pPr>
              <a:lnSpc>
                <a:spcPct val="90000"/>
              </a:lnSpc>
            </a:pPr>
            <a:r>
              <a:rPr lang="en-US" sz="2800"/>
              <a:t>Avoid confrontation – will clean up the mess after the party!</a:t>
            </a:r>
            <a:endParaRPr lang="en-US" sz="2800" b="1"/>
          </a:p>
          <a:p>
            <a:pPr>
              <a:lnSpc>
                <a:spcPct val="90000"/>
              </a:lnSpc>
            </a:pPr>
            <a:endParaRPr lang="en-US" sz="28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Question</a:t>
            </a:r>
            <a:endParaRPr lang="en-US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buFontTx/>
              <a:buNone/>
            </a:pPr>
            <a:endParaRPr lang="en-US"/>
          </a:p>
          <a:p>
            <a:r>
              <a:rPr lang="en-US"/>
              <a:t>From where did/does your sense of morality develop? What sources have contributed to your sense of morality</a:t>
            </a:r>
          </a:p>
          <a:p>
            <a:r>
              <a:rPr lang="en-US"/>
              <a:t>Summarize your basic moral system and give some examples of when you have used it to make morally based decisions.</a:t>
            </a:r>
          </a:p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Parenting Styles – Baumrind (1991)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Authoritative – the one you want!</a:t>
            </a:r>
          </a:p>
          <a:p>
            <a:r>
              <a:rPr lang="en-US"/>
              <a:t>Demanding and responsive</a:t>
            </a:r>
          </a:p>
          <a:p>
            <a:r>
              <a:rPr lang="en-US"/>
              <a:t>Monitor and impart clear standards for their children’s conduct</a:t>
            </a:r>
          </a:p>
          <a:p>
            <a:r>
              <a:rPr lang="en-US"/>
              <a:t>Assertive, yet not intrusive and restrictive</a:t>
            </a:r>
          </a:p>
          <a:p>
            <a:r>
              <a:rPr lang="en-US"/>
              <a:t>Discipline is supportive, rather than punitive</a:t>
            </a:r>
          </a:p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Parenting Styles – Baumrind (1991)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Uninvolved</a:t>
            </a:r>
            <a:endParaRPr lang="en-US"/>
          </a:p>
          <a:p>
            <a:r>
              <a:rPr lang="en-US"/>
              <a:t>Low responsiveness and demandingness</a:t>
            </a:r>
          </a:p>
          <a:p>
            <a:r>
              <a:rPr lang="en-US"/>
              <a:t>Rejecting or neglecting behaviors</a:t>
            </a:r>
            <a:endParaRPr lang="en-US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Handout 4-8</a:t>
            </a:r>
          </a:p>
          <a:p>
            <a:r>
              <a:rPr lang="en-US" i="1"/>
              <a:t>ME </a:t>
            </a:r>
            <a:r>
              <a:rPr lang="en-US" i="1">
                <a:sym typeface="Wingdings" pitchFamily="2" charset="2"/>
              </a:rPr>
              <a:t> 18</a:t>
            </a:r>
          </a:p>
          <a:p>
            <a:r>
              <a:rPr lang="en-US" i="1">
                <a:sym typeface="Wingdings" pitchFamily="2" charset="2"/>
              </a:rPr>
              <a:t>Permissive: 1,6,10,13,14,17,19,21,24,28</a:t>
            </a:r>
          </a:p>
          <a:p>
            <a:r>
              <a:rPr lang="en-US" i="1">
                <a:sym typeface="Wingdings" pitchFamily="2" charset="2"/>
              </a:rPr>
              <a:t>Authoritarian: 2,3,7,9,12,16,18,25,26,29</a:t>
            </a:r>
          </a:p>
          <a:p>
            <a:r>
              <a:rPr lang="en-US" i="1">
                <a:sym typeface="Wingdings" pitchFamily="2" charset="2"/>
              </a:rPr>
              <a:t>Authoritative: 4,5,8,11,15,20,22,23,27,30</a:t>
            </a:r>
            <a:endParaRPr lang="en-US" i="1"/>
          </a:p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Adolescent Development</a:t>
            </a:r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Do parents matter? Moving Images 6</a:t>
            </a:r>
            <a:endParaRPr lang="en-US" i="1" dirty="0"/>
          </a:p>
        </p:txBody>
      </p:sp>
    </p:spTree>
  </p:cSld>
  <p:clrMapOvr>
    <a:masterClrMapping/>
  </p:clrMapOvr>
  <p:transition>
    <p:comb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Pre-Test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Puberty = sexual maturation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Boys: 13, girls: 11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BIG EVENTS: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Girls: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Breasts: 10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First menstrual period (menarche) (</a:t>
            </a:r>
            <a:r>
              <a:rPr lang="en-US" sz="2800" dirty="0" err="1"/>
              <a:t>meh</a:t>
            </a:r>
            <a:r>
              <a:rPr lang="en-US" sz="2800" dirty="0"/>
              <a:t>-NAR-key):12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Almost all adult women recall it and remember it with mixed feelings (pride, excitement, embarrassment, apprehension, most discuss with mothers, but not fathers…if prepared for it, experience it as a positive life transition)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Boys: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First </a:t>
            </a:r>
            <a:r>
              <a:rPr lang="en-US" sz="2400" dirty="0" smtClean="0"/>
              <a:t>ejaculation (</a:t>
            </a:r>
            <a:r>
              <a:rPr lang="en-US" sz="2400" dirty="0" err="1" smtClean="0"/>
              <a:t>spermarche</a:t>
            </a:r>
            <a:r>
              <a:rPr lang="en-US" sz="2400" dirty="0" smtClean="0"/>
              <a:t>): </a:t>
            </a:r>
            <a:r>
              <a:rPr lang="en-US" sz="2400" dirty="0"/>
              <a:t>14; most men remember it, usually occurring while sleeping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  <p:transition>
    <p:comb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Lawrence Kohlberg’s Theory of Moral Development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The Dilemma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Moral Dilemma? 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Should Heinz Steal the Drug? You discuss.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Level 1, Stage 1 – Obedience &amp; Punishment Orientation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It’s against the law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It’s bad to steal b/c you’ll get punished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PUNISHMENT “PROVES” DISOBEDIENCE IS </a:t>
            </a:r>
            <a:r>
              <a:rPr lang="en-US" sz="2400" dirty="0" smtClean="0"/>
              <a:t>WRONG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Level 1, Stage 2 – Individualism and Exchange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There is more than 1 right view handed down by authorities; Diff </a:t>
            </a:r>
            <a:r>
              <a:rPr lang="en-US" sz="2400" dirty="0" err="1"/>
              <a:t>ppl</a:t>
            </a:r>
            <a:r>
              <a:rPr lang="en-US" sz="2400" dirty="0"/>
              <a:t> have diff views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So, what is right?  What meets self-interest?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PUNISHMENT IS SIMPLY A RISK THAT ONE NATURALLY WANTS TO AVOID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Level 2, Stage 3: Good Interpersonal Relationships</a:t>
            </a:r>
          </a:p>
          <a:p>
            <a:pPr lvl="1">
              <a:lnSpc>
                <a:spcPct val="90000"/>
              </a:lnSpc>
            </a:pPr>
            <a:r>
              <a:rPr lang="en-US"/>
              <a:t>“He was a good man for wanting to save her.”</a:t>
            </a:r>
          </a:p>
          <a:p>
            <a:pPr lvl="1">
              <a:lnSpc>
                <a:spcPct val="90000"/>
              </a:lnSpc>
            </a:pPr>
            <a:r>
              <a:rPr lang="en-US"/>
              <a:t>“No husbands should sit back and let their wives die.”</a:t>
            </a:r>
          </a:p>
          <a:p>
            <a:pPr lvl="1">
              <a:lnSpc>
                <a:spcPct val="90000"/>
              </a:lnSpc>
            </a:pPr>
            <a:r>
              <a:rPr lang="en-US"/>
              <a:t>Druggist was “greedy” and “selfish”</a:t>
            </a:r>
          </a:p>
          <a:p>
            <a:pPr>
              <a:lnSpc>
                <a:spcPct val="90000"/>
              </a:lnSpc>
            </a:pPr>
            <a:r>
              <a:rPr lang="en-US"/>
              <a:t>Level 2, Stage 4: Maintaining the Social Order</a:t>
            </a:r>
          </a:p>
          <a:p>
            <a:pPr lvl="1">
              <a:lnSpc>
                <a:spcPct val="90000"/>
              </a:lnSpc>
            </a:pPr>
            <a:r>
              <a:rPr lang="en-US"/>
              <a:t>From the perspective of society as a whole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Level 3, Stage 5: Social Contract and Individual Rights</a:t>
            </a:r>
          </a:p>
          <a:p>
            <a:pPr lvl="1"/>
            <a:r>
              <a:rPr lang="en-US"/>
              <a:t>“What makes for a good society?”  step back from their own society and consider what rights ought to be upheld</a:t>
            </a:r>
          </a:p>
          <a:p>
            <a:pPr lvl="1"/>
            <a:r>
              <a:rPr lang="en-US"/>
              <a:t>Laws are social contracts, but the wife’s right to live is a moral right that must be protected</a:t>
            </a:r>
          </a:p>
          <a:p>
            <a:pPr lvl="1"/>
            <a:r>
              <a:rPr lang="en-US"/>
              <a:t>Even if it was a stranger, same conclusion b/c it’s the “save a life” part that is most salient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Question</a:t>
            </a:r>
            <a:endParaRPr lang="en-US" dirty="0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0225" cy="2965450"/>
          </a:xfrm>
        </p:spPr>
        <p:txBody>
          <a:bodyPr/>
          <a:lstStyle/>
          <a:p>
            <a:r>
              <a:rPr lang="en-US" dirty="0"/>
              <a:t>Other than in your sleep when you’re old, </a:t>
            </a:r>
            <a:r>
              <a:rPr lang="en-US" dirty="0" smtClean="0"/>
              <a:t>If you could choose how you will die, how would it be? </a:t>
            </a:r>
          </a:p>
          <a:p>
            <a:r>
              <a:rPr lang="en-US" dirty="0" smtClean="0"/>
              <a:t>How would you least </a:t>
            </a:r>
            <a:r>
              <a:rPr lang="en-US" dirty="0"/>
              <a:t>want to die?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Level 3, Stage 6: Universal Principles</a:t>
            </a:r>
          </a:p>
          <a:p>
            <a:pPr lvl="1"/>
            <a:r>
              <a:rPr lang="en-US"/>
              <a:t>Take on the “veil of ignorance” of John Rawls</a:t>
            </a:r>
          </a:p>
          <a:p>
            <a:pPr lvl="1"/>
            <a:r>
              <a:rPr lang="en-US"/>
              <a:t>More likely to condone civil disobedience in stage 6 than stage 5 b/c a commitment to justice makes the rationale for CD stronger and broader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Criticisms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Based on responses of boys = disregards gender differences in moral development</a:t>
            </a:r>
          </a:p>
          <a:p>
            <a:r>
              <a:rPr lang="en-US"/>
              <a:t>Carol Gilligan = </a:t>
            </a:r>
          </a:p>
          <a:p>
            <a:pPr lvl="1"/>
            <a:r>
              <a:rPr lang="en-US"/>
              <a:t>Boys: more absolute view of what is moral</a:t>
            </a:r>
          </a:p>
          <a:p>
            <a:pPr lvl="1"/>
            <a:r>
              <a:rPr lang="en-US"/>
              <a:t>Girls: pay more attention to situational factors</a:t>
            </a:r>
          </a:p>
          <a:p>
            <a:r>
              <a:rPr lang="en-US"/>
              <a:t>Gilligan’s ideas are not supported by the latest research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Sigmund Freud – </a:t>
            </a:r>
            <a:br>
              <a:rPr lang="en-US"/>
            </a:br>
            <a:r>
              <a:rPr lang="en-US"/>
              <a:t>Psychosexual Development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Freud is Gross – Acronym??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ORAL (0-2) = pleasure = sucking; babies eat everything!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Fixation = overeat, smoke, childlike dependence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ANAL (2-4)= control of elimination is pleasurable; toilet training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Fixation = anal retentive or expulsive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PHALLIC (4-6)= genital stimulation is pleasurable; realization of gender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Oedipus Complex  = boys jealous of father’s relationship with mother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Electra complex = girls jealous of mother’s relationship with father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Fixation = problems in relationships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LATENCY (6-puberty)= calm, low psychosexual anxiety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GENITAL (puberty-adulthood)= maturation of sexual interests; sexual pleasure focused on genitals…fixation here is normal according to Freud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Erik Erikson’s –</a:t>
            </a:r>
            <a:br>
              <a:rPr lang="en-US" sz="4000"/>
            </a:br>
            <a:r>
              <a:rPr lang="en-US" sz="4000"/>
              <a:t>Psychosocial Lifespan Development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The Goal is to “Resolve” each issue in a positive way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Switch autonomyshamedoubt and initiative vs. guilt</a:t>
            </a:r>
          </a:p>
        </p:txBody>
      </p:sp>
      <p:pic>
        <p:nvPicPr>
          <p:cNvPr id="324612" name="Picture 4" descr="erik_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95525"/>
            <a:ext cx="6172200" cy="4765675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515225" cy="987425"/>
          </a:xfrm>
        </p:spPr>
        <p:txBody>
          <a:bodyPr/>
          <a:lstStyle/>
          <a:p>
            <a:r>
              <a:rPr lang="en-US" altLang="en-US"/>
              <a:t>Stage 1 (birth - 1)</a:t>
            </a:r>
            <a:br>
              <a:rPr lang="en-US" altLang="en-US"/>
            </a:br>
            <a:r>
              <a:rPr lang="en-US" altLang="en-US" i="1"/>
              <a:t>Infancy</a:t>
            </a:r>
            <a:br>
              <a:rPr lang="en-US" altLang="en-US" i="1"/>
            </a:br>
            <a:r>
              <a:rPr lang="en-US" altLang="en-US"/>
              <a:t>Trust vs. Mistrust 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86050"/>
            <a:ext cx="8458200" cy="4171950"/>
          </a:xfrm>
        </p:spPr>
        <p:txBody>
          <a:bodyPr/>
          <a:lstStyle/>
          <a:p>
            <a:r>
              <a:rPr lang="en-US" altLang="en-US" sz="4000"/>
              <a:t>Infants rely on others</a:t>
            </a:r>
          </a:p>
          <a:p>
            <a:r>
              <a:rPr lang="en-US" altLang="en-US" sz="4000"/>
              <a:t>Consistent = trust </a:t>
            </a:r>
          </a:p>
          <a:p>
            <a:r>
              <a:rPr lang="en-US" altLang="en-US" sz="4000"/>
              <a:t>Inconsistent = mistrust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8737600" cy="1143000"/>
          </a:xfrm>
        </p:spPr>
        <p:txBody>
          <a:bodyPr/>
          <a:lstStyle/>
          <a:p>
            <a:r>
              <a:rPr lang="en-US" altLang="en-US"/>
              <a:t>Stage 2 (1-3 years) </a:t>
            </a:r>
            <a:br>
              <a:rPr lang="en-US" altLang="en-US"/>
            </a:br>
            <a:r>
              <a:rPr lang="en-US" altLang="en-US" i="1"/>
              <a:t>Toddler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 sz="4300"/>
              <a:t>Autonomy vs. Shame and Doubt</a:t>
            </a:r>
            <a:endParaRPr lang="en-US" altLang="en-US" sz="400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81925" cy="4287838"/>
          </a:xfrm>
        </p:spPr>
        <p:txBody>
          <a:bodyPr/>
          <a:lstStyle/>
          <a:p>
            <a:r>
              <a:rPr lang="en-US" altLang="en-US" sz="3600"/>
              <a:t>Searching for Independence</a:t>
            </a:r>
          </a:p>
          <a:p>
            <a:r>
              <a:rPr lang="en-US" altLang="en-US" sz="3600"/>
              <a:t>Given the chance = sense of autonomy</a:t>
            </a:r>
          </a:p>
          <a:p>
            <a:r>
              <a:rPr lang="en-US" altLang="en-US" sz="3600"/>
              <a:t>Overly restrained or punished = shame and doubt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515225" cy="987425"/>
          </a:xfrm>
        </p:spPr>
        <p:txBody>
          <a:bodyPr/>
          <a:lstStyle/>
          <a:p>
            <a:r>
              <a:rPr lang="en-US" altLang="en-US"/>
              <a:t>Stage 3 (3-5 years)</a:t>
            </a:r>
            <a:br>
              <a:rPr lang="en-US" altLang="en-US"/>
            </a:br>
            <a:r>
              <a:rPr lang="en-US" altLang="en-US" i="1"/>
              <a:t>Preschool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Initiative vs. Guilt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880350" cy="4268788"/>
          </a:xfrm>
        </p:spPr>
        <p:txBody>
          <a:bodyPr/>
          <a:lstStyle/>
          <a:p>
            <a:r>
              <a:rPr lang="en-US" altLang="en-US" sz="3600"/>
              <a:t>Exposure to the broad social world</a:t>
            </a:r>
          </a:p>
          <a:p>
            <a:r>
              <a:rPr lang="en-US" altLang="en-US" sz="3600"/>
              <a:t>Accomplishment = initiative</a:t>
            </a:r>
          </a:p>
          <a:p>
            <a:r>
              <a:rPr lang="en-US" altLang="en-US" sz="3600"/>
              <a:t>Anxious or Irresponsible = guilt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515225" cy="987425"/>
          </a:xfrm>
        </p:spPr>
        <p:txBody>
          <a:bodyPr/>
          <a:lstStyle/>
          <a:p>
            <a:r>
              <a:rPr lang="en-US" altLang="en-US"/>
              <a:t>Stage 4 (6 years – puberty) </a:t>
            </a:r>
            <a:br>
              <a:rPr lang="en-US" altLang="en-US"/>
            </a:br>
            <a:r>
              <a:rPr lang="en-US" altLang="en-US" i="1"/>
              <a:t>Elementary School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Industry vs. Inferiority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80350" cy="4268788"/>
          </a:xfrm>
        </p:spPr>
        <p:txBody>
          <a:bodyPr/>
          <a:lstStyle/>
          <a:p>
            <a:r>
              <a:rPr lang="en-US" altLang="en-US" sz="4000"/>
              <a:t>Mastery of knowledge and intellectual skills</a:t>
            </a:r>
          </a:p>
          <a:p>
            <a:r>
              <a:rPr lang="en-US" altLang="en-US" sz="4000"/>
              <a:t>competence and achievement =  leads to industry</a:t>
            </a:r>
          </a:p>
          <a:p>
            <a:r>
              <a:rPr lang="en-US" altLang="en-US" sz="4000"/>
              <a:t>incompetence and “nonproductivity” = inferiority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Children Think…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EVIL </a:t>
            </a:r>
            <a:r>
              <a:rPr lang="en-US" dirty="0" smtClean="0">
                <a:hlinkClick r:id="rId2"/>
              </a:rPr>
              <a:t>EYE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3 year olds and Monsters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515225" cy="987425"/>
          </a:xfrm>
        </p:spPr>
        <p:txBody>
          <a:bodyPr/>
          <a:lstStyle/>
          <a:p>
            <a:r>
              <a:rPr lang="en-US" altLang="en-US"/>
              <a:t>Stage 5 (teens – 20s)</a:t>
            </a:r>
            <a:br>
              <a:rPr lang="en-US" altLang="en-US"/>
            </a:br>
            <a:r>
              <a:rPr lang="en-US" altLang="en-US" i="1"/>
              <a:t>Adolescence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Identity vs. Confusion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677988"/>
            <a:ext cx="7880350" cy="4268787"/>
          </a:xfrm>
        </p:spPr>
        <p:txBody>
          <a:bodyPr/>
          <a:lstStyle/>
          <a:p>
            <a:r>
              <a:rPr lang="en-US" altLang="en-US" sz="3600"/>
              <a:t>A sense of who one is</a:t>
            </a:r>
          </a:p>
          <a:p>
            <a:r>
              <a:rPr lang="en-US" altLang="en-US" sz="3600"/>
              <a:t>Positive identity </a:t>
            </a:r>
          </a:p>
          <a:p>
            <a:r>
              <a:rPr lang="en-US" altLang="en-US" sz="3600"/>
              <a:t>OR</a:t>
            </a:r>
          </a:p>
          <a:p>
            <a:r>
              <a:rPr lang="en-US" altLang="en-US" sz="3600"/>
              <a:t>identity confusion / negative identity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515225" cy="987425"/>
          </a:xfrm>
        </p:spPr>
        <p:txBody>
          <a:bodyPr/>
          <a:lstStyle/>
          <a:p>
            <a:r>
              <a:rPr lang="en-US" altLang="en-US" dirty="0"/>
              <a:t>Stage 6 (20s to 40s)</a:t>
            </a:r>
            <a:br>
              <a:rPr lang="en-US" altLang="en-US" dirty="0"/>
            </a:br>
            <a:r>
              <a:rPr lang="en-US" altLang="en-US" dirty="0"/>
              <a:t>Young Adulthood</a:t>
            </a:r>
            <a:br>
              <a:rPr lang="en-US" altLang="en-US" dirty="0"/>
            </a:br>
            <a:r>
              <a:rPr lang="en-US" altLang="en-US" dirty="0"/>
              <a:t>Intimacy vs. Isolation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677988"/>
            <a:ext cx="7880350" cy="4268787"/>
          </a:xfrm>
        </p:spPr>
        <p:txBody>
          <a:bodyPr/>
          <a:lstStyle/>
          <a:p>
            <a:r>
              <a:rPr lang="en-US" altLang="en-US" sz="4000"/>
              <a:t>Sharing oneself with another</a:t>
            </a:r>
          </a:p>
          <a:p>
            <a:r>
              <a:rPr lang="en-US" altLang="en-US" sz="4000"/>
              <a:t>Commitment = intimacy</a:t>
            </a:r>
          </a:p>
          <a:p>
            <a:r>
              <a:rPr lang="en-US" altLang="en-US" sz="4000"/>
              <a:t>Failure to establish / keep commitments = isolation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515225" cy="987425"/>
          </a:xfrm>
        </p:spPr>
        <p:txBody>
          <a:bodyPr/>
          <a:lstStyle/>
          <a:p>
            <a:r>
              <a:rPr lang="en-US" altLang="en-US" dirty="0"/>
              <a:t>Stage 7 (40s – 60s)</a:t>
            </a:r>
            <a:br>
              <a:rPr lang="en-US" altLang="en-US" dirty="0"/>
            </a:br>
            <a:r>
              <a:rPr lang="en-US" altLang="en-US" i="1" dirty="0"/>
              <a:t>Middle Adulthood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err="1"/>
              <a:t>Generativity</a:t>
            </a:r>
            <a:r>
              <a:rPr lang="en-US" altLang="en-US" dirty="0"/>
              <a:t> vs. Stagnation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1677988"/>
            <a:ext cx="7929562" cy="42306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3600"/>
          </a:p>
          <a:p>
            <a:pPr>
              <a:lnSpc>
                <a:spcPct val="90000"/>
              </a:lnSpc>
            </a:pPr>
            <a:r>
              <a:rPr lang="en-US" altLang="en-US" sz="3600"/>
              <a:t>Caring for others in family, friends and work = contribution to later generations (</a:t>
            </a:r>
            <a:r>
              <a:rPr lang="en-US" altLang="en-US" sz="2800"/>
              <a:t>Generativity</a:t>
            </a:r>
            <a:r>
              <a:rPr lang="en-US" altLang="en-US" sz="36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Boredom and meaninglessness = Stagnation (stuck in life)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Daniel Levinson: 40s = mid-life crisis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958138" cy="987425"/>
          </a:xfrm>
        </p:spPr>
        <p:txBody>
          <a:bodyPr/>
          <a:lstStyle/>
          <a:p>
            <a:r>
              <a:rPr lang="en-US" altLang="en-US" sz="3600" dirty="0"/>
              <a:t>Stage 8 (late 60s and up)</a:t>
            </a:r>
            <a:br>
              <a:rPr lang="en-US" altLang="en-US" sz="3600" dirty="0"/>
            </a:br>
            <a:r>
              <a:rPr lang="en-US" altLang="en-US" sz="3600" i="1" dirty="0"/>
              <a:t>Late Adulthood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r>
              <a:rPr lang="en-US" altLang="en-US" sz="3600" dirty="0"/>
              <a:t>Integrity vs. Despair 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880350" cy="4268788"/>
          </a:xfrm>
        </p:spPr>
        <p:txBody>
          <a:bodyPr/>
          <a:lstStyle/>
          <a:p>
            <a:r>
              <a:rPr lang="en-US" altLang="en-US" sz="3600"/>
              <a:t>Life has been good (all previous steps successfully resolved) = Integrity </a:t>
            </a:r>
          </a:p>
          <a:p>
            <a:r>
              <a:rPr lang="en-US" altLang="en-US" sz="3600"/>
              <a:t>Life has been incomplete = Despair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Handout 4-13: Erikson’s </a:t>
            </a:r>
            <a:r>
              <a:rPr lang="en-US" i="1" dirty="0" smtClean="0"/>
              <a:t>Stages</a:t>
            </a:r>
          </a:p>
          <a:p>
            <a:r>
              <a:rPr lang="en-US" dirty="0" smtClean="0"/>
              <a:t>1 = reversed, then add it to 2, 3, 4, 5</a:t>
            </a:r>
          </a:p>
          <a:p>
            <a:r>
              <a:rPr lang="en-US" dirty="0" smtClean="0"/>
              <a:t>7, 8, 9 all reversed, then add it to 6,10</a:t>
            </a:r>
          </a:p>
          <a:p>
            <a:r>
              <a:rPr lang="en-US" dirty="0" smtClean="0"/>
              <a:t>12, 15 reversed, add to 11, 13, 14</a:t>
            </a:r>
          </a:p>
          <a:p>
            <a:r>
              <a:rPr lang="en-US" dirty="0" smtClean="0"/>
              <a:t>16, 18, 19 reversed, add to 17, 20</a:t>
            </a:r>
          </a:p>
          <a:p>
            <a:r>
              <a:rPr lang="en-US" dirty="0" smtClean="0"/>
              <a:t>21, 25 reversed, add to 22, 23, 24</a:t>
            </a:r>
          </a:p>
          <a:p>
            <a:r>
              <a:rPr lang="en-US" dirty="0" smtClean="0"/>
              <a:t>26, 28, 30 reversed, add to 27, 29</a:t>
            </a:r>
          </a:p>
          <a:p>
            <a:r>
              <a:rPr lang="en-US" dirty="0" smtClean="0"/>
              <a:t>31, 33 reversed, add to 32, 34, 35</a:t>
            </a:r>
          </a:p>
          <a:p>
            <a:endParaRPr lang="en-US" i="1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Marcia’s Identity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Handout 4-14</a:t>
            </a:r>
            <a:endParaRPr lang="en-US" i="1" dirty="0"/>
          </a:p>
        </p:txBody>
      </p:sp>
    </p:spTree>
  </p:cSld>
  <p:clrMapOvr>
    <a:masterClrMapping/>
  </p:clrMapOvr>
  <p:transition>
    <p:comb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Gender and Development</a:t>
            </a:r>
            <a:br>
              <a:rPr lang="en-US"/>
            </a:br>
            <a:r>
              <a:rPr lang="en-US"/>
              <a:t>(BRIEFLY, for real!)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Biopsychological (neuropsychological) Model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Nature vs. Nurture</a:t>
            </a:r>
          </a:p>
          <a:p>
            <a:r>
              <a:rPr lang="en-US"/>
              <a:t>Obvious biological differences between sexes</a:t>
            </a:r>
          </a:p>
          <a:p>
            <a:r>
              <a:rPr lang="en-US"/>
              <a:t>Some differences between male and female brains exist</a:t>
            </a:r>
          </a:p>
          <a:p>
            <a:pPr lvl="1"/>
            <a:r>
              <a:rPr lang="en-US"/>
              <a:t>Corpus callosum is larger in women on average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Psychodynamic Theory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Gender Development = COMPETITION</a:t>
            </a:r>
          </a:p>
          <a:p>
            <a:r>
              <a:rPr lang="en-US" sz="2800"/>
              <a:t>Boys compete with fathers for mom’s attention</a:t>
            </a:r>
          </a:p>
          <a:p>
            <a:r>
              <a:rPr lang="en-US" sz="2800"/>
              <a:t>Girls do the same</a:t>
            </a:r>
          </a:p>
          <a:p>
            <a:r>
              <a:rPr lang="en-US" sz="2800"/>
              <a:t>Proper development = child realizes she or he cannot hope to beat same-sex parent at this competition, and SO identifies with that person (role modeling)</a:t>
            </a:r>
          </a:p>
          <a:p>
            <a:r>
              <a:rPr lang="en-US" sz="2800"/>
              <a:t>Impossible to verify empirically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Social-Cognitive Theory (Bandura)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US" sz="2500"/>
              <a:t>Gilligan: Children’s play: </a:t>
            </a:r>
          </a:p>
          <a:p>
            <a:pPr lvl="1"/>
            <a:r>
              <a:rPr lang="en-US" sz="2500"/>
              <a:t>boys in large groups with little intimate discussion, more competitive, avoid answering tough questions like “Do you have any idea why the sky is blue? (the male answer syndrome)</a:t>
            </a:r>
          </a:p>
          <a:p>
            <a:pPr lvl="1"/>
            <a:r>
              <a:rPr lang="en-US" sz="2500"/>
              <a:t>girls in small groups, often with 1 friend, less competitive, more open to feedback</a:t>
            </a:r>
          </a:p>
          <a:p>
            <a:r>
              <a:rPr lang="en-US" sz="2500"/>
              <a:t>Teens</a:t>
            </a:r>
          </a:p>
          <a:p>
            <a:pPr lvl="1"/>
            <a:r>
              <a:rPr lang="en-US" sz="2500"/>
              <a:t>Girls: more time with friends, less time alone, interdependence, use conversation more to explore relationships</a:t>
            </a:r>
          </a:p>
          <a:p>
            <a:pPr lvl="1"/>
            <a:r>
              <a:rPr lang="en-US" sz="2500"/>
              <a:t>Boys: use conversation to communicate solutions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Big Issues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Nature vs. Nurture – I hope we understand this one by now!</a:t>
            </a:r>
          </a:p>
          <a:p>
            <a:pPr lvl="1"/>
            <a:r>
              <a:rPr lang="en-US" b="1" dirty="0"/>
              <a:t>Video: Moving Images: Sex </a:t>
            </a:r>
            <a:r>
              <a:rPr lang="en-US" b="1" dirty="0" smtClean="0"/>
              <a:t>Reassignment</a:t>
            </a:r>
          </a:p>
          <a:p>
            <a:pPr lvl="1"/>
            <a:r>
              <a:rPr lang="en-US" b="1" dirty="0" smtClean="0">
                <a:hlinkClick r:id="rId2"/>
              </a:rPr>
              <a:t>Story of David Reimer Part 1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US" dirty="0"/>
              <a:t>Continuity vs. Stages</a:t>
            </a:r>
          </a:p>
          <a:p>
            <a:pPr lvl="1"/>
            <a:r>
              <a:rPr lang="en-US" dirty="0"/>
              <a:t>Smooth transitions with malleable boundaries? Or</a:t>
            </a:r>
          </a:p>
          <a:p>
            <a:pPr lvl="1"/>
            <a:r>
              <a:rPr lang="en-US" dirty="0"/>
              <a:t>Distinct transitions with firm boundaries?</a:t>
            </a:r>
          </a:p>
          <a:p>
            <a:r>
              <a:rPr lang="en-US" dirty="0"/>
              <a:t>Stability vs. Change</a:t>
            </a:r>
          </a:p>
          <a:p>
            <a:pPr lvl="1"/>
            <a:r>
              <a:rPr lang="en-US" dirty="0"/>
              <a:t>Does IQ vary with age?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Adulthood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Life Expectancy:</a:t>
            </a:r>
          </a:p>
          <a:p>
            <a:pPr lvl="1"/>
            <a:r>
              <a:rPr lang="en-US" sz="2400" dirty="0"/>
              <a:t>1949: 49 </a:t>
            </a:r>
            <a:r>
              <a:rPr lang="en-US" sz="2400" dirty="0" smtClean="0"/>
              <a:t>years	1960 – 70</a:t>
            </a:r>
          </a:p>
          <a:p>
            <a:pPr lvl="1"/>
            <a:r>
              <a:rPr lang="en-US" sz="2400" dirty="0" smtClean="0"/>
              <a:t>1995 </a:t>
            </a:r>
            <a:r>
              <a:rPr lang="en-US" sz="2400" dirty="0"/>
              <a:t>– </a:t>
            </a:r>
            <a:r>
              <a:rPr lang="en-US" sz="2400" dirty="0" smtClean="0"/>
              <a:t>75		2007 – 78 (M=75.6, 80,7)</a:t>
            </a:r>
            <a:endParaRPr lang="en-US" sz="2400" dirty="0"/>
          </a:p>
          <a:p>
            <a:pPr lvl="1"/>
            <a:r>
              <a:rPr lang="en-US" sz="2400" dirty="0"/>
              <a:t>Along with declining BR = larger % of total pop</a:t>
            </a:r>
          </a:p>
          <a:p>
            <a:endParaRPr lang="en-US" sz="2800" dirty="0" smtClean="0"/>
          </a:p>
          <a:p>
            <a:r>
              <a:rPr lang="en-US" sz="2800" dirty="0" smtClean="0"/>
              <a:t>Ratios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Embryos: 126 males: 100 females</a:t>
            </a:r>
          </a:p>
          <a:p>
            <a:pPr lvl="1"/>
            <a:r>
              <a:rPr lang="en-US" sz="2400" dirty="0"/>
              <a:t>Birth: 105 males: 100 females</a:t>
            </a:r>
          </a:p>
          <a:p>
            <a:pPr lvl="1"/>
            <a:r>
              <a:rPr lang="en-US" sz="2400" dirty="0"/>
              <a:t>Women outlive men by 4 years worldwide, and by 5-6 years in Canada, U.S., and Australia</a:t>
            </a:r>
          </a:p>
          <a:p>
            <a:pPr lvl="1"/>
            <a:r>
              <a:rPr lang="en-US" sz="2400" dirty="0"/>
              <a:t>By age 100, females outnumber males 5 to 1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age??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 theory: evolutionary explanation</a:t>
            </a:r>
          </a:p>
          <a:p>
            <a:pPr lvl="1"/>
            <a:r>
              <a:rPr lang="en-US"/>
              <a:t>Once we have fulfilled our gene-reproducing task, there are no natural selection pressures against “genes that cause degeneration” later in life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338138"/>
            <a:ext cx="6756400" cy="987425"/>
          </a:xfrm>
        </p:spPr>
        <p:txBody>
          <a:bodyPr/>
          <a:lstStyle/>
          <a:p>
            <a:r>
              <a:rPr lang="en-US" altLang="en-US" sz="4800" dirty="0" smtClean="0">
                <a:solidFill>
                  <a:srgbClr val="6600CC"/>
                </a:solidFill>
              </a:rPr>
              <a:t>Conflicting Results</a:t>
            </a:r>
            <a:endParaRPr lang="en-US" altLang="en-US" sz="4000" dirty="0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2686050"/>
            <a:ext cx="3886200" cy="41719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800"/>
              <a:t>In a study by Schonfield &amp; Robertson (1966), the ability to recall new information declined during early and middle adulthood, but the ability to recognize new information did not.</a:t>
            </a:r>
          </a:p>
        </p:txBody>
      </p:sp>
      <p:grpSp>
        <p:nvGrpSpPr>
          <p:cNvPr id="226308" name="Group 4"/>
          <p:cNvGrpSpPr>
            <a:grpSpLocks/>
          </p:cNvGrpSpPr>
          <p:nvPr/>
        </p:nvGrpSpPr>
        <p:grpSpPr bwMode="auto">
          <a:xfrm>
            <a:off x="1828800" y="1828800"/>
            <a:ext cx="3429000" cy="4191000"/>
            <a:chOff x="912" y="1344"/>
            <a:chExt cx="2160" cy="2640"/>
          </a:xfrm>
        </p:grpSpPr>
        <p:sp>
          <p:nvSpPr>
            <p:cNvPr id="226309" name="Line 5"/>
            <p:cNvSpPr>
              <a:spLocks noChangeShapeType="1"/>
            </p:cNvSpPr>
            <p:nvPr/>
          </p:nvSpPr>
          <p:spPr bwMode="auto">
            <a:xfrm>
              <a:off x="1248" y="1344"/>
              <a:ext cx="0" cy="2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0" name="Line 6"/>
            <p:cNvSpPr>
              <a:spLocks noChangeShapeType="1"/>
            </p:cNvSpPr>
            <p:nvPr/>
          </p:nvSpPr>
          <p:spPr bwMode="auto">
            <a:xfrm>
              <a:off x="1584" y="1344"/>
              <a:ext cx="0" cy="2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1" name="Line 7"/>
            <p:cNvSpPr>
              <a:spLocks noChangeShapeType="1"/>
            </p:cNvSpPr>
            <p:nvPr/>
          </p:nvSpPr>
          <p:spPr bwMode="auto">
            <a:xfrm>
              <a:off x="1920" y="1344"/>
              <a:ext cx="0" cy="2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2" name="Line 8"/>
            <p:cNvSpPr>
              <a:spLocks noChangeShapeType="1"/>
            </p:cNvSpPr>
            <p:nvPr/>
          </p:nvSpPr>
          <p:spPr bwMode="auto">
            <a:xfrm>
              <a:off x="2304" y="1344"/>
              <a:ext cx="0" cy="2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3" name="Line 9"/>
            <p:cNvSpPr>
              <a:spLocks noChangeShapeType="1"/>
            </p:cNvSpPr>
            <p:nvPr/>
          </p:nvSpPr>
          <p:spPr bwMode="auto">
            <a:xfrm>
              <a:off x="2688" y="1344"/>
              <a:ext cx="0" cy="2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4" name="Line 10"/>
            <p:cNvSpPr>
              <a:spLocks noChangeShapeType="1"/>
            </p:cNvSpPr>
            <p:nvPr/>
          </p:nvSpPr>
          <p:spPr bwMode="auto">
            <a:xfrm>
              <a:off x="912" y="1680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5" name="Line 11"/>
            <p:cNvSpPr>
              <a:spLocks noChangeShapeType="1"/>
            </p:cNvSpPr>
            <p:nvPr/>
          </p:nvSpPr>
          <p:spPr bwMode="auto">
            <a:xfrm>
              <a:off x="912" y="2016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6" name="Line 12"/>
            <p:cNvSpPr>
              <a:spLocks noChangeShapeType="1"/>
            </p:cNvSpPr>
            <p:nvPr/>
          </p:nvSpPr>
          <p:spPr bwMode="auto">
            <a:xfrm>
              <a:off x="912" y="2352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7" name="Line 13"/>
            <p:cNvSpPr>
              <a:spLocks noChangeShapeType="1"/>
            </p:cNvSpPr>
            <p:nvPr/>
          </p:nvSpPr>
          <p:spPr bwMode="auto">
            <a:xfrm>
              <a:off x="912" y="2736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8" name="Line 14"/>
            <p:cNvSpPr>
              <a:spLocks noChangeShapeType="1"/>
            </p:cNvSpPr>
            <p:nvPr/>
          </p:nvSpPr>
          <p:spPr bwMode="auto">
            <a:xfrm>
              <a:off x="912" y="3120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9" name="Line 15"/>
            <p:cNvSpPr>
              <a:spLocks noChangeShapeType="1"/>
            </p:cNvSpPr>
            <p:nvPr/>
          </p:nvSpPr>
          <p:spPr bwMode="auto">
            <a:xfrm>
              <a:off x="912" y="3504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0" name="Line 16"/>
            <p:cNvSpPr>
              <a:spLocks noChangeShapeType="1"/>
            </p:cNvSpPr>
            <p:nvPr/>
          </p:nvSpPr>
          <p:spPr bwMode="auto">
            <a:xfrm>
              <a:off x="912" y="1344"/>
              <a:ext cx="0" cy="2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1" name="Line 17"/>
            <p:cNvSpPr>
              <a:spLocks noChangeShapeType="1"/>
            </p:cNvSpPr>
            <p:nvPr/>
          </p:nvSpPr>
          <p:spPr bwMode="auto">
            <a:xfrm>
              <a:off x="3072" y="1344"/>
              <a:ext cx="0" cy="24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2" name="Line 18"/>
            <p:cNvSpPr>
              <a:spLocks noChangeShapeType="1"/>
            </p:cNvSpPr>
            <p:nvPr/>
          </p:nvSpPr>
          <p:spPr bwMode="auto">
            <a:xfrm>
              <a:off x="912" y="1344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3" name="Line 19"/>
            <p:cNvSpPr>
              <a:spLocks noChangeShapeType="1"/>
            </p:cNvSpPr>
            <p:nvPr/>
          </p:nvSpPr>
          <p:spPr bwMode="auto">
            <a:xfrm>
              <a:off x="1200" y="384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4" name="Line 20"/>
            <p:cNvSpPr>
              <a:spLocks noChangeShapeType="1"/>
            </p:cNvSpPr>
            <p:nvPr/>
          </p:nvSpPr>
          <p:spPr bwMode="auto">
            <a:xfrm>
              <a:off x="912" y="38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5" name="Line 21"/>
            <p:cNvSpPr>
              <a:spLocks noChangeShapeType="1"/>
            </p:cNvSpPr>
            <p:nvPr/>
          </p:nvSpPr>
          <p:spPr bwMode="auto">
            <a:xfrm flipV="1">
              <a:off x="1008" y="3744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6" name="Line 22"/>
            <p:cNvSpPr>
              <a:spLocks noChangeShapeType="1"/>
            </p:cNvSpPr>
            <p:nvPr/>
          </p:nvSpPr>
          <p:spPr bwMode="auto">
            <a:xfrm>
              <a:off x="1056" y="3744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7" name="Line 23"/>
            <p:cNvSpPr>
              <a:spLocks noChangeShapeType="1"/>
            </p:cNvSpPr>
            <p:nvPr/>
          </p:nvSpPr>
          <p:spPr bwMode="auto">
            <a:xfrm flipV="1">
              <a:off x="1104" y="3840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328" name="Text Box 24"/>
          <p:cNvSpPr txBox="1">
            <a:spLocks noChangeArrowheads="1"/>
          </p:cNvSpPr>
          <p:nvPr/>
        </p:nvSpPr>
        <p:spPr bwMode="auto">
          <a:xfrm>
            <a:off x="0" y="2819400"/>
            <a:ext cx="14827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700" b="1" dirty="0"/>
              <a:t>Number</a:t>
            </a:r>
          </a:p>
          <a:p>
            <a:pPr eaLnBrk="0" hangingPunct="0"/>
            <a:r>
              <a:rPr lang="en-US" altLang="en-US" sz="1700" b="1" dirty="0"/>
              <a:t>Of words</a:t>
            </a:r>
          </a:p>
          <a:p>
            <a:pPr eaLnBrk="0" hangingPunct="0"/>
            <a:r>
              <a:rPr lang="en-US" altLang="en-US" sz="1700" b="1" dirty="0"/>
              <a:t>remembered</a:t>
            </a:r>
            <a:endParaRPr lang="en-US" altLang="en-US" dirty="0"/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2133600" y="594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20</a:t>
            </a:r>
            <a:endParaRPr lang="en-US" altLang="en-US" sz="2400">
              <a:latin typeface="Times"/>
            </a:endParaRPr>
          </a:p>
        </p:txBody>
      </p:sp>
      <p:sp>
        <p:nvSpPr>
          <p:cNvPr id="226330" name="Text Box 26"/>
          <p:cNvSpPr txBox="1">
            <a:spLocks noChangeArrowheads="1"/>
          </p:cNvSpPr>
          <p:nvPr/>
        </p:nvSpPr>
        <p:spPr bwMode="auto">
          <a:xfrm>
            <a:off x="2667000" y="594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 dirty="0"/>
              <a:t>30</a:t>
            </a:r>
            <a:endParaRPr lang="en-US" altLang="en-US" sz="2400" dirty="0">
              <a:latin typeface="Times"/>
            </a:endParaRPr>
          </a:p>
        </p:txBody>
      </p:sp>
      <p:sp>
        <p:nvSpPr>
          <p:cNvPr id="226331" name="Text Box 27"/>
          <p:cNvSpPr txBox="1">
            <a:spLocks noChangeArrowheads="1"/>
          </p:cNvSpPr>
          <p:nvPr/>
        </p:nvSpPr>
        <p:spPr bwMode="auto">
          <a:xfrm>
            <a:off x="3200400" y="594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40</a:t>
            </a:r>
            <a:endParaRPr lang="en-US" altLang="en-US" sz="2400">
              <a:latin typeface="Times"/>
            </a:endParaRPr>
          </a:p>
        </p:txBody>
      </p:sp>
      <p:sp>
        <p:nvSpPr>
          <p:cNvPr id="226332" name="Text Box 28"/>
          <p:cNvSpPr txBox="1">
            <a:spLocks noChangeArrowheads="1"/>
          </p:cNvSpPr>
          <p:nvPr/>
        </p:nvSpPr>
        <p:spPr bwMode="auto">
          <a:xfrm>
            <a:off x="3733800" y="594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50</a:t>
            </a:r>
            <a:endParaRPr lang="en-US" altLang="en-US" sz="2400">
              <a:latin typeface="Times"/>
            </a:endParaRPr>
          </a:p>
        </p:txBody>
      </p:sp>
      <p:sp>
        <p:nvSpPr>
          <p:cNvPr id="226333" name="Text Box 29"/>
          <p:cNvSpPr txBox="1">
            <a:spLocks noChangeArrowheads="1"/>
          </p:cNvSpPr>
          <p:nvPr/>
        </p:nvSpPr>
        <p:spPr bwMode="auto">
          <a:xfrm>
            <a:off x="4438650" y="594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60</a:t>
            </a:r>
            <a:endParaRPr lang="en-US" altLang="en-US" sz="2400">
              <a:latin typeface="Times"/>
            </a:endParaRPr>
          </a:p>
        </p:txBody>
      </p:sp>
      <p:sp>
        <p:nvSpPr>
          <p:cNvPr id="226334" name="Text Box 30"/>
          <p:cNvSpPr txBox="1">
            <a:spLocks noChangeArrowheads="1"/>
          </p:cNvSpPr>
          <p:nvPr/>
        </p:nvSpPr>
        <p:spPr bwMode="auto">
          <a:xfrm>
            <a:off x="5029200" y="594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70</a:t>
            </a:r>
            <a:endParaRPr lang="en-US" altLang="en-US" sz="2400">
              <a:latin typeface="Times"/>
            </a:endParaRPr>
          </a:p>
        </p:txBody>
      </p:sp>
      <p:sp>
        <p:nvSpPr>
          <p:cNvPr id="226335" name="Text Box 31"/>
          <p:cNvSpPr txBox="1">
            <a:spLocks noChangeArrowheads="1"/>
          </p:cNvSpPr>
          <p:nvPr/>
        </p:nvSpPr>
        <p:spPr bwMode="auto">
          <a:xfrm>
            <a:off x="1517650" y="5638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0</a:t>
            </a:r>
            <a:endParaRPr lang="en-US" altLang="en-US" sz="2400">
              <a:latin typeface="Times"/>
            </a:endParaRPr>
          </a:p>
        </p:txBody>
      </p:sp>
      <p:sp>
        <p:nvSpPr>
          <p:cNvPr id="226336" name="Text Box 32"/>
          <p:cNvSpPr txBox="1">
            <a:spLocks noChangeArrowheads="1"/>
          </p:cNvSpPr>
          <p:nvPr/>
        </p:nvSpPr>
        <p:spPr bwMode="auto">
          <a:xfrm>
            <a:off x="1517650" y="5105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4</a:t>
            </a:r>
            <a:endParaRPr lang="en-US" altLang="en-US" sz="2400">
              <a:latin typeface="Times"/>
            </a:endParaRPr>
          </a:p>
        </p:txBody>
      </p:sp>
      <p:sp>
        <p:nvSpPr>
          <p:cNvPr id="226337" name="Text Box 33"/>
          <p:cNvSpPr txBox="1">
            <a:spLocks noChangeArrowheads="1"/>
          </p:cNvSpPr>
          <p:nvPr/>
        </p:nvSpPr>
        <p:spPr bwMode="auto">
          <a:xfrm>
            <a:off x="1517650" y="4495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8</a:t>
            </a:r>
            <a:endParaRPr lang="en-US" altLang="en-US" sz="2400">
              <a:latin typeface="Times"/>
            </a:endParaRPr>
          </a:p>
        </p:txBody>
      </p: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1390650" y="3886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12</a:t>
            </a:r>
            <a:endParaRPr lang="en-US" altLang="en-US" sz="2400">
              <a:latin typeface="Times"/>
            </a:endParaRPr>
          </a:p>
        </p:txBody>
      </p:sp>
      <p:sp>
        <p:nvSpPr>
          <p:cNvPr id="226339" name="Text Box 35"/>
          <p:cNvSpPr txBox="1">
            <a:spLocks noChangeArrowheads="1"/>
          </p:cNvSpPr>
          <p:nvPr/>
        </p:nvSpPr>
        <p:spPr bwMode="auto">
          <a:xfrm>
            <a:off x="1390650" y="3276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16</a:t>
            </a:r>
            <a:endParaRPr lang="en-US" altLang="en-US" sz="2400">
              <a:latin typeface="Times"/>
            </a:endParaRPr>
          </a:p>
        </p:txBody>
      </p:sp>
      <p:sp>
        <p:nvSpPr>
          <p:cNvPr id="226340" name="Text Box 36"/>
          <p:cNvSpPr txBox="1">
            <a:spLocks noChangeArrowheads="1"/>
          </p:cNvSpPr>
          <p:nvPr/>
        </p:nvSpPr>
        <p:spPr bwMode="auto">
          <a:xfrm>
            <a:off x="1390650" y="26812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20</a:t>
            </a:r>
            <a:endParaRPr lang="en-US" altLang="en-US" sz="2400">
              <a:latin typeface="Times"/>
            </a:endParaRPr>
          </a:p>
        </p:txBody>
      </p:sp>
      <p:sp>
        <p:nvSpPr>
          <p:cNvPr id="226341" name="Text Box 37"/>
          <p:cNvSpPr txBox="1">
            <a:spLocks noChangeArrowheads="1"/>
          </p:cNvSpPr>
          <p:nvPr/>
        </p:nvSpPr>
        <p:spPr bwMode="auto">
          <a:xfrm>
            <a:off x="1390650" y="21478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24</a:t>
            </a:r>
            <a:endParaRPr lang="en-US" altLang="en-US" sz="2400">
              <a:latin typeface="Times"/>
            </a:endParaRPr>
          </a:p>
        </p:txBody>
      </p:sp>
      <p:sp>
        <p:nvSpPr>
          <p:cNvPr id="226342" name="Text Box 38"/>
          <p:cNvSpPr txBox="1">
            <a:spLocks noChangeArrowheads="1"/>
          </p:cNvSpPr>
          <p:nvPr/>
        </p:nvSpPr>
        <p:spPr bwMode="auto">
          <a:xfrm>
            <a:off x="2590800" y="6324600"/>
            <a:ext cx="14716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700" b="1"/>
              <a:t>Age in years</a:t>
            </a:r>
            <a:endParaRPr lang="en-US" altLang="en-US"/>
          </a:p>
        </p:txBody>
      </p:sp>
      <p:sp>
        <p:nvSpPr>
          <p:cNvPr id="226343" name="Line 39"/>
          <p:cNvSpPr>
            <a:spLocks noChangeShapeType="1"/>
          </p:cNvSpPr>
          <p:nvPr/>
        </p:nvSpPr>
        <p:spPr bwMode="auto">
          <a:xfrm>
            <a:off x="2362200" y="3733800"/>
            <a:ext cx="533400" cy="76200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44" name="Line 40"/>
          <p:cNvSpPr>
            <a:spLocks noChangeShapeType="1"/>
          </p:cNvSpPr>
          <p:nvPr/>
        </p:nvSpPr>
        <p:spPr bwMode="auto">
          <a:xfrm>
            <a:off x="3429000" y="4267200"/>
            <a:ext cx="609600" cy="76200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45" name="Line 41"/>
          <p:cNvSpPr>
            <a:spLocks noChangeShapeType="1"/>
          </p:cNvSpPr>
          <p:nvPr/>
        </p:nvSpPr>
        <p:spPr bwMode="auto">
          <a:xfrm>
            <a:off x="4038600" y="4343400"/>
            <a:ext cx="685800" cy="381000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46" name="Line 42"/>
          <p:cNvSpPr>
            <a:spLocks noChangeShapeType="1"/>
          </p:cNvSpPr>
          <p:nvPr/>
        </p:nvSpPr>
        <p:spPr bwMode="auto">
          <a:xfrm>
            <a:off x="2362200" y="2819400"/>
            <a:ext cx="533400" cy="1524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47" name="Line 43"/>
          <p:cNvSpPr>
            <a:spLocks noChangeShapeType="1"/>
          </p:cNvSpPr>
          <p:nvPr/>
        </p:nvSpPr>
        <p:spPr bwMode="auto">
          <a:xfrm flipV="1">
            <a:off x="2895600" y="2743200"/>
            <a:ext cx="1143000" cy="2286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6348" name="Group 44"/>
          <p:cNvGrpSpPr>
            <a:grpSpLocks/>
          </p:cNvGrpSpPr>
          <p:nvPr/>
        </p:nvGrpSpPr>
        <p:grpSpPr bwMode="auto">
          <a:xfrm>
            <a:off x="1981200" y="4572000"/>
            <a:ext cx="2057400" cy="1000125"/>
            <a:chOff x="1536" y="3024"/>
            <a:chExt cx="1296" cy="630"/>
          </a:xfrm>
        </p:grpSpPr>
        <p:sp>
          <p:nvSpPr>
            <p:cNvPr id="226349" name="Rectangle 45"/>
            <p:cNvSpPr>
              <a:spLocks noChangeArrowheads="1"/>
            </p:cNvSpPr>
            <p:nvPr/>
          </p:nvSpPr>
          <p:spPr bwMode="auto">
            <a:xfrm>
              <a:off x="1536" y="3024"/>
              <a:ext cx="1248" cy="57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50" name="Text Box 46"/>
            <p:cNvSpPr txBox="1">
              <a:spLocks noChangeArrowheads="1"/>
            </p:cNvSpPr>
            <p:nvPr/>
          </p:nvSpPr>
          <p:spPr bwMode="auto">
            <a:xfrm>
              <a:off x="1536" y="3024"/>
              <a:ext cx="1296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altLang="en-US" sz="1700" b="1" dirty="0"/>
                <a:t>Number of words</a:t>
              </a:r>
            </a:p>
            <a:p>
              <a:pPr eaLnBrk="0" hangingPunct="0"/>
              <a:r>
                <a:rPr lang="en-US" altLang="en-US" sz="2500" b="1" dirty="0"/>
                <a:t>recalled</a:t>
              </a:r>
              <a:r>
                <a:rPr lang="en-US" altLang="en-US" sz="1700" b="1" dirty="0"/>
                <a:t> </a:t>
              </a:r>
              <a:endParaRPr lang="en-US" altLang="en-US" sz="1700" b="1" dirty="0" smtClean="0"/>
            </a:p>
            <a:p>
              <a:pPr eaLnBrk="0" hangingPunct="0"/>
              <a:r>
                <a:rPr lang="en-US" altLang="en-US" sz="1700" b="1" dirty="0" smtClean="0"/>
                <a:t>declines with </a:t>
              </a:r>
              <a:r>
                <a:rPr lang="en-US" altLang="en-US" sz="1700" b="1" dirty="0"/>
                <a:t>age</a:t>
              </a:r>
              <a:endParaRPr lang="en-US" altLang="en-US" dirty="0"/>
            </a:p>
          </p:txBody>
        </p:sp>
      </p:grpSp>
      <p:sp>
        <p:nvSpPr>
          <p:cNvPr id="226351" name="Line 47"/>
          <p:cNvSpPr>
            <a:spLocks noChangeShapeType="1"/>
          </p:cNvSpPr>
          <p:nvPr/>
        </p:nvSpPr>
        <p:spPr bwMode="auto">
          <a:xfrm flipV="1">
            <a:off x="2514600" y="41148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52" name="Line 48"/>
          <p:cNvSpPr>
            <a:spLocks noChangeShapeType="1"/>
          </p:cNvSpPr>
          <p:nvPr/>
        </p:nvSpPr>
        <p:spPr bwMode="auto">
          <a:xfrm>
            <a:off x="2895600" y="3810000"/>
            <a:ext cx="533400" cy="457200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6353" name="Group 49"/>
          <p:cNvGrpSpPr>
            <a:grpSpLocks/>
          </p:cNvGrpSpPr>
          <p:nvPr/>
        </p:nvGrpSpPr>
        <p:grpSpPr bwMode="auto">
          <a:xfrm>
            <a:off x="3429001" y="3048000"/>
            <a:ext cx="2179638" cy="1000125"/>
            <a:chOff x="1536" y="3024"/>
            <a:chExt cx="1373" cy="630"/>
          </a:xfrm>
        </p:grpSpPr>
        <p:sp>
          <p:nvSpPr>
            <p:cNvPr id="226354" name="Rectangle 50"/>
            <p:cNvSpPr>
              <a:spLocks noChangeArrowheads="1"/>
            </p:cNvSpPr>
            <p:nvPr/>
          </p:nvSpPr>
          <p:spPr bwMode="auto">
            <a:xfrm>
              <a:off x="1536" y="3024"/>
              <a:ext cx="1248" cy="57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55" name="Text Box 51"/>
            <p:cNvSpPr txBox="1">
              <a:spLocks noChangeArrowheads="1"/>
            </p:cNvSpPr>
            <p:nvPr/>
          </p:nvSpPr>
          <p:spPr bwMode="auto">
            <a:xfrm>
              <a:off x="1536" y="3024"/>
              <a:ext cx="1373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700" b="1" dirty="0"/>
                <a:t>Number of words</a:t>
              </a:r>
            </a:p>
            <a:p>
              <a:pPr eaLnBrk="0" hangingPunct="0"/>
              <a:r>
                <a:rPr lang="en-US" altLang="en-US" sz="2500" b="1" dirty="0"/>
                <a:t>recognized</a:t>
              </a:r>
              <a:r>
                <a:rPr lang="en-US" altLang="en-US" sz="1700" b="1" dirty="0"/>
                <a:t> is </a:t>
              </a:r>
            </a:p>
            <a:p>
              <a:pPr eaLnBrk="0" hangingPunct="0"/>
              <a:r>
                <a:rPr lang="en-US" altLang="en-US" sz="1700" b="1" dirty="0"/>
                <a:t>stable with age</a:t>
              </a:r>
              <a:endParaRPr lang="en-US" altLang="en-US" dirty="0"/>
            </a:p>
          </p:txBody>
        </p:sp>
      </p:grpSp>
      <p:sp>
        <p:nvSpPr>
          <p:cNvPr id="226356" name="Line 52"/>
          <p:cNvSpPr>
            <a:spLocks noChangeShapeType="1"/>
          </p:cNvSpPr>
          <p:nvPr/>
        </p:nvSpPr>
        <p:spPr bwMode="auto">
          <a:xfrm flipH="1" flipV="1">
            <a:off x="4114800" y="2743200"/>
            <a:ext cx="76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57" name="Line 53"/>
          <p:cNvSpPr>
            <a:spLocks noChangeShapeType="1"/>
          </p:cNvSpPr>
          <p:nvPr/>
        </p:nvSpPr>
        <p:spPr bwMode="auto">
          <a:xfrm flipV="1">
            <a:off x="4038600" y="2590800"/>
            <a:ext cx="609600" cy="1524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6358" name="Picture 54" descr="7e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152400"/>
            <a:ext cx="1343025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338138"/>
            <a:ext cx="6756400" cy="987425"/>
          </a:xfrm>
        </p:spPr>
        <p:txBody>
          <a:bodyPr/>
          <a:lstStyle/>
          <a:p>
            <a:r>
              <a:rPr lang="en-US" altLang="en-US" sz="4800" dirty="0" smtClean="0">
                <a:solidFill>
                  <a:srgbClr val="6600CC"/>
                </a:solidFill>
              </a:rPr>
              <a:t>Conflicting Results</a:t>
            </a:r>
            <a:endParaRPr lang="en-US" altLang="en-US" sz="4000" dirty="0"/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1600200" y="1752600"/>
            <a:ext cx="3429000" cy="3657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57" name="Line 5"/>
          <p:cNvSpPr>
            <a:spLocks noChangeShapeType="1"/>
          </p:cNvSpPr>
          <p:nvPr/>
        </p:nvSpPr>
        <p:spPr bwMode="auto">
          <a:xfrm>
            <a:off x="1600200" y="2362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58" name="Line 6"/>
          <p:cNvSpPr>
            <a:spLocks noChangeShapeType="1"/>
          </p:cNvSpPr>
          <p:nvPr/>
        </p:nvSpPr>
        <p:spPr bwMode="auto">
          <a:xfrm>
            <a:off x="1600200" y="29718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59" name="Line 7"/>
          <p:cNvSpPr>
            <a:spLocks noChangeShapeType="1"/>
          </p:cNvSpPr>
          <p:nvPr/>
        </p:nvSpPr>
        <p:spPr bwMode="auto">
          <a:xfrm>
            <a:off x="1600200" y="35814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0" name="Line 8"/>
          <p:cNvSpPr>
            <a:spLocks noChangeShapeType="1"/>
          </p:cNvSpPr>
          <p:nvPr/>
        </p:nvSpPr>
        <p:spPr bwMode="auto">
          <a:xfrm>
            <a:off x="1600200" y="4191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1" name="Line 9"/>
          <p:cNvSpPr>
            <a:spLocks noChangeShapeType="1"/>
          </p:cNvSpPr>
          <p:nvPr/>
        </p:nvSpPr>
        <p:spPr bwMode="auto">
          <a:xfrm>
            <a:off x="1600200" y="4800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2" name="Line 10"/>
          <p:cNvSpPr>
            <a:spLocks noChangeShapeType="1"/>
          </p:cNvSpPr>
          <p:nvPr/>
        </p:nvSpPr>
        <p:spPr bwMode="auto">
          <a:xfrm>
            <a:off x="1981200" y="1752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3" name="Line 11"/>
          <p:cNvSpPr>
            <a:spLocks noChangeShapeType="1"/>
          </p:cNvSpPr>
          <p:nvPr/>
        </p:nvSpPr>
        <p:spPr bwMode="auto">
          <a:xfrm>
            <a:off x="2362200" y="1752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4" name="Line 12"/>
          <p:cNvSpPr>
            <a:spLocks noChangeShapeType="1"/>
          </p:cNvSpPr>
          <p:nvPr/>
        </p:nvSpPr>
        <p:spPr bwMode="auto">
          <a:xfrm>
            <a:off x="2743200" y="1752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3124200" y="1752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3505200" y="1752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3886200" y="1752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267200" y="1752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4648200" y="17526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70" name="Text Box 18"/>
          <p:cNvSpPr txBox="1">
            <a:spLocks noChangeArrowheads="1"/>
          </p:cNvSpPr>
          <p:nvPr/>
        </p:nvSpPr>
        <p:spPr bwMode="auto">
          <a:xfrm>
            <a:off x="175260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25</a:t>
            </a:r>
            <a:endParaRPr lang="en-US" altLang="en-US" sz="2400">
              <a:latin typeface="Times"/>
            </a:endParaRPr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215265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32</a:t>
            </a:r>
            <a:endParaRPr lang="en-US" altLang="en-US" sz="2400">
              <a:latin typeface="Times"/>
            </a:endParaRP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251460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39</a:t>
            </a:r>
            <a:endParaRPr lang="en-US" altLang="en-US" sz="2400">
              <a:latin typeface="Times"/>
            </a:endParaRP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289560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46</a:t>
            </a:r>
            <a:endParaRPr lang="en-US" altLang="en-US" sz="2400">
              <a:latin typeface="Times"/>
            </a:endParaRPr>
          </a:p>
        </p:txBody>
      </p:sp>
      <p:sp>
        <p:nvSpPr>
          <p:cNvPr id="228374" name="Text Box 22"/>
          <p:cNvSpPr txBox="1">
            <a:spLocks noChangeArrowheads="1"/>
          </p:cNvSpPr>
          <p:nvPr/>
        </p:nvSpPr>
        <p:spPr bwMode="auto">
          <a:xfrm>
            <a:off x="327660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53</a:t>
            </a:r>
            <a:endParaRPr lang="en-US" altLang="en-US" sz="2400">
              <a:latin typeface="Times"/>
            </a:endParaRPr>
          </a:p>
        </p:txBody>
      </p:sp>
      <p:sp>
        <p:nvSpPr>
          <p:cNvPr id="228375" name="Text Box 23"/>
          <p:cNvSpPr txBox="1">
            <a:spLocks noChangeArrowheads="1"/>
          </p:cNvSpPr>
          <p:nvPr/>
        </p:nvSpPr>
        <p:spPr bwMode="auto">
          <a:xfrm>
            <a:off x="365760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60</a:t>
            </a:r>
            <a:endParaRPr lang="en-US" altLang="en-US" sz="2400">
              <a:latin typeface="Times"/>
            </a:endParaRPr>
          </a:p>
        </p:txBody>
      </p:sp>
      <p:sp>
        <p:nvSpPr>
          <p:cNvPr id="228376" name="Text Box 24"/>
          <p:cNvSpPr txBox="1">
            <a:spLocks noChangeArrowheads="1"/>
          </p:cNvSpPr>
          <p:nvPr/>
        </p:nvSpPr>
        <p:spPr bwMode="auto">
          <a:xfrm>
            <a:off x="443865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74</a:t>
            </a:r>
            <a:endParaRPr lang="en-US" altLang="en-US" sz="2400">
              <a:latin typeface="Times"/>
            </a:endParaRPr>
          </a:p>
        </p:txBody>
      </p:sp>
      <p:sp>
        <p:nvSpPr>
          <p:cNvPr id="228377" name="Text Box 25"/>
          <p:cNvSpPr txBox="1">
            <a:spLocks noChangeArrowheads="1"/>
          </p:cNvSpPr>
          <p:nvPr/>
        </p:nvSpPr>
        <p:spPr bwMode="auto">
          <a:xfrm>
            <a:off x="403860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67</a:t>
            </a:r>
            <a:endParaRPr lang="en-US" altLang="en-US" sz="2400">
              <a:latin typeface="Times"/>
            </a:endParaRPr>
          </a:p>
        </p:txBody>
      </p:sp>
      <p:sp>
        <p:nvSpPr>
          <p:cNvPr id="228378" name="Text Box 26"/>
          <p:cNvSpPr txBox="1">
            <a:spLocks noChangeArrowheads="1"/>
          </p:cNvSpPr>
          <p:nvPr/>
        </p:nvSpPr>
        <p:spPr bwMode="auto">
          <a:xfrm>
            <a:off x="4819650" y="5410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81</a:t>
            </a:r>
            <a:endParaRPr lang="en-US" altLang="en-US" sz="2400">
              <a:latin typeface="Times"/>
            </a:endParaRPr>
          </a:p>
        </p:txBody>
      </p:sp>
      <p:sp>
        <p:nvSpPr>
          <p:cNvPr id="228379" name="Text Box 27"/>
          <p:cNvSpPr txBox="1">
            <a:spLocks noChangeArrowheads="1"/>
          </p:cNvSpPr>
          <p:nvPr/>
        </p:nvSpPr>
        <p:spPr bwMode="auto">
          <a:xfrm>
            <a:off x="1162050" y="52578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35</a:t>
            </a:r>
            <a:endParaRPr lang="en-US" altLang="en-US" sz="2400">
              <a:latin typeface="Times"/>
            </a:endParaRPr>
          </a:p>
        </p:txBody>
      </p:sp>
      <p:sp>
        <p:nvSpPr>
          <p:cNvPr id="228380" name="Text Box 28"/>
          <p:cNvSpPr txBox="1">
            <a:spLocks noChangeArrowheads="1"/>
          </p:cNvSpPr>
          <p:nvPr/>
        </p:nvSpPr>
        <p:spPr bwMode="auto">
          <a:xfrm>
            <a:off x="1162050" y="4648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40</a:t>
            </a:r>
            <a:endParaRPr lang="en-US" altLang="en-US" sz="2400">
              <a:latin typeface="Times"/>
            </a:endParaRPr>
          </a:p>
        </p:txBody>
      </p:sp>
      <p:sp>
        <p:nvSpPr>
          <p:cNvPr id="228381" name="Text Box 29"/>
          <p:cNvSpPr txBox="1">
            <a:spLocks noChangeArrowheads="1"/>
          </p:cNvSpPr>
          <p:nvPr/>
        </p:nvSpPr>
        <p:spPr bwMode="auto">
          <a:xfrm>
            <a:off x="1162050" y="4038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45</a:t>
            </a:r>
            <a:endParaRPr lang="en-US" altLang="en-US" sz="2400">
              <a:latin typeface="Times"/>
            </a:endParaRPr>
          </a:p>
        </p:txBody>
      </p:sp>
      <p:sp>
        <p:nvSpPr>
          <p:cNvPr id="228382" name="Text Box 30"/>
          <p:cNvSpPr txBox="1">
            <a:spLocks noChangeArrowheads="1"/>
          </p:cNvSpPr>
          <p:nvPr/>
        </p:nvSpPr>
        <p:spPr bwMode="auto">
          <a:xfrm>
            <a:off x="1162050" y="3429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50</a:t>
            </a:r>
            <a:endParaRPr lang="en-US" altLang="en-US" sz="2400">
              <a:latin typeface="Times"/>
            </a:endParaRPr>
          </a:p>
        </p:txBody>
      </p:sp>
      <p:sp>
        <p:nvSpPr>
          <p:cNvPr id="228383" name="Text Box 31"/>
          <p:cNvSpPr txBox="1">
            <a:spLocks noChangeArrowheads="1"/>
          </p:cNvSpPr>
          <p:nvPr/>
        </p:nvSpPr>
        <p:spPr bwMode="auto">
          <a:xfrm>
            <a:off x="1162050" y="28194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55</a:t>
            </a:r>
            <a:endParaRPr lang="en-US" altLang="en-US" sz="2400">
              <a:latin typeface="Times"/>
            </a:endParaRPr>
          </a:p>
        </p:txBody>
      </p:sp>
      <p:sp>
        <p:nvSpPr>
          <p:cNvPr id="228384" name="Text Box 32"/>
          <p:cNvSpPr txBox="1">
            <a:spLocks noChangeArrowheads="1"/>
          </p:cNvSpPr>
          <p:nvPr/>
        </p:nvSpPr>
        <p:spPr bwMode="auto">
          <a:xfrm>
            <a:off x="1162050" y="22098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60</a:t>
            </a:r>
            <a:endParaRPr lang="en-US" altLang="en-US" sz="2400">
              <a:latin typeface="Times"/>
            </a:endParaRPr>
          </a:p>
        </p:txBody>
      </p:sp>
      <p:sp>
        <p:nvSpPr>
          <p:cNvPr id="228385" name="Line 33"/>
          <p:cNvSpPr>
            <a:spLocks noChangeShapeType="1"/>
          </p:cNvSpPr>
          <p:nvPr/>
        </p:nvSpPr>
        <p:spPr bwMode="auto">
          <a:xfrm>
            <a:off x="4267200" y="3124200"/>
            <a:ext cx="381000" cy="3048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8386" name="Group 34"/>
          <p:cNvGrpSpPr>
            <a:grpSpLocks/>
          </p:cNvGrpSpPr>
          <p:nvPr/>
        </p:nvGrpSpPr>
        <p:grpSpPr bwMode="auto">
          <a:xfrm>
            <a:off x="1981200" y="2971800"/>
            <a:ext cx="3048000" cy="685800"/>
            <a:chOff x="1248" y="2064"/>
            <a:chExt cx="1920" cy="432"/>
          </a:xfrm>
        </p:grpSpPr>
        <p:sp>
          <p:nvSpPr>
            <p:cNvPr id="228387" name="Line 35"/>
            <p:cNvSpPr>
              <a:spLocks noChangeShapeType="1"/>
            </p:cNvSpPr>
            <p:nvPr/>
          </p:nvSpPr>
          <p:spPr bwMode="auto">
            <a:xfrm flipV="1">
              <a:off x="1248" y="2208"/>
              <a:ext cx="240" cy="192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88" name="Line 36"/>
            <p:cNvSpPr>
              <a:spLocks noChangeShapeType="1"/>
            </p:cNvSpPr>
            <p:nvPr/>
          </p:nvSpPr>
          <p:spPr bwMode="auto">
            <a:xfrm flipV="1">
              <a:off x="1488" y="2112"/>
              <a:ext cx="480" cy="96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89" name="Line 37"/>
            <p:cNvSpPr>
              <a:spLocks noChangeShapeType="1"/>
            </p:cNvSpPr>
            <p:nvPr/>
          </p:nvSpPr>
          <p:spPr bwMode="auto">
            <a:xfrm flipV="1">
              <a:off x="1968" y="2064"/>
              <a:ext cx="480" cy="48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90" name="Line 38"/>
            <p:cNvSpPr>
              <a:spLocks noChangeShapeType="1"/>
            </p:cNvSpPr>
            <p:nvPr/>
          </p:nvSpPr>
          <p:spPr bwMode="auto">
            <a:xfrm>
              <a:off x="2448" y="2064"/>
              <a:ext cx="240" cy="96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91" name="Line 39"/>
            <p:cNvSpPr>
              <a:spLocks noChangeShapeType="1"/>
            </p:cNvSpPr>
            <p:nvPr/>
          </p:nvSpPr>
          <p:spPr bwMode="auto">
            <a:xfrm>
              <a:off x="2928" y="2352"/>
              <a:ext cx="240" cy="144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8392" name="Line 40"/>
          <p:cNvSpPr>
            <a:spLocks noChangeShapeType="1"/>
          </p:cNvSpPr>
          <p:nvPr/>
        </p:nvSpPr>
        <p:spPr bwMode="auto">
          <a:xfrm>
            <a:off x="1981200" y="2362200"/>
            <a:ext cx="381000" cy="762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93" name="Line 41"/>
          <p:cNvSpPr>
            <a:spLocks noChangeShapeType="1"/>
          </p:cNvSpPr>
          <p:nvPr/>
        </p:nvSpPr>
        <p:spPr bwMode="auto">
          <a:xfrm>
            <a:off x="2362200" y="2438400"/>
            <a:ext cx="381000" cy="762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94" name="Line 42"/>
          <p:cNvSpPr>
            <a:spLocks noChangeShapeType="1"/>
          </p:cNvSpPr>
          <p:nvPr/>
        </p:nvSpPr>
        <p:spPr bwMode="auto">
          <a:xfrm>
            <a:off x="2743200" y="2514600"/>
            <a:ext cx="381000" cy="2286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95" name="Line 43"/>
          <p:cNvSpPr>
            <a:spLocks noChangeShapeType="1"/>
          </p:cNvSpPr>
          <p:nvPr/>
        </p:nvSpPr>
        <p:spPr bwMode="auto">
          <a:xfrm>
            <a:off x="3124200" y="2743200"/>
            <a:ext cx="381000" cy="2286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96" name="Line 44"/>
          <p:cNvSpPr>
            <a:spLocks noChangeShapeType="1"/>
          </p:cNvSpPr>
          <p:nvPr/>
        </p:nvSpPr>
        <p:spPr bwMode="auto">
          <a:xfrm>
            <a:off x="3505200" y="2971800"/>
            <a:ext cx="381000" cy="6858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97" name="Line 45"/>
          <p:cNvSpPr>
            <a:spLocks noChangeShapeType="1"/>
          </p:cNvSpPr>
          <p:nvPr/>
        </p:nvSpPr>
        <p:spPr bwMode="auto">
          <a:xfrm>
            <a:off x="3886200" y="3657600"/>
            <a:ext cx="381000" cy="762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98" name="Line 46"/>
          <p:cNvSpPr>
            <a:spLocks noChangeShapeType="1"/>
          </p:cNvSpPr>
          <p:nvPr/>
        </p:nvSpPr>
        <p:spPr bwMode="auto">
          <a:xfrm>
            <a:off x="4267200" y="3733800"/>
            <a:ext cx="762000" cy="144780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399" name="Rectangle 47"/>
          <p:cNvSpPr>
            <a:spLocks noChangeArrowheads="1"/>
          </p:cNvSpPr>
          <p:nvPr/>
        </p:nvSpPr>
        <p:spPr bwMode="auto">
          <a:xfrm>
            <a:off x="1600200" y="6096000"/>
            <a:ext cx="228600" cy="22860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400" name="Rectangle 48"/>
          <p:cNvSpPr>
            <a:spLocks noChangeArrowheads="1"/>
          </p:cNvSpPr>
          <p:nvPr/>
        </p:nvSpPr>
        <p:spPr bwMode="auto">
          <a:xfrm>
            <a:off x="1600200" y="6477000"/>
            <a:ext cx="228600" cy="2286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401" name="Text Box 49"/>
          <p:cNvSpPr txBox="1">
            <a:spLocks noChangeArrowheads="1"/>
          </p:cNvSpPr>
          <p:nvPr/>
        </p:nvSpPr>
        <p:spPr bwMode="auto">
          <a:xfrm>
            <a:off x="2667000" y="57150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Age in years</a:t>
            </a:r>
            <a:endParaRPr lang="en-US" altLang="en-US" sz="2400">
              <a:latin typeface="Times"/>
            </a:endParaRPr>
          </a:p>
        </p:txBody>
      </p:sp>
      <p:sp>
        <p:nvSpPr>
          <p:cNvPr id="228402" name="Text Box 50"/>
          <p:cNvSpPr txBox="1">
            <a:spLocks noChangeArrowheads="1"/>
          </p:cNvSpPr>
          <p:nvPr/>
        </p:nvSpPr>
        <p:spPr bwMode="auto">
          <a:xfrm>
            <a:off x="0" y="2667000"/>
            <a:ext cx="1276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Reasoning</a:t>
            </a:r>
          </a:p>
          <a:p>
            <a:pPr eaLnBrk="0" hangingPunct="0"/>
            <a:r>
              <a:rPr lang="en-US" altLang="en-US"/>
              <a:t>ability</a:t>
            </a:r>
          </a:p>
          <a:p>
            <a:pPr eaLnBrk="0" hangingPunct="0"/>
            <a:r>
              <a:rPr lang="en-US" altLang="en-US"/>
              <a:t>score</a:t>
            </a:r>
            <a:endParaRPr lang="en-US" altLang="en-US" sz="2400">
              <a:latin typeface="Times"/>
            </a:endParaRPr>
          </a:p>
        </p:txBody>
      </p:sp>
      <p:sp>
        <p:nvSpPr>
          <p:cNvPr id="228403" name="Text Box 51"/>
          <p:cNvSpPr txBox="1">
            <a:spLocks noChangeArrowheads="1"/>
          </p:cNvSpPr>
          <p:nvPr/>
        </p:nvSpPr>
        <p:spPr bwMode="auto">
          <a:xfrm>
            <a:off x="1828800" y="6057900"/>
            <a:ext cx="2498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Cross-sectional method</a:t>
            </a:r>
          </a:p>
        </p:txBody>
      </p:sp>
      <p:sp>
        <p:nvSpPr>
          <p:cNvPr id="228404" name="Text Box 52"/>
          <p:cNvSpPr txBox="1">
            <a:spLocks noChangeArrowheads="1"/>
          </p:cNvSpPr>
          <p:nvPr/>
        </p:nvSpPr>
        <p:spPr bwMode="auto">
          <a:xfrm>
            <a:off x="1844675" y="6400800"/>
            <a:ext cx="2193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Longitudinal method</a:t>
            </a:r>
          </a:p>
        </p:txBody>
      </p:sp>
      <p:grpSp>
        <p:nvGrpSpPr>
          <p:cNvPr id="228405" name="Group 53"/>
          <p:cNvGrpSpPr>
            <a:grpSpLocks/>
          </p:cNvGrpSpPr>
          <p:nvPr/>
        </p:nvGrpSpPr>
        <p:grpSpPr bwMode="auto">
          <a:xfrm>
            <a:off x="2590800" y="1752600"/>
            <a:ext cx="2514600" cy="609600"/>
            <a:chOff x="1632" y="1152"/>
            <a:chExt cx="1584" cy="384"/>
          </a:xfrm>
        </p:grpSpPr>
        <p:sp>
          <p:nvSpPr>
            <p:cNvPr id="228406" name="Rectangle 54"/>
            <p:cNvSpPr>
              <a:spLocks noChangeArrowheads="1"/>
            </p:cNvSpPr>
            <p:nvPr/>
          </p:nvSpPr>
          <p:spPr bwMode="auto">
            <a:xfrm>
              <a:off x="1632" y="1152"/>
              <a:ext cx="1536" cy="384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07" name="Text Box 55"/>
            <p:cNvSpPr txBox="1">
              <a:spLocks noChangeArrowheads="1"/>
            </p:cNvSpPr>
            <p:nvPr/>
          </p:nvSpPr>
          <p:spPr bwMode="auto">
            <a:xfrm>
              <a:off x="1642" y="1152"/>
              <a:ext cx="157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990000"/>
                  </a:solidFill>
                </a:rPr>
                <a:t>Cross-sectional method</a:t>
              </a:r>
            </a:p>
            <a:p>
              <a:pPr eaLnBrk="0" hangingPunct="0"/>
              <a:r>
                <a:rPr lang="en-US" altLang="en-US" sz="1600" b="1">
                  <a:solidFill>
                    <a:srgbClr val="990000"/>
                  </a:solidFill>
                </a:rPr>
                <a:t>suggests decline</a:t>
              </a:r>
            </a:p>
          </p:txBody>
        </p:sp>
      </p:grpSp>
      <p:grpSp>
        <p:nvGrpSpPr>
          <p:cNvPr id="228408" name="Group 56"/>
          <p:cNvGrpSpPr>
            <a:grpSpLocks/>
          </p:cNvGrpSpPr>
          <p:nvPr/>
        </p:nvGrpSpPr>
        <p:grpSpPr bwMode="auto">
          <a:xfrm>
            <a:off x="1676400" y="3886200"/>
            <a:ext cx="2471738" cy="609600"/>
            <a:chOff x="1632" y="1152"/>
            <a:chExt cx="1557" cy="384"/>
          </a:xfrm>
        </p:grpSpPr>
        <p:sp>
          <p:nvSpPr>
            <p:cNvPr id="228409" name="Rectangle 57"/>
            <p:cNvSpPr>
              <a:spLocks noChangeArrowheads="1"/>
            </p:cNvSpPr>
            <p:nvPr/>
          </p:nvSpPr>
          <p:spPr bwMode="auto">
            <a:xfrm>
              <a:off x="1632" y="1152"/>
              <a:ext cx="1536" cy="384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10" name="Text Box 58"/>
            <p:cNvSpPr txBox="1">
              <a:spLocks noChangeArrowheads="1"/>
            </p:cNvSpPr>
            <p:nvPr/>
          </p:nvSpPr>
          <p:spPr bwMode="auto">
            <a:xfrm>
              <a:off x="1642" y="1152"/>
              <a:ext cx="154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>
                  <a:solidFill>
                    <a:srgbClr val="000099"/>
                  </a:solidFill>
                </a:rPr>
                <a:t>Longitudinal method</a:t>
              </a:r>
            </a:p>
            <a:p>
              <a:pPr eaLnBrk="0" hangingPunct="0"/>
              <a:r>
                <a:rPr lang="en-US" altLang="en-US" sz="1600" b="1">
                  <a:solidFill>
                    <a:srgbClr val="000099"/>
                  </a:solidFill>
                </a:rPr>
                <a:t>suggests more stability</a:t>
              </a:r>
            </a:p>
          </p:txBody>
        </p:sp>
      </p:grpSp>
      <p:pic>
        <p:nvPicPr>
          <p:cNvPr id="228411" name="Picture 59" descr="7e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152400"/>
            <a:ext cx="1343025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338138"/>
            <a:ext cx="6756400" cy="987425"/>
          </a:xfrm>
        </p:spPr>
        <p:txBody>
          <a:bodyPr/>
          <a:lstStyle/>
          <a:p>
            <a:r>
              <a:rPr lang="en-US" altLang="en-US" sz="4800">
                <a:solidFill>
                  <a:srgbClr val="6600CC"/>
                </a:solidFill>
              </a:rPr>
              <a:t>Adulthood- Cognitive Development</a:t>
            </a:r>
            <a:endParaRPr lang="en-US" altLang="en-US" sz="4000"/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1905000" y="2133600"/>
            <a:ext cx="3505200" cy="312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5" name="Line 5"/>
          <p:cNvSpPr>
            <a:spLocks noChangeShapeType="1"/>
          </p:cNvSpPr>
          <p:nvPr/>
        </p:nvSpPr>
        <p:spPr bwMode="auto">
          <a:xfrm>
            <a:off x="2209800" y="2133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>
            <a:off x="2514600" y="2133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>
            <a:off x="3810000" y="2133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8" name="Line 8"/>
          <p:cNvSpPr>
            <a:spLocks noChangeShapeType="1"/>
          </p:cNvSpPr>
          <p:nvPr/>
        </p:nvSpPr>
        <p:spPr bwMode="auto">
          <a:xfrm>
            <a:off x="3124200" y="2133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9" name="Line 9"/>
          <p:cNvSpPr>
            <a:spLocks noChangeShapeType="1"/>
          </p:cNvSpPr>
          <p:nvPr/>
        </p:nvSpPr>
        <p:spPr bwMode="auto">
          <a:xfrm>
            <a:off x="4495800" y="2133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10" name="Line 10"/>
          <p:cNvSpPr>
            <a:spLocks noChangeShapeType="1"/>
          </p:cNvSpPr>
          <p:nvPr/>
        </p:nvSpPr>
        <p:spPr bwMode="auto">
          <a:xfrm>
            <a:off x="5105400" y="2133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11" name="Text Box 11"/>
          <p:cNvSpPr txBox="1">
            <a:spLocks noChangeArrowheads="1"/>
          </p:cNvSpPr>
          <p:nvPr/>
        </p:nvSpPr>
        <p:spPr bwMode="auto">
          <a:xfrm>
            <a:off x="1981200" y="521017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20</a:t>
            </a:r>
          </a:p>
        </p:txBody>
      </p:sp>
      <p:sp>
        <p:nvSpPr>
          <p:cNvPr id="230412" name="Text Box 12"/>
          <p:cNvSpPr txBox="1">
            <a:spLocks noChangeArrowheads="1"/>
          </p:cNvSpPr>
          <p:nvPr/>
        </p:nvSpPr>
        <p:spPr bwMode="auto">
          <a:xfrm>
            <a:off x="2895600" y="521017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35</a:t>
            </a:r>
          </a:p>
        </p:txBody>
      </p:sp>
      <p:sp>
        <p:nvSpPr>
          <p:cNvPr id="230413" name="Text Box 13"/>
          <p:cNvSpPr txBox="1">
            <a:spLocks noChangeArrowheads="1"/>
          </p:cNvSpPr>
          <p:nvPr/>
        </p:nvSpPr>
        <p:spPr bwMode="auto">
          <a:xfrm>
            <a:off x="4322763" y="521017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55</a:t>
            </a:r>
          </a:p>
        </p:txBody>
      </p:sp>
      <p:sp>
        <p:nvSpPr>
          <p:cNvPr id="230414" name="Text Box 14"/>
          <p:cNvSpPr txBox="1">
            <a:spLocks noChangeArrowheads="1"/>
          </p:cNvSpPr>
          <p:nvPr/>
        </p:nvSpPr>
        <p:spPr bwMode="auto">
          <a:xfrm>
            <a:off x="5237163" y="521017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70</a:t>
            </a:r>
          </a:p>
        </p:txBody>
      </p:sp>
      <p:sp>
        <p:nvSpPr>
          <p:cNvPr id="230415" name="Text Box 15"/>
          <p:cNvSpPr txBox="1">
            <a:spLocks noChangeArrowheads="1"/>
          </p:cNvSpPr>
          <p:nvPr/>
        </p:nvSpPr>
        <p:spPr bwMode="auto">
          <a:xfrm>
            <a:off x="2341563" y="521017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25</a:t>
            </a:r>
          </a:p>
        </p:txBody>
      </p:sp>
      <p:sp>
        <p:nvSpPr>
          <p:cNvPr id="230416" name="Text Box 16"/>
          <p:cNvSpPr txBox="1">
            <a:spLocks noChangeArrowheads="1"/>
          </p:cNvSpPr>
          <p:nvPr/>
        </p:nvSpPr>
        <p:spPr bwMode="auto">
          <a:xfrm>
            <a:off x="3581400" y="521017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45</a:t>
            </a:r>
          </a:p>
        </p:txBody>
      </p:sp>
      <p:sp>
        <p:nvSpPr>
          <p:cNvPr id="230417" name="Text Box 17"/>
          <p:cNvSpPr txBox="1">
            <a:spLocks noChangeArrowheads="1"/>
          </p:cNvSpPr>
          <p:nvPr/>
        </p:nvSpPr>
        <p:spPr bwMode="auto">
          <a:xfrm>
            <a:off x="4876800" y="521017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65</a:t>
            </a:r>
          </a:p>
        </p:txBody>
      </p:sp>
      <p:sp>
        <p:nvSpPr>
          <p:cNvPr id="230418" name="Text Box 18"/>
          <p:cNvSpPr txBox="1">
            <a:spLocks noChangeArrowheads="1"/>
          </p:cNvSpPr>
          <p:nvPr/>
        </p:nvSpPr>
        <p:spPr bwMode="auto">
          <a:xfrm>
            <a:off x="1524000" y="507365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75</a:t>
            </a:r>
          </a:p>
        </p:txBody>
      </p:sp>
      <p:sp>
        <p:nvSpPr>
          <p:cNvPr id="230419" name="Line 19"/>
          <p:cNvSpPr>
            <a:spLocks noChangeShapeType="1"/>
          </p:cNvSpPr>
          <p:nvPr/>
        </p:nvSpPr>
        <p:spPr bwMode="auto">
          <a:xfrm>
            <a:off x="1905000" y="4876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20" name="Line 20"/>
          <p:cNvSpPr>
            <a:spLocks noChangeShapeType="1"/>
          </p:cNvSpPr>
          <p:nvPr/>
        </p:nvSpPr>
        <p:spPr bwMode="auto">
          <a:xfrm>
            <a:off x="1905000" y="4419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21" name="Line 21"/>
          <p:cNvSpPr>
            <a:spLocks noChangeShapeType="1"/>
          </p:cNvSpPr>
          <p:nvPr/>
        </p:nvSpPr>
        <p:spPr bwMode="auto">
          <a:xfrm>
            <a:off x="1905000" y="3962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22" name="Line 22"/>
          <p:cNvSpPr>
            <a:spLocks noChangeShapeType="1"/>
          </p:cNvSpPr>
          <p:nvPr/>
        </p:nvSpPr>
        <p:spPr bwMode="auto">
          <a:xfrm>
            <a:off x="1905000" y="3505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23" name="Line 23"/>
          <p:cNvSpPr>
            <a:spLocks noChangeShapeType="1"/>
          </p:cNvSpPr>
          <p:nvPr/>
        </p:nvSpPr>
        <p:spPr bwMode="auto">
          <a:xfrm>
            <a:off x="1905000" y="30480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24" name="Line 24"/>
          <p:cNvSpPr>
            <a:spLocks noChangeShapeType="1"/>
          </p:cNvSpPr>
          <p:nvPr/>
        </p:nvSpPr>
        <p:spPr bwMode="auto">
          <a:xfrm>
            <a:off x="1905000" y="2590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25" name="Text Box 25"/>
          <p:cNvSpPr txBox="1">
            <a:spLocks noChangeArrowheads="1"/>
          </p:cNvSpPr>
          <p:nvPr/>
        </p:nvSpPr>
        <p:spPr bwMode="auto">
          <a:xfrm>
            <a:off x="1524000" y="47244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80</a:t>
            </a:r>
          </a:p>
        </p:txBody>
      </p:sp>
      <p:sp>
        <p:nvSpPr>
          <p:cNvPr id="230426" name="Text Box 26"/>
          <p:cNvSpPr txBox="1">
            <a:spLocks noChangeArrowheads="1"/>
          </p:cNvSpPr>
          <p:nvPr/>
        </p:nvSpPr>
        <p:spPr bwMode="auto">
          <a:xfrm>
            <a:off x="1524000" y="4267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85</a:t>
            </a:r>
          </a:p>
        </p:txBody>
      </p:sp>
      <p:sp>
        <p:nvSpPr>
          <p:cNvPr id="230427" name="Text Box 27"/>
          <p:cNvSpPr txBox="1">
            <a:spLocks noChangeArrowheads="1"/>
          </p:cNvSpPr>
          <p:nvPr/>
        </p:nvSpPr>
        <p:spPr bwMode="auto">
          <a:xfrm>
            <a:off x="1524000" y="38100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90</a:t>
            </a:r>
          </a:p>
        </p:txBody>
      </p:sp>
      <p:sp>
        <p:nvSpPr>
          <p:cNvPr id="230428" name="Text Box 28"/>
          <p:cNvSpPr txBox="1">
            <a:spLocks noChangeArrowheads="1"/>
          </p:cNvSpPr>
          <p:nvPr/>
        </p:nvSpPr>
        <p:spPr bwMode="auto">
          <a:xfrm>
            <a:off x="1524000" y="33528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95</a:t>
            </a:r>
          </a:p>
        </p:txBody>
      </p:sp>
      <p:sp>
        <p:nvSpPr>
          <p:cNvPr id="230429" name="Text Box 29"/>
          <p:cNvSpPr txBox="1">
            <a:spLocks noChangeArrowheads="1"/>
          </p:cNvSpPr>
          <p:nvPr/>
        </p:nvSpPr>
        <p:spPr bwMode="auto">
          <a:xfrm>
            <a:off x="1411288" y="2895600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100</a:t>
            </a:r>
          </a:p>
        </p:txBody>
      </p:sp>
      <p:sp>
        <p:nvSpPr>
          <p:cNvPr id="230430" name="Text Box 30"/>
          <p:cNvSpPr txBox="1">
            <a:spLocks noChangeArrowheads="1"/>
          </p:cNvSpPr>
          <p:nvPr/>
        </p:nvSpPr>
        <p:spPr bwMode="auto">
          <a:xfrm>
            <a:off x="1411288" y="2438400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600" b="1"/>
              <a:t>105</a:t>
            </a:r>
          </a:p>
        </p:txBody>
      </p:sp>
      <p:sp>
        <p:nvSpPr>
          <p:cNvPr id="230431" name="Text Box 31"/>
          <p:cNvSpPr txBox="1">
            <a:spLocks noChangeArrowheads="1"/>
          </p:cNvSpPr>
          <p:nvPr/>
        </p:nvSpPr>
        <p:spPr bwMode="auto">
          <a:xfrm>
            <a:off x="228600" y="26670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Intelligence</a:t>
            </a:r>
          </a:p>
          <a:p>
            <a:pPr eaLnBrk="0" hangingPunct="0"/>
            <a:r>
              <a:rPr lang="en-US" altLang="en-US" b="1"/>
              <a:t>(IQ) score</a:t>
            </a:r>
          </a:p>
        </p:txBody>
      </p:sp>
      <p:sp>
        <p:nvSpPr>
          <p:cNvPr id="230432" name="Text Box 32"/>
          <p:cNvSpPr txBox="1">
            <a:spLocks noChangeArrowheads="1"/>
          </p:cNvSpPr>
          <p:nvPr/>
        </p:nvSpPr>
        <p:spPr bwMode="auto">
          <a:xfrm>
            <a:off x="3048000" y="5867400"/>
            <a:ext cx="132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Age group</a:t>
            </a:r>
          </a:p>
        </p:txBody>
      </p:sp>
      <p:sp>
        <p:nvSpPr>
          <p:cNvPr id="230433" name="Freeform 33"/>
          <p:cNvSpPr>
            <a:spLocks/>
          </p:cNvSpPr>
          <p:nvPr/>
        </p:nvSpPr>
        <p:spPr bwMode="auto">
          <a:xfrm>
            <a:off x="2209800" y="2895600"/>
            <a:ext cx="3200400" cy="2057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144"/>
              </a:cxn>
              <a:cxn ang="0">
                <a:pos x="576" y="384"/>
              </a:cxn>
              <a:cxn ang="0">
                <a:pos x="1008" y="624"/>
              </a:cxn>
              <a:cxn ang="0">
                <a:pos x="1440" y="720"/>
              </a:cxn>
              <a:cxn ang="0">
                <a:pos x="2016" y="1296"/>
              </a:cxn>
            </a:cxnLst>
            <a:rect l="0" t="0" r="r" b="b"/>
            <a:pathLst>
              <a:path w="2016" h="1296">
                <a:moveTo>
                  <a:pt x="0" y="0"/>
                </a:moveTo>
                <a:cubicBezTo>
                  <a:pt x="48" y="40"/>
                  <a:pt x="96" y="80"/>
                  <a:pt x="192" y="144"/>
                </a:cubicBezTo>
                <a:cubicBezTo>
                  <a:pt x="287" y="207"/>
                  <a:pt x="440" y="304"/>
                  <a:pt x="576" y="384"/>
                </a:cubicBezTo>
                <a:cubicBezTo>
                  <a:pt x="711" y="463"/>
                  <a:pt x="863" y="567"/>
                  <a:pt x="1008" y="624"/>
                </a:cubicBezTo>
                <a:cubicBezTo>
                  <a:pt x="1152" y="680"/>
                  <a:pt x="1272" y="608"/>
                  <a:pt x="1440" y="720"/>
                </a:cubicBezTo>
                <a:cubicBezTo>
                  <a:pt x="1608" y="832"/>
                  <a:pt x="1812" y="1064"/>
                  <a:pt x="2016" y="1296"/>
                </a:cubicBezTo>
              </a:path>
            </a:pathLst>
          </a:custGeom>
          <a:noFill/>
          <a:ln w="76200" cmpd="sng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34" name="Freeform 34"/>
          <p:cNvSpPr>
            <a:spLocks/>
          </p:cNvSpPr>
          <p:nvPr/>
        </p:nvSpPr>
        <p:spPr bwMode="auto">
          <a:xfrm>
            <a:off x="2209800" y="2959100"/>
            <a:ext cx="3200400" cy="469900"/>
          </a:xfrm>
          <a:custGeom>
            <a:avLst/>
            <a:gdLst/>
            <a:ahLst/>
            <a:cxnLst>
              <a:cxn ang="0">
                <a:pos x="0" y="296"/>
              </a:cxn>
              <a:cxn ang="0">
                <a:pos x="192" y="152"/>
              </a:cxn>
              <a:cxn ang="0">
                <a:pos x="576" y="248"/>
              </a:cxn>
              <a:cxn ang="0">
                <a:pos x="1008" y="104"/>
              </a:cxn>
              <a:cxn ang="0">
                <a:pos x="1440" y="8"/>
              </a:cxn>
              <a:cxn ang="0">
                <a:pos x="2016" y="152"/>
              </a:cxn>
            </a:cxnLst>
            <a:rect l="0" t="0" r="r" b="b"/>
            <a:pathLst>
              <a:path w="2016" h="296">
                <a:moveTo>
                  <a:pt x="0" y="296"/>
                </a:moveTo>
                <a:cubicBezTo>
                  <a:pt x="48" y="228"/>
                  <a:pt x="96" y="160"/>
                  <a:pt x="192" y="152"/>
                </a:cubicBezTo>
                <a:cubicBezTo>
                  <a:pt x="288" y="144"/>
                  <a:pt x="440" y="255"/>
                  <a:pt x="576" y="248"/>
                </a:cubicBezTo>
                <a:cubicBezTo>
                  <a:pt x="711" y="240"/>
                  <a:pt x="864" y="143"/>
                  <a:pt x="1008" y="104"/>
                </a:cubicBezTo>
                <a:cubicBezTo>
                  <a:pt x="1151" y="64"/>
                  <a:pt x="1272" y="0"/>
                  <a:pt x="1440" y="8"/>
                </a:cubicBezTo>
                <a:cubicBezTo>
                  <a:pt x="1607" y="15"/>
                  <a:pt x="1811" y="83"/>
                  <a:pt x="2016" y="152"/>
                </a:cubicBezTo>
              </a:path>
            </a:pathLst>
          </a:custGeom>
          <a:noFill/>
          <a:ln w="76200" cmpd="sng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0435" name="Group 35"/>
          <p:cNvGrpSpPr>
            <a:grpSpLocks/>
          </p:cNvGrpSpPr>
          <p:nvPr/>
        </p:nvGrpSpPr>
        <p:grpSpPr bwMode="auto">
          <a:xfrm>
            <a:off x="2133600" y="4114800"/>
            <a:ext cx="1887538" cy="609600"/>
            <a:chOff x="1344" y="2592"/>
            <a:chExt cx="1338" cy="432"/>
          </a:xfrm>
        </p:grpSpPr>
        <p:sp>
          <p:nvSpPr>
            <p:cNvPr id="230436" name="Rectangle 36"/>
            <p:cNvSpPr>
              <a:spLocks noChangeArrowheads="1"/>
            </p:cNvSpPr>
            <p:nvPr/>
          </p:nvSpPr>
          <p:spPr bwMode="auto">
            <a:xfrm>
              <a:off x="1344" y="2592"/>
              <a:ext cx="1296" cy="43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7" name="Text Box 37"/>
            <p:cNvSpPr txBox="1">
              <a:spLocks noChangeArrowheads="1"/>
            </p:cNvSpPr>
            <p:nvPr/>
          </p:nvSpPr>
          <p:spPr bwMode="auto">
            <a:xfrm>
              <a:off x="1344" y="2607"/>
              <a:ext cx="1338" cy="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Nonverbal scores</a:t>
              </a:r>
            </a:p>
            <a:p>
              <a:pPr eaLnBrk="0" hangingPunct="0"/>
              <a:r>
                <a:rPr lang="en-US" altLang="en-US" sz="1600" b="1"/>
                <a:t>decline with age</a:t>
              </a:r>
            </a:p>
          </p:txBody>
        </p:sp>
      </p:grpSp>
      <p:grpSp>
        <p:nvGrpSpPr>
          <p:cNvPr id="230438" name="Group 38"/>
          <p:cNvGrpSpPr>
            <a:grpSpLocks/>
          </p:cNvGrpSpPr>
          <p:nvPr/>
        </p:nvGrpSpPr>
        <p:grpSpPr bwMode="auto">
          <a:xfrm>
            <a:off x="2393950" y="2286000"/>
            <a:ext cx="1878013" cy="609600"/>
            <a:chOff x="1344" y="2592"/>
            <a:chExt cx="1354" cy="432"/>
          </a:xfrm>
        </p:grpSpPr>
        <p:sp>
          <p:nvSpPr>
            <p:cNvPr id="230439" name="Rectangle 39"/>
            <p:cNvSpPr>
              <a:spLocks noChangeArrowheads="1"/>
            </p:cNvSpPr>
            <p:nvPr/>
          </p:nvSpPr>
          <p:spPr bwMode="auto">
            <a:xfrm>
              <a:off x="1344" y="2592"/>
              <a:ext cx="1296" cy="43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0" name="Text Box 40"/>
            <p:cNvSpPr txBox="1">
              <a:spLocks noChangeArrowheads="1"/>
            </p:cNvSpPr>
            <p:nvPr/>
          </p:nvSpPr>
          <p:spPr bwMode="auto">
            <a:xfrm>
              <a:off x="1344" y="2607"/>
              <a:ext cx="1354" cy="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Verbal scores are</a:t>
              </a:r>
            </a:p>
            <a:p>
              <a:pPr eaLnBrk="0" hangingPunct="0"/>
              <a:r>
                <a:rPr lang="en-US" altLang="en-US" sz="1600" b="1"/>
                <a:t>stable with age</a:t>
              </a:r>
            </a:p>
          </p:txBody>
        </p:sp>
      </p:grpSp>
      <p:grpSp>
        <p:nvGrpSpPr>
          <p:cNvPr id="230441" name="Group 41"/>
          <p:cNvGrpSpPr>
            <a:grpSpLocks/>
          </p:cNvGrpSpPr>
          <p:nvPr/>
        </p:nvGrpSpPr>
        <p:grpSpPr bwMode="auto">
          <a:xfrm>
            <a:off x="609600" y="5815013"/>
            <a:ext cx="2344738" cy="661987"/>
            <a:chOff x="144" y="3807"/>
            <a:chExt cx="1477" cy="417"/>
          </a:xfrm>
        </p:grpSpPr>
        <p:sp>
          <p:nvSpPr>
            <p:cNvPr id="230442" name="Rectangle 42"/>
            <p:cNvSpPr>
              <a:spLocks noChangeArrowheads="1"/>
            </p:cNvSpPr>
            <p:nvPr/>
          </p:nvSpPr>
          <p:spPr bwMode="auto">
            <a:xfrm>
              <a:off x="144" y="3840"/>
              <a:ext cx="144" cy="144"/>
            </a:xfrm>
            <a:prstGeom prst="rect">
              <a:avLst/>
            </a:prstGeom>
            <a:solidFill>
              <a:srgbClr val="00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3" name="Rectangle 43"/>
            <p:cNvSpPr>
              <a:spLocks noChangeArrowheads="1"/>
            </p:cNvSpPr>
            <p:nvPr/>
          </p:nvSpPr>
          <p:spPr bwMode="auto">
            <a:xfrm>
              <a:off x="144" y="4080"/>
              <a:ext cx="144" cy="144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4" name="Text Box 44"/>
            <p:cNvSpPr txBox="1">
              <a:spLocks noChangeArrowheads="1"/>
            </p:cNvSpPr>
            <p:nvPr/>
          </p:nvSpPr>
          <p:spPr bwMode="auto">
            <a:xfrm>
              <a:off x="432" y="3807"/>
              <a:ext cx="95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Verbal scores</a:t>
              </a:r>
            </a:p>
          </p:txBody>
        </p:sp>
        <p:sp>
          <p:nvSpPr>
            <p:cNvPr id="230445" name="Text Box 45"/>
            <p:cNvSpPr txBox="1">
              <a:spLocks noChangeArrowheads="1"/>
            </p:cNvSpPr>
            <p:nvPr/>
          </p:nvSpPr>
          <p:spPr bwMode="auto">
            <a:xfrm>
              <a:off x="432" y="3984"/>
              <a:ext cx="11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600" b="1"/>
                <a:t>Nonverbal scores</a:t>
              </a:r>
            </a:p>
          </p:txBody>
        </p:sp>
      </p:grpSp>
      <p:pic>
        <p:nvPicPr>
          <p:cNvPr id="230446" name="Picture 46" descr="7e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152400"/>
            <a:ext cx="1343025" cy="1600200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Kubler-Ross’s </a:t>
            </a:r>
            <a:br>
              <a:rPr lang="en-US"/>
            </a:br>
            <a:r>
              <a:rPr lang="en-US"/>
              <a:t>Death and Dying Stages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1969 – </a:t>
            </a:r>
            <a:r>
              <a:rPr lang="en-US" i="1"/>
              <a:t>On Death and Dying</a:t>
            </a:r>
            <a:endParaRPr lang="en-US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Denial -- </a:t>
            </a:r>
          </a:p>
          <a:p>
            <a:r>
              <a:rPr lang="en-US"/>
              <a:t>Anger – </a:t>
            </a:r>
            <a:r>
              <a:rPr lang="en-US" i="1"/>
              <a:t>Why me? It's not fair!"</a:t>
            </a:r>
            <a:r>
              <a:rPr lang="en-US"/>
              <a:t> </a:t>
            </a:r>
            <a:r>
              <a:rPr lang="en-US" i="1"/>
              <a:t>"NO! NO! How can this happen!"</a:t>
            </a:r>
            <a:r>
              <a:rPr lang="en-US"/>
              <a:t> </a:t>
            </a:r>
          </a:p>
          <a:p>
            <a:r>
              <a:rPr lang="en-US"/>
              <a:t>Bargaining – </a:t>
            </a:r>
            <a:r>
              <a:rPr lang="en-US" i="1"/>
              <a:t>"Just let me live to see my children graduate."</a:t>
            </a:r>
            <a:r>
              <a:rPr lang="en-US"/>
              <a:t>; </a:t>
            </a:r>
            <a:r>
              <a:rPr lang="en-US" i="1"/>
              <a:t>"I'll do anything, can't you stretch it out? A few more years."</a:t>
            </a:r>
            <a:r>
              <a:rPr lang="en-US"/>
              <a:t> </a:t>
            </a:r>
          </a:p>
          <a:p>
            <a:r>
              <a:rPr lang="en-US"/>
              <a:t>Depression</a:t>
            </a:r>
          </a:p>
          <a:p>
            <a:r>
              <a:rPr lang="en-US"/>
              <a:t>Acceptance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Death and Dying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Kubler-Ross’s stages</a:t>
            </a:r>
          </a:p>
          <a:p>
            <a:r>
              <a:rPr lang="en-US" sz="2800"/>
              <a:t>Misconceptions…the following are facts:</a:t>
            </a:r>
          </a:p>
          <a:p>
            <a:pPr lvl="1"/>
            <a:r>
              <a:rPr lang="en-US" sz="2400"/>
              <a:t>Strong grief early DO NOT purge their grief more quickly</a:t>
            </a:r>
          </a:p>
          <a:p>
            <a:pPr lvl="1"/>
            <a:r>
              <a:rPr lang="en-US" sz="2400"/>
              <a:t>After a death, men are more at risk for ill-health than women, but not b/c women are better at expressing their grief</a:t>
            </a:r>
          </a:p>
          <a:p>
            <a:pPr lvl="1"/>
            <a:r>
              <a:rPr lang="en-US" sz="2400"/>
              <a:t>Terminally ill ppl DO NOT go through predictable stages</a:t>
            </a:r>
          </a:p>
          <a:p>
            <a:r>
              <a:rPr lang="en-US" sz="2800"/>
              <a:t>Erikson: integrity…</a:t>
            </a:r>
          </a:p>
          <a:p>
            <a:pPr lvl="1"/>
            <a:endParaRPr lang="en-US" sz="24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 </a:t>
            </a:r>
            <a:r>
              <a:rPr lang="en-US" dirty="0" err="1" smtClean="0"/>
              <a:t>Sim</a:t>
            </a:r>
            <a:r>
              <a:rPr lang="en-US" dirty="0" smtClean="0"/>
              <a:t> 5.0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</a:p>
          <a:p>
            <a:r>
              <a:rPr lang="en-US" dirty="0" smtClean="0"/>
              <a:t>Aging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Remember as many of these as possible…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HGE</a:t>
            </a:r>
          </a:p>
          <a:p>
            <a:pPr>
              <a:lnSpc>
                <a:spcPct val="90000"/>
              </a:lnSpc>
            </a:pPr>
            <a:r>
              <a:rPr lang="en-US"/>
              <a:t>BNP</a:t>
            </a:r>
          </a:p>
          <a:p>
            <a:pPr>
              <a:lnSpc>
                <a:spcPct val="90000"/>
              </a:lnSpc>
            </a:pPr>
            <a:r>
              <a:rPr lang="en-US"/>
              <a:t>WQA</a:t>
            </a:r>
          </a:p>
          <a:p>
            <a:pPr>
              <a:lnSpc>
                <a:spcPct val="90000"/>
              </a:lnSpc>
            </a:pPr>
            <a:r>
              <a:rPr lang="en-US"/>
              <a:t>GHL</a:t>
            </a:r>
          </a:p>
          <a:p>
            <a:pPr>
              <a:lnSpc>
                <a:spcPct val="90000"/>
              </a:lnSpc>
            </a:pPr>
            <a:r>
              <a:rPr lang="en-US"/>
              <a:t>VJT</a:t>
            </a:r>
          </a:p>
          <a:p>
            <a:pPr>
              <a:lnSpc>
                <a:spcPct val="90000"/>
              </a:lnSpc>
            </a:pPr>
            <a:r>
              <a:rPr lang="en-US"/>
              <a:t>DRW</a:t>
            </a:r>
          </a:p>
          <a:p>
            <a:pPr>
              <a:lnSpc>
                <a:spcPct val="90000"/>
              </a:lnSpc>
            </a:pPr>
            <a:r>
              <a:rPr lang="en-US"/>
              <a:t>ASD</a:t>
            </a:r>
          </a:p>
          <a:p>
            <a:pPr>
              <a:lnSpc>
                <a:spcPct val="90000"/>
              </a:lnSpc>
            </a:pPr>
            <a:r>
              <a:rPr lang="en-US"/>
              <a:t>BSN</a:t>
            </a:r>
          </a:p>
          <a:p>
            <a:pPr>
              <a:lnSpc>
                <a:spcPct val="90000"/>
              </a:lnSpc>
            </a:pPr>
            <a:r>
              <a:rPr lang="en-US"/>
              <a:t>WEC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ZEK</a:t>
            </a:r>
          </a:p>
          <a:p>
            <a:pPr>
              <a:lnSpc>
                <a:spcPct val="90000"/>
              </a:lnSpc>
            </a:pPr>
            <a:r>
              <a:rPr lang="en-US"/>
              <a:t>DBB</a:t>
            </a:r>
          </a:p>
          <a:p>
            <a:pPr>
              <a:lnSpc>
                <a:spcPct val="90000"/>
              </a:lnSpc>
            </a:pPr>
            <a:r>
              <a:rPr lang="en-US"/>
              <a:t>WDB</a:t>
            </a:r>
          </a:p>
          <a:p>
            <a:pPr>
              <a:lnSpc>
                <a:spcPct val="90000"/>
              </a:lnSpc>
            </a:pPr>
            <a:r>
              <a:rPr lang="en-US"/>
              <a:t>AQL</a:t>
            </a:r>
          </a:p>
          <a:p>
            <a:pPr>
              <a:lnSpc>
                <a:spcPct val="90000"/>
              </a:lnSpc>
            </a:pPr>
            <a:r>
              <a:rPr lang="en-US"/>
              <a:t>EMB</a:t>
            </a:r>
          </a:p>
          <a:p>
            <a:pPr>
              <a:lnSpc>
                <a:spcPct val="90000"/>
              </a:lnSpc>
            </a:pPr>
            <a:r>
              <a:rPr lang="en-US"/>
              <a:t>SBV</a:t>
            </a:r>
          </a:p>
          <a:p>
            <a:pPr>
              <a:lnSpc>
                <a:spcPct val="90000"/>
              </a:lnSpc>
            </a:pPr>
            <a:r>
              <a:rPr lang="en-US"/>
              <a:t>EWC</a:t>
            </a:r>
          </a:p>
          <a:p>
            <a:pPr>
              <a:lnSpc>
                <a:spcPct val="90000"/>
              </a:lnSpc>
            </a:pPr>
            <a:r>
              <a:rPr lang="en-US"/>
              <a:t>JHO</a:t>
            </a:r>
          </a:p>
          <a:p>
            <a:pPr>
              <a:lnSpc>
                <a:spcPct val="90000"/>
              </a:lnSpc>
            </a:pPr>
            <a:r>
              <a:rPr lang="en-US"/>
              <a:t>SWE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Difference between attachment and bonding</a:t>
            </a:r>
          </a:p>
          <a:p>
            <a:r>
              <a:rPr lang="en-US" dirty="0">
                <a:hlinkClick r:id="rId2"/>
              </a:rPr>
              <a:t>http://video.google.com/videoplay?docid=4722233896848153892&amp;q=Attachement+Theory&amp;total=19&amp;start=0&amp;num=10&amp;so=0&amp;type=search&amp;plindex=3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Okay, which of these were on the previous screen?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A) AQL</a:t>
            </a:r>
          </a:p>
          <a:p>
            <a:pPr>
              <a:buFontTx/>
              <a:buNone/>
            </a:pPr>
            <a:r>
              <a:rPr lang="en-US"/>
              <a:t>B) PKA</a:t>
            </a:r>
          </a:p>
          <a:p>
            <a:pPr>
              <a:buFontTx/>
              <a:buNone/>
            </a:pPr>
            <a:r>
              <a:rPr lang="en-US"/>
              <a:t>C) WRT</a:t>
            </a:r>
          </a:p>
          <a:p>
            <a:pPr>
              <a:buFontTx/>
              <a:buNone/>
            </a:pPr>
            <a:r>
              <a:rPr lang="en-US"/>
              <a:t>D) BSN</a:t>
            </a:r>
          </a:p>
          <a:p>
            <a:pPr>
              <a:buFontTx/>
              <a:buNone/>
            </a:pPr>
            <a:r>
              <a:rPr lang="en-US"/>
              <a:t>E) EWC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F) VJT</a:t>
            </a:r>
          </a:p>
          <a:p>
            <a:pPr>
              <a:buFontTx/>
              <a:buNone/>
            </a:pPr>
            <a:r>
              <a:rPr lang="en-US"/>
              <a:t>G) UYR</a:t>
            </a:r>
          </a:p>
          <a:p>
            <a:pPr>
              <a:buFontTx/>
              <a:buNone/>
            </a:pPr>
            <a:r>
              <a:rPr lang="en-US"/>
              <a:t>H) JHO</a:t>
            </a:r>
          </a:p>
          <a:p>
            <a:pPr>
              <a:buFontTx/>
              <a:buNone/>
            </a:pPr>
            <a:r>
              <a:rPr lang="en-US"/>
              <a:t>I) JSX</a:t>
            </a:r>
          </a:p>
          <a:p>
            <a:pPr>
              <a:buFontTx/>
              <a:buNone/>
            </a:pPr>
            <a:r>
              <a:rPr lang="en-US"/>
              <a:t>J) GTY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5273</TotalTime>
  <Words>3358</Words>
  <Application>Microsoft Office PowerPoint</Application>
  <PresentationFormat>On-screen Show (4:3)</PresentationFormat>
  <Paragraphs>555</Paragraphs>
  <Slides>80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Default Design</vt:lpstr>
      <vt:lpstr>Developmental Psychology</vt:lpstr>
      <vt:lpstr>Thinking Question :</vt:lpstr>
      <vt:lpstr>Thinking Question?</vt:lpstr>
      <vt:lpstr>Thinking Question</vt:lpstr>
      <vt:lpstr>Thinking Question</vt:lpstr>
      <vt:lpstr>How Children Think…</vt:lpstr>
      <vt:lpstr>3 Big Issues</vt:lpstr>
      <vt:lpstr>Remember as many of these as possible…</vt:lpstr>
      <vt:lpstr>Okay, which of these were on the previous screen?</vt:lpstr>
      <vt:lpstr>Correct Answers</vt:lpstr>
      <vt:lpstr>What would each design show us?</vt:lpstr>
      <vt:lpstr>Research Design</vt:lpstr>
      <vt:lpstr>Prenatal Influences</vt:lpstr>
      <vt:lpstr>Homer Sperm</vt:lpstr>
      <vt:lpstr>Teratogens</vt:lpstr>
      <vt:lpstr>Motor / Sensory Development</vt:lpstr>
      <vt:lpstr>When Can Babies…</vt:lpstr>
      <vt:lpstr>When Can Babies…</vt:lpstr>
      <vt:lpstr>Infancy and Childhood –  Piaget’s Cognitive Theory</vt:lpstr>
      <vt:lpstr>The Senses at Birth</vt:lpstr>
      <vt:lpstr>Jean Piaget (1896-1980) – Cognitive Development It takes cognitive development  to do this...</vt:lpstr>
      <vt:lpstr>Piaget’s Cognitive Development</vt:lpstr>
      <vt:lpstr>Piaget’s Cognitive Development</vt:lpstr>
      <vt:lpstr>Piaget’s Cognitive Development</vt:lpstr>
      <vt:lpstr>Critique of Piaget’s Theory</vt:lpstr>
      <vt:lpstr>Social Development</vt:lpstr>
      <vt:lpstr>Attachment – John Bowlby (1969)</vt:lpstr>
      <vt:lpstr>Harry Harlow</vt:lpstr>
      <vt:lpstr>Attachment Styles to Your Parents</vt:lpstr>
      <vt:lpstr>Slide 30</vt:lpstr>
      <vt:lpstr>Mary Ainsworth’s  Strange Situation (1978)</vt:lpstr>
      <vt:lpstr>Ainsworth’s Conclusions – Secure</vt:lpstr>
      <vt:lpstr>Ainsworth’s Conclusions – Avoidant</vt:lpstr>
      <vt:lpstr>Ainsworth’s Conclusions – Anxious/Ambivalent</vt:lpstr>
      <vt:lpstr>Ainsworth’s Conclusions – Confused / Disorganized</vt:lpstr>
      <vt:lpstr>Predictive Value to  Attachment Styles</vt:lpstr>
      <vt:lpstr>Still Face Experiment</vt:lpstr>
      <vt:lpstr>Parenting Styles – Baumrind (1991)</vt:lpstr>
      <vt:lpstr>Parenting Styles – Baumrind (1991)</vt:lpstr>
      <vt:lpstr>Parenting Styles – Baumrind (1991)</vt:lpstr>
      <vt:lpstr>Parenting Styles – Baumrind (1991)</vt:lpstr>
      <vt:lpstr>Slide 42</vt:lpstr>
      <vt:lpstr>Adolescent Development</vt:lpstr>
      <vt:lpstr>Slide 44</vt:lpstr>
      <vt:lpstr>Pre-Test</vt:lpstr>
      <vt:lpstr>Lawrence Kohlberg’s Theory of Moral Development</vt:lpstr>
      <vt:lpstr>Moral Dilemma? </vt:lpstr>
      <vt:lpstr>Slide 48</vt:lpstr>
      <vt:lpstr>Slide 49</vt:lpstr>
      <vt:lpstr>Slide 50</vt:lpstr>
      <vt:lpstr>Criticisms</vt:lpstr>
      <vt:lpstr>Sigmund Freud –  Psychosexual Development</vt:lpstr>
      <vt:lpstr>Freud is Gross – Acronym??</vt:lpstr>
      <vt:lpstr>Erik Erikson’s – Psychosocial Lifespan Development</vt:lpstr>
      <vt:lpstr>Slide 55</vt:lpstr>
      <vt:lpstr>Stage 1 (birth - 1) Infancy Trust vs. Mistrust </vt:lpstr>
      <vt:lpstr>Stage 2 (1-3 years)  Toddler Autonomy vs. Shame and Doubt</vt:lpstr>
      <vt:lpstr>Stage 3 (3-5 years) Preschool Initiative vs. Guilt</vt:lpstr>
      <vt:lpstr>Stage 4 (6 years – puberty)  Elementary School Industry vs. Inferiority</vt:lpstr>
      <vt:lpstr>Stage 5 (teens – 20s) Adolescence Identity vs. Confusion</vt:lpstr>
      <vt:lpstr>Stage 6 (20s to 40s) Young Adulthood Intimacy vs. Isolation</vt:lpstr>
      <vt:lpstr>Stage 7 (40s – 60s) Middle Adulthood Generativity vs. Stagnation</vt:lpstr>
      <vt:lpstr>Stage 8 (late 60s and up) Late Adulthood Integrity vs. Despair </vt:lpstr>
      <vt:lpstr>Slide 64</vt:lpstr>
      <vt:lpstr>Marcia’s Identity Formation</vt:lpstr>
      <vt:lpstr>Gender and Development (BRIEFLY, for real!)</vt:lpstr>
      <vt:lpstr>Biopsychological (neuropsychological) Model</vt:lpstr>
      <vt:lpstr>Psychodynamic Theory</vt:lpstr>
      <vt:lpstr>Social-Cognitive Theory (Bandura)</vt:lpstr>
      <vt:lpstr>Adulthood</vt:lpstr>
      <vt:lpstr>Slide 71</vt:lpstr>
      <vt:lpstr>WHY do we age??</vt:lpstr>
      <vt:lpstr>Conflicting Results</vt:lpstr>
      <vt:lpstr>Conflicting Results</vt:lpstr>
      <vt:lpstr>Adulthood- Cognitive Development</vt:lpstr>
      <vt:lpstr>Kubler-Ross’s  Death and Dying Stages</vt:lpstr>
      <vt:lpstr>1969 – On Death and Dying</vt:lpstr>
      <vt:lpstr>Death and Dying</vt:lpstr>
      <vt:lpstr>Psych Sim 5.0</vt:lpstr>
      <vt:lpstr>Slide 80</vt:lpstr>
    </vt:vector>
  </TitlesOfParts>
  <Company>College: U of Phoenix, TCC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VBCPS</cp:lastModifiedBy>
  <cp:revision>194</cp:revision>
  <dcterms:created xsi:type="dcterms:W3CDTF">2007-10-15T02:07:44Z</dcterms:created>
  <dcterms:modified xsi:type="dcterms:W3CDTF">2010-11-22T17:21:10Z</dcterms:modified>
</cp:coreProperties>
</file>