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9.xml" ContentType="application/vnd.openxmlformats-officedocument.presentationml.notesSlide+xml"/>
  <Override PartName="/ppt/slides/slide79.xml" ContentType="application/vnd.openxmlformats-officedocument.presentationml.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Lst>
  <p:notesMasterIdLst>
    <p:notesMasterId r:id="rId84"/>
  </p:notesMasterIdLst>
  <p:handoutMasterIdLst>
    <p:handoutMasterId r:id="rId85"/>
  </p:handoutMasterIdLst>
  <p:sldIdLst>
    <p:sldId id="268" r:id="rId2"/>
    <p:sldId id="351" r:id="rId3"/>
    <p:sldId id="299" r:id="rId4"/>
    <p:sldId id="359" r:id="rId5"/>
    <p:sldId id="256" r:id="rId6"/>
    <p:sldId id="390" r:id="rId7"/>
    <p:sldId id="391" r:id="rId8"/>
    <p:sldId id="392" r:id="rId9"/>
    <p:sldId id="262" r:id="rId10"/>
    <p:sldId id="280" r:id="rId11"/>
    <p:sldId id="264" r:id="rId12"/>
    <p:sldId id="265" r:id="rId13"/>
    <p:sldId id="269" r:id="rId14"/>
    <p:sldId id="270" r:id="rId15"/>
    <p:sldId id="271" r:id="rId16"/>
    <p:sldId id="266" r:id="rId17"/>
    <p:sldId id="419" r:id="rId18"/>
    <p:sldId id="352" r:id="rId19"/>
    <p:sldId id="353" r:id="rId20"/>
    <p:sldId id="354" r:id="rId21"/>
    <p:sldId id="355" r:id="rId22"/>
    <p:sldId id="356" r:id="rId23"/>
    <p:sldId id="357" r:id="rId24"/>
    <p:sldId id="418" r:id="rId25"/>
    <p:sldId id="274" r:id="rId26"/>
    <p:sldId id="277" r:id="rId27"/>
    <p:sldId id="267" r:id="rId28"/>
    <p:sldId id="272" r:id="rId29"/>
    <p:sldId id="273" r:id="rId30"/>
    <p:sldId id="281" r:id="rId31"/>
    <p:sldId id="288" r:id="rId32"/>
    <p:sldId id="282" r:id="rId33"/>
    <p:sldId id="283" r:id="rId34"/>
    <p:sldId id="284" r:id="rId35"/>
    <p:sldId id="394" r:id="rId36"/>
    <p:sldId id="285" r:id="rId37"/>
    <p:sldId id="289" r:id="rId38"/>
    <p:sldId id="286" r:id="rId39"/>
    <p:sldId id="290" r:id="rId40"/>
    <p:sldId id="420" r:id="rId41"/>
    <p:sldId id="298" r:id="rId42"/>
    <p:sldId id="358" r:id="rId43"/>
    <p:sldId id="294" r:id="rId44"/>
    <p:sldId id="361" r:id="rId45"/>
    <p:sldId id="293" r:id="rId46"/>
    <p:sldId id="393" r:id="rId47"/>
    <p:sldId id="362" r:id="rId48"/>
    <p:sldId id="395" r:id="rId49"/>
    <p:sldId id="363" r:id="rId50"/>
    <p:sldId id="365" r:id="rId51"/>
    <p:sldId id="364" r:id="rId52"/>
    <p:sldId id="295" r:id="rId53"/>
    <p:sldId id="303" r:id="rId54"/>
    <p:sldId id="305" r:id="rId55"/>
    <p:sldId id="301" r:id="rId56"/>
    <p:sldId id="306" r:id="rId57"/>
    <p:sldId id="302" r:id="rId58"/>
    <p:sldId id="300" r:id="rId59"/>
    <p:sldId id="304" r:id="rId60"/>
    <p:sldId id="396" r:id="rId61"/>
    <p:sldId id="397" r:id="rId62"/>
    <p:sldId id="398" r:id="rId63"/>
    <p:sldId id="399" r:id="rId64"/>
    <p:sldId id="400" r:id="rId65"/>
    <p:sldId id="401" r:id="rId66"/>
    <p:sldId id="402" r:id="rId67"/>
    <p:sldId id="403" r:id="rId68"/>
    <p:sldId id="404" r:id="rId69"/>
    <p:sldId id="405" r:id="rId70"/>
    <p:sldId id="406" r:id="rId71"/>
    <p:sldId id="407" r:id="rId72"/>
    <p:sldId id="408" r:id="rId73"/>
    <p:sldId id="409" r:id="rId74"/>
    <p:sldId id="410" r:id="rId75"/>
    <p:sldId id="411" r:id="rId76"/>
    <p:sldId id="412" r:id="rId77"/>
    <p:sldId id="413" r:id="rId78"/>
    <p:sldId id="414" r:id="rId79"/>
    <p:sldId id="415" r:id="rId80"/>
    <p:sldId id="416" r:id="rId81"/>
    <p:sldId id="417" r:id="rId82"/>
    <p:sldId id="334" r:id="rId8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33CCFF"/>
    <a:srgbClr val="0099FF"/>
    <a:srgbClr val="FFCC66"/>
    <a:srgbClr val="FF9933"/>
    <a:srgbClr val="EDED13"/>
    <a:srgbClr val="E31D77"/>
    <a:srgbClr val="F5210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83333" autoAdjust="0"/>
  </p:normalViewPr>
  <p:slideViewPr>
    <p:cSldViewPr>
      <p:cViewPr varScale="1">
        <p:scale>
          <a:sx n="60" d="100"/>
          <a:sy n="60" d="100"/>
        </p:scale>
        <p:origin x="-786" y="-90"/>
      </p:cViewPr>
      <p:guideLst>
        <p:guide orient="horz" pos="2160"/>
        <p:guide pos="2880"/>
      </p:guideLst>
    </p:cSldViewPr>
  </p:slideViewPr>
  <p:outlineViewPr>
    <p:cViewPr>
      <p:scale>
        <a:sx n="33" d="100"/>
        <a:sy n="33" d="100"/>
      </p:scale>
      <p:origin x="48" y="1116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3379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p>
        </p:txBody>
      </p:sp>
      <p:sp>
        <p:nvSpPr>
          <p:cNvPr id="3379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3379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39567F42-4B32-454A-AF49-FCC3CD83551B}"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2150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p>
        </p:txBody>
      </p:sp>
      <p:sp>
        <p:nvSpPr>
          <p:cNvPr id="215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150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51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2151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8EC7DE22-D572-4E7E-BDB4-4FF493FE1C93}"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whitehousedrugpolicy.gov/publications/factsht/druguse/" TargetMode="External"/><Relationship Id="rId2" Type="http://schemas.openxmlformats.org/officeDocument/2006/relationships/slide" Target="../slides/slide60.xml"/><Relationship Id="rId1" Type="http://schemas.openxmlformats.org/officeDocument/2006/relationships/notesMaster" Target="../notesMasters/notesMaster1.xml"/><Relationship Id="rId4" Type="http://schemas.openxmlformats.org/officeDocument/2006/relationships/hyperlink" Target="http://whqlibdoc.who.int/offset/WHO_OFFSET_50.pdf"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EC7DE22-D572-4E7E-BDB4-4FF493FE1C93}"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sz="1200" dirty="0" smtClean="0"/>
              <a:t>3 phases: my page 347</a:t>
            </a:r>
          </a:p>
          <a:p>
            <a:endParaRPr lang="en-US" dirty="0"/>
          </a:p>
        </p:txBody>
      </p:sp>
      <p:sp>
        <p:nvSpPr>
          <p:cNvPr id="4" name="Slide Number Placeholder 3"/>
          <p:cNvSpPr>
            <a:spLocks noGrp="1"/>
          </p:cNvSpPr>
          <p:nvPr>
            <p:ph type="sldNum" sz="quarter" idx="10"/>
          </p:nvPr>
        </p:nvSpPr>
        <p:spPr/>
        <p:txBody>
          <a:bodyPr/>
          <a:lstStyle/>
          <a:p>
            <a:fld id="{8EC7DE22-D572-4E7E-BDB4-4FF493FE1C93}" type="slidenum">
              <a:rPr lang="en-US" smtClean="0"/>
              <a:pPr/>
              <a:t>73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Description: My Page 352 (resembles LSD)</a:t>
            </a:r>
          </a:p>
          <a:p>
            <a:endParaRPr lang="en-US" dirty="0"/>
          </a:p>
        </p:txBody>
      </p:sp>
      <p:sp>
        <p:nvSpPr>
          <p:cNvPr id="4" name="Slide Number Placeholder 3"/>
          <p:cNvSpPr>
            <a:spLocks noGrp="1"/>
          </p:cNvSpPr>
          <p:nvPr>
            <p:ph type="sldNum" sz="quarter" idx="10"/>
          </p:nvPr>
        </p:nvSpPr>
        <p:spPr/>
        <p:txBody>
          <a:bodyPr/>
          <a:lstStyle/>
          <a:p>
            <a:fld id="{8EC7DE22-D572-4E7E-BDB4-4FF493FE1C93}" type="slidenum">
              <a:rPr lang="en-US" smtClean="0"/>
              <a:pPr/>
              <a:t>74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DB173B-0D32-43DE-87B1-B525687889D3}" type="slidenum">
              <a:rPr lang="en-US"/>
              <a:pPr/>
              <a:t>28</a:t>
            </a:fld>
            <a:endParaRPr lang="en-U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xfrm>
            <a:off x="914400" y="4343400"/>
            <a:ext cx="5029200" cy="4114800"/>
          </a:xfrm>
        </p:spPr>
        <p:txBody>
          <a:bodyPr/>
          <a:lstStyle/>
          <a:p>
            <a:r>
              <a:rPr lang="en-US" altLang="en-US"/>
              <a:t>DiscPSY Figure 4.2 p. 132</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B0E78C-1101-404A-B9D8-0710ED205F8E}" type="slidenum">
              <a:rPr lang="en-US"/>
              <a:pPr/>
              <a:t>32</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xfrm>
            <a:off x="914400" y="4343400"/>
            <a:ext cx="5029200" cy="4114800"/>
          </a:xfrm>
        </p:spPr>
        <p:txBody>
          <a:bodyPr/>
          <a:lstStyle/>
          <a:p>
            <a:r>
              <a:rPr lang="en-US" altLang="en-US"/>
              <a:t>Keywords:  restoration theory, preservation and protection theory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http://www.sleepdisordersguide.com/ </a:t>
            </a:r>
            <a:r>
              <a:rPr lang="en-US" dirty="0" smtClean="0">
                <a:sym typeface="Wingdings" pitchFamily="2" charset="2"/>
              </a:rPr>
              <a:t> Great resource for many more</a:t>
            </a:r>
            <a:r>
              <a:rPr lang="en-US" baseline="0" dirty="0" smtClean="0">
                <a:sym typeface="Wingdings" pitchFamily="2" charset="2"/>
              </a:rPr>
              <a:t> </a:t>
            </a:r>
            <a:r>
              <a:rPr lang="en-US" baseline="0" smtClean="0">
                <a:sym typeface="Wingdings" pitchFamily="2" charset="2"/>
              </a:rPr>
              <a:t>sleep disorders as well.</a:t>
            </a:r>
            <a:endParaRPr lang="en-US" dirty="0"/>
          </a:p>
        </p:txBody>
      </p:sp>
      <p:sp>
        <p:nvSpPr>
          <p:cNvPr id="4" name="Slide Number Placeholder 3"/>
          <p:cNvSpPr>
            <a:spLocks noGrp="1"/>
          </p:cNvSpPr>
          <p:nvPr>
            <p:ph type="sldNum" sz="quarter" idx="10"/>
          </p:nvPr>
        </p:nvSpPr>
        <p:spPr/>
        <p:txBody>
          <a:bodyPr/>
          <a:lstStyle/>
          <a:p>
            <a:fld id="{8EC7DE22-D572-4E7E-BDB4-4FF493FE1C93}" type="slidenum">
              <a:rPr lang="en-US" smtClean="0"/>
              <a:pPr/>
              <a:t>35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52A1FA-CBF6-4829-9EF0-96A4E2A6B143}" type="slidenum">
              <a:rPr lang="en-US"/>
              <a:pPr/>
              <a:t>36</a:t>
            </a:fld>
            <a:endParaRPr lang="en-US"/>
          </a:p>
        </p:txBody>
      </p:sp>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p:txBody>
          <a:bodyPr/>
          <a:lstStyle/>
          <a:p>
            <a:r>
              <a:rPr lang="en-US"/>
              <a:t>http://www.webmd.com/sleep-disorders/guide/parasomnias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a:rPr>
              <a:t>http://www.whitehousedrugpolicy.gov/publications/factsht/druguse/</a:t>
            </a:r>
            <a:endParaRPr lang="en-US" dirty="0" smtClean="0"/>
          </a:p>
          <a:p>
            <a:endParaRPr lang="en-US" dirty="0" smtClean="0"/>
          </a:p>
          <a:p>
            <a:r>
              <a:rPr lang="en-US" dirty="0" smtClean="0"/>
              <a:t>Survey:</a:t>
            </a:r>
          </a:p>
          <a:p>
            <a:r>
              <a:rPr lang="en-US" dirty="0" smtClean="0">
                <a:hlinkClick r:id="rId4"/>
              </a:rPr>
              <a:t>http://whqlibdoc.who.int/offset/WHO_OFFSET_50.pdf</a:t>
            </a:r>
            <a:endParaRPr lang="en-US" dirty="0"/>
          </a:p>
        </p:txBody>
      </p:sp>
      <p:sp>
        <p:nvSpPr>
          <p:cNvPr id="4" name="Slide Number Placeholder 3"/>
          <p:cNvSpPr>
            <a:spLocks noGrp="1"/>
          </p:cNvSpPr>
          <p:nvPr>
            <p:ph type="sldNum" sz="quarter" idx="10"/>
          </p:nvPr>
        </p:nvSpPr>
        <p:spPr/>
        <p:txBody>
          <a:bodyPr/>
          <a:lstStyle/>
          <a:p>
            <a:fld id="{8EC7DE22-D572-4E7E-BDB4-4FF493FE1C93}" type="slidenum">
              <a:rPr lang="en-US" smtClean="0"/>
              <a:pPr/>
              <a:t>60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82967E-733E-404D-8860-C3A37E691D87}" type="slidenum">
              <a:rPr lang="en-US"/>
              <a:pPr/>
              <a:t>65</a:t>
            </a:fld>
            <a:endParaRPr lang="en-US"/>
          </a:p>
        </p:txBody>
      </p:sp>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p:txBody>
          <a:bodyPr/>
          <a:lstStyle/>
          <a:p>
            <a:r>
              <a:rPr lang="en-US"/>
              <a:t>http://metrohealthanesthesia.com/edu/ivanes/barbiturates1.htm</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41AB92-26B3-441B-8FB1-FAA16C2E0F1C}" type="slidenum">
              <a:rPr lang="en-US"/>
              <a:pPr/>
              <a:t>66</a:t>
            </a:fld>
            <a:endParaRPr lang="en-US"/>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p:txBody>
          <a:bodyPr/>
          <a:lstStyle/>
          <a:p>
            <a:r>
              <a:rPr lang="en-US"/>
              <a:t>http://www.emedicinehealth.com/benzodiazepine_abuse/article_em.htm</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81F194-E4B6-45D0-ABFC-D85F5E78F74E}" type="slidenum">
              <a:rPr lang="en-US"/>
              <a:pPr/>
              <a:t>67</a:t>
            </a:fld>
            <a:endParaRPr lang="en-US"/>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p:txBody>
          <a:bodyPr/>
          <a:lstStyle/>
          <a:p>
            <a:r>
              <a:rPr lang="en-US"/>
              <a:t>http://www.elmhurst.edu/~chm/vchembook/674narcotic.html</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96258" name="AutoShape 2"/>
          <p:cNvSpPr>
            <a:spLocks noChangeArrowheads="1"/>
          </p:cNvSpPr>
          <p:nvPr/>
        </p:nvSpPr>
        <p:spPr bwMode="auto">
          <a:xfrm>
            <a:off x="228600" y="381000"/>
            <a:ext cx="8686800" cy="5638800"/>
          </a:xfrm>
          <a:prstGeom prst="roundRect">
            <a:avLst>
              <a:gd name="adj" fmla="val 7912"/>
            </a:avLst>
          </a:prstGeom>
          <a:solidFill>
            <a:schemeClr val="folHlink"/>
          </a:solidFill>
          <a:ln w="9525">
            <a:noFill/>
            <a:round/>
            <a:headEnd/>
            <a:tailEnd/>
          </a:ln>
          <a:effectLst/>
        </p:spPr>
        <p:txBody>
          <a:bodyPr wrap="none" anchor="ctr"/>
          <a:lstStyle/>
          <a:p>
            <a:pPr algn="ctr" eaLnBrk="1" hangingPunct="1"/>
            <a:endParaRPr lang="en-US" sz="2400">
              <a:latin typeface="Times New Roman" pitchFamily="18" charset="0"/>
            </a:endParaRPr>
          </a:p>
        </p:txBody>
      </p:sp>
      <p:sp>
        <p:nvSpPr>
          <p:cNvPr id="96259" name="AutoShape 3"/>
          <p:cNvSpPr>
            <a:spLocks noChangeArrowheads="1"/>
          </p:cNvSpPr>
          <p:nvPr/>
        </p:nvSpPr>
        <p:spPr bwMode="white">
          <a:xfrm>
            <a:off x="327025" y="488950"/>
            <a:ext cx="8435975" cy="4768850"/>
          </a:xfrm>
          <a:prstGeom prst="roundRect">
            <a:avLst>
              <a:gd name="adj" fmla="val 7310"/>
            </a:avLst>
          </a:prstGeom>
          <a:solidFill>
            <a:schemeClr val="bg1"/>
          </a:solidFill>
          <a:ln w="9525">
            <a:noFill/>
            <a:round/>
            <a:headEnd/>
            <a:tailEnd/>
          </a:ln>
          <a:effectLst/>
        </p:spPr>
        <p:txBody>
          <a:bodyPr wrap="none" anchor="ctr"/>
          <a:lstStyle/>
          <a:p>
            <a:pPr algn="ctr" eaLnBrk="1" hangingPunct="1"/>
            <a:endParaRPr lang="en-US" sz="2400">
              <a:latin typeface="Times New Roman" pitchFamily="18" charset="0"/>
            </a:endParaRPr>
          </a:p>
        </p:txBody>
      </p:sp>
      <p:sp>
        <p:nvSpPr>
          <p:cNvPr id="96260" name="AutoShape 4"/>
          <p:cNvSpPr>
            <a:spLocks noChangeArrowheads="1"/>
          </p:cNvSpPr>
          <p:nvPr/>
        </p:nvSpPr>
        <p:spPr bwMode="blackWhite">
          <a:xfrm>
            <a:off x="1371600" y="3338513"/>
            <a:ext cx="6400800" cy="2286000"/>
          </a:xfrm>
          <a:prstGeom prst="roundRect">
            <a:avLst>
              <a:gd name="adj" fmla="val 16667"/>
            </a:avLst>
          </a:prstGeom>
          <a:solidFill>
            <a:schemeClr val="bg1"/>
          </a:solidFill>
          <a:ln w="50800">
            <a:solidFill>
              <a:schemeClr val="bg2"/>
            </a:solidFill>
            <a:round/>
            <a:headEnd/>
            <a:tailEnd/>
          </a:ln>
          <a:effectLst/>
        </p:spPr>
        <p:txBody>
          <a:bodyPr wrap="none" anchor="ctr"/>
          <a:lstStyle/>
          <a:p>
            <a:pPr algn="ctr" eaLnBrk="1" hangingPunct="1"/>
            <a:endParaRPr lang="en-US"/>
          </a:p>
        </p:txBody>
      </p:sp>
      <p:sp>
        <p:nvSpPr>
          <p:cNvPr id="96261" name="Rectangle 5"/>
          <p:cNvSpPr>
            <a:spLocks noGrp="1" noChangeArrowheads="1"/>
          </p:cNvSpPr>
          <p:nvPr>
            <p:ph type="ctrTitle"/>
          </p:nvPr>
        </p:nvSpPr>
        <p:spPr>
          <a:xfrm>
            <a:off x="685800" y="857250"/>
            <a:ext cx="7772400" cy="2266950"/>
          </a:xfrm>
        </p:spPr>
        <p:txBody>
          <a:bodyPr anchor="ctr" anchorCtr="1"/>
          <a:lstStyle>
            <a:lvl1pPr algn="ctr">
              <a:defRPr sz="4100" i="1"/>
            </a:lvl1pPr>
          </a:lstStyle>
          <a:p>
            <a:r>
              <a:rPr lang="en-US"/>
              <a:t>Click to edit Master title style</a:t>
            </a:r>
          </a:p>
        </p:txBody>
      </p:sp>
      <p:sp>
        <p:nvSpPr>
          <p:cNvPr id="96262" name="Rectangle 6"/>
          <p:cNvSpPr>
            <a:spLocks noGrp="1" noChangeArrowheads="1"/>
          </p:cNvSpPr>
          <p:nvPr>
            <p:ph type="subTitle" idx="1"/>
          </p:nvPr>
        </p:nvSpPr>
        <p:spPr>
          <a:xfrm>
            <a:off x="1752600" y="3567113"/>
            <a:ext cx="5410200" cy="1905000"/>
          </a:xfrm>
        </p:spPr>
        <p:txBody>
          <a:bodyPr anchor="ctr"/>
          <a:lstStyle>
            <a:lvl1pPr marL="0" indent="0" algn="ctr">
              <a:buFont typeface="Wingdings" pitchFamily="2" charset="2"/>
              <a:buNone/>
              <a:defRPr sz="3300"/>
            </a:lvl1pPr>
          </a:lstStyle>
          <a:p>
            <a:r>
              <a:rPr lang="en-US"/>
              <a:t>Click to edit Master subtitle style</a:t>
            </a:r>
          </a:p>
        </p:txBody>
      </p:sp>
      <p:sp>
        <p:nvSpPr>
          <p:cNvPr id="96263" name="Rectangle 7"/>
          <p:cNvSpPr>
            <a:spLocks noGrp="1" noChangeArrowheads="1"/>
          </p:cNvSpPr>
          <p:nvPr>
            <p:ph type="dt" sz="half" idx="2"/>
          </p:nvPr>
        </p:nvSpPr>
        <p:spPr/>
        <p:txBody>
          <a:bodyPr/>
          <a:lstStyle>
            <a:lvl1pPr>
              <a:defRPr/>
            </a:lvl1pPr>
          </a:lstStyle>
          <a:p>
            <a:endParaRPr lang="en-US"/>
          </a:p>
        </p:txBody>
      </p:sp>
      <p:sp>
        <p:nvSpPr>
          <p:cNvPr id="96264" name="Rectangle 8"/>
          <p:cNvSpPr>
            <a:spLocks noGrp="1" noChangeArrowheads="1"/>
          </p:cNvSpPr>
          <p:nvPr>
            <p:ph type="ftr" sz="quarter" idx="3"/>
          </p:nvPr>
        </p:nvSpPr>
        <p:spPr>
          <a:xfrm>
            <a:off x="3352800" y="6391275"/>
            <a:ext cx="2895600" cy="457200"/>
          </a:xfrm>
        </p:spPr>
        <p:txBody>
          <a:bodyPr/>
          <a:lstStyle>
            <a:lvl1pPr>
              <a:defRPr/>
            </a:lvl1pPr>
          </a:lstStyle>
          <a:p>
            <a:endParaRPr lang="en-US"/>
          </a:p>
        </p:txBody>
      </p:sp>
      <p:sp>
        <p:nvSpPr>
          <p:cNvPr id="96265" name="Rectangle 9"/>
          <p:cNvSpPr>
            <a:spLocks noGrp="1" noChangeArrowheads="1"/>
          </p:cNvSpPr>
          <p:nvPr>
            <p:ph type="sldNum" sz="quarter" idx="4"/>
          </p:nvPr>
        </p:nvSpPr>
        <p:spPr>
          <a:xfrm>
            <a:off x="6858000" y="6391275"/>
            <a:ext cx="1600200" cy="457200"/>
          </a:xfrm>
        </p:spPr>
        <p:txBody>
          <a:bodyPr/>
          <a:lstStyle>
            <a:lvl1pPr>
              <a:defRPr/>
            </a:lvl1pPr>
          </a:lstStyle>
          <a:p>
            <a:fld id="{6863F913-3376-4091-9644-C71B9509D717}" type="slidenum">
              <a:rPr lang="en-US"/>
              <a:pPr/>
              <a:t>‹#›</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96261"/>
                                        </p:tgtEl>
                                        <p:attrNameLst>
                                          <p:attrName>style.visibility</p:attrName>
                                        </p:attrNameLst>
                                      </p:cBhvr>
                                      <p:to>
                                        <p:strVal val="visible"/>
                                      </p:to>
                                    </p:set>
                                    <p:anim calcmode="lin" valueType="num">
                                      <p:cBhvr>
                                        <p:cTn id="7" dur="500" fill="hold"/>
                                        <p:tgtEl>
                                          <p:spTgt spid="96261"/>
                                        </p:tgtEl>
                                        <p:attrNameLst>
                                          <p:attrName>ppt_w</p:attrName>
                                        </p:attrNameLst>
                                      </p:cBhvr>
                                      <p:tavLst>
                                        <p:tav tm="0">
                                          <p:val>
                                            <p:fltVal val="0"/>
                                          </p:val>
                                        </p:tav>
                                        <p:tav tm="100000">
                                          <p:val>
                                            <p:strVal val="#ppt_w"/>
                                          </p:val>
                                        </p:tav>
                                      </p:tavLst>
                                    </p:anim>
                                    <p:anim calcmode="lin" valueType="num">
                                      <p:cBhvr>
                                        <p:cTn id="8" dur="500" fill="hold"/>
                                        <p:tgtEl>
                                          <p:spTgt spid="96261"/>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96262">
                                            <p:txEl>
                                              <p:pRg st="0" end="0"/>
                                            </p:txEl>
                                          </p:spTgt>
                                        </p:tgtEl>
                                        <p:attrNameLst>
                                          <p:attrName>style.visibility</p:attrName>
                                        </p:attrNameLst>
                                      </p:cBhvr>
                                      <p:to>
                                        <p:strVal val="visible"/>
                                      </p:to>
                                    </p:set>
                                    <p:anim calcmode="lin" valueType="num">
                                      <p:cBhvr>
                                        <p:cTn id="13" dur="500" fill="hold"/>
                                        <p:tgtEl>
                                          <p:spTgt spid="96262">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96262">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1" grpId="0"/>
      <p:bldP spid="96262" grpId="0" build="p">
        <p:tmplLst>
          <p:tmpl lvl="1">
            <p:tnLst>
              <p:par>
                <p:cTn presetID="23" presetClass="entr" presetSubtype="16" fill="hold" nodeType="clickEffect">
                  <p:stCondLst>
                    <p:cond delay="0"/>
                  </p:stCondLst>
                  <p:childTnLst>
                    <p:set>
                      <p:cBhvr>
                        <p:cTn dur="1" fill="hold">
                          <p:stCondLst>
                            <p:cond delay="0"/>
                          </p:stCondLst>
                        </p:cTn>
                        <p:tgtEl>
                          <p:spTgt spid="96262"/>
                        </p:tgtEl>
                        <p:attrNameLst>
                          <p:attrName>style.visibility</p:attrName>
                        </p:attrNameLst>
                      </p:cBhvr>
                      <p:to>
                        <p:strVal val="visible"/>
                      </p:to>
                    </p:set>
                    <p:anim calcmode="lin" valueType="num">
                      <p:cBhvr>
                        <p:cTn dur="500" fill="hold"/>
                        <p:tgtEl>
                          <p:spTgt spid="96262"/>
                        </p:tgtEl>
                        <p:attrNameLst>
                          <p:attrName>ppt_w</p:attrName>
                        </p:attrNameLst>
                      </p:cBhvr>
                      <p:tavLst>
                        <p:tav tm="0">
                          <p:val>
                            <p:fltVal val="0"/>
                          </p:val>
                        </p:tav>
                        <p:tav tm="100000">
                          <p:val>
                            <p:strVal val="#ppt_w"/>
                          </p:val>
                        </p:tav>
                      </p:tavLst>
                    </p:anim>
                    <p:anim calcmode="lin" valueType="num">
                      <p:cBhvr>
                        <p:cTn dur="500" fill="hold"/>
                        <p:tgtEl>
                          <p:spTgt spid="96262"/>
                        </p:tgtEl>
                        <p:attrNameLst>
                          <p:attrName>ppt_h</p:attrName>
                        </p:attrNameLst>
                      </p:cBhvr>
                      <p:tavLst>
                        <p:tav tm="0">
                          <p:val>
                            <p:fltVal val="0"/>
                          </p:val>
                        </p:tav>
                        <p:tav tm="100000">
                          <p:val>
                            <p:strVal val="#ppt_h"/>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80CA1C7-D5F9-4D4E-9FB7-EF1ADAB138D4}" type="slidenum">
              <a:rPr lang="en-US"/>
              <a:pPr/>
              <a:t>‹#›</a:t>
            </a:fld>
            <a:endParaRPr lang="en-US"/>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533400"/>
            <a:ext cx="192405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533400"/>
            <a:ext cx="561975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EDBFCF6-8F6D-4A1F-9A85-4048E64DC6E7}" type="slidenum">
              <a:rPr lang="en-US"/>
              <a:pPr/>
              <a:t>‹#›</a:t>
            </a:fld>
            <a:endParaRPr lang="en-US"/>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62000" y="1905000"/>
            <a:ext cx="7696200" cy="4038600"/>
          </a:xfrm>
        </p:spPr>
        <p:txBody>
          <a:bodyPr/>
          <a:lstStyle/>
          <a:p>
            <a:endParaRPr lang="en-US"/>
          </a:p>
        </p:txBody>
      </p:sp>
      <p:sp>
        <p:nvSpPr>
          <p:cNvPr id="4" name="Date Placeholder 3"/>
          <p:cNvSpPr>
            <a:spLocks noGrp="1"/>
          </p:cNvSpPr>
          <p:nvPr>
            <p:ph type="dt" sz="half" idx="10"/>
          </p:nvPr>
        </p:nvSpPr>
        <p:spPr>
          <a:xfrm>
            <a:off x="762000" y="6391275"/>
            <a:ext cx="2057400" cy="457200"/>
          </a:xfrm>
        </p:spPr>
        <p:txBody>
          <a:bodyPr/>
          <a:lstStyle>
            <a:lvl1pPr>
              <a:defRPr/>
            </a:lvl1pPr>
          </a:lstStyle>
          <a:p>
            <a:endParaRPr lang="en-US"/>
          </a:p>
        </p:txBody>
      </p:sp>
      <p:sp>
        <p:nvSpPr>
          <p:cNvPr id="5" name="Footer Placeholder 4"/>
          <p:cNvSpPr>
            <a:spLocks noGrp="1"/>
          </p:cNvSpPr>
          <p:nvPr>
            <p:ph type="ftr" sz="quarter" idx="11"/>
          </p:nvPr>
        </p:nvSpPr>
        <p:spPr>
          <a:xfrm>
            <a:off x="3352800" y="6403975"/>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858000" y="6400800"/>
            <a:ext cx="1600200" cy="457200"/>
          </a:xfrm>
        </p:spPr>
        <p:txBody>
          <a:bodyPr/>
          <a:lstStyle>
            <a:lvl1pPr>
              <a:defRPr/>
            </a:lvl1pPr>
          </a:lstStyle>
          <a:p>
            <a:fld id="{FEA9DCBE-36E5-499E-A9A0-BC99997E1B1E}" type="slidenum">
              <a:rPr lang="en-US"/>
              <a:pPr/>
              <a:t>‹#›</a:t>
            </a:fld>
            <a:endParaRPr lang="en-US"/>
          </a:p>
        </p:txBody>
      </p:sp>
    </p:spTree>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62000" y="1905000"/>
            <a:ext cx="37719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905000"/>
            <a:ext cx="37719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762000" y="6391275"/>
            <a:ext cx="2057400" cy="457200"/>
          </a:xfrm>
        </p:spPr>
        <p:txBody>
          <a:bodyPr/>
          <a:lstStyle>
            <a:lvl1pPr>
              <a:defRPr/>
            </a:lvl1pPr>
          </a:lstStyle>
          <a:p>
            <a:endParaRPr lang="en-US"/>
          </a:p>
        </p:txBody>
      </p:sp>
      <p:sp>
        <p:nvSpPr>
          <p:cNvPr id="6" name="Footer Placeholder 5"/>
          <p:cNvSpPr>
            <a:spLocks noGrp="1"/>
          </p:cNvSpPr>
          <p:nvPr>
            <p:ph type="ftr" sz="quarter" idx="11"/>
          </p:nvPr>
        </p:nvSpPr>
        <p:spPr>
          <a:xfrm>
            <a:off x="3352800" y="6403975"/>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858000" y="6400800"/>
            <a:ext cx="1600200" cy="457200"/>
          </a:xfrm>
        </p:spPr>
        <p:txBody>
          <a:bodyPr/>
          <a:lstStyle>
            <a:lvl1pPr>
              <a:defRPr/>
            </a:lvl1pPr>
          </a:lstStyle>
          <a:p>
            <a:fld id="{79E27F5C-39DC-4B96-A5A8-0EA60107A6C6}" type="slidenum">
              <a:rPr lang="en-US"/>
              <a:pPr/>
              <a:t>‹#›</a:t>
            </a:fld>
            <a:endParaRPr lang="en-US"/>
          </a:p>
        </p:txBody>
      </p:sp>
    </p:spTree>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62000" y="1905000"/>
            <a:ext cx="37719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86300" y="1905000"/>
            <a:ext cx="37719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86300" y="4000500"/>
            <a:ext cx="37719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762000" y="6391275"/>
            <a:ext cx="2057400" cy="457200"/>
          </a:xfrm>
        </p:spPr>
        <p:txBody>
          <a:bodyPr/>
          <a:lstStyle>
            <a:lvl1pPr>
              <a:defRPr/>
            </a:lvl1pPr>
          </a:lstStyle>
          <a:p>
            <a:endParaRPr lang="en-US"/>
          </a:p>
        </p:txBody>
      </p:sp>
      <p:sp>
        <p:nvSpPr>
          <p:cNvPr id="7" name="Footer Placeholder 6"/>
          <p:cNvSpPr>
            <a:spLocks noGrp="1"/>
          </p:cNvSpPr>
          <p:nvPr>
            <p:ph type="ftr" sz="quarter" idx="11"/>
          </p:nvPr>
        </p:nvSpPr>
        <p:spPr>
          <a:xfrm>
            <a:off x="3352800" y="6403975"/>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858000" y="6400800"/>
            <a:ext cx="1600200" cy="457200"/>
          </a:xfrm>
        </p:spPr>
        <p:txBody>
          <a:bodyPr/>
          <a:lstStyle>
            <a:lvl1pPr>
              <a:defRPr/>
            </a:lvl1pPr>
          </a:lstStyle>
          <a:p>
            <a:fld id="{87583EF4-7F19-4EFD-80BD-D70FE9B01EC6}" type="slidenum">
              <a:rPr lang="en-US"/>
              <a:pPr/>
              <a:t>‹#›</a:t>
            </a:fld>
            <a:endParaRPr lang="en-US"/>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203B83C-0E27-4C2D-ADE5-C250416D4CFB}" type="slidenum">
              <a:rPr lang="en-US"/>
              <a:pPr/>
              <a:t>‹#›</a:t>
            </a:fld>
            <a:endParaRPr lang="en-US"/>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0A735C6-BDF8-4207-AED9-C7E2993A1B7A}" type="slidenum">
              <a:rPr lang="en-US"/>
              <a:pPr/>
              <a:t>‹#›</a:t>
            </a:fld>
            <a:endParaRPr lang="en-US"/>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905000"/>
            <a:ext cx="37719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905000"/>
            <a:ext cx="37719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C08DDFB-E976-4767-B762-A4C94BAC4E7E}" type="slidenum">
              <a:rPr lang="en-US"/>
              <a:pPr/>
              <a:t>‹#›</a:t>
            </a:fld>
            <a:endParaRPr lang="en-US"/>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59E0713-C7ED-45DF-ADA0-EA23AE04CF0E}" type="slidenum">
              <a:rPr lang="en-US"/>
              <a:pPr/>
              <a:t>‹#›</a:t>
            </a:fld>
            <a:endParaRPr lang="en-US"/>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957ED860-F220-45B7-A404-140D49E8E53D}" type="slidenum">
              <a:rPr lang="en-US"/>
              <a:pPr/>
              <a:t>‹#›</a:t>
            </a:fld>
            <a:endParaRPr lang="en-US"/>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3E33A12D-3C88-441A-BB51-AB56C199D7FE}" type="slidenum">
              <a:rPr lang="en-US"/>
              <a:pPr/>
              <a:t>‹#›</a:t>
            </a:fld>
            <a:endParaRPr lang="en-US"/>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3AB3DF9-B8C1-4CE3-842D-D668A1759FAF}" type="slidenum">
              <a:rPr lang="en-US"/>
              <a:pPr/>
              <a:t>‹#›</a:t>
            </a:fld>
            <a:endParaRPr lang="en-US"/>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23B419F-53D4-4191-B2B7-448AE00FC1B4}" type="slidenum">
              <a:rPr lang="en-US"/>
              <a:pPr/>
              <a:t>‹#›</a:t>
            </a:fld>
            <a:endParaRPr lang="en-US"/>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bwMode="auto">
          <a:xfrm>
            <a:off x="762000" y="533400"/>
            <a:ext cx="7696200"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95235" name="Rectangle 3"/>
          <p:cNvSpPr>
            <a:spLocks noGrp="1" noChangeArrowheads="1"/>
          </p:cNvSpPr>
          <p:nvPr>
            <p:ph type="body" idx="1"/>
          </p:nvPr>
        </p:nvSpPr>
        <p:spPr bwMode="auto">
          <a:xfrm>
            <a:off x="762000" y="1905000"/>
            <a:ext cx="7696200" cy="403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5236" name="Rectangle 4"/>
          <p:cNvSpPr>
            <a:spLocks noGrp="1" noChangeArrowheads="1"/>
          </p:cNvSpPr>
          <p:nvPr>
            <p:ph type="dt" sz="half" idx="2"/>
          </p:nvPr>
        </p:nvSpPr>
        <p:spPr bwMode="auto">
          <a:xfrm>
            <a:off x="762000" y="6391275"/>
            <a:ext cx="2057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endParaRPr lang="en-US"/>
          </a:p>
        </p:txBody>
      </p:sp>
      <p:sp>
        <p:nvSpPr>
          <p:cNvPr id="95237" name="Rectangle 5"/>
          <p:cNvSpPr>
            <a:spLocks noGrp="1" noChangeArrowheads="1"/>
          </p:cNvSpPr>
          <p:nvPr>
            <p:ph type="ftr" sz="quarter" idx="3"/>
          </p:nvPr>
        </p:nvSpPr>
        <p:spPr bwMode="auto">
          <a:xfrm>
            <a:off x="3352800" y="6403975"/>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endParaRPr lang="en-US"/>
          </a:p>
        </p:txBody>
      </p:sp>
      <p:sp>
        <p:nvSpPr>
          <p:cNvPr id="95238" name="Rectangle 6"/>
          <p:cNvSpPr>
            <a:spLocks noGrp="1" noChangeArrowheads="1"/>
          </p:cNvSpPr>
          <p:nvPr>
            <p:ph type="sldNum" sz="quarter" idx="4"/>
          </p:nvPr>
        </p:nvSpPr>
        <p:spPr bwMode="auto">
          <a:xfrm>
            <a:off x="6858000" y="6400800"/>
            <a:ext cx="1600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fld id="{6E084D21-B790-417A-B005-FD488D28CCDA}" type="slidenum">
              <a:rPr lang="en-US"/>
              <a:pPr/>
              <a:t>‹#›</a:t>
            </a:fld>
            <a:endParaRPr lang="en-US"/>
          </a:p>
        </p:txBody>
      </p:sp>
      <p:grpSp>
        <p:nvGrpSpPr>
          <p:cNvPr id="95239" name="Group 7"/>
          <p:cNvGrpSpPr>
            <a:grpSpLocks/>
          </p:cNvGrpSpPr>
          <p:nvPr/>
        </p:nvGrpSpPr>
        <p:grpSpPr bwMode="auto">
          <a:xfrm>
            <a:off x="168275" y="228600"/>
            <a:ext cx="8823325" cy="6096000"/>
            <a:chOff x="106" y="144"/>
            <a:chExt cx="5558" cy="3840"/>
          </a:xfrm>
        </p:grpSpPr>
        <p:sp>
          <p:nvSpPr>
            <p:cNvPr id="95240" name="AutoShape 8"/>
            <p:cNvSpPr>
              <a:spLocks noChangeArrowheads="1"/>
            </p:cNvSpPr>
            <p:nvPr/>
          </p:nvSpPr>
          <p:spPr bwMode="auto">
            <a:xfrm>
              <a:off x="106" y="144"/>
              <a:ext cx="5558" cy="3840"/>
            </a:xfrm>
            <a:prstGeom prst="roundRect">
              <a:avLst>
                <a:gd name="adj" fmla="val 11046"/>
              </a:avLst>
            </a:prstGeom>
            <a:noFill/>
            <a:ln w="28575">
              <a:solidFill>
                <a:schemeClr val="folHlink"/>
              </a:solidFill>
              <a:round/>
              <a:headEnd/>
              <a:tailEnd/>
            </a:ln>
            <a:effectLst/>
          </p:spPr>
          <p:txBody>
            <a:bodyPr wrap="none" anchor="ctr"/>
            <a:lstStyle/>
            <a:p>
              <a:pPr algn="ctr" eaLnBrk="1" hangingPunct="1"/>
              <a:endParaRPr lang="en-US" sz="2400">
                <a:latin typeface="Times New Roman" pitchFamily="18" charset="0"/>
              </a:endParaRPr>
            </a:p>
          </p:txBody>
        </p:sp>
        <p:sp>
          <p:nvSpPr>
            <p:cNvPr id="95241" name="Line 9"/>
            <p:cNvSpPr>
              <a:spLocks noChangeShapeType="1"/>
            </p:cNvSpPr>
            <p:nvPr/>
          </p:nvSpPr>
          <p:spPr bwMode="auto">
            <a:xfrm>
              <a:off x="480" y="1077"/>
              <a:ext cx="4848" cy="0"/>
            </a:xfrm>
            <a:prstGeom prst="line">
              <a:avLst/>
            </a:prstGeom>
            <a:noFill/>
            <a:ln w="38100">
              <a:solidFill>
                <a:schemeClr val="folHlink"/>
              </a:solidFill>
              <a:round/>
              <a:headEnd/>
              <a:tailEnd/>
            </a:ln>
            <a:effectLst/>
          </p:spPr>
          <p:txBody>
            <a:bodyPr/>
            <a:lstStyle/>
            <a:p>
              <a:endParaRPr lang="en-US"/>
            </a:p>
          </p:txBody>
        </p:sp>
      </p:gr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Lst>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95234"/>
                                        </p:tgtEl>
                                        <p:attrNameLst>
                                          <p:attrName>style.visibility</p:attrName>
                                        </p:attrNameLst>
                                      </p:cBhvr>
                                      <p:to>
                                        <p:strVal val="visible"/>
                                      </p:to>
                                    </p:set>
                                    <p:anim calcmode="lin" valueType="num">
                                      <p:cBhvr>
                                        <p:cTn id="7" dur="500" fill="hold"/>
                                        <p:tgtEl>
                                          <p:spTgt spid="95234"/>
                                        </p:tgtEl>
                                        <p:attrNameLst>
                                          <p:attrName>ppt_w</p:attrName>
                                        </p:attrNameLst>
                                      </p:cBhvr>
                                      <p:tavLst>
                                        <p:tav tm="0">
                                          <p:val>
                                            <p:fltVal val="0"/>
                                          </p:val>
                                        </p:tav>
                                        <p:tav tm="100000">
                                          <p:val>
                                            <p:strVal val="#ppt_w"/>
                                          </p:val>
                                        </p:tav>
                                      </p:tavLst>
                                    </p:anim>
                                    <p:anim calcmode="lin" valueType="num">
                                      <p:cBhvr>
                                        <p:cTn id="8" dur="500" fill="hold"/>
                                        <p:tgtEl>
                                          <p:spTgt spid="9523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95235">
                                            <p:txEl>
                                              <p:pRg st="0" end="0"/>
                                            </p:txEl>
                                          </p:spTgt>
                                        </p:tgtEl>
                                        <p:attrNameLst>
                                          <p:attrName>style.visibility</p:attrName>
                                        </p:attrNameLst>
                                      </p:cBhvr>
                                      <p:to>
                                        <p:strVal val="visible"/>
                                      </p:to>
                                    </p:set>
                                    <p:anim calcmode="lin" valueType="num">
                                      <p:cBhvr>
                                        <p:cTn id="13" dur="500" fill="hold"/>
                                        <p:tgtEl>
                                          <p:spTgt spid="9523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95235">
                                            <p:txEl>
                                              <p:pRg st="0" end="0"/>
                                            </p:txEl>
                                          </p:spTgt>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p:stCondLst>
                                    <p:cond delay="0"/>
                                  </p:stCondLst>
                                  <p:childTnLst>
                                    <p:set>
                                      <p:cBhvr>
                                        <p:cTn id="16" dur="1" fill="hold">
                                          <p:stCondLst>
                                            <p:cond delay="0"/>
                                          </p:stCondLst>
                                        </p:cTn>
                                        <p:tgtEl>
                                          <p:spTgt spid="95235">
                                            <p:txEl>
                                              <p:pRg st="1" end="1"/>
                                            </p:txEl>
                                          </p:spTgt>
                                        </p:tgtEl>
                                        <p:attrNameLst>
                                          <p:attrName>style.visibility</p:attrName>
                                        </p:attrNameLst>
                                      </p:cBhvr>
                                      <p:to>
                                        <p:strVal val="visible"/>
                                      </p:to>
                                    </p:set>
                                    <p:anim calcmode="lin" valueType="num">
                                      <p:cBhvr>
                                        <p:cTn id="17" dur="500" fill="hold"/>
                                        <p:tgtEl>
                                          <p:spTgt spid="95235">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95235">
                                            <p:txEl>
                                              <p:pRg st="1" end="1"/>
                                            </p:txEl>
                                          </p:spTgt>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95235">
                                            <p:txEl>
                                              <p:pRg st="2" end="2"/>
                                            </p:txEl>
                                          </p:spTgt>
                                        </p:tgtEl>
                                        <p:attrNameLst>
                                          <p:attrName>style.visibility</p:attrName>
                                        </p:attrNameLst>
                                      </p:cBhvr>
                                      <p:to>
                                        <p:strVal val="visible"/>
                                      </p:to>
                                    </p:set>
                                    <p:anim calcmode="lin" valueType="num">
                                      <p:cBhvr>
                                        <p:cTn id="21" dur="500" fill="hold"/>
                                        <p:tgtEl>
                                          <p:spTgt spid="9523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95235">
                                            <p:txEl>
                                              <p:pRg st="2" end="2"/>
                                            </p:txEl>
                                          </p:spTgt>
                                        </p:tgtEl>
                                        <p:attrNameLst>
                                          <p:attrName>ppt_h</p:attrName>
                                        </p:attrNameLst>
                                      </p:cBhvr>
                                      <p:tavLst>
                                        <p:tav tm="0">
                                          <p:val>
                                            <p:fltVal val="0"/>
                                          </p:val>
                                        </p:tav>
                                        <p:tav tm="100000">
                                          <p:val>
                                            <p:strVal val="#ppt_h"/>
                                          </p:val>
                                        </p:tav>
                                      </p:tavLst>
                                    </p:anim>
                                  </p:childTnLst>
                                </p:cTn>
                              </p:par>
                              <p:par>
                                <p:cTn id="23" presetID="23" presetClass="entr" presetSubtype="16" fill="hold" grpId="0" nodeType="withEffect">
                                  <p:stCondLst>
                                    <p:cond delay="0"/>
                                  </p:stCondLst>
                                  <p:childTnLst>
                                    <p:set>
                                      <p:cBhvr>
                                        <p:cTn id="24" dur="1" fill="hold">
                                          <p:stCondLst>
                                            <p:cond delay="0"/>
                                          </p:stCondLst>
                                        </p:cTn>
                                        <p:tgtEl>
                                          <p:spTgt spid="95235">
                                            <p:txEl>
                                              <p:pRg st="3" end="3"/>
                                            </p:txEl>
                                          </p:spTgt>
                                        </p:tgtEl>
                                        <p:attrNameLst>
                                          <p:attrName>style.visibility</p:attrName>
                                        </p:attrNameLst>
                                      </p:cBhvr>
                                      <p:to>
                                        <p:strVal val="visible"/>
                                      </p:to>
                                    </p:set>
                                    <p:anim calcmode="lin" valueType="num">
                                      <p:cBhvr>
                                        <p:cTn id="25" dur="500" fill="hold"/>
                                        <p:tgtEl>
                                          <p:spTgt spid="95235">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95235">
                                            <p:txEl>
                                              <p:pRg st="3" end="3"/>
                                            </p:txEl>
                                          </p:spTgt>
                                        </p:tgtEl>
                                        <p:attrNameLst>
                                          <p:attrName>ppt_h</p:attrName>
                                        </p:attrNameLst>
                                      </p:cBhvr>
                                      <p:tavLst>
                                        <p:tav tm="0">
                                          <p:val>
                                            <p:fltVal val="0"/>
                                          </p:val>
                                        </p:tav>
                                        <p:tav tm="100000">
                                          <p:val>
                                            <p:strVal val="#ppt_h"/>
                                          </p:val>
                                        </p:tav>
                                      </p:tavLst>
                                    </p:anim>
                                  </p:childTnLst>
                                </p:cTn>
                              </p:par>
                              <p:par>
                                <p:cTn id="27" presetID="23" presetClass="entr" presetSubtype="16" fill="hold" grpId="0" nodeType="withEffect">
                                  <p:stCondLst>
                                    <p:cond delay="0"/>
                                  </p:stCondLst>
                                  <p:childTnLst>
                                    <p:set>
                                      <p:cBhvr>
                                        <p:cTn id="28" dur="1" fill="hold">
                                          <p:stCondLst>
                                            <p:cond delay="0"/>
                                          </p:stCondLst>
                                        </p:cTn>
                                        <p:tgtEl>
                                          <p:spTgt spid="95235">
                                            <p:txEl>
                                              <p:pRg st="4" end="4"/>
                                            </p:txEl>
                                          </p:spTgt>
                                        </p:tgtEl>
                                        <p:attrNameLst>
                                          <p:attrName>style.visibility</p:attrName>
                                        </p:attrNameLst>
                                      </p:cBhvr>
                                      <p:to>
                                        <p:strVal val="visible"/>
                                      </p:to>
                                    </p:set>
                                    <p:anim calcmode="lin" valueType="num">
                                      <p:cBhvr>
                                        <p:cTn id="29" dur="500" fill="hold"/>
                                        <p:tgtEl>
                                          <p:spTgt spid="95235">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95235">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4" grpId="0"/>
      <p:bldP spid="95235" grpId="0" build="p">
        <p:tmplLst>
          <p:tmpl lvl="1">
            <p:tnLst>
              <p:par>
                <p:cTn presetID="23" presetClass="entr" presetSubtype="16" fill="hold" nodeType="clickEffect">
                  <p:stCondLst>
                    <p:cond delay="0"/>
                  </p:stCondLst>
                  <p:childTnLst>
                    <p:set>
                      <p:cBhvr>
                        <p:cTn dur="1" fill="hold">
                          <p:stCondLst>
                            <p:cond delay="0"/>
                          </p:stCondLst>
                        </p:cTn>
                        <p:tgtEl>
                          <p:spTgt spid="95235"/>
                        </p:tgtEl>
                        <p:attrNameLst>
                          <p:attrName>style.visibility</p:attrName>
                        </p:attrNameLst>
                      </p:cBhvr>
                      <p:to>
                        <p:strVal val="visible"/>
                      </p:to>
                    </p:set>
                    <p:anim calcmode="lin" valueType="num">
                      <p:cBhvr>
                        <p:cTn dur="500" fill="hold"/>
                        <p:tgtEl>
                          <p:spTgt spid="95235"/>
                        </p:tgtEl>
                        <p:attrNameLst>
                          <p:attrName>ppt_w</p:attrName>
                        </p:attrNameLst>
                      </p:cBhvr>
                      <p:tavLst>
                        <p:tav tm="0">
                          <p:val>
                            <p:fltVal val="0"/>
                          </p:val>
                        </p:tav>
                        <p:tav tm="100000">
                          <p:val>
                            <p:strVal val="#ppt_w"/>
                          </p:val>
                        </p:tav>
                      </p:tavLst>
                    </p:anim>
                    <p:anim calcmode="lin" valueType="num">
                      <p:cBhvr>
                        <p:cTn dur="500" fill="hold"/>
                        <p:tgtEl>
                          <p:spTgt spid="95235"/>
                        </p:tgtEl>
                        <p:attrNameLst>
                          <p:attrName>ppt_h</p:attrName>
                        </p:attrNameLst>
                      </p:cBhvr>
                      <p:tavLst>
                        <p:tav tm="0">
                          <p:val>
                            <p:fltVal val="0"/>
                          </p:val>
                        </p:tav>
                        <p:tav tm="100000">
                          <p:val>
                            <p:strVal val="#ppt_h"/>
                          </p:val>
                        </p:tav>
                      </p:tavLst>
                    </p:anim>
                  </p:childTnLst>
                </p:cTn>
              </p:par>
            </p:tnLst>
          </p:tmpl>
          <p:tmpl lvl="2">
            <p:tnLst>
              <p:par>
                <p:cTn presetID="23" presetClass="entr" presetSubtype="16" fill="hold" nodeType="withEffect">
                  <p:stCondLst>
                    <p:cond delay="0"/>
                  </p:stCondLst>
                  <p:childTnLst>
                    <p:set>
                      <p:cBhvr>
                        <p:cTn dur="1" fill="hold">
                          <p:stCondLst>
                            <p:cond delay="0"/>
                          </p:stCondLst>
                        </p:cTn>
                        <p:tgtEl>
                          <p:spTgt spid="95235"/>
                        </p:tgtEl>
                        <p:attrNameLst>
                          <p:attrName>style.visibility</p:attrName>
                        </p:attrNameLst>
                      </p:cBhvr>
                      <p:to>
                        <p:strVal val="visible"/>
                      </p:to>
                    </p:set>
                    <p:anim calcmode="lin" valueType="num">
                      <p:cBhvr>
                        <p:cTn dur="500" fill="hold"/>
                        <p:tgtEl>
                          <p:spTgt spid="95235"/>
                        </p:tgtEl>
                        <p:attrNameLst>
                          <p:attrName>ppt_w</p:attrName>
                        </p:attrNameLst>
                      </p:cBhvr>
                      <p:tavLst>
                        <p:tav tm="0">
                          <p:val>
                            <p:fltVal val="0"/>
                          </p:val>
                        </p:tav>
                        <p:tav tm="100000">
                          <p:val>
                            <p:strVal val="#ppt_w"/>
                          </p:val>
                        </p:tav>
                      </p:tavLst>
                    </p:anim>
                    <p:anim calcmode="lin" valueType="num">
                      <p:cBhvr>
                        <p:cTn dur="500" fill="hold"/>
                        <p:tgtEl>
                          <p:spTgt spid="95235"/>
                        </p:tgtEl>
                        <p:attrNameLst>
                          <p:attrName>ppt_h</p:attrName>
                        </p:attrNameLst>
                      </p:cBhvr>
                      <p:tavLst>
                        <p:tav tm="0">
                          <p:val>
                            <p:fltVal val="0"/>
                          </p:val>
                        </p:tav>
                        <p:tav tm="100000">
                          <p:val>
                            <p:strVal val="#ppt_h"/>
                          </p:val>
                        </p:tav>
                      </p:tavLst>
                    </p:anim>
                  </p:childTnLst>
                </p:cTn>
              </p:par>
            </p:tnLst>
          </p:tmpl>
          <p:tmpl lvl="3">
            <p:tnLst>
              <p:par>
                <p:cTn presetID="23" presetClass="entr" presetSubtype="16" fill="hold" nodeType="withEffect">
                  <p:stCondLst>
                    <p:cond delay="0"/>
                  </p:stCondLst>
                  <p:childTnLst>
                    <p:set>
                      <p:cBhvr>
                        <p:cTn dur="1" fill="hold">
                          <p:stCondLst>
                            <p:cond delay="0"/>
                          </p:stCondLst>
                        </p:cTn>
                        <p:tgtEl>
                          <p:spTgt spid="95235"/>
                        </p:tgtEl>
                        <p:attrNameLst>
                          <p:attrName>style.visibility</p:attrName>
                        </p:attrNameLst>
                      </p:cBhvr>
                      <p:to>
                        <p:strVal val="visible"/>
                      </p:to>
                    </p:set>
                    <p:anim calcmode="lin" valueType="num">
                      <p:cBhvr>
                        <p:cTn dur="500" fill="hold"/>
                        <p:tgtEl>
                          <p:spTgt spid="95235"/>
                        </p:tgtEl>
                        <p:attrNameLst>
                          <p:attrName>ppt_w</p:attrName>
                        </p:attrNameLst>
                      </p:cBhvr>
                      <p:tavLst>
                        <p:tav tm="0">
                          <p:val>
                            <p:fltVal val="0"/>
                          </p:val>
                        </p:tav>
                        <p:tav tm="100000">
                          <p:val>
                            <p:strVal val="#ppt_w"/>
                          </p:val>
                        </p:tav>
                      </p:tavLst>
                    </p:anim>
                    <p:anim calcmode="lin" valueType="num">
                      <p:cBhvr>
                        <p:cTn dur="500" fill="hold"/>
                        <p:tgtEl>
                          <p:spTgt spid="95235"/>
                        </p:tgtEl>
                        <p:attrNameLst>
                          <p:attrName>ppt_h</p:attrName>
                        </p:attrNameLst>
                      </p:cBhvr>
                      <p:tavLst>
                        <p:tav tm="0">
                          <p:val>
                            <p:fltVal val="0"/>
                          </p:val>
                        </p:tav>
                        <p:tav tm="100000">
                          <p:val>
                            <p:strVal val="#ppt_h"/>
                          </p:val>
                        </p:tav>
                      </p:tavLst>
                    </p:anim>
                  </p:childTnLst>
                </p:cTn>
              </p:par>
            </p:tnLst>
          </p:tmpl>
          <p:tmpl lvl="4">
            <p:tnLst>
              <p:par>
                <p:cTn presetID="23" presetClass="entr" presetSubtype="16" fill="hold" nodeType="withEffect">
                  <p:stCondLst>
                    <p:cond delay="0"/>
                  </p:stCondLst>
                  <p:childTnLst>
                    <p:set>
                      <p:cBhvr>
                        <p:cTn dur="1" fill="hold">
                          <p:stCondLst>
                            <p:cond delay="0"/>
                          </p:stCondLst>
                        </p:cTn>
                        <p:tgtEl>
                          <p:spTgt spid="95235"/>
                        </p:tgtEl>
                        <p:attrNameLst>
                          <p:attrName>style.visibility</p:attrName>
                        </p:attrNameLst>
                      </p:cBhvr>
                      <p:to>
                        <p:strVal val="visible"/>
                      </p:to>
                    </p:set>
                    <p:anim calcmode="lin" valueType="num">
                      <p:cBhvr>
                        <p:cTn dur="500" fill="hold"/>
                        <p:tgtEl>
                          <p:spTgt spid="95235"/>
                        </p:tgtEl>
                        <p:attrNameLst>
                          <p:attrName>ppt_w</p:attrName>
                        </p:attrNameLst>
                      </p:cBhvr>
                      <p:tavLst>
                        <p:tav tm="0">
                          <p:val>
                            <p:fltVal val="0"/>
                          </p:val>
                        </p:tav>
                        <p:tav tm="100000">
                          <p:val>
                            <p:strVal val="#ppt_w"/>
                          </p:val>
                        </p:tav>
                      </p:tavLst>
                    </p:anim>
                    <p:anim calcmode="lin" valueType="num">
                      <p:cBhvr>
                        <p:cTn dur="500" fill="hold"/>
                        <p:tgtEl>
                          <p:spTgt spid="95235"/>
                        </p:tgtEl>
                        <p:attrNameLst>
                          <p:attrName>ppt_h</p:attrName>
                        </p:attrNameLst>
                      </p:cBhvr>
                      <p:tavLst>
                        <p:tav tm="0">
                          <p:val>
                            <p:fltVal val="0"/>
                          </p:val>
                        </p:tav>
                        <p:tav tm="100000">
                          <p:val>
                            <p:strVal val="#ppt_h"/>
                          </p:val>
                        </p:tav>
                      </p:tavLst>
                    </p:anim>
                  </p:childTnLst>
                </p:cTn>
              </p:par>
            </p:tnLst>
          </p:tmpl>
          <p:tmpl lvl="5">
            <p:tnLst>
              <p:par>
                <p:cTn presetID="23" presetClass="entr" presetSubtype="16" fill="hold" nodeType="withEffect">
                  <p:stCondLst>
                    <p:cond delay="0"/>
                  </p:stCondLst>
                  <p:childTnLst>
                    <p:set>
                      <p:cBhvr>
                        <p:cTn dur="1" fill="hold">
                          <p:stCondLst>
                            <p:cond delay="0"/>
                          </p:stCondLst>
                        </p:cTn>
                        <p:tgtEl>
                          <p:spTgt spid="95235"/>
                        </p:tgtEl>
                        <p:attrNameLst>
                          <p:attrName>style.visibility</p:attrName>
                        </p:attrNameLst>
                      </p:cBhvr>
                      <p:to>
                        <p:strVal val="visible"/>
                      </p:to>
                    </p:set>
                    <p:anim calcmode="lin" valueType="num">
                      <p:cBhvr>
                        <p:cTn dur="500" fill="hold"/>
                        <p:tgtEl>
                          <p:spTgt spid="95235"/>
                        </p:tgtEl>
                        <p:attrNameLst>
                          <p:attrName>ppt_w</p:attrName>
                        </p:attrNameLst>
                      </p:cBhvr>
                      <p:tavLst>
                        <p:tav tm="0">
                          <p:val>
                            <p:fltVal val="0"/>
                          </p:val>
                        </p:tav>
                        <p:tav tm="100000">
                          <p:val>
                            <p:strVal val="#ppt_w"/>
                          </p:val>
                        </p:tav>
                      </p:tavLst>
                    </p:anim>
                    <p:anim calcmode="lin" valueType="num">
                      <p:cBhvr>
                        <p:cTn dur="500" fill="hold"/>
                        <p:tgtEl>
                          <p:spTgt spid="95235"/>
                        </p:tgtEl>
                        <p:attrNameLst>
                          <p:attrName>ppt_h</p:attrName>
                        </p:attrNameLst>
                      </p:cBhvr>
                      <p:tavLst>
                        <p:tav tm="0">
                          <p:val>
                            <p:fltVal val="0"/>
                          </p:val>
                        </p:tav>
                        <p:tav tm="100000">
                          <p:val>
                            <p:strVal val="#ppt_h"/>
                          </p:val>
                        </p:tav>
                      </p:tavLst>
                    </p:anim>
                  </p:childTnLst>
                </p:cTn>
              </p:par>
            </p:tnLst>
          </p:tmpl>
        </p:tmplLst>
      </p:bldP>
    </p:bldLst>
  </p:timing>
  <p:txStyles>
    <p:titleStyle>
      <a:lvl1pPr algn="l" rtl="0" fontAlgn="base">
        <a:spcBef>
          <a:spcPct val="0"/>
        </a:spcBef>
        <a:spcAft>
          <a:spcPct val="0"/>
        </a:spcAft>
        <a:defRPr sz="3300">
          <a:solidFill>
            <a:schemeClr val="tx2"/>
          </a:solidFill>
          <a:latin typeface="+mj-lt"/>
          <a:ea typeface="+mj-ea"/>
          <a:cs typeface="+mj-cs"/>
        </a:defRPr>
      </a:lvl1pPr>
      <a:lvl2pPr algn="l" rtl="0" fontAlgn="base">
        <a:spcBef>
          <a:spcPct val="0"/>
        </a:spcBef>
        <a:spcAft>
          <a:spcPct val="0"/>
        </a:spcAft>
        <a:defRPr sz="3300">
          <a:solidFill>
            <a:schemeClr val="tx2"/>
          </a:solidFill>
          <a:latin typeface="Arial Black" pitchFamily="34" charset="0"/>
        </a:defRPr>
      </a:lvl2pPr>
      <a:lvl3pPr algn="l" rtl="0" fontAlgn="base">
        <a:spcBef>
          <a:spcPct val="0"/>
        </a:spcBef>
        <a:spcAft>
          <a:spcPct val="0"/>
        </a:spcAft>
        <a:defRPr sz="3300">
          <a:solidFill>
            <a:schemeClr val="tx2"/>
          </a:solidFill>
          <a:latin typeface="Arial Black" pitchFamily="34" charset="0"/>
        </a:defRPr>
      </a:lvl3pPr>
      <a:lvl4pPr algn="l" rtl="0" fontAlgn="base">
        <a:spcBef>
          <a:spcPct val="0"/>
        </a:spcBef>
        <a:spcAft>
          <a:spcPct val="0"/>
        </a:spcAft>
        <a:defRPr sz="3300">
          <a:solidFill>
            <a:schemeClr val="tx2"/>
          </a:solidFill>
          <a:latin typeface="Arial Black" pitchFamily="34" charset="0"/>
        </a:defRPr>
      </a:lvl4pPr>
      <a:lvl5pPr algn="l" rtl="0" fontAlgn="base">
        <a:spcBef>
          <a:spcPct val="0"/>
        </a:spcBef>
        <a:spcAft>
          <a:spcPct val="0"/>
        </a:spcAft>
        <a:defRPr sz="3300">
          <a:solidFill>
            <a:schemeClr val="tx2"/>
          </a:solidFill>
          <a:latin typeface="Arial Black" pitchFamily="34" charset="0"/>
        </a:defRPr>
      </a:lvl5pPr>
      <a:lvl6pPr marL="457200" algn="l" rtl="0" fontAlgn="base">
        <a:spcBef>
          <a:spcPct val="0"/>
        </a:spcBef>
        <a:spcAft>
          <a:spcPct val="0"/>
        </a:spcAft>
        <a:defRPr sz="3300">
          <a:solidFill>
            <a:schemeClr val="tx2"/>
          </a:solidFill>
          <a:latin typeface="Arial Black" pitchFamily="34" charset="0"/>
        </a:defRPr>
      </a:lvl6pPr>
      <a:lvl7pPr marL="914400" algn="l" rtl="0" fontAlgn="base">
        <a:spcBef>
          <a:spcPct val="0"/>
        </a:spcBef>
        <a:spcAft>
          <a:spcPct val="0"/>
        </a:spcAft>
        <a:defRPr sz="3300">
          <a:solidFill>
            <a:schemeClr val="tx2"/>
          </a:solidFill>
          <a:latin typeface="Arial Black" pitchFamily="34" charset="0"/>
        </a:defRPr>
      </a:lvl7pPr>
      <a:lvl8pPr marL="1371600" algn="l" rtl="0" fontAlgn="base">
        <a:spcBef>
          <a:spcPct val="0"/>
        </a:spcBef>
        <a:spcAft>
          <a:spcPct val="0"/>
        </a:spcAft>
        <a:defRPr sz="3300">
          <a:solidFill>
            <a:schemeClr val="tx2"/>
          </a:solidFill>
          <a:latin typeface="Arial Black" pitchFamily="34" charset="0"/>
        </a:defRPr>
      </a:lvl8pPr>
      <a:lvl9pPr marL="1828800" algn="l" rtl="0" fontAlgn="base">
        <a:spcBef>
          <a:spcPct val="0"/>
        </a:spcBef>
        <a:spcAft>
          <a:spcPct val="0"/>
        </a:spcAft>
        <a:defRPr sz="3300">
          <a:solidFill>
            <a:schemeClr val="tx2"/>
          </a:solidFill>
          <a:latin typeface="Arial Black" pitchFamily="34" charset="0"/>
        </a:defRPr>
      </a:lvl9pPr>
    </p:titleStyle>
    <p:bodyStyle>
      <a:lvl1pPr marL="342900" indent="-342900" algn="l" rtl="0" fontAlgn="base">
        <a:spcBef>
          <a:spcPct val="20000"/>
        </a:spcBef>
        <a:spcAft>
          <a:spcPct val="0"/>
        </a:spcAft>
        <a:buClr>
          <a:schemeClr val="bg2"/>
        </a:buClr>
        <a:buSzPct val="70000"/>
        <a:buFont typeface="Wingdings" pitchFamily="2" charset="2"/>
        <a:buChar char="l"/>
        <a:defRPr sz="31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150000"/>
        <a:buChar char="•"/>
        <a:defRPr sz="2600">
          <a:solidFill>
            <a:schemeClr val="tx1"/>
          </a:solidFill>
          <a:latin typeface="+mn-lt"/>
        </a:defRPr>
      </a:lvl2pPr>
      <a:lvl3pPr marL="1143000" indent="-228600" algn="l" rtl="0" fontAlgn="base">
        <a:spcBef>
          <a:spcPct val="20000"/>
        </a:spcBef>
        <a:spcAft>
          <a:spcPct val="0"/>
        </a:spcAft>
        <a:buClr>
          <a:schemeClr val="tx1"/>
        </a:buClr>
        <a:buSzPct val="150000"/>
        <a:buChar char="•"/>
        <a:defRPr sz="2200">
          <a:solidFill>
            <a:schemeClr val="tx1"/>
          </a:solidFill>
          <a:latin typeface="+mn-lt"/>
        </a:defRPr>
      </a:lvl3pPr>
      <a:lvl4pPr marL="1600200" indent="-228600" algn="l" rtl="0" fontAlgn="base">
        <a:spcBef>
          <a:spcPct val="20000"/>
        </a:spcBef>
        <a:spcAft>
          <a:spcPct val="0"/>
        </a:spcAft>
        <a:buClr>
          <a:schemeClr val="tx2"/>
        </a:buClr>
        <a:buSzPct val="150000"/>
        <a:buChar char="•"/>
        <a:defRPr sz="2000">
          <a:solidFill>
            <a:schemeClr val="tx1"/>
          </a:solidFill>
          <a:latin typeface="+mn-lt"/>
        </a:defRPr>
      </a:lvl4pPr>
      <a:lvl5pPr marL="2057400" indent="-228600" algn="l" rtl="0" fontAlgn="base">
        <a:spcBef>
          <a:spcPct val="20000"/>
        </a:spcBef>
        <a:spcAft>
          <a:spcPct val="0"/>
        </a:spcAft>
        <a:buClr>
          <a:schemeClr val="folHlink"/>
        </a:buClr>
        <a:buSzPct val="150000"/>
        <a:buChar char="•"/>
        <a:defRPr sz="2000">
          <a:solidFill>
            <a:schemeClr val="tx1"/>
          </a:solidFill>
          <a:latin typeface="+mn-lt"/>
        </a:defRPr>
      </a:lvl5pPr>
      <a:lvl6pPr marL="2514600" indent="-228600" algn="l" rtl="0" fontAlgn="base">
        <a:spcBef>
          <a:spcPct val="20000"/>
        </a:spcBef>
        <a:spcAft>
          <a:spcPct val="0"/>
        </a:spcAft>
        <a:buClr>
          <a:schemeClr val="folHlink"/>
        </a:buClr>
        <a:buSzPct val="150000"/>
        <a:buChar char="•"/>
        <a:defRPr sz="2000">
          <a:solidFill>
            <a:schemeClr val="tx1"/>
          </a:solidFill>
          <a:latin typeface="+mn-lt"/>
        </a:defRPr>
      </a:lvl6pPr>
      <a:lvl7pPr marL="2971800" indent="-228600" algn="l" rtl="0" fontAlgn="base">
        <a:spcBef>
          <a:spcPct val="20000"/>
        </a:spcBef>
        <a:spcAft>
          <a:spcPct val="0"/>
        </a:spcAft>
        <a:buClr>
          <a:schemeClr val="folHlink"/>
        </a:buClr>
        <a:buSzPct val="150000"/>
        <a:buChar char="•"/>
        <a:defRPr sz="2000">
          <a:solidFill>
            <a:schemeClr val="tx1"/>
          </a:solidFill>
          <a:latin typeface="+mn-lt"/>
        </a:defRPr>
      </a:lvl7pPr>
      <a:lvl8pPr marL="3429000" indent="-228600" algn="l" rtl="0" fontAlgn="base">
        <a:spcBef>
          <a:spcPct val="20000"/>
        </a:spcBef>
        <a:spcAft>
          <a:spcPct val="0"/>
        </a:spcAft>
        <a:buClr>
          <a:schemeClr val="folHlink"/>
        </a:buClr>
        <a:buSzPct val="150000"/>
        <a:buChar char="•"/>
        <a:defRPr sz="2000">
          <a:solidFill>
            <a:schemeClr val="tx1"/>
          </a:solidFill>
          <a:latin typeface="+mn-lt"/>
        </a:defRPr>
      </a:lvl8pPr>
      <a:lvl9pPr marL="3886200" indent="-228600" algn="l" rtl="0" fontAlgn="base">
        <a:spcBef>
          <a:spcPct val="20000"/>
        </a:spcBef>
        <a:spcAft>
          <a:spcPct val="0"/>
        </a:spcAft>
        <a:buClr>
          <a:schemeClr val="folHlink"/>
        </a:buClr>
        <a:buSzPct val="15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alive.com/3649a1a2.php?subject_bread_cramb=128"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www.healthatoz.com/ppdocs/us/cns/content/atoz/tl/misc/sleeplog.pdf"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healthlink.mcw.edu/article/922567322.html" TargetMode="External"/><Relationship Id="rId2" Type="http://schemas.openxmlformats.org/officeDocument/2006/relationships/image" Target="../media/image6.gif"/><Relationship Id="rId1" Type="http://schemas.openxmlformats.org/officeDocument/2006/relationships/slideLayout" Target="../slideLayouts/slideLayout2.xml"/><Relationship Id="rId5" Type="http://schemas.openxmlformats.org/officeDocument/2006/relationships/image" Target="../media/image8.gif"/><Relationship Id="rId4" Type="http://schemas.openxmlformats.org/officeDocument/2006/relationships/image" Target="../media/image7.gif"/></Relationships>
</file>

<file path=ppt/slides/_rels/slide1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1.xml"/><Relationship Id="rId1" Type="http://schemas.openxmlformats.org/officeDocument/2006/relationships/audio" Target="file:///\\INST1\SECONDARY\HOME\SHS\TEACHERS\PORTENGA\Website\Videos\Aaron's%20revised%20PowerPoints\Music%20Clips\Sleep%20-%20Enter%20Sandman.mp3"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findarticles.com/p/articles/mi_m0EPG/is_11_34/ai_65651172" TargetMode="External"/><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hyperlink" Target="http://faculty.washington.edu/chudler/chasleep.html"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ww.webmd.com/sleep-disorders/guide/parasomnias"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www.ninds.nih.gov/disorders/restless_legs/detail_restless_legs.htm#164643237" TargetMode="External"/><Relationship Id="rId2" Type="http://schemas.openxmlformats.org/officeDocument/2006/relationships/hyperlink" Target="http://www.rls.org/Page.aspx?pid=477"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hyperlink" Target="http://watarts.uwaterloo.ca/~acheyne/incubus.html"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www.youtube.com/watch?v=RGz97dxGHV8&amp;feature=related"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34.gif"/><Relationship Id="rId1" Type="http://schemas.openxmlformats.org/officeDocument/2006/relationships/slideLayout" Target="../slideLayouts/slideLayout2.xml"/><Relationship Id="rId4" Type="http://schemas.openxmlformats.org/officeDocument/2006/relationships/image" Target="../media/image36.gif"/></Relationships>
</file>

<file path=ppt/slides/_rels/slide4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image" Target="../media/image38.gi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48.gif"/><Relationship Id="rId4" Type="http://schemas.openxmlformats.org/officeDocument/2006/relationships/image" Target="../media/image47.png"/></Relationships>
</file>

<file path=ppt/slides/_rels/slide61.xml.rels><?xml version="1.0" encoding="UTF-8" standalone="yes"?>
<Relationships xmlns="http://schemas.openxmlformats.org/package/2006/relationships"><Relationship Id="rId2" Type="http://schemas.openxmlformats.org/officeDocument/2006/relationships/hyperlink" Target="http://www.abc.net.au/science/k2/moments/s981339.htm"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7.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en.wikipedia.org/wiki/Carbon" TargetMode="External"/><Relationship Id="rId2" Type="http://schemas.openxmlformats.org/officeDocument/2006/relationships/image" Target="../media/image60.jpeg"/><Relationship Id="rId1" Type="http://schemas.openxmlformats.org/officeDocument/2006/relationships/slideLayout" Target="../slideLayouts/slideLayout13.xml"/><Relationship Id="rId6" Type="http://schemas.openxmlformats.org/officeDocument/2006/relationships/hyperlink" Target="http://en.wikipedia.org/wiki/Oxygen" TargetMode="External"/><Relationship Id="rId5" Type="http://schemas.openxmlformats.org/officeDocument/2006/relationships/hyperlink" Target="http://en.wikipedia.org/wiki/Nitrogen" TargetMode="External"/><Relationship Id="rId4" Type="http://schemas.openxmlformats.org/officeDocument/2006/relationships/hyperlink" Target="http://en.wikipedia.org/wiki/Hydrogen" TargetMode="External"/></Relationships>
</file>

<file path=ppt/slides/_rels/slide7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64.jpeg"/><Relationship Id="rId4" Type="http://schemas.openxmlformats.org/officeDocument/2006/relationships/image" Target="../media/image63.jpeg"/></Relationships>
</file>

<file path=ppt/slides/_rels/slide75.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hyperlink" Target="http://www.whitehousedrugpolicy.gov/publications/factsht/druguse/"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hyperlink" Target="http://www.factsontap.org/factsontap/drugs/the_challenge.htm"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hyperlink" Target="http://www.hypnosis.com/scripts.aspx?section=2" TargetMode="External"/><Relationship Id="rId2" Type="http://schemas.openxmlformats.org/officeDocument/2006/relationships/hyperlink" Target="http://www.choosehypnosis.com/sleep_easy.ht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dirty="0"/>
              <a:t>After Previous Test</a:t>
            </a:r>
          </a:p>
        </p:txBody>
      </p:sp>
      <p:sp>
        <p:nvSpPr>
          <p:cNvPr id="16387" name="Rectangle 3"/>
          <p:cNvSpPr>
            <a:spLocks noGrp="1" noChangeArrowheads="1"/>
          </p:cNvSpPr>
          <p:nvPr>
            <p:ph type="body" idx="1"/>
          </p:nvPr>
        </p:nvSpPr>
        <p:spPr/>
        <p:txBody>
          <a:bodyPr/>
          <a:lstStyle/>
          <a:p>
            <a:pPr lvl="1"/>
            <a:r>
              <a:rPr lang="en-US" dirty="0"/>
              <a:t>Freud’s Interpretation of Dreams (video/book)…so, let’s watch the movie!!!</a:t>
            </a:r>
          </a:p>
          <a:p>
            <a:pPr lvl="1"/>
            <a:r>
              <a:rPr lang="en-US" dirty="0"/>
              <a:t>Sleep Log: stuff to put in one: </a:t>
            </a:r>
          </a:p>
          <a:p>
            <a:pPr lvl="2"/>
            <a:r>
              <a:rPr lang="en-US" dirty="0">
                <a:hlinkClick r:id="rId3"/>
              </a:rPr>
              <a:t>http://www.alive.com/3649a1a2.php?subject_bread_cramb=128</a:t>
            </a:r>
            <a:r>
              <a:rPr lang="en-US" dirty="0"/>
              <a:t> </a:t>
            </a:r>
          </a:p>
          <a:p>
            <a:pPr lvl="1"/>
            <a:r>
              <a:rPr lang="en-US" dirty="0"/>
              <a:t>SLEEP LOG HANDOUT:</a:t>
            </a:r>
          </a:p>
          <a:p>
            <a:pPr lvl="2"/>
            <a:r>
              <a:rPr lang="en-US" dirty="0">
                <a:hlinkClick r:id="rId4"/>
              </a:rPr>
              <a:t>https://www.healthatoz.com/ppdocs/us/cns/content/atoz/tl/misc/sleeplog.pdf</a:t>
            </a:r>
            <a:endParaRPr lang="en-US" dirty="0"/>
          </a:p>
        </p:txBody>
      </p:sp>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a:xfrm>
            <a:off x="182563" y="5162550"/>
            <a:ext cx="8763000" cy="1143000"/>
          </a:xfrm>
        </p:spPr>
        <p:txBody>
          <a:bodyPr/>
          <a:lstStyle/>
          <a:p>
            <a:r>
              <a:rPr lang="en-US" sz="1200" b="1">
                <a:solidFill>
                  <a:srgbClr val="000000"/>
                </a:solidFill>
                <a:latin typeface="StoneSans-Semibold" charset="0"/>
                <a:cs typeface="Times New Roman" pitchFamily="18" charset="0"/>
              </a:rPr>
              <a:t>Fig. 7.1 </a:t>
            </a:r>
            <a:r>
              <a:rPr lang="en-US" sz="1200">
                <a:solidFill>
                  <a:srgbClr val="000000"/>
                </a:solidFill>
                <a:latin typeface="StoneSans" charset="0"/>
                <a:cs typeface="Times New Roman" pitchFamily="18" charset="0"/>
              </a:rPr>
              <a:t>Not all animals sleep, but like humans, those that do have powerful sleep needs. For example, dolphins must voluntarily breathe air, which means they face the choice of staying awake or drowning. The dolphin solves this problem by sleeping on just one side of its brain at a time! The other half of the brain, which remains awake, controls breathing (Jouvet, 1999).</a:t>
            </a:r>
            <a:r>
              <a:rPr lang="en-US" sz="1200"/>
              <a:t> </a:t>
            </a:r>
          </a:p>
        </p:txBody>
      </p:sp>
      <p:pic>
        <p:nvPicPr>
          <p:cNvPr id="32771" name="Picture 3" descr="DC253F07-01_happy_dolphin"/>
          <p:cNvPicPr>
            <a:picLocks noChangeAspect="1" noChangeArrowheads="1"/>
          </p:cNvPicPr>
          <p:nvPr/>
        </p:nvPicPr>
        <p:blipFill>
          <a:blip r:embed="rId2" cstate="print"/>
          <a:srcRect/>
          <a:stretch>
            <a:fillRect/>
          </a:stretch>
        </p:blipFill>
        <p:spPr bwMode="auto">
          <a:xfrm>
            <a:off x="228600" y="457200"/>
            <a:ext cx="8610600" cy="4803775"/>
          </a:xfrm>
          <a:prstGeom prst="rect">
            <a:avLst/>
          </a:prstGeom>
          <a:noFill/>
        </p:spPr>
      </p:pic>
    </p:spTree>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dogcircle"/>
          <p:cNvPicPr>
            <a:picLocks noChangeAspect="1" noChangeArrowheads="1" noCrop="1"/>
          </p:cNvPicPr>
          <p:nvPr/>
        </p:nvPicPr>
        <p:blipFill>
          <a:blip r:embed="rId2" cstate="print"/>
          <a:srcRect/>
          <a:stretch>
            <a:fillRect/>
          </a:stretch>
        </p:blipFill>
        <p:spPr bwMode="auto">
          <a:xfrm>
            <a:off x="6534150" y="0"/>
            <a:ext cx="2609850" cy="2609850"/>
          </a:xfrm>
          <a:prstGeom prst="rect">
            <a:avLst/>
          </a:prstGeom>
          <a:noFill/>
          <a:ln w="9525">
            <a:noFill/>
            <a:miter lim="800000"/>
            <a:headEnd/>
            <a:tailEnd/>
          </a:ln>
        </p:spPr>
      </p:pic>
      <p:sp>
        <p:nvSpPr>
          <p:cNvPr id="12290" name="Rectangle 2"/>
          <p:cNvSpPr>
            <a:spLocks noGrp="1" noChangeArrowheads="1"/>
          </p:cNvSpPr>
          <p:nvPr>
            <p:ph type="title"/>
          </p:nvPr>
        </p:nvSpPr>
        <p:spPr>
          <a:xfrm>
            <a:off x="762000" y="533400"/>
            <a:ext cx="5867400" cy="1143000"/>
          </a:xfrm>
        </p:spPr>
        <p:txBody>
          <a:bodyPr/>
          <a:lstStyle/>
          <a:p>
            <a:r>
              <a:rPr lang="en-US"/>
              <a:t>Circadian </a:t>
            </a:r>
            <a:r>
              <a:rPr lang="en-US" sz="1700"/>
              <a:t>(roughly 24hr cycle)</a:t>
            </a:r>
            <a:r>
              <a:rPr lang="en-US"/>
              <a:t> Rhythms  </a:t>
            </a:r>
          </a:p>
        </p:txBody>
      </p:sp>
      <p:sp>
        <p:nvSpPr>
          <p:cNvPr id="12291" name="Rectangle 3"/>
          <p:cNvSpPr>
            <a:spLocks noGrp="1" noChangeArrowheads="1"/>
          </p:cNvSpPr>
          <p:nvPr>
            <p:ph type="body" idx="1"/>
          </p:nvPr>
        </p:nvSpPr>
        <p:spPr>
          <a:xfrm>
            <a:off x="0" y="1752600"/>
            <a:ext cx="9144000" cy="4876800"/>
          </a:xfrm>
        </p:spPr>
        <p:txBody>
          <a:bodyPr/>
          <a:lstStyle/>
          <a:p>
            <a:pPr>
              <a:lnSpc>
                <a:spcPct val="80000"/>
              </a:lnSpc>
            </a:pPr>
            <a:r>
              <a:rPr lang="en-US" altLang="en-US" sz="2000"/>
              <a:t>Circa Diem in Latin = “about a day”</a:t>
            </a:r>
          </a:p>
          <a:p>
            <a:pPr>
              <a:lnSpc>
                <a:spcPct val="80000"/>
              </a:lnSpc>
            </a:pPr>
            <a:r>
              <a:rPr lang="en-US" altLang="en-US" sz="2000"/>
              <a:t>With light &amp; alarm clocks, about 24 hours; otherwise, it’s 25 hours (so, our bodies naturally respond to the cues of the sun and tend to work on a 24 cycle…but if isolated from light and other cues, we would revert to a 25 hour schedule of sleep)</a:t>
            </a:r>
          </a:p>
          <a:p>
            <a:pPr lvl="1">
              <a:lnSpc>
                <a:spcPct val="80000"/>
              </a:lnSpc>
            </a:pPr>
            <a:r>
              <a:rPr lang="en-US" altLang="en-US" sz="1700"/>
              <a:t>(</a:t>
            </a:r>
            <a:r>
              <a:rPr lang="en-US" altLang="en-US" sz="1700">
                <a:hlinkClick r:id="rId3"/>
              </a:rPr>
              <a:t>http://healthlink.mcw.edu/article/922567322.html</a:t>
            </a:r>
            <a:r>
              <a:rPr lang="en-US" altLang="en-US" sz="1700"/>
              <a:t>, 2007) </a:t>
            </a:r>
          </a:p>
          <a:p>
            <a:pPr>
              <a:lnSpc>
                <a:spcPct val="80000"/>
              </a:lnSpc>
            </a:pPr>
            <a:endParaRPr lang="en-US" altLang="en-US" sz="2000"/>
          </a:p>
          <a:p>
            <a:pPr>
              <a:lnSpc>
                <a:spcPct val="80000"/>
              </a:lnSpc>
            </a:pPr>
            <a:r>
              <a:rPr lang="en-US" altLang="en-US" sz="2000"/>
              <a:t>Most people experience at least two peaks in mental alertness: </a:t>
            </a:r>
          </a:p>
          <a:p>
            <a:pPr lvl="1">
              <a:lnSpc>
                <a:spcPct val="80000"/>
              </a:lnSpc>
            </a:pPr>
            <a:r>
              <a:rPr lang="en-US" altLang="en-US" sz="1700"/>
              <a:t>morning around 9:00 or 10:00 and 8:00 or 9:00 PM.  (take tests here!)</a:t>
            </a:r>
          </a:p>
          <a:p>
            <a:pPr lvl="1">
              <a:lnSpc>
                <a:spcPct val="80000"/>
              </a:lnSpc>
            </a:pPr>
            <a:r>
              <a:rPr lang="en-US" altLang="en-US" sz="1700"/>
              <a:t>Slumps in your mental alertness occur at about 3:00 PM and 3:00 AM. </a:t>
            </a:r>
          </a:p>
          <a:p>
            <a:pPr>
              <a:lnSpc>
                <a:spcPct val="80000"/>
              </a:lnSpc>
            </a:pPr>
            <a:endParaRPr lang="en-US" altLang="en-US" sz="2000"/>
          </a:p>
          <a:p>
            <a:pPr>
              <a:lnSpc>
                <a:spcPct val="80000"/>
              </a:lnSpc>
            </a:pPr>
            <a:r>
              <a:rPr lang="en-US" altLang="en-US" sz="2000"/>
              <a:t>DEFINED: Natural variations we experience daily in our consciousness as a part of our sleep-wake cycle.  </a:t>
            </a:r>
          </a:p>
          <a:p>
            <a:pPr>
              <a:lnSpc>
                <a:spcPct val="80000"/>
              </a:lnSpc>
            </a:pPr>
            <a:endParaRPr lang="en-US" sz="2000"/>
          </a:p>
          <a:p>
            <a:pPr>
              <a:lnSpc>
                <a:spcPct val="80000"/>
              </a:lnSpc>
            </a:pPr>
            <a:r>
              <a:rPr lang="en-US" sz="2000"/>
              <a:t>Brain 13: “Sleep and Circadian Rhythms”</a:t>
            </a:r>
          </a:p>
          <a:p>
            <a:pPr>
              <a:lnSpc>
                <a:spcPct val="80000"/>
              </a:lnSpc>
            </a:pPr>
            <a:endParaRPr lang="en-US" sz="2000"/>
          </a:p>
          <a:p>
            <a:pPr>
              <a:lnSpc>
                <a:spcPct val="80000"/>
              </a:lnSpc>
            </a:pPr>
            <a:r>
              <a:rPr lang="en-US" sz="2000"/>
              <a:t>?What might be some other circadian rhythms besides sleep?</a:t>
            </a:r>
          </a:p>
          <a:p>
            <a:pPr>
              <a:lnSpc>
                <a:spcPct val="80000"/>
              </a:lnSpc>
            </a:pPr>
            <a:endParaRPr lang="en-US" altLang="en-US" sz="2000"/>
          </a:p>
          <a:p>
            <a:pPr>
              <a:lnSpc>
                <a:spcPct val="80000"/>
              </a:lnSpc>
            </a:pPr>
            <a:endParaRPr lang="en-US" sz="2000"/>
          </a:p>
        </p:txBody>
      </p:sp>
      <p:pic>
        <p:nvPicPr>
          <p:cNvPr id="12293" name="Picture 5" descr="clock2"/>
          <p:cNvPicPr>
            <a:picLocks noChangeAspect="1" noChangeArrowheads="1" noCrop="1"/>
          </p:cNvPicPr>
          <p:nvPr/>
        </p:nvPicPr>
        <p:blipFill>
          <a:blip r:embed="rId4" cstate="print"/>
          <a:srcRect/>
          <a:stretch>
            <a:fillRect/>
          </a:stretch>
        </p:blipFill>
        <p:spPr bwMode="auto">
          <a:xfrm>
            <a:off x="7467600" y="5372100"/>
            <a:ext cx="1676400" cy="1485900"/>
          </a:xfrm>
          <a:prstGeom prst="rect">
            <a:avLst/>
          </a:prstGeom>
          <a:noFill/>
          <a:ln w="9525">
            <a:noFill/>
            <a:miter lim="800000"/>
            <a:headEnd/>
            <a:tailEnd/>
          </a:ln>
        </p:spPr>
      </p:pic>
      <p:pic>
        <p:nvPicPr>
          <p:cNvPr id="12294" name="Picture 6" descr="clock3"/>
          <p:cNvPicPr>
            <a:picLocks noChangeAspect="1" noChangeArrowheads="1" noCrop="1"/>
          </p:cNvPicPr>
          <p:nvPr/>
        </p:nvPicPr>
        <p:blipFill>
          <a:blip r:embed="rId5" cstate="print"/>
          <a:srcRect/>
          <a:stretch>
            <a:fillRect/>
          </a:stretch>
        </p:blipFill>
        <p:spPr bwMode="auto">
          <a:xfrm>
            <a:off x="7372350" y="2438400"/>
            <a:ext cx="1771650" cy="23622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endParaRPr lang="en-US"/>
          </a:p>
        </p:txBody>
      </p:sp>
      <p:sp>
        <p:nvSpPr>
          <p:cNvPr id="13315" name="Rectangle 3"/>
          <p:cNvSpPr>
            <a:spLocks noGrp="1" noChangeArrowheads="1"/>
          </p:cNvSpPr>
          <p:nvPr>
            <p:ph type="body" idx="1"/>
          </p:nvPr>
        </p:nvSpPr>
        <p:spPr/>
        <p:txBody>
          <a:bodyPr/>
          <a:lstStyle/>
          <a:p>
            <a:endParaRPr lang="en-US"/>
          </a:p>
        </p:txBody>
      </p:sp>
      <p:pic>
        <p:nvPicPr>
          <p:cNvPr id="13316"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pic>
        <p:nvPicPr>
          <p:cNvPr id="13317" name="Picture 5" descr="clock"/>
          <p:cNvPicPr>
            <a:picLocks noChangeAspect="1" noChangeArrowheads="1" noCrop="1"/>
          </p:cNvPicPr>
          <p:nvPr/>
        </p:nvPicPr>
        <p:blipFill>
          <a:blip r:embed="rId3" cstate="print"/>
          <a:srcRect/>
          <a:stretch>
            <a:fillRect/>
          </a:stretch>
        </p:blipFill>
        <p:spPr bwMode="auto">
          <a:xfrm>
            <a:off x="4953000" y="0"/>
            <a:ext cx="2133600" cy="1706563"/>
          </a:xfrm>
          <a:prstGeom prst="rect">
            <a:avLst/>
          </a:prstGeom>
          <a:noFill/>
          <a:ln w="9525">
            <a:noFill/>
            <a:miter lim="800000"/>
            <a:headEnd/>
            <a:tailEnd/>
          </a:ln>
        </p:spPr>
      </p:pic>
      <p:pic>
        <p:nvPicPr>
          <p:cNvPr id="13318" name="Picture 6" descr="clock4"/>
          <p:cNvPicPr>
            <a:picLocks noChangeAspect="1" noChangeArrowheads="1" noCrop="1"/>
          </p:cNvPicPr>
          <p:nvPr/>
        </p:nvPicPr>
        <p:blipFill>
          <a:blip r:embed="rId4" cstate="print"/>
          <a:srcRect/>
          <a:stretch>
            <a:fillRect/>
          </a:stretch>
        </p:blipFill>
        <p:spPr bwMode="auto">
          <a:xfrm>
            <a:off x="7391400" y="0"/>
            <a:ext cx="1346200" cy="192405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0"/>
            <a:ext cx="8229600" cy="609600"/>
          </a:xfrm>
        </p:spPr>
        <p:txBody>
          <a:bodyPr/>
          <a:lstStyle/>
          <a:p>
            <a:r>
              <a:rPr lang="en-US">
                <a:solidFill>
                  <a:schemeClr val="tx1"/>
                </a:solidFill>
              </a:rPr>
              <a:t>The Body’s Clock</a:t>
            </a:r>
          </a:p>
        </p:txBody>
      </p:sp>
      <p:sp>
        <p:nvSpPr>
          <p:cNvPr id="17411" name="Rectangle 3"/>
          <p:cNvSpPr>
            <a:spLocks noGrp="1" noChangeArrowheads="1"/>
          </p:cNvSpPr>
          <p:nvPr>
            <p:ph type="body" idx="1"/>
          </p:nvPr>
        </p:nvSpPr>
        <p:spPr>
          <a:xfrm>
            <a:off x="0" y="533400"/>
            <a:ext cx="2819400" cy="2895600"/>
          </a:xfrm>
        </p:spPr>
        <p:txBody>
          <a:bodyPr/>
          <a:lstStyle/>
          <a:p>
            <a:pPr>
              <a:lnSpc>
                <a:spcPct val="90000"/>
              </a:lnSpc>
            </a:pPr>
            <a:r>
              <a:rPr lang="en-US" sz="2700"/>
              <a:t>Suprachiasmatic nucleus (SCN)—cluster of neurons in the hypothalamus that governs the timing of circadian rhythms</a:t>
            </a:r>
          </a:p>
          <a:p>
            <a:pPr>
              <a:lnSpc>
                <a:spcPct val="90000"/>
              </a:lnSpc>
            </a:pPr>
            <a:r>
              <a:rPr lang="en-US" sz="2700"/>
              <a:t>Melatonin—hormone of the pineal gland that produces sleepiness</a:t>
            </a:r>
          </a:p>
        </p:txBody>
      </p:sp>
      <p:pic>
        <p:nvPicPr>
          <p:cNvPr id="17412" name="Picture 4" descr="Biological Clock"/>
          <p:cNvPicPr>
            <a:picLocks noChangeAspect="1" noChangeArrowheads="1"/>
          </p:cNvPicPr>
          <p:nvPr/>
        </p:nvPicPr>
        <p:blipFill>
          <a:blip r:embed="rId2" cstate="print"/>
          <a:srcRect/>
          <a:stretch>
            <a:fillRect/>
          </a:stretch>
        </p:blipFill>
        <p:spPr bwMode="auto">
          <a:xfrm>
            <a:off x="3048000" y="669925"/>
            <a:ext cx="6096000" cy="5959475"/>
          </a:xfrm>
          <a:prstGeom prst="rect">
            <a:avLst/>
          </a:prstGeom>
          <a:noFill/>
        </p:spPr>
      </p:pic>
    </p:spTree>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0"/>
            <a:ext cx="8229600" cy="533400"/>
          </a:xfrm>
        </p:spPr>
        <p:txBody>
          <a:bodyPr/>
          <a:lstStyle/>
          <a:p>
            <a:r>
              <a:rPr lang="en-US">
                <a:solidFill>
                  <a:schemeClr val="tx1"/>
                </a:solidFill>
              </a:rPr>
              <a:t>The Body’s Clock: How it works</a:t>
            </a:r>
          </a:p>
        </p:txBody>
      </p:sp>
      <p:sp>
        <p:nvSpPr>
          <p:cNvPr id="18435" name="Rectangle 3"/>
          <p:cNvSpPr>
            <a:spLocks noGrp="1" noChangeArrowheads="1"/>
          </p:cNvSpPr>
          <p:nvPr>
            <p:ph type="body" idx="1"/>
          </p:nvPr>
        </p:nvSpPr>
        <p:spPr>
          <a:xfrm>
            <a:off x="0" y="838200"/>
            <a:ext cx="9144000" cy="6019800"/>
          </a:xfrm>
        </p:spPr>
        <p:txBody>
          <a:bodyPr/>
          <a:lstStyle/>
          <a:p>
            <a:pPr>
              <a:lnSpc>
                <a:spcPct val="90000"/>
              </a:lnSpc>
            </a:pPr>
            <a:r>
              <a:rPr lang="en-US" sz="2500"/>
              <a:t>Special photoreceptors in the retina regulate the effects of light on the body’s circadian rhythms </a:t>
            </a:r>
          </a:p>
          <a:p>
            <a:pPr>
              <a:lnSpc>
                <a:spcPct val="90000"/>
              </a:lnSpc>
            </a:pPr>
            <a:r>
              <a:rPr lang="en-US" sz="2500"/>
              <a:t>In response to morning light, signals from these special photoreceptors are relayed via the optic nerve to the suprachiasmatic nucleus. </a:t>
            </a:r>
          </a:p>
          <a:p>
            <a:pPr>
              <a:lnSpc>
                <a:spcPct val="90000"/>
              </a:lnSpc>
            </a:pPr>
            <a:r>
              <a:rPr lang="en-US" sz="2500"/>
              <a:t>In turn, the suprachiasmatic nucleus causes the </a:t>
            </a:r>
            <a:r>
              <a:rPr lang="en-US" sz="2500" b="1"/>
              <a:t>pineal gland to </a:t>
            </a:r>
            <a:r>
              <a:rPr lang="en-US" sz="2500" b="1" u="sng"/>
              <a:t>reduce</a:t>
            </a:r>
            <a:r>
              <a:rPr lang="en-US" sz="2500" b="1"/>
              <a:t> the production of melatonin</a:t>
            </a:r>
            <a:r>
              <a:rPr lang="en-US" sz="2500"/>
              <a:t>, a hormone that causes sleepiness. </a:t>
            </a:r>
          </a:p>
          <a:p>
            <a:pPr>
              <a:lnSpc>
                <a:spcPct val="90000"/>
              </a:lnSpc>
            </a:pPr>
            <a:r>
              <a:rPr lang="en-US" sz="2500" b="1"/>
              <a:t>As blood levels of </a:t>
            </a:r>
            <a:r>
              <a:rPr lang="en-US" sz="2500" b="1" u="sng"/>
              <a:t>melatonin decrease</a:t>
            </a:r>
            <a:r>
              <a:rPr lang="en-US" sz="2500" b="1"/>
              <a:t>, mental </a:t>
            </a:r>
            <a:r>
              <a:rPr lang="en-US" sz="2500" b="1" u="sng"/>
              <a:t>alertness increases</a:t>
            </a:r>
            <a:r>
              <a:rPr lang="en-US" sz="2500" b="1"/>
              <a:t>. </a:t>
            </a:r>
          </a:p>
          <a:p>
            <a:pPr>
              <a:lnSpc>
                <a:spcPct val="90000"/>
              </a:lnSpc>
            </a:pPr>
            <a:r>
              <a:rPr lang="en-US" sz="2500"/>
              <a:t>Daily exposure to bright light, especially sunlight, helps keep the body’s circadian rhythms synchronized and operating on a 24-hour schedule. </a:t>
            </a:r>
          </a:p>
        </p:txBody>
      </p:sp>
    </p:spTree>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0"/>
            <a:ext cx="8229600" cy="609600"/>
          </a:xfrm>
        </p:spPr>
        <p:txBody>
          <a:bodyPr/>
          <a:lstStyle/>
          <a:p>
            <a:r>
              <a:rPr lang="en-US">
                <a:solidFill>
                  <a:schemeClr val="tx1"/>
                </a:solidFill>
              </a:rPr>
              <a:t>How Melatonin works:</a:t>
            </a:r>
          </a:p>
        </p:txBody>
      </p:sp>
      <p:sp>
        <p:nvSpPr>
          <p:cNvPr id="19459" name="Rectangle 3"/>
          <p:cNvSpPr>
            <a:spLocks noGrp="1" noChangeArrowheads="1"/>
          </p:cNvSpPr>
          <p:nvPr>
            <p:ph type="body" idx="1"/>
          </p:nvPr>
        </p:nvSpPr>
        <p:spPr>
          <a:xfrm>
            <a:off x="0" y="609600"/>
            <a:ext cx="9144000" cy="5516563"/>
          </a:xfrm>
        </p:spPr>
        <p:txBody>
          <a:bodyPr/>
          <a:lstStyle/>
          <a:p>
            <a:pPr>
              <a:lnSpc>
                <a:spcPct val="90000"/>
              </a:lnSpc>
            </a:pPr>
            <a:r>
              <a:rPr lang="en-US" sz="2300" b="1" dirty="0">
                <a:cs typeface="Times New Roman" pitchFamily="18" charset="0"/>
              </a:rPr>
              <a:t>More melatonin = sleepy and reduce activity levels (between 1-3 AM)</a:t>
            </a:r>
          </a:p>
          <a:p>
            <a:pPr>
              <a:lnSpc>
                <a:spcPct val="90000"/>
              </a:lnSpc>
            </a:pPr>
            <a:r>
              <a:rPr lang="en-US" sz="2300" b="1" dirty="0">
                <a:cs typeface="Times New Roman" pitchFamily="18" charset="0"/>
              </a:rPr>
              <a:t>Less Melatonin = more alert and active</a:t>
            </a:r>
            <a:r>
              <a:rPr lang="en-US" sz="2300" dirty="0">
                <a:cs typeface="Times New Roman" pitchFamily="18" charset="0"/>
              </a:rPr>
              <a:t>.  Body stops produced melatonin shortly before sunrise and sunlight suppresses melatonin levels throughout the day</a:t>
            </a:r>
            <a:r>
              <a:rPr lang="en-US" sz="2300" dirty="0"/>
              <a:t> </a:t>
            </a:r>
          </a:p>
          <a:p>
            <a:pPr>
              <a:lnSpc>
                <a:spcPct val="90000"/>
              </a:lnSpc>
            </a:pPr>
            <a:r>
              <a:rPr lang="en-US" sz="2300" dirty="0" smtClean="0">
                <a:cs typeface="Times New Roman" pitchFamily="18" charset="0"/>
              </a:rPr>
              <a:t>Jet Lag </a:t>
            </a:r>
            <a:r>
              <a:rPr lang="en-US" sz="2300" dirty="0" smtClean="0">
                <a:latin typeface="Times New Roman"/>
                <a:cs typeface="Times New Roman" pitchFamily="18" charset="0"/>
              </a:rPr>
              <a:t>–</a:t>
            </a:r>
            <a:r>
              <a:rPr lang="en-US" sz="2300" dirty="0" smtClean="0">
                <a:cs typeface="Times New Roman" pitchFamily="18" charset="0"/>
              </a:rPr>
              <a:t> Since your body is still operating on the time you left from, your melatonin levels will be off causing a disruption in your circadian rhythms and making you mentally fatigued, depressed, irritable and have problems sleeping. </a:t>
            </a:r>
          </a:p>
          <a:p>
            <a:pPr lvl="1">
              <a:lnSpc>
                <a:spcPct val="90000"/>
              </a:lnSpc>
            </a:pPr>
            <a:r>
              <a:rPr lang="en-US" sz="1800" dirty="0" smtClean="0">
                <a:cs typeface="Times New Roman" pitchFamily="18" charset="0"/>
              </a:rPr>
              <a:t>Worse when flying from west to east (if waking at 7am in Virginia, it’s like 4am to your body if you’re from California)</a:t>
            </a:r>
          </a:p>
          <a:p>
            <a:pPr lvl="1">
              <a:lnSpc>
                <a:spcPct val="90000"/>
              </a:lnSpc>
            </a:pPr>
            <a:r>
              <a:rPr lang="en-US" sz="1800" dirty="0" smtClean="0">
                <a:cs typeface="Times New Roman" pitchFamily="18" charset="0"/>
              </a:rPr>
              <a:t>Rotating shifts is similar, better to rotate forwards – work 0800 -1600 the first week, then 1600-2400 the next week, then 0000-0800 the third week)</a:t>
            </a:r>
          </a:p>
          <a:p>
            <a:pPr>
              <a:lnSpc>
                <a:spcPct val="90000"/>
              </a:lnSpc>
            </a:pPr>
            <a:r>
              <a:rPr lang="en-US" sz="2300" dirty="0" smtClean="0">
                <a:cs typeface="Times New Roman" pitchFamily="18" charset="0"/>
              </a:rPr>
              <a:t>Night workers will always have some problems due to sunlight resetting their biological clock.</a:t>
            </a:r>
            <a:r>
              <a:rPr lang="en-US" sz="2300" dirty="0" smtClean="0"/>
              <a:t>  Some major health issues could occur </a:t>
            </a:r>
          </a:p>
          <a:p>
            <a:pPr>
              <a:lnSpc>
                <a:spcPct val="90000"/>
              </a:lnSpc>
            </a:pPr>
            <a:r>
              <a:rPr lang="en-US" sz="2300" dirty="0" smtClean="0"/>
              <a:t>See Article: “Surviving the Night Shift” &amp; “How to Beat Jet Lag”</a:t>
            </a:r>
            <a:endParaRPr lang="en-US" sz="2300" dirty="0"/>
          </a:p>
        </p:txBody>
      </p:sp>
    </p:spTree>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dirty="0"/>
              <a:t>Sleep Patterns</a:t>
            </a:r>
          </a:p>
        </p:txBody>
      </p:sp>
      <p:sp>
        <p:nvSpPr>
          <p:cNvPr id="14339" name="Rectangle 3"/>
          <p:cNvSpPr>
            <a:spLocks noGrp="1" noChangeArrowheads="1"/>
          </p:cNvSpPr>
          <p:nvPr>
            <p:ph type="body" idx="1"/>
          </p:nvPr>
        </p:nvSpPr>
        <p:spPr>
          <a:xfrm>
            <a:off x="0" y="1600200"/>
            <a:ext cx="9144000" cy="5257800"/>
          </a:xfrm>
        </p:spPr>
        <p:txBody>
          <a:bodyPr/>
          <a:lstStyle/>
          <a:p>
            <a:r>
              <a:rPr lang="en-US" sz="2700" dirty="0"/>
              <a:t>Afternoon Naps:</a:t>
            </a:r>
          </a:p>
          <a:p>
            <a:r>
              <a:rPr lang="en-US" sz="2700" dirty="0"/>
              <a:t>Americans average 1-2 naps/week</a:t>
            </a:r>
          </a:p>
          <a:p>
            <a:r>
              <a:rPr lang="en-US" sz="2700" dirty="0"/>
              <a:t>¼ never nap, 1/3 nap 4-5/week</a:t>
            </a:r>
          </a:p>
          <a:p>
            <a:r>
              <a:rPr lang="en-US" sz="2700" dirty="0"/>
              <a:t>Most common among college students and retirees (schedules allow it!)</a:t>
            </a:r>
          </a:p>
          <a:p>
            <a:r>
              <a:rPr lang="en-US" sz="2700" dirty="0"/>
              <a:t>Between 30-90 minutes </a:t>
            </a:r>
          </a:p>
          <a:p>
            <a:r>
              <a:rPr lang="en-US" sz="2700" b="1" dirty="0"/>
              <a:t>Pons regulates sleep cycles; serotonin involved</a:t>
            </a:r>
          </a:p>
          <a:p>
            <a:r>
              <a:rPr lang="en-US" sz="2700" b="1" dirty="0"/>
              <a:t>Might be natural to nap</a:t>
            </a:r>
          </a:p>
          <a:p>
            <a:pPr lvl="1"/>
            <a:r>
              <a:rPr lang="en-US" sz="2200" dirty="0"/>
              <a:t>Isolated volunteers slept 2x a day</a:t>
            </a:r>
          </a:p>
          <a:p>
            <a:pPr lvl="2"/>
            <a:r>
              <a:rPr lang="en-US" dirty="0"/>
              <a:t>At night</a:t>
            </a:r>
          </a:p>
          <a:p>
            <a:pPr lvl="2"/>
            <a:r>
              <a:rPr lang="en-US" dirty="0"/>
              <a:t>12 hours after their heaviest sleep of the night</a:t>
            </a:r>
          </a:p>
          <a:p>
            <a:endParaRPr lang="en-US" sz="2700" dirty="0"/>
          </a:p>
        </p:txBody>
      </p:sp>
      <p:pic>
        <p:nvPicPr>
          <p:cNvPr id="14340" name="Picture 4" descr="monkey_sleeping_bed_lg_clr"/>
          <p:cNvPicPr>
            <a:picLocks noChangeAspect="1" noChangeArrowheads="1" noCrop="1"/>
          </p:cNvPicPr>
          <p:nvPr/>
        </p:nvPicPr>
        <p:blipFill>
          <a:blip r:embed="rId2" cstate="print"/>
          <a:srcRect/>
          <a:stretch>
            <a:fillRect/>
          </a:stretch>
        </p:blipFill>
        <p:spPr bwMode="auto">
          <a:xfrm>
            <a:off x="228600" y="0"/>
            <a:ext cx="2209800" cy="1243013"/>
          </a:xfrm>
          <a:prstGeom prst="rect">
            <a:avLst/>
          </a:prstGeom>
          <a:noFill/>
        </p:spPr>
      </p:pic>
      <p:pic>
        <p:nvPicPr>
          <p:cNvPr id="14341" name="Picture 5" descr="monkey_sleeping_bed_lg_clr"/>
          <p:cNvPicPr>
            <a:picLocks noChangeAspect="1" noChangeArrowheads="1" noCrop="1"/>
          </p:cNvPicPr>
          <p:nvPr/>
        </p:nvPicPr>
        <p:blipFill>
          <a:blip r:embed="rId2" cstate="print"/>
          <a:srcRect/>
          <a:stretch>
            <a:fillRect/>
          </a:stretch>
        </p:blipFill>
        <p:spPr bwMode="auto">
          <a:xfrm>
            <a:off x="6553200" y="0"/>
            <a:ext cx="2209800" cy="1243013"/>
          </a:xfrm>
          <a:prstGeom prst="rect">
            <a:avLst/>
          </a:prstGeom>
          <a:noFill/>
        </p:spPr>
      </p:pic>
    </p:spTree>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Waves</a:t>
            </a:r>
            <a:endParaRPr lang="en-US" dirty="0"/>
          </a:p>
        </p:txBody>
      </p:sp>
      <p:sp>
        <p:nvSpPr>
          <p:cNvPr id="3" name="Content Placeholder 2"/>
          <p:cNvSpPr>
            <a:spLocks noGrp="1"/>
          </p:cNvSpPr>
          <p:nvPr>
            <p:ph idx="1"/>
          </p:nvPr>
        </p:nvSpPr>
        <p:spPr/>
        <p:txBody>
          <a:bodyPr/>
          <a:lstStyle/>
          <a:p>
            <a:r>
              <a:rPr lang="en-US" dirty="0" smtClean="0"/>
              <a:t>Alpha = awake, relaxed, eyes closed, not engaged in focused thought</a:t>
            </a:r>
          </a:p>
          <a:p>
            <a:pPr lvl="1"/>
            <a:r>
              <a:rPr lang="en-US" dirty="0" smtClean="0"/>
              <a:t>High amplitude, regular waves</a:t>
            </a:r>
          </a:p>
          <a:p>
            <a:r>
              <a:rPr lang="en-US" dirty="0" smtClean="0"/>
              <a:t>Beta = focused thinking, perception, arousal</a:t>
            </a:r>
          </a:p>
          <a:p>
            <a:pPr lvl="1"/>
            <a:r>
              <a:rPr lang="en-US" dirty="0" smtClean="0"/>
              <a:t>Irregular, fast, low amplitude</a:t>
            </a:r>
          </a:p>
          <a:p>
            <a:r>
              <a:rPr lang="en-US" dirty="0" smtClean="0"/>
              <a:t>Delta = Stage ¾</a:t>
            </a:r>
          </a:p>
          <a:p>
            <a:pPr lvl="1"/>
            <a:r>
              <a:rPr lang="en-US" dirty="0" smtClean="0"/>
              <a:t>Slow</a:t>
            </a:r>
            <a:r>
              <a:rPr lang="en-US" smtClean="0"/>
              <a:t>, irregular</a:t>
            </a:r>
            <a:r>
              <a:rPr lang="en-US" dirty="0" smtClean="0"/>
              <a:t>, high amplitude</a:t>
            </a:r>
            <a:endParaRPr lang="en-US" dirty="0"/>
          </a:p>
        </p:txBody>
      </p:sp>
    </p:spTree>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CC66"/>
        </a:solidFill>
        <a:effectLst/>
      </p:bgPr>
    </p:bg>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xfrm>
            <a:off x="457200" y="0"/>
            <a:ext cx="8229600" cy="1143000"/>
          </a:xfrm>
        </p:spPr>
        <p:txBody>
          <a:bodyPr/>
          <a:lstStyle/>
          <a:p>
            <a:r>
              <a:rPr lang="en-US" dirty="0"/>
              <a:t>Stage One</a:t>
            </a:r>
          </a:p>
        </p:txBody>
      </p:sp>
      <p:sp>
        <p:nvSpPr>
          <p:cNvPr id="160771" name="Rectangle 3"/>
          <p:cNvSpPr>
            <a:spLocks noGrp="1" noChangeArrowheads="1"/>
          </p:cNvSpPr>
          <p:nvPr>
            <p:ph type="body" idx="1"/>
          </p:nvPr>
        </p:nvSpPr>
        <p:spPr>
          <a:xfrm>
            <a:off x="152400" y="1295400"/>
            <a:ext cx="8991600" cy="4525963"/>
          </a:xfrm>
        </p:spPr>
        <p:txBody>
          <a:bodyPr/>
          <a:lstStyle/>
          <a:p>
            <a:pPr>
              <a:lnSpc>
                <a:spcPct val="80000"/>
              </a:lnSpc>
            </a:pPr>
            <a:r>
              <a:rPr lang="en-US" dirty="0"/>
              <a:t>This is experienced as falling to sleep and is a transition stage between wake and sleep. </a:t>
            </a:r>
          </a:p>
          <a:p>
            <a:pPr>
              <a:lnSpc>
                <a:spcPct val="80000"/>
              </a:lnSpc>
            </a:pPr>
            <a:r>
              <a:rPr lang="en-US" dirty="0"/>
              <a:t>It usually lasts between 1 and 5 minutes and occupies approximately 2-5 % of a normal night of sleep. </a:t>
            </a:r>
          </a:p>
          <a:p>
            <a:pPr>
              <a:lnSpc>
                <a:spcPct val="80000"/>
              </a:lnSpc>
            </a:pPr>
            <a:r>
              <a:rPr lang="en-US" dirty="0"/>
              <a:t>eyes begin to roll slightly.</a:t>
            </a:r>
          </a:p>
          <a:p>
            <a:pPr>
              <a:lnSpc>
                <a:spcPct val="80000"/>
              </a:lnSpc>
            </a:pPr>
            <a:r>
              <a:rPr lang="en-US" dirty="0" smtClean="0"/>
              <a:t>brief </a:t>
            </a:r>
            <a:r>
              <a:rPr lang="en-US" dirty="0"/>
              <a:t>periods of </a:t>
            </a:r>
            <a:r>
              <a:rPr lang="en-US" i="1" dirty="0"/>
              <a:t>alpha</a:t>
            </a:r>
            <a:r>
              <a:rPr lang="en-US" dirty="0"/>
              <a:t> waves, similar to those present while awake</a:t>
            </a:r>
            <a:r>
              <a:rPr lang="en-US" sz="2700" dirty="0"/>
              <a:t> </a:t>
            </a:r>
            <a:endParaRPr lang="en-US" sz="2200" dirty="0"/>
          </a:p>
          <a:p>
            <a:pPr>
              <a:lnSpc>
                <a:spcPct val="80000"/>
              </a:lnSpc>
            </a:pPr>
            <a:endParaRPr lang="en-US" sz="2200" dirty="0"/>
          </a:p>
          <a:p>
            <a:pPr>
              <a:lnSpc>
                <a:spcPct val="80000"/>
              </a:lnSpc>
            </a:pPr>
            <a:endParaRPr lang="en-US" sz="2700" dirty="0"/>
          </a:p>
        </p:txBody>
      </p:sp>
      <p:sp>
        <p:nvSpPr>
          <p:cNvPr id="160772" name="Text Box 4"/>
          <p:cNvSpPr txBox="1">
            <a:spLocks noChangeArrowheads="1"/>
          </p:cNvSpPr>
          <p:nvPr/>
        </p:nvSpPr>
        <p:spPr bwMode="auto">
          <a:xfrm>
            <a:off x="3657600" y="6248400"/>
            <a:ext cx="5105400" cy="304800"/>
          </a:xfrm>
          <a:prstGeom prst="rect">
            <a:avLst/>
          </a:prstGeom>
          <a:noFill/>
          <a:ln w="9525">
            <a:noFill/>
            <a:miter lim="800000"/>
            <a:headEnd/>
            <a:tailEnd/>
          </a:ln>
          <a:effectLst/>
        </p:spPr>
        <p:txBody>
          <a:bodyPr>
            <a:spAutoFit/>
          </a:bodyPr>
          <a:lstStyle/>
          <a:p>
            <a:pPr eaLnBrk="1" hangingPunct="1">
              <a:spcBef>
                <a:spcPct val="50000"/>
              </a:spcBef>
            </a:pPr>
            <a:r>
              <a:rPr lang="en-US" sz="1400"/>
              <a:t>Hallucinations can occur and feeling of falling.</a:t>
            </a:r>
          </a:p>
        </p:txBody>
      </p:sp>
    </p:spTree>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66FF66"/>
        </a:solidFill>
        <a:effectLst/>
      </p:bgPr>
    </p:bg>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a:xfrm>
            <a:off x="457200" y="0"/>
            <a:ext cx="8229600" cy="1143000"/>
          </a:xfrm>
        </p:spPr>
        <p:txBody>
          <a:bodyPr/>
          <a:lstStyle/>
          <a:p>
            <a:r>
              <a:rPr lang="en-US"/>
              <a:t>Stage Two</a:t>
            </a:r>
          </a:p>
        </p:txBody>
      </p:sp>
      <p:sp>
        <p:nvSpPr>
          <p:cNvPr id="161795" name="Rectangle 3"/>
          <p:cNvSpPr>
            <a:spLocks noGrp="1" noChangeArrowheads="1"/>
          </p:cNvSpPr>
          <p:nvPr>
            <p:ph type="body" idx="1"/>
          </p:nvPr>
        </p:nvSpPr>
        <p:spPr>
          <a:xfrm>
            <a:off x="533400" y="990600"/>
            <a:ext cx="8229600" cy="2971800"/>
          </a:xfrm>
        </p:spPr>
        <p:txBody>
          <a:bodyPr/>
          <a:lstStyle/>
          <a:p>
            <a:r>
              <a:rPr lang="en-US"/>
              <a:t>This follows Stage 1 sleep and is the "baseline" of sleep. </a:t>
            </a:r>
          </a:p>
          <a:p>
            <a:r>
              <a:rPr lang="en-US"/>
              <a:t>This stage is part of the 90 minute cycle and occupies approximately 45-60% of sleep</a:t>
            </a:r>
            <a:r>
              <a:rPr lang="en-US" b="1"/>
              <a:t>.</a:t>
            </a:r>
            <a:r>
              <a:rPr lang="en-US"/>
              <a:t> </a:t>
            </a:r>
          </a:p>
          <a:p>
            <a:pPr>
              <a:buFont typeface="Wingdings" pitchFamily="2" charset="2"/>
              <a:buNone/>
            </a:pPr>
            <a:endParaRPr lang="en-US"/>
          </a:p>
        </p:txBody>
      </p:sp>
      <p:pic>
        <p:nvPicPr>
          <p:cNvPr id="161796" name="Picture 4" descr="student_sleeping_in_class_hg_clr"/>
          <p:cNvPicPr>
            <a:picLocks noChangeAspect="1" noChangeArrowheads="1" noCrop="1"/>
          </p:cNvPicPr>
          <p:nvPr/>
        </p:nvPicPr>
        <p:blipFill>
          <a:blip r:embed="rId2" cstate="print"/>
          <a:srcRect/>
          <a:stretch>
            <a:fillRect/>
          </a:stretch>
        </p:blipFill>
        <p:spPr bwMode="auto">
          <a:xfrm>
            <a:off x="2514600" y="3200400"/>
            <a:ext cx="3333750" cy="3333750"/>
          </a:xfrm>
          <a:prstGeom prst="rect">
            <a:avLst/>
          </a:prstGeom>
          <a:noFill/>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61796"/>
                                        </p:tgtEl>
                                        <p:attrNameLst>
                                          <p:attrName>style.visibility</p:attrName>
                                        </p:attrNameLst>
                                      </p:cBhvr>
                                      <p:to>
                                        <p:strVal val="visible"/>
                                      </p:to>
                                    </p:set>
                                    <p:animEffect transition="in" filter="box(in)">
                                      <p:cBhvr>
                                        <p:cTn id="7" dur="500"/>
                                        <p:tgtEl>
                                          <p:spTgt spid="1617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r>
              <a:rPr lang="en-US" dirty="0" smtClean="0"/>
              <a:t>Thinking Question:</a:t>
            </a:r>
            <a:endParaRPr lang="en-US" dirty="0"/>
          </a:p>
        </p:txBody>
      </p:sp>
      <p:sp>
        <p:nvSpPr>
          <p:cNvPr id="157699" name="Rectangle 3"/>
          <p:cNvSpPr>
            <a:spLocks noGrp="1" noChangeArrowheads="1"/>
          </p:cNvSpPr>
          <p:nvPr>
            <p:ph type="body" idx="1"/>
          </p:nvPr>
        </p:nvSpPr>
        <p:spPr/>
        <p:txBody>
          <a:bodyPr/>
          <a:lstStyle/>
          <a:p>
            <a:r>
              <a:rPr lang="en-US" dirty="0" smtClean="0"/>
              <a:t>Which drugs</a:t>
            </a:r>
            <a:r>
              <a:rPr lang="en-US" dirty="0"/>
              <a:t>, if any, should be illegal?  What characteristics of a particular drug or its use do you believe push it over the edge into the illegal range?</a:t>
            </a:r>
          </a:p>
        </p:txBody>
      </p:sp>
    </p:spTree>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33CCFF"/>
        </a:solidFill>
        <a:effectLst/>
      </p:bgPr>
    </p:bg>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457200" y="0"/>
            <a:ext cx="8229600" cy="1143000"/>
          </a:xfrm>
        </p:spPr>
        <p:txBody>
          <a:bodyPr/>
          <a:lstStyle/>
          <a:p>
            <a:r>
              <a:rPr lang="en-US"/>
              <a:t>Stage Three &amp; Four</a:t>
            </a:r>
          </a:p>
        </p:txBody>
      </p:sp>
      <p:sp>
        <p:nvSpPr>
          <p:cNvPr id="162819" name="Rectangle 3"/>
          <p:cNvSpPr>
            <a:spLocks noGrp="1" noChangeArrowheads="1"/>
          </p:cNvSpPr>
          <p:nvPr>
            <p:ph type="body" idx="1"/>
          </p:nvPr>
        </p:nvSpPr>
        <p:spPr>
          <a:xfrm>
            <a:off x="152400" y="1600200"/>
            <a:ext cx="8991600" cy="5562600"/>
          </a:xfrm>
        </p:spPr>
        <p:txBody>
          <a:bodyPr/>
          <a:lstStyle/>
          <a:p>
            <a:r>
              <a:rPr lang="en-US" dirty="0"/>
              <a:t>Stages three and four are "Delta" sleep or "slow wave" sleep and may last 15-30 minutes. </a:t>
            </a:r>
          </a:p>
          <a:p>
            <a:r>
              <a:rPr lang="en-US" dirty="0"/>
              <a:t>It is called "slow wave" sleep because brain activity slows down dramatically from the "theta" rhythm of Stage 2 to a much slower rhythm called "delta" and the height or amplitude of the waves increases dramatically.</a:t>
            </a:r>
          </a:p>
          <a:p>
            <a:endParaRPr lang="en-US" dirty="0"/>
          </a:p>
          <a:p>
            <a:endParaRPr lang="en-US" dirty="0"/>
          </a:p>
        </p:txBody>
      </p:sp>
      <p:pic>
        <p:nvPicPr>
          <p:cNvPr id="162820" name="Picture 4" descr="hammock_man_relaxing_hg_clr"/>
          <p:cNvPicPr>
            <a:picLocks noChangeAspect="1" noChangeArrowheads="1" noCrop="1"/>
          </p:cNvPicPr>
          <p:nvPr/>
        </p:nvPicPr>
        <p:blipFill>
          <a:blip r:embed="rId2" cstate="print"/>
          <a:srcRect/>
          <a:stretch>
            <a:fillRect/>
          </a:stretch>
        </p:blipFill>
        <p:spPr bwMode="auto">
          <a:xfrm>
            <a:off x="1676400" y="5248275"/>
            <a:ext cx="5410200" cy="1609725"/>
          </a:xfrm>
          <a:prstGeom prst="rect">
            <a:avLst/>
          </a:prstGeom>
          <a:noFill/>
        </p:spPr>
      </p:pic>
    </p:spTree>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457200" y="0"/>
            <a:ext cx="8229600" cy="838200"/>
          </a:xfrm>
        </p:spPr>
        <p:txBody>
          <a:bodyPr/>
          <a:lstStyle/>
          <a:p>
            <a:r>
              <a:rPr lang="en-US" sz="2900"/>
              <a:t>Stage Three and Four (continued) </a:t>
            </a:r>
          </a:p>
        </p:txBody>
      </p:sp>
      <p:sp>
        <p:nvSpPr>
          <p:cNvPr id="163843" name="Rectangle 3"/>
          <p:cNvSpPr>
            <a:spLocks noGrp="1" noChangeArrowheads="1"/>
          </p:cNvSpPr>
          <p:nvPr>
            <p:ph type="body" idx="1"/>
          </p:nvPr>
        </p:nvSpPr>
        <p:spPr>
          <a:xfrm>
            <a:off x="381000" y="762000"/>
            <a:ext cx="8229600" cy="4525963"/>
          </a:xfrm>
        </p:spPr>
        <p:txBody>
          <a:bodyPr/>
          <a:lstStyle/>
          <a:p>
            <a:r>
              <a:rPr lang="en-US" sz="2700" dirty="0"/>
              <a:t>Contrary to popular belief, it is delta sleep that is the "deepest" stage of sleep (not REM) and the most restorative. </a:t>
            </a:r>
          </a:p>
          <a:p>
            <a:r>
              <a:rPr lang="en-US" sz="2700" dirty="0"/>
              <a:t>It is delta sleep that a sleep-deprived person's brain craves the first and foremost. </a:t>
            </a:r>
          </a:p>
          <a:p>
            <a:r>
              <a:rPr lang="en-US" sz="2700" dirty="0"/>
              <a:t>In children, delta sleep can occupy up to 40% of all sleep time and this is what makes children unawake able or "dead asleep" during most of the night.</a:t>
            </a:r>
          </a:p>
        </p:txBody>
      </p:sp>
      <p:pic>
        <p:nvPicPr>
          <p:cNvPr id="163844" name="Picture 4" descr="fatguysleep"/>
          <p:cNvPicPr>
            <a:picLocks noChangeAspect="1" noChangeArrowheads="1" noCrop="1"/>
          </p:cNvPicPr>
          <p:nvPr/>
        </p:nvPicPr>
        <p:blipFill>
          <a:blip r:embed="rId2" cstate="print"/>
          <a:srcRect/>
          <a:stretch>
            <a:fillRect/>
          </a:stretch>
        </p:blipFill>
        <p:spPr bwMode="auto">
          <a:xfrm>
            <a:off x="2971800" y="4548188"/>
            <a:ext cx="3886200" cy="2309812"/>
          </a:xfrm>
          <a:prstGeom prst="rect">
            <a:avLst/>
          </a:prstGeom>
          <a:noFill/>
        </p:spPr>
      </p:pic>
    </p:spTree>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93517"/>
        </a:solidFill>
        <a:effectLst/>
      </p:bgPr>
    </p:bg>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r>
              <a:rPr lang="en-US" b="1" i="1">
                <a:solidFill>
                  <a:srgbClr val="660033"/>
                </a:solidFill>
              </a:rPr>
              <a:t>REM SLEEP</a:t>
            </a:r>
          </a:p>
        </p:txBody>
      </p:sp>
      <p:sp>
        <p:nvSpPr>
          <p:cNvPr id="164867" name="Rectangle 3"/>
          <p:cNvSpPr>
            <a:spLocks noGrp="1" noChangeArrowheads="1"/>
          </p:cNvSpPr>
          <p:nvPr>
            <p:ph type="body" idx="1"/>
          </p:nvPr>
        </p:nvSpPr>
        <p:spPr>
          <a:xfrm>
            <a:off x="533400" y="1676400"/>
            <a:ext cx="8229600" cy="3992563"/>
          </a:xfrm>
        </p:spPr>
        <p:txBody>
          <a:bodyPr/>
          <a:lstStyle/>
          <a:p>
            <a:pPr>
              <a:lnSpc>
                <a:spcPct val="90000"/>
              </a:lnSpc>
            </a:pPr>
            <a:r>
              <a:rPr lang="en-US" b="1" dirty="0">
                <a:solidFill>
                  <a:srgbClr val="660033"/>
                </a:solidFill>
              </a:rPr>
              <a:t>REM: Rapid Eye Movement</a:t>
            </a:r>
          </a:p>
          <a:p>
            <a:pPr>
              <a:lnSpc>
                <a:spcPct val="90000"/>
              </a:lnSpc>
            </a:pPr>
            <a:r>
              <a:rPr lang="en-US" b="1" dirty="0">
                <a:solidFill>
                  <a:srgbClr val="660033"/>
                </a:solidFill>
              </a:rPr>
              <a:t>This is a very active stage of sleep. </a:t>
            </a:r>
          </a:p>
          <a:p>
            <a:pPr>
              <a:lnSpc>
                <a:spcPct val="90000"/>
              </a:lnSpc>
            </a:pPr>
            <a:r>
              <a:rPr lang="en-US" b="1" dirty="0">
                <a:solidFill>
                  <a:srgbClr val="660033"/>
                </a:solidFill>
              </a:rPr>
              <a:t>Composes 20-25 % of a normal nights sleep. </a:t>
            </a:r>
          </a:p>
          <a:p>
            <a:pPr>
              <a:lnSpc>
                <a:spcPct val="90000"/>
              </a:lnSpc>
            </a:pPr>
            <a:r>
              <a:rPr lang="en-US" b="1" dirty="0">
                <a:solidFill>
                  <a:srgbClr val="660033"/>
                </a:solidFill>
              </a:rPr>
              <a:t>Breathing, heart rate and brain wave activity quicken. </a:t>
            </a:r>
          </a:p>
          <a:p>
            <a:pPr>
              <a:lnSpc>
                <a:spcPct val="90000"/>
              </a:lnSpc>
            </a:pPr>
            <a:r>
              <a:rPr lang="en-US" b="1" dirty="0">
                <a:solidFill>
                  <a:srgbClr val="660033"/>
                </a:solidFill>
              </a:rPr>
              <a:t>Vivid Dreams can occur.</a:t>
            </a:r>
            <a:r>
              <a:rPr lang="en-US" dirty="0">
                <a:solidFill>
                  <a:srgbClr val="660033"/>
                </a:solidFill>
              </a:rPr>
              <a:t> </a:t>
            </a:r>
          </a:p>
          <a:p>
            <a:pPr>
              <a:lnSpc>
                <a:spcPct val="90000"/>
              </a:lnSpc>
            </a:pPr>
            <a:r>
              <a:rPr lang="en-US" b="1" dirty="0">
                <a:solidFill>
                  <a:srgbClr val="660033"/>
                </a:solidFill>
              </a:rPr>
              <a:t>1, 2, 3, 4, 3, 2, REM … 2, 3…</a:t>
            </a:r>
          </a:p>
        </p:txBody>
      </p:sp>
      <p:pic>
        <p:nvPicPr>
          <p:cNvPr id="164868" name="Picture 4" descr="eyes_crazy_md_clr"/>
          <p:cNvPicPr>
            <a:picLocks noChangeAspect="1" noChangeArrowheads="1" noCrop="1"/>
          </p:cNvPicPr>
          <p:nvPr/>
        </p:nvPicPr>
        <p:blipFill>
          <a:blip r:embed="rId2" cstate="print"/>
          <a:srcRect/>
          <a:stretch>
            <a:fillRect/>
          </a:stretch>
        </p:blipFill>
        <p:spPr bwMode="auto">
          <a:xfrm>
            <a:off x="6172200" y="5486400"/>
            <a:ext cx="2057400" cy="1028700"/>
          </a:xfrm>
          <a:prstGeom prst="rect">
            <a:avLst/>
          </a:prstGeom>
          <a:noFill/>
        </p:spPr>
      </p:pic>
      <p:pic>
        <p:nvPicPr>
          <p:cNvPr id="164869" name="Picture 5" descr="eyes_crazy_md_clr"/>
          <p:cNvPicPr>
            <a:picLocks noChangeAspect="1" noChangeArrowheads="1" noCrop="1"/>
          </p:cNvPicPr>
          <p:nvPr/>
        </p:nvPicPr>
        <p:blipFill>
          <a:blip r:embed="rId2" cstate="print"/>
          <a:srcRect/>
          <a:stretch>
            <a:fillRect/>
          </a:stretch>
        </p:blipFill>
        <p:spPr bwMode="auto">
          <a:xfrm>
            <a:off x="838200" y="5638800"/>
            <a:ext cx="1905000" cy="952500"/>
          </a:xfrm>
          <a:prstGeom prst="rect">
            <a:avLst/>
          </a:prstGeom>
          <a:noFill/>
        </p:spPr>
      </p:pic>
    </p:spTree>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93517"/>
        </a:solidFill>
        <a:effectLst/>
      </p:bgPr>
    </p:bg>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xfrm>
            <a:off x="457200" y="-228600"/>
            <a:ext cx="8229600" cy="1143000"/>
          </a:xfrm>
        </p:spPr>
        <p:txBody>
          <a:bodyPr/>
          <a:lstStyle/>
          <a:p>
            <a:r>
              <a:rPr lang="en-US"/>
              <a:t>REM</a:t>
            </a:r>
          </a:p>
        </p:txBody>
      </p:sp>
      <p:sp>
        <p:nvSpPr>
          <p:cNvPr id="165891" name="Rectangle 3"/>
          <p:cNvSpPr>
            <a:spLocks noGrp="1" noChangeArrowheads="1"/>
          </p:cNvSpPr>
          <p:nvPr>
            <p:ph type="body" idx="1"/>
          </p:nvPr>
        </p:nvSpPr>
        <p:spPr>
          <a:xfrm>
            <a:off x="457200" y="685800"/>
            <a:ext cx="8229600" cy="2590800"/>
          </a:xfrm>
        </p:spPr>
        <p:txBody>
          <a:bodyPr/>
          <a:lstStyle/>
          <a:p>
            <a:pPr>
              <a:lnSpc>
                <a:spcPct val="90000"/>
              </a:lnSpc>
            </a:pPr>
            <a:r>
              <a:rPr lang="en-US"/>
              <a:t>Body is essentially paralyzed during REM.</a:t>
            </a:r>
          </a:p>
          <a:p>
            <a:pPr>
              <a:lnSpc>
                <a:spcPct val="90000"/>
              </a:lnSpc>
            </a:pPr>
            <a:r>
              <a:rPr lang="en-US"/>
              <a:t>Genitals become aroused.  Erections and clitoral engorgement.</a:t>
            </a:r>
          </a:p>
          <a:p>
            <a:pPr>
              <a:lnSpc>
                <a:spcPct val="90000"/>
              </a:lnSpc>
            </a:pPr>
            <a:r>
              <a:rPr lang="en-US"/>
              <a:t>“Morning Erections” are from final REM stage.</a:t>
            </a:r>
          </a:p>
          <a:p>
            <a:pPr>
              <a:lnSpc>
                <a:spcPct val="90000"/>
              </a:lnSpc>
            </a:pPr>
            <a:endParaRPr lang="en-US"/>
          </a:p>
          <a:p>
            <a:pPr>
              <a:lnSpc>
                <a:spcPct val="90000"/>
              </a:lnSpc>
            </a:pPr>
            <a:endParaRPr lang="en-US"/>
          </a:p>
          <a:p>
            <a:pPr>
              <a:lnSpc>
                <a:spcPct val="90000"/>
              </a:lnSpc>
            </a:pPr>
            <a:endParaRPr lang="en-US"/>
          </a:p>
        </p:txBody>
      </p:sp>
      <p:sp>
        <p:nvSpPr>
          <p:cNvPr id="165892" name="Text Box 4"/>
          <p:cNvSpPr txBox="1">
            <a:spLocks noChangeArrowheads="1"/>
          </p:cNvSpPr>
          <p:nvPr/>
        </p:nvSpPr>
        <p:spPr bwMode="auto">
          <a:xfrm>
            <a:off x="304800" y="3048000"/>
            <a:ext cx="8839200" cy="1066800"/>
          </a:xfrm>
          <a:prstGeom prst="rect">
            <a:avLst/>
          </a:prstGeom>
          <a:noFill/>
          <a:ln w="9525">
            <a:noFill/>
            <a:miter lim="800000"/>
            <a:headEnd/>
            <a:tailEnd/>
          </a:ln>
          <a:effectLst/>
        </p:spPr>
        <p:txBody>
          <a:bodyPr>
            <a:spAutoFit/>
          </a:bodyPr>
          <a:lstStyle/>
          <a:p>
            <a:pPr eaLnBrk="1" hangingPunct="1">
              <a:spcBef>
                <a:spcPct val="50000"/>
              </a:spcBef>
            </a:pPr>
            <a:r>
              <a:rPr lang="en-US" sz="3200"/>
              <a:t>A typical 25 year old man has an erection during half of his sleep.</a:t>
            </a:r>
          </a:p>
        </p:txBody>
      </p:sp>
      <p:sp>
        <p:nvSpPr>
          <p:cNvPr id="165893" name="Text Box 5"/>
          <p:cNvSpPr txBox="1">
            <a:spLocks noChangeArrowheads="1"/>
          </p:cNvSpPr>
          <p:nvPr/>
        </p:nvSpPr>
        <p:spPr bwMode="auto">
          <a:xfrm>
            <a:off x="381000" y="5181600"/>
            <a:ext cx="7924800" cy="579438"/>
          </a:xfrm>
          <a:prstGeom prst="rect">
            <a:avLst/>
          </a:prstGeom>
          <a:noFill/>
          <a:ln w="9525">
            <a:noFill/>
            <a:miter lim="800000"/>
            <a:headEnd/>
            <a:tailEnd/>
          </a:ln>
          <a:effectLst/>
        </p:spPr>
        <p:txBody>
          <a:bodyPr>
            <a:spAutoFit/>
          </a:bodyPr>
          <a:lstStyle/>
          <a:p>
            <a:pPr eaLnBrk="1" hangingPunct="1">
              <a:spcBef>
                <a:spcPct val="50000"/>
              </a:spcBef>
            </a:pPr>
            <a:r>
              <a:rPr lang="en-US" sz="3200"/>
              <a:t>A 65 year old- one quarter.</a:t>
            </a:r>
          </a:p>
        </p:txBody>
      </p:sp>
      <p:pic>
        <p:nvPicPr>
          <p:cNvPr id="165894" name="Picture 6" descr="happyman"/>
          <p:cNvPicPr>
            <a:picLocks noChangeAspect="1" noChangeArrowheads="1" noCrop="1"/>
          </p:cNvPicPr>
          <p:nvPr/>
        </p:nvPicPr>
        <p:blipFill>
          <a:blip r:embed="rId2" cstate="print"/>
          <a:srcRect/>
          <a:stretch>
            <a:fillRect/>
          </a:stretch>
        </p:blipFill>
        <p:spPr bwMode="auto">
          <a:xfrm>
            <a:off x="6438900" y="2286000"/>
            <a:ext cx="2705100" cy="3333750"/>
          </a:xfrm>
          <a:prstGeom prst="rect">
            <a:avLst/>
          </a:prstGeom>
          <a:noFill/>
        </p:spPr>
      </p:pic>
      <p:pic>
        <p:nvPicPr>
          <p:cNvPr id="165895" name="Picture 7" descr="sadman"/>
          <p:cNvPicPr>
            <a:picLocks noChangeAspect="1" noChangeArrowheads="1" noCrop="1"/>
          </p:cNvPicPr>
          <p:nvPr/>
        </p:nvPicPr>
        <p:blipFill>
          <a:blip r:embed="rId3" cstate="print"/>
          <a:srcRect/>
          <a:stretch>
            <a:fillRect/>
          </a:stretch>
        </p:blipFill>
        <p:spPr bwMode="auto">
          <a:xfrm>
            <a:off x="5334000" y="3657600"/>
            <a:ext cx="2228850" cy="2971800"/>
          </a:xfrm>
          <a:prstGeom prst="rect">
            <a:avLst/>
          </a:prstGeom>
          <a:noFill/>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5892"/>
                                        </p:tgtEl>
                                        <p:attrNameLst>
                                          <p:attrName>style.visibility</p:attrName>
                                        </p:attrNameLst>
                                      </p:cBhvr>
                                      <p:to>
                                        <p:strVal val="visible"/>
                                      </p:to>
                                    </p:set>
                                    <p:animEffect transition="in" filter="blinds(horizontal)">
                                      <p:cBhvr>
                                        <p:cTn id="7" dur="500"/>
                                        <p:tgtEl>
                                          <p:spTgt spid="16589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65894"/>
                                        </p:tgtEl>
                                        <p:attrNameLst>
                                          <p:attrName>style.visibility</p:attrName>
                                        </p:attrNameLst>
                                      </p:cBhvr>
                                      <p:to>
                                        <p:strVal val="visible"/>
                                      </p:to>
                                    </p:set>
                                    <p:animEffect transition="in" filter="blinds(horizontal)">
                                      <p:cBhvr>
                                        <p:cTn id="12" dur="500"/>
                                        <p:tgtEl>
                                          <p:spTgt spid="16589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65893"/>
                                        </p:tgtEl>
                                        <p:attrNameLst>
                                          <p:attrName>style.visibility</p:attrName>
                                        </p:attrNameLst>
                                      </p:cBhvr>
                                      <p:to>
                                        <p:strVal val="visible"/>
                                      </p:to>
                                    </p:set>
                                    <p:anim calcmode="lin" valueType="num">
                                      <p:cBhvr additive="base">
                                        <p:cTn id="17" dur="500" fill="hold"/>
                                        <p:tgtEl>
                                          <p:spTgt spid="165893"/>
                                        </p:tgtEl>
                                        <p:attrNameLst>
                                          <p:attrName>ppt_x</p:attrName>
                                        </p:attrNameLst>
                                      </p:cBhvr>
                                      <p:tavLst>
                                        <p:tav tm="0">
                                          <p:val>
                                            <p:strVal val="#ppt_x"/>
                                          </p:val>
                                        </p:tav>
                                        <p:tav tm="100000">
                                          <p:val>
                                            <p:strVal val="#ppt_x"/>
                                          </p:val>
                                        </p:tav>
                                      </p:tavLst>
                                    </p:anim>
                                    <p:anim calcmode="lin" valueType="num">
                                      <p:cBhvr additive="base">
                                        <p:cTn id="18" dur="500" fill="hold"/>
                                        <p:tgtEl>
                                          <p:spTgt spid="16589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65895"/>
                                        </p:tgtEl>
                                        <p:attrNameLst>
                                          <p:attrName>style.visibility</p:attrName>
                                        </p:attrNameLst>
                                      </p:cBhvr>
                                      <p:to>
                                        <p:strVal val="visible"/>
                                      </p:to>
                                    </p:set>
                                    <p:anim calcmode="lin" valueType="num">
                                      <p:cBhvr additive="base">
                                        <p:cTn id="23" dur="500" fill="hold"/>
                                        <p:tgtEl>
                                          <p:spTgt spid="165895"/>
                                        </p:tgtEl>
                                        <p:attrNameLst>
                                          <p:attrName>ppt_x</p:attrName>
                                        </p:attrNameLst>
                                      </p:cBhvr>
                                      <p:tavLst>
                                        <p:tav tm="0">
                                          <p:val>
                                            <p:strVal val="#ppt_x"/>
                                          </p:val>
                                        </p:tav>
                                        <p:tav tm="100000">
                                          <p:val>
                                            <p:strVal val="#ppt_x"/>
                                          </p:val>
                                        </p:tav>
                                      </p:tavLst>
                                    </p:anim>
                                    <p:anim calcmode="lin" valueType="num">
                                      <p:cBhvr additive="base">
                                        <p:cTn id="24" dur="500" fill="hold"/>
                                        <p:tgtEl>
                                          <p:spTgt spid="1658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2" grpId="0"/>
      <p:bldP spid="16589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Brain Control of Sleep Patterns</a:t>
            </a:r>
            <a:endParaRPr lang="en-US" dirty="0"/>
          </a:p>
        </p:txBody>
      </p:sp>
      <p:sp>
        <p:nvSpPr>
          <p:cNvPr id="3" name="Content Placeholder 2"/>
          <p:cNvSpPr>
            <a:spLocks noGrp="1"/>
          </p:cNvSpPr>
          <p:nvPr>
            <p:ph idx="1"/>
          </p:nvPr>
        </p:nvSpPr>
        <p:spPr/>
        <p:txBody>
          <a:bodyPr/>
          <a:lstStyle/>
          <a:p>
            <a:r>
              <a:rPr lang="en-US" dirty="0" smtClean="0"/>
              <a:t>Anterior Hypothalamus</a:t>
            </a:r>
          </a:p>
          <a:p>
            <a:pPr lvl="1"/>
            <a:r>
              <a:rPr lang="en-US" dirty="0" smtClean="0"/>
              <a:t>Electrical stimulation </a:t>
            </a:r>
            <a:r>
              <a:rPr lang="en-US" dirty="0" smtClean="0">
                <a:sym typeface="Wingdings" pitchFamily="2" charset="2"/>
              </a:rPr>
              <a:t> causes alert animals to fall asleep</a:t>
            </a:r>
          </a:p>
          <a:p>
            <a:pPr lvl="1"/>
            <a:r>
              <a:rPr lang="en-US" dirty="0" smtClean="0">
                <a:sym typeface="Wingdings" pitchFamily="2" charset="2"/>
              </a:rPr>
              <a:t>Lesions  prevent sleep, eventual death</a:t>
            </a:r>
          </a:p>
          <a:p>
            <a:r>
              <a:rPr lang="en-US" dirty="0" smtClean="0">
                <a:sym typeface="Wingdings" pitchFamily="2" charset="2"/>
              </a:rPr>
              <a:t>Pons </a:t>
            </a:r>
          </a:p>
          <a:p>
            <a:pPr lvl="1"/>
            <a:r>
              <a:rPr lang="en-US" dirty="0" smtClean="0">
                <a:sym typeface="Wingdings" pitchFamily="2" charset="2"/>
              </a:rPr>
              <a:t>Initiates shifts between Deep Sleep and REM</a:t>
            </a:r>
          </a:p>
          <a:p>
            <a:pPr lvl="1"/>
            <a:r>
              <a:rPr lang="en-US" dirty="0" smtClean="0">
                <a:sym typeface="Wingdings" pitchFamily="2" charset="2"/>
              </a:rPr>
              <a:t>Lesions will cause cats to move around, strike, and bite during REM</a:t>
            </a:r>
            <a:endParaRPr lang="en-US" dirty="0"/>
          </a:p>
        </p:txBody>
      </p:sp>
    </p:spTree>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228600"/>
            <a:ext cx="7772400" cy="914400"/>
          </a:xfrm>
        </p:spPr>
        <p:txBody>
          <a:bodyPr/>
          <a:lstStyle/>
          <a:p>
            <a:r>
              <a:rPr lang="en-US" altLang="en-US" b="1">
                <a:solidFill>
                  <a:schemeClr val="tx1"/>
                </a:solidFill>
              </a:rPr>
              <a:t>Sleep Changes through Life</a:t>
            </a:r>
          </a:p>
        </p:txBody>
      </p:sp>
      <p:pic>
        <p:nvPicPr>
          <p:cNvPr id="24579" name="Picture 3"/>
          <p:cNvPicPr>
            <a:picLocks noGrp="1" noChangeAspect="1" noChangeArrowheads="1"/>
          </p:cNvPicPr>
          <p:nvPr>
            <p:ph idx="1"/>
          </p:nvPr>
        </p:nvPicPr>
        <p:blipFill>
          <a:blip r:embed="rId2" cstate="print"/>
          <a:srcRect/>
          <a:stretch>
            <a:fillRect/>
          </a:stretch>
        </p:blipFill>
        <p:spPr>
          <a:xfrm>
            <a:off x="1295400" y="1203325"/>
            <a:ext cx="7543800" cy="5043488"/>
          </a:xfrm>
          <a:noFill/>
          <a:ln/>
        </p:spPr>
      </p:pic>
      <p:sp>
        <p:nvSpPr>
          <p:cNvPr id="24580" name="Text Box 4"/>
          <p:cNvSpPr txBox="1">
            <a:spLocks noChangeArrowheads="1"/>
          </p:cNvSpPr>
          <p:nvPr/>
        </p:nvSpPr>
        <p:spPr bwMode="auto">
          <a:xfrm>
            <a:off x="304800" y="2438400"/>
            <a:ext cx="1981200" cy="2152650"/>
          </a:xfrm>
          <a:prstGeom prst="rect">
            <a:avLst/>
          </a:prstGeom>
          <a:noFill/>
          <a:ln w="9525">
            <a:noFill/>
            <a:miter lim="800000"/>
            <a:headEnd/>
            <a:tailEnd/>
          </a:ln>
          <a:effectLst/>
        </p:spPr>
        <p:txBody>
          <a:bodyPr>
            <a:spAutoFit/>
          </a:bodyPr>
          <a:lstStyle/>
          <a:p>
            <a:pPr eaLnBrk="1" hangingPunct="1">
              <a:spcBef>
                <a:spcPct val="50000"/>
              </a:spcBef>
            </a:pPr>
            <a:r>
              <a:rPr lang="en-US" b="1" u="sng"/>
              <a:t>NEED2KNOW:</a:t>
            </a:r>
          </a:p>
          <a:p>
            <a:pPr eaLnBrk="1" hangingPunct="1">
              <a:spcBef>
                <a:spcPct val="50000"/>
              </a:spcBef>
            </a:pPr>
            <a:r>
              <a:rPr lang="en-US" b="1"/>
              <a:t>There is a negative correlation between time spent in REM sleep and age.</a:t>
            </a:r>
          </a:p>
        </p:txBody>
      </p:sp>
    </p:spTree>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382588" y="4916488"/>
            <a:ext cx="8534400" cy="771525"/>
          </a:xfrm>
        </p:spPr>
        <p:txBody>
          <a:bodyPr/>
          <a:lstStyle/>
          <a:p>
            <a:r>
              <a:rPr lang="en-US" sz="1000" b="1">
                <a:solidFill>
                  <a:srgbClr val="000000"/>
                </a:solidFill>
                <a:latin typeface="StoneSans-Semibold" charset="0"/>
                <a:cs typeface="Times New Roman" pitchFamily="18" charset="0"/>
              </a:rPr>
              <a:t>Fig. 7.3 </a:t>
            </a:r>
            <a:r>
              <a:rPr lang="en-US" sz="1000" b="1">
                <a:solidFill>
                  <a:srgbClr val="000000"/>
                </a:solidFill>
                <a:latin typeface="StoneSans" charset="0"/>
                <a:cs typeface="Times New Roman" pitchFamily="18" charset="0"/>
              </a:rPr>
              <a:t>Development of sleep patterns</a:t>
            </a:r>
            <a:r>
              <a:rPr lang="en-US" sz="1000">
                <a:solidFill>
                  <a:srgbClr val="000000"/>
                </a:solidFill>
                <a:latin typeface="StoneSans" charset="0"/>
                <a:cs typeface="Times New Roman" pitchFamily="18" charset="0"/>
              </a:rPr>
              <a:t>. Short cycles of sleep and waking gradually become the night-day cycle of an adult.  While most adults don’t take naps, mid-afternoon sleepiness is a natural part of the sleep cycles. (After Williams et al., 1964.)</a:t>
            </a:r>
            <a:r>
              <a:rPr lang="en-US" sz="1000"/>
              <a:t> </a:t>
            </a:r>
          </a:p>
        </p:txBody>
      </p:sp>
      <p:pic>
        <p:nvPicPr>
          <p:cNvPr id="29699" name="Picture 3" descr="DC07-03"/>
          <p:cNvPicPr>
            <a:picLocks noChangeAspect="1" noChangeArrowheads="1"/>
          </p:cNvPicPr>
          <p:nvPr/>
        </p:nvPicPr>
        <p:blipFill>
          <a:blip r:embed="rId2" cstate="print"/>
          <a:srcRect/>
          <a:stretch>
            <a:fillRect/>
          </a:stretch>
        </p:blipFill>
        <p:spPr bwMode="auto">
          <a:xfrm>
            <a:off x="1916113" y="482600"/>
            <a:ext cx="5253037" cy="4346575"/>
          </a:xfrm>
          <a:prstGeom prst="rect">
            <a:avLst/>
          </a:prstGeom>
          <a:noFill/>
        </p:spPr>
      </p:pic>
    </p:spTree>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762000" y="533400"/>
            <a:ext cx="7696200" cy="533400"/>
          </a:xfrm>
        </p:spPr>
        <p:txBody>
          <a:bodyPr/>
          <a:lstStyle/>
          <a:p>
            <a:r>
              <a:rPr lang="en-US" sz="2900"/>
              <a:t>Stages of Sleep</a:t>
            </a:r>
          </a:p>
        </p:txBody>
      </p:sp>
      <p:sp>
        <p:nvSpPr>
          <p:cNvPr id="15363" name="Rectangle 3"/>
          <p:cNvSpPr>
            <a:spLocks noGrp="1" noChangeArrowheads="1"/>
          </p:cNvSpPr>
          <p:nvPr>
            <p:ph type="body" idx="1"/>
          </p:nvPr>
        </p:nvSpPr>
        <p:spPr>
          <a:xfrm>
            <a:off x="0" y="1371600"/>
            <a:ext cx="4038600" cy="5486400"/>
          </a:xfrm>
        </p:spPr>
        <p:txBody>
          <a:bodyPr/>
          <a:lstStyle/>
          <a:p>
            <a:pPr>
              <a:lnSpc>
                <a:spcPct val="80000"/>
              </a:lnSpc>
            </a:pPr>
            <a:r>
              <a:rPr lang="en-US" sz="2500" dirty="0"/>
              <a:t>Psych </a:t>
            </a:r>
            <a:r>
              <a:rPr lang="en-US" sz="2500" dirty="0" err="1"/>
              <a:t>Sim</a:t>
            </a:r>
            <a:r>
              <a:rPr lang="en-US" sz="2500" dirty="0"/>
              <a:t> 5: Stages of Sleep (start at 7) </a:t>
            </a:r>
          </a:p>
          <a:p>
            <a:pPr lvl="1">
              <a:lnSpc>
                <a:spcPct val="80000"/>
              </a:lnSpc>
            </a:pPr>
            <a:r>
              <a:rPr lang="en-US" sz="2700" dirty="0"/>
              <a:t>Handout Stages of Sleep</a:t>
            </a:r>
          </a:p>
          <a:p>
            <a:pPr lvl="1">
              <a:lnSpc>
                <a:spcPct val="80000"/>
              </a:lnSpc>
            </a:pPr>
            <a:r>
              <a:rPr lang="en-US" sz="2700" dirty="0"/>
              <a:t>Overhead of EEGs</a:t>
            </a:r>
          </a:p>
          <a:p>
            <a:pPr>
              <a:lnSpc>
                <a:spcPct val="80000"/>
              </a:lnSpc>
            </a:pPr>
            <a:r>
              <a:rPr lang="en-US" sz="2500" dirty="0"/>
              <a:t>REM vs. NREM</a:t>
            </a:r>
          </a:p>
          <a:p>
            <a:pPr>
              <a:lnSpc>
                <a:spcPct val="80000"/>
              </a:lnSpc>
            </a:pPr>
            <a:r>
              <a:rPr lang="en-US" sz="2500" dirty="0"/>
              <a:t>90 minute cycle, repeated 5-6/night</a:t>
            </a:r>
          </a:p>
          <a:p>
            <a:pPr>
              <a:lnSpc>
                <a:spcPct val="80000"/>
              </a:lnSpc>
            </a:pPr>
            <a:r>
              <a:rPr lang="en-US" sz="2500" dirty="0"/>
              <a:t>1,2,3,4,3,2,REM, 2,3,4,3,2,REM</a:t>
            </a:r>
          </a:p>
          <a:p>
            <a:pPr>
              <a:lnSpc>
                <a:spcPct val="80000"/>
              </a:lnSpc>
            </a:pPr>
            <a:r>
              <a:rPr lang="en-US" sz="2500" dirty="0"/>
              <a:t>REM aka “Paradoxical Sleep”</a:t>
            </a:r>
          </a:p>
          <a:p>
            <a:pPr>
              <a:lnSpc>
                <a:spcPct val="80000"/>
              </a:lnSpc>
            </a:pPr>
            <a:r>
              <a:rPr lang="en-US" sz="2500" dirty="0"/>
              <a:t>Brain 14 “Brain Functions”</a:t>
            </a:r>
          </a:p>
        </p:txBody>
      </p:sp>
      <p:pic>
        <p:nvPicPr>
          <p:cNvPr id="15364" name="Picture 4"/>
          <p:cNvPicPr>
            <a:picLocks noChangeAspect="1" noChangeArrowheads="1"/>
          </p:cNvPicPr>
          <p:nvPr/>
        </p:nvPicPr>
        <p:blipFill>
          <a:blip r:embed="rId2" cstate="print"/>
          <a:srcRect/>
          <a:stretch>
            <a:fillRect/>
          </a:stretch>
        </p:blipFill>
        <p:spPr bwMode="auto">
          <a:xfrm>
            <a:off x="3962400" y="1246188"/>
            <a:ext cx="5181600" cy="5611812"/>
          </a:xfrm>
          <a:prstGeom prst="rect">
            <a:avLst/>
          </a:prstGeom>
          <a:noFill/>
          <a:ln w="9525">
            <a:noFill/>
            <a:miter lim="800000"/>
            <a:headEnd/>
            <a:tailEnd/>
          </a:ln>
        </p:spPr>
      </p:pic>
      <p:pic>
        <p:nvPicPr>
          <p:cNvPr id="15365" name="Picture 5" descr="monkey_sleeping_bed_lg_clr"/>
          <p:cNvPicPr>
            <a:picLocks noChangeAspect="1" noChangeArrowheads="1" noCrop="1"/>
          </p:cNvPicPr>
          <p:nvPr/>
        </p:nvPicPr>
        <p:blipFill>
          <a:blip r:embed="rId3" cstate="print"/>
          <a:srcRect/>
          <a:stretch>
            <a:fillRect/>
          </a:stretch>
        </p:blipFill>
        <p:spPr bwMode="auto">
          <a:xfrm>
            <a:off x="4191000" y="152400"/>
            <a:ext cx="2209800" cy="1243013"/>
          </a:xfrm>
          <a:prstGeom prst="rect">
            <a:avLst/>
          </a:prstGeom>
          <a:noFill/>
        </p:spPr>
      </p:pic>
    </p:spTree>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cstate="print"/>
          <a:srcRect/>
          <a:stretch>
            <a:fillRect/>
          </a:stretch>
        </p:blipFill>
        <p:spPr bwMode="auto">
          <a:xfrm>
            <a:off x="838200" y="1295400"/>
            <a:ext cx="7429500" cy="4754563"/>
          </a:xfrm>
          <a:prstGeom prst="rect">
            <a:avLst/>
          </a:prstGeom>
          <a:noFill/>
          <a:ln w="9525">
            <a:noFill/>
            <a:miter lim="800000"/>
            <a:headEnd/>
            <a:tailEnd/>
          </a:ln>
          <a:effectLst/>
        </p:spPr>
      </p:pic>
      <p:sp>
        <p:nvSpPr>
          <p:cNvPr id="20483" name="Rectangle 3"/>
          <p:cNvSpPr>
            <a:spLocks noGrp="1" noChangeArrowheads="1"/>
          </p:cNvSpPr>
          <p:nvPr>
            <p:ph type="title"/>
          </p:nvPr>
        </p:nvSpPr>
        <p:spPr/>
        <p:txBody>
          <a:bodyPr/>
          <a:lstStyle/>
          <a:p>
            <a:r>
              <a:rPr lang="en-US"/>
              <a:t>Notice the Sleep Position Shifts</a:t>
            </a:r>
          </a:p>
        </p:txBody>
      </p:sp>
    </p:spTree>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228600"/>
            <a:ext cx="7772400" cy="1143000"/>
          </a:xfrm>
        </p:spPr>
        <p:txBody>
          <a:bodyPr/>
          <a:lstStyle/>
          <a:p>
            <a:r>
              <a:rPr lang="en-US" altLang="en-US">
                <a:solidFill>
                  <a:schemeClr val="tx1"/>
                </a:solidFill>
              </a:rPr>
              <a:t>Stage 4/REM Changes</a:t>
            </a:r>
          </a:p>
        </p:txBody>
      </p:sp>
      <p:pic>
        <p:nvPicPr>
          <p:cNvPr id="23555" name="Picture 3"/>
          <p:cNvPicPr>
            <a:picLocks noGrp="1" noChangeAspect="1" noChangeArrowheads="1"/>
          </p:cNvPicPr>
          <p:nvPr>
            <p:ph idx="1"/>
          </p:nvPr>
        </p:nvPicPr>
        <p:blipFill>
          <a:blip r:embed="rId2" cstate="print"/>
          <a:srcRect/>
          <a:stretch>
            <a:fillRect/>
          </a:stretch>
        </p:blipFill>
        <p:spPr>
          <a:xfrm>
            <a:off x="1524000" y="1193800"/>
            <a:ext cx="5867400" cy="5664200"/>
          </a:xfrm>
          <a:noFill/>
          <a:ln/>
        </p:spPr>
      </p:pic>
    </p:spTree>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dirty="0" smtClean="0"/>
              <a:t>Thinking Question:</a:t>
            </a:r>
            <a:endParaRPr lang="en-US" dirty="0"/>
          </a:p>
        </p:txBody>
      </p:sp>
      <p:sp>
        <p:nvSpPr>
          <p:cNvPr id="58371" name="Rectangle 3"/>
          <p:cNvSpPr>
            <a:spLocks noGrp="1" noChangeArrowheads="1"/>
          </p:cNvSpPr>
          <p:nvPr>
            <p:ph type="body" idx="1"/>
          </p:nvPr>
        </p:nvSpPr>
        <p:spPr/>
        <p:txBody>
          <a:bodyPr/>
          <a:lstStyle/>
          <a:p>
            <a:r>
              <a:rPr lang="en-US" sz="2700"/>
              <a:t>Describe your sleeping habits…</a:t>
            </a:r>
          </a:p>
          <a:p>
            <a:r>
              <a:rPr lang="en-US" sz="2700"/>
              <a:t>What is the average amount of sleep (in hours) that you get during a weeknight? weekend?</a:t>
            </a:r>
          </a:p>
          <a:p>
            <a:r>
              <a:rPr lang="en-US" sz="2700"/>
              <a:t>When you crawl into bed, how long does it take on average before you fall asleep?</a:t>
            </a:r>
          </a:p>
          <a:p>
            <a:r>
              <a:rPr lang="en-US" sz="2700"/>
              <a:t>Do you nap?  How frequently? How long?</a:t>
            </a:r>
          </a:p>
          <a:p>
            <a:r>
              <a:rPr lang="en-US" sz="2700"/>
              <a:t>What else can you say about your sleeping habits?</a:t>
            </a:r>
          </a:p>
          <a:p>
            <a:endParaRPr lang="en-US" sz="2700"/>
          </a:p>
          <a:p>
            <a:endParaRPr lang="en-US" sz="2700"/>
          </a:p>
        </p:txBody>
      </p:sp>
    </p:spTree>
  </p:cSld>
  <p:clrMapOvr>
    <a:masterClrMapping/>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609600" y="0"/>
            <a:ext cx="7772400" cy="762000"/>
          </a:xfrm>
        </p:spPr>
        <p:txBody>
          <a:bodyPr/>
          <a:lstStyle/>
          <a:p>
            <a:r>
              <a:rPr lang="en-US" altLang="en-US" sz="3300" dirty="0">
                <a:solidFill>
                  <a:schemeClr val="tx1"/>
                </a:solidFill>
              </a:rPr>
              <a:t>Why Do We Sleep?</a:t>
            </a:r>
          </a:p>
        </p:txBody>
      </p:sp>
      <p:sp>
        <p:nvSpPr>
          <p:cNvPr id="35843" name="Rectangle 3"/>
          <p:cNvSpPr>
            <a:spLocks noGrp="1" noChangeArrowheads="1"/>
          </p:cNvSpPr>
          <p:nvPr>
            <p:ph type="subTitle" idx="1"/>
          </p:nvPr>
        </p:nvSpPr>
        <p:spPr>
          <a:xfrm>
            <a:off x="0" y="685800"/>
            <a:ext cx="9144000" cy="6172200"/>
          </a:xfrm>
        </p:spPr>
        <p:txBody>
          <a:bodyPr/>
          <a:lstStyle/>
          <a:p>
            <a:pPr algn="l">
              <a:lnSpc>
                <a:spcPct val="90000"/>
              </a:lnSpc>
              <a:buFont typeface="Wingdings" pitchFamily="2" charset="2"/>
              <a:buChar char="l"/>
            </a:pPr>
            <a:r>
              <a:rPr lang="en-US" sz="2600" dirty="0">
                <a:cs typeface="Times New Roman" pitchFamily="18" charset="0"/>
              </a:rPr>
              <a:t>Roughly 1/3 of our lives sleeping (25 years)</a:t>
            </a:r>
          </a:p>
          <a:p>
            <a:pPr algn="l">
              <a:lnSpc>
                <a:spcPct val="90000"/>
              </a:lnSpc>
              <a:buFont typeface="Wingdings" pitchFamily="2" charset="2"/>
              <a:buChar char="l"/>
            </a:pPr>
            <a:r>
              <a:rPr lang="en-US" sz="2600" dirty="0">
                <a:cs typeface="Times New Roman" pitchFamily="18" charset="0"/>
              </a:rPr>
              <a:t>Most people need 8-8.5 hours of sleep to function but most Americans sleep 7-7.5 hours.  Almost 1/3 of Americans get less than 6 hours.  74% women sleep less than 8 hours a night.</a:t>
            </a:r>
          </a:p>
          <a:p>
            <a:pPr marL="457200" lvl="1" indent="0">
              <a:lnSpc>
                <a:spcPct val="90000"/>
              </a:lnSpc>
            </a:pPr>
            <a:r>
              <a:rPr lang="en-US" altLang="en-US" sz="2500" dirty="0"/>
              <a:t>Article: “Are you a Walking Zombie?’</a:t>
            </a:r>
          </a:p>
          <a:p>
            <a:pPr algn="l">
              <a:lnSpc>
                <a:spcPct val="90000"/>
              </a:lnSpc>
              <a:buFont typeface="Wingdings" pitchFamily="2" charset="2"/>
              <a:buChar char="l"/>
            </a:pPr>
            <a:endParaRPr lang="en-US" sz="2600" dirty="0">
              <a:cs typeface="Times New Roman" pitchFamily="18" charset="0"/>
            </a:endParaRPr>
          </a:p>
          <a:p>
            <a:pPr algn="l">
              <a:lnSpc>
                <a:spcPct val="90000"/>
              </a:lnSpc>
              <a:buFont typeface="Wingdings" pitchFamily="2" charset="2"/>
              <a:buChar char="l"/>
            </a:pPr>
            <a:r>
              <a:rPr lang="en-US" sz="2600" i="1" dirty="0">
                <a:cs typeface="Times New Roman" pitchFamily="18" charset="0"/>
              </a:rPr>
              <a:t>Most teens need 9 hours and 15 minutes of sleep a night</a:t>
            </a:r>
            <a:r>
              <a:rPr lang="en-US" sz="2600" dirty="0">
                <a:cs typeface="Times New Roman" pitchFamily="18" charset="0"/>
              </a:rPr>
              <a:t>.  </a:t>
            </a:r>
            <a:r>
              <a:rPr lang="en-US" sz="2600" i="1" dirty="0">
                <a:cs typeface="Times New Roman" pitchFamily="18" charset="0"/>
              </a:rPr>
              <a:t>Average teenager's biological clock doesn't prepare them to awaken until </a:t>
            </a:r>
            <a:r>
              <a:rPr lang="en-US" sz="2600" b="1" i="1" dirty="0">
                <a:cs typeface="Times New Roman" pitchFamily="18" charset="0"/>
              </a:rPr>
              <a:t>8 or 9 AM</a:t>
            </a:r>
            <a:r>
              <a:rPr lang="en-US" sz="2600" dirty="0">
                <a:cs typeface="Times New Roman" pitchFamily="18" charset="0"/>
              </a:rPr>
              <a:t>.  This can interfere with memory and learning. </a:t>
            </a:r>
          </a:p>
          <a:p>
            <a:pPr algn="l">
              <a:lnSpc>
                <a:spcPct val="90000"/>
              </a:lnSpc>
              <a:buFont typeface="Wingdings" pitchFamily="2" charset="2"/>
              <a:buChar char="l"/>
            </a:pPr>
            <a:endParaRPr lang="en-US" sz="2600" dirty="0">
              <a:cs typeface="Times New Roman" pitchFamily="18" charset="0"/>
            </a:endParaRPr>
          </a:p>
          <a:p>
            <a:pPr algn="l">
              <a:lnSpc>
                <a:spcPct val="90000"/>
              </a:lnSpc>
              <a:buFont typeface="Wingdings" pitchFamily="2" charset="2"/>
              <a:buChar char="l"/>
            </a:pPr>
            <a:r>
              <a:rPr lang="en-US" sz="2600" dirty="0">
                <a:cs typeface="Times New Roman" pitchFamily="18" charset="0"/>
              </a:rPr>
              <a:t>UH-OH!!!  What does this mean for YOU!</a:t>
            </a:r>
          </a:p>
          <a:p>
            <a:pPr algn="l">
              <a:lnSpc>
                <a:spcPct val="90000"/>
              </a:lnSpc>
              <a:buFont typeface="Wingdings" pitchFamily="2" charset="2"/>
              <a:buChar char="l"/>
            </a:pPr>
            <a:endParaRPr lang="en-US" sz="2600" dirty="0">
              <a:cs typeface="Times New Roman" pitchFamily="18" charset="0"/>
            </a:endParaRPr>
          </a:p>
          <a:p>
            <a:pPr algn="l">
              <a:lnSpc>
                <a:spcPct val="90000"/>
              </a:lnSpc>
              <a:buFont typeface="Wingdings" pitchFamily="2" charset="2"/>
              <a:buChar char="l"/>
            </a:pPr>
            <a:r>
              <a:rPr lang="en-US" sz="2600" dirty="0">
                <a:cs typeface="Times New Roman" pitchFamily="18" charset="0"/>
              </a:rPr>
              <a:t> Students </a:t>
            </a:r>
            <a:r>
              <a:rPr lang="en-US" sz="2600" dirty="0" smtClean="0">
                <a:cs typeface="Times New Roman" pitchFamily="18" charset="0"/>
              </a:rPr>
              <a:t>who sleep the most do better </a:t>
            </a:r>
            <a:r>
              <a:rPr lang="en-US" sz="2600" dirty="0">
                <a:cs typeface="Times New Roman" pitchFamily="18" charset="0"/>
              </a:rPr>
              <a:t>on grades </a:t>
            </a:r>
            <a:r>
              <a:rPr lang="en-US" sz="2600" dirty="0" smtClean="0">
                <a:cs typeface="Times New Roman" pitchFamily="18" charset="0"/>
              </a:rPr>
              <a:t>&amp; exams</a:t>
            </a:r>
            <a:r>
              <a:rPr lang="en-US" sz="2600" dirty="0">
                <a:cs typeface="Times New Roman" pitchFamily="18" charset="0"/>
              </a:rPr>
              <a:t>.</a:t>
            </a:r>
          </a:p>
          <a:p>
            <a:pPr algn="l">
              <a:lnSpc>
                <a:spcPct val="90000"/>
              </a:lnSpc>
              <a:buFont typeface="Wingdings" pitchFamily="2" charset="2"/>
              <a:buChar char="l"/>
            </a:pPr>
            <a:endParaRPr lang="en-US" sz="2600" dirty="0"/>
          </a:p>
        </p:txBody>
      </p:sp>
      <p:pic>
        <p:nvPicPr>
          <p:cNvPr id="35844" name="Sleep - Enter Sandman.mp3">
            <a:hlinkClick r:id="" action="ppaction://media"/>
          </p:cNvPr>
          <p:cNvPicPr>
            <a:picLocks noRot="1" noChangeAspect="1" noChangeArrowheads="1"/>
          </p:cNvPicPr>
          <p:nvPr>
            <a:audioFile r:link="rId1"/>
          </p:nvPr>
        </p:nvPicPr>
        <p:blipFill>
          <a:blip r:embed="rId3" cstate="print"/>
          <a:srcRect/>
          <a:stretch>
            <a:fillRect/>
          </a:stretch>
        </p:blipFill>
        <p:spPr bwMode="auto">
          <a:xfrm>
            <a:off x="0" y="6553200"/>
            <a:ext cx="304800" cy="304800"/>
          </a:xfrm>
          <a:prstGeom prst="rect">
            <a:avLst/>
          </a:prstGeom>
          <a:noFill/>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584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5844"/>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Picture 4" descr="erkel"/>
          <p:cNvPicPr>
            <a:picLocks noChangeAspect="1" noChangeArrowheads="1"/>
          </p:cNvPicPr>
          <p:nvPr/>
        </p:nvPicPr>
        <p:blipFill>
          <a:blip r:embed="rId2" cstate="print"/>
          <a:srcRect/>
          <a:stretch>
            <a:fillRect/>
          </a:stretch>
        </p:blipFill>
        <p:spPr bwMode="auto">
          <a:xfrm>
            <a:off x="0" y="0"/>
            <a:ext cx="2743200" cy="1825625"/>
          </a:xfrm>
          <a:prstGeom prst="rect">
            <a:avLst/>
          </a:prstGeom>
          <a:noFill/>
          <a:ln w="9525">
            <a:noFill/>
            <a:miter lim="800000"/>
            <a:headEnd/>
            <a:tailEnd/>
          </a:ln>
        </p:spPr>
      </p:pic>
      <p:sp>
        <p:nvSpPr>
          <p:cNvPr id="47106" name="Rectangle 2"/>
          <p:cNvSpPr>
            <a:spLocks noGrp="1" noChangeArrowheads="1"/>
          </p:cNvSpPr>
          <p:nvPr>
            <p:ph type="title"/>
          </p:nvPr>
        </p:nvSpPr>
        <p:spPr>
          <a:xfrm>
            <a:off x="2590800" y="533400"/>
            <a:ext cx="4572000" cy="1143000"/>
          </a:xfrm>
        </p:spPr>
        <p:txBody>
          <a:bodyPr/>
          <a:lstStyle/>
          <a:p>
            <a:pPr algn="ctr"/>
            <a:r>
              <a:rPr lang="en-US" altLang="en-US">
                <a:solidFill>
                  <a:schemeClr val="tx1"/>
                </a:solidFill>
              </a:rPr>
              <a:t>Purpose of </a:t>
            </a:r>
            <a:br>
              <a:rPr lang="en-US" altLang="en-US">
                <a:solidFill>
                  <a:schemeClr val="tx1"/>
                </a:solidFill>
              </a:rPr>
            </a:br>
            <a:r>
              <a:rPr lang="en-US" altLang="en-US">
                <a:solidFill>
                  <a:schemeClr val="tx1"/>
                </a:solidFill>
              </a:rPr>
              <a:t>REM / Sleep</a:t>
            </a:r>
            <a:endParaRPr lang="en-US">
              <a:solidFill>
                <a:schemeClr val="tx1"/>
              </a:solidFill>
            </a:endParaRPr>
          </a:p>
        </p:txBody>
      </p:sp>
      <p:sp>
        <p:nvSpPr>
          <p:cNvPr id="47107" name="Rectangle 3"/>
          <p:cNvSpPr>
            <a:spLocks noGrp="1" noChangeArrowheads="1"/>
          </p:cNvSpPr>
          <p:nvPr>
            <p:ph type="body" idx="1"/>
          </p:nvPr>
        </p:nvSpPr>
        <p:spPr>
          <a:xfrm>
            <a:off x="457200" y="1885950"/>
            <a:ext cx="8382000" cy="4972050"/>
          </a:xfrm>
        </p:spPr>
        <p:txBody>
          <a:bodyPr/>
          <a:lstStyle/>
          <a:p>
            <a:pPr>
              <a:lnSpc>
                <a:spcPct val="80000"/>
              </a:lnSpc>
              <a:buFont typeface="Wingdings" pitchFamily="2" charset="2"/>
              <a:buChar char="§"/>
            </a:pPr>
            <a:r>
              <a:rPr lang="en-US" altLang="en-US" sz="2200" dirty="0"/>
              <a:t>All mammals require sleep…</a:t>
            </a:r>
          </a:p>
          <a:p>
            <a:pPr>
              <a:lnSpc>
                <a:spcPct val="80000"/>
              </a:lnSpc>
              <a:buFont typeface="Wingdings" pitchFamily="2" charset="2"/>
              <a:buChar char="§"/>
            </a:pPr>
            <a:r>
              <a:rPr lang="en-US" altLang="en-US" sz="2200" dirty="0" smtClean="0">
                <a:hlinkClick r:id="rId3"/>
              </a:rPr>
              <a:t>All Animals? </a:t>
            </a:r>
            <a:endParaRPr lang="en-US" altLang="en-US" sz="2200" dirty="0" smtClean="0"/>
          </a:p>
          <a:p>
            <a:pPr>
              <a:lnSpc>
                <a:spcPct val="80000"/>
              </a:lnSpc>
              <a:buFont typeface="Wingdings" pitchFamily="2" charset="2"/>
              <a:buChar char="§"/>
            </a:pPr>
            <a:r>
              <a:rPr lang="en-US" altLang="en-US" sz="2200" dirty="0" smtClean="0">
                <a:hlinkClick r:id="rId4"/>
              </a:rPr>
              <a:t>Mammals </a:t>
            </a:r>
            <a:r>
              <a:rPr lang="en-US" altLang="en-US" sz="2200" dirty="0">
                <a:hlinkClick r:id="rId4"/>
              </a:rPr>
              <a:t>and Time Spent in “</a:t>
            </a:r>
            <a:r>
              <a:rPr lang="en-US" altLang="en-US" sz="2200" i="1" dirty="0">
                <a:hlinkClick r:id="rId4"/>
              </a:rPr>
              <a:t>Sleep</a:t>
            </a:r>
            <a:r>
              <a:rPr lang="en-US" altLang="en-US" sz="2200" i="1" dirty="0"/>
              <a:t>”</a:t>
            </a:r>
          </a:p>
          <a:p>
            <a:pPr>
              <a:lnSpc>
                <a:spcPct val="80000"/>
              </a:lnSpc>
              <a:buFont typeface="Wingdings" pitchFamily="2" charset="2"/>
              <a:buChar char="§"/>
            </a:pPr>
            <a:r>
              <a:rPr lang="en-US" altLang="en-US" sz="2200" dirty="0"/>
              <a:t>Dreams occur here in more detail than any other stage</a:t>
            </a:r>
          </a:p>
          <a:p>
            <a:pPr>
              <a:lnSpc>
                <a:spcPct val="80000"/>
              </a:lnSpc>
              <a:buFont typeface="Wingdings" pitchFamily="2" charset="2"/>
              <a:buChar char="§"/>
            </a:pPr>
            <a:r>
              <a:rPr lang="en-US" altLang="en-US" sz="2200" dirty="0"/>
              <a:t>Seems to consolidate memory</a:t>
            </a:r>
          </a:p>
          <a:p>
            <a:pPr>
              <a:lnSpc>
                <a:spcPct val="80000"/>
              </a:lnSpc>
            </a:pPr>
            <a:r>
              <a:rPr lang="en-US" sz="2000" dirty="0">
                <a:cs typeface="Times New Roman" pitchFamily="18" charset="0"/>
              </a:rPr>
              <a:t>REM deprivation will cause subjects to have </a:t>
            </a:r>
            <a:r>
              <a:rPr lang="en-US" sz="2000" b="1" dirty="0">
                <a:cs typeface="Times New Roman" pitchFamily="18" charset="0"/>
              </a:rPr>
              <a:t>REM rebound</a:t>
            </a:r>
            <a:r>
              <a:rPr lang="en-US" sz="2000" dirty="0">
                <a:cs typeface="Times New Roman" pitchFamily="18" charset="0"/>
              </a:rPr>
              <a:t> in which they spend more time in REM sleep in an effort "catch up."</a:t>
            </a:r>
          </a:p>
          <a:p>
            <a:pPr>
              <a:lnSpc>
                <a:spcPct val="80000"/>
              </a:lnSpc>
              <a:buFont typeface="Wingdings" pitchFamily="2" charset="2"/>
              <a:buChar char="§"/>
            </a:pPr>
            <a:r>
              <a:rPr lang="en-US" altLang="en-US" sz="2200" dirty="0"/>
              <a:t>more Daily Stress = more REM</a:t>
            </a:r>
          </a:p>
          <a:p>
            <a:pPr>
              <a:lnSpc>
                <a:spcPct val="80000"/>
              </a:lnSpc>
              <a:buFont typeface="Wingdings" pitchFamily="2" charset="2"/>
              <a:buChar char="§"/>
            </a:pPr>
            <a:r>
              <a:rPr lang="en-US" altLang="en-US" sz="2200" dirty="0"/>
              <a:t>Bolsters immune system by increasing antibodies</a:t>
            </a:r>
          </a:p>
          <a:p>
            <a:pPr>
              <a:lnSpc>
                <a:spcPct val="80000"/>
              </a:lnSpc>
              <a:buFont typeface="Wingdings" pitchFamily="2" charset="2"/>
              <a:buChar char="§"/>
            </a:pPr>
            <a:r>
              <a:rPr lang="en-US" altLang="en-US" sz="2200" dirty="0"/>
              <a:t>Endocrine system replenishes hormones (pituitary gland)</a:t>
            </a:r>
          </a:p>
          <a:p>
            <a:pPr>
              <a:lnSpc>
                <a:spcPct val="80000"/>
              </a:lnSpc>
              <a:buFont typeface="Wingdings" pitchFamily="2" charset="2"/>
              <a:buChar char="§"/>
            </a:pPr>
            <a:r>
              <a:rPr lang="en-US" sz="2200" dirty="0"/>
              <a:t>Article: “Sleepless society…”</a:t>
            </a:r>
          </a:p>
          <a:p>
            <a:pPr>
              <a:lnSpc>
                <a:spcPct val="80000"/>
              </a:lnSpc>
            </a:pPr>
            <a:r>
              <a:rPr lang="en-US" sz="2000" dirty="0">
                <a:cs typeface="Times New Roman" pitchFamily="18" charset="0"/>
              </a:rPr>
              <a:t>Read Articles:</a:t>
            </a:r>
          </a:p>
          <a:p>
            <a:pPr lvl="1">
              <a:lnSpc>
                <a:spcPct val="80000"/>
              </a:lnSpc>
            </a:pPr>
            <a:r>
              <a:rPr lang="en-US" sz="1800" dirty="0">
                <a:latin typeface="Times New Roman"/>
                <a:cs typeface="Times New Roman" pitchFamily="18" charset="0"/>
              </a:rPr>
              <a:t>“</a:t>
            </a:r>
            <a:r>
              <a:rPr lang="en-US" sz="1800" dirty="0">
                <a:cs typeface="Times New Roman" pitchFamily="18" charset="0"/>
              </a:rPr>
              <a:t>Sleep Deprived Children</a:t>
            </a:r>
            <a:r>
              <a:rPr lang="en-US" sz="1800" dirty="0">
                <a:latin typeface="Times New Roman"/>
                <a:cs typeface="Times New Roman" pitchFamily="18" charset="0"/>
              </a:rPr>
              <a:t>…”</a:t>
            </a:r>
            <a:endParaRPr lang="en-US" sz="1800" dirty="0">
              <a:cs typeface="Times New Roman" pitchFamily="18" charset="0"/>
            </a:endParaRPr>
          </a:p>
          <a:p>
            <a:pPr lvl="1">
              <a:lnSpc>
                <a:spcPct val="80000"/>
              </a:lnSpc>
            </a:pPr>
            <a:r>
              <a:rPr lang="en-US" sz="1800" dirty="0">
                <a:latin typeface="Times New Roman"/>
                <a:cs typeface="Times New Roman" pitchFamily="18" charset="0"/>
              </a:rPr>
              <a:t>“</a:t>
            </a:r>
            <a:r>
              <a:rPr lang="en-US" sz="1800" dirty="0">
                <a:cs typeface="Times New Roman" pitchFamily="18" charset="0"/>
              </a:rPr>
              <a:t>Sleep Deprivation can Pack on the Pounds</a:t>
            </a:r>
            <a:r>
              <a:rPr lang="en-US" sz="1800" dirty="0">
                <a:latin typeface="Times New Roman"/>
                <a:cs typeface="Times New Roman" pitchFamily="18" charset="0"/>
              </a:rPr>
              <a:t>”</a:t>
            </a:r>
            <a:endParaRPr lang="en-US" sz="1800" dirty="0">
              <a:cs typeface="Times New Roman" pitchFamily="18" charset="0"/>
            </a:endParaRPr>
          </a:p>
          <a:p>
            <a:pPr>
              <a:lnSpc>
                <a:spcPct val="80000"/>
              </a:lnSpc>
              <a:buFont typeface="Wingdings" pitchFamily="2" charset="2"/>
              <a:buChar char="§"/>
            </a:pPr>
            <a:endParaRPr lang="en-US" sz="2200"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7108"/>
                                        </p:tgtEl>
                                        <p:attrNameLst>
                                          <p:attrName>style.visibility</p:attrName>
                                        </p:attrNameLst>
                                      </p:cBhvr>
                                      <p:to>
                                        <p:strVal val="visible"/>
                                      </p:to>
                                    </p:set>
                                    <p:animEffect transition="in" filter="blinds(horizontal)">
                                      <p:cBhvr>
                                        <p:cTn id="7" dur="500"/>
                                        <p:tgtEl>
                                          <p:spTgt spid="47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8" name="Picture 4" descr="lee"/>
          <p:cNvPicPr>
            <a:picLocks noChangeAspect="1" noChangeArrowheads="1"/>
          </p:cNvPicPr>
          <p:nvPr/>
        </p:nvPicPr>
        <p:blipFill>
          <a:blip r:embed="rId3" cstate="print"/>
          <a:srcRect/>
          <a:stretch>
            <a:fillRect/>
          </a:stretch>
        </p:blipFill>
        <p:spPr bwMode="auto">
          <a:xfrm>
            <a:off x="7519988" y="0"/>
            <a:ext cx="1624012" cy="2133600"/>
          </a:xfrm>
          <a:prstGeom prst="rect">
            <a:avLst/>
          </a:prstGeom>
          <a:noFill/>
          <a:ln w="9525">
            <a:noFill/>
            <a:miter lim="800000"/>
            <a:headEnd/>
            <a:tailEnd/>
          </a:ln>
        </p:spPr>
      </p:pic>
      <p:sp>
        <p:nvSpPr>
          <p:cNvPr id="36866" name="Rectangle 2"/>
          <p:cNvSpPr>
            <a:spLocks noGrp="1" noChangeArrowheads="1"/>
          </p:cNvSpPr>
          <p:nvPr>
            <p:ph type="title"/>
          </p:nvPr>
        </p:nvSpPr>
        <p:spPr>
          <a:xfrm>
            <a:off x="457200" y="0"/>
            <a:ext cx="8229600" cy="1143000"/>
          </a:xfrm>
        </p:spPr>
        <p:txBody>
          <a:bodyPr/>
          <a:lstStyle/>
          <a:p>
            <a:r>
              <a:rPr lang="en-US" altLang="en-US" b="1">
                <a:solidFill>
                  <a:schemeClr val="tx1"/>
                </a:solidFill>
              </a:rPr>
              <a:t>Functions of Sleep</a:t>
            </a:r>
          </a:p>
        </p:txBody>
      </p:sp>
      <p:sp>
        <p:nvSpPr>
          <p:cNvPr id="36867" name="Rectangle 3"/>
          <p:cNvSpPr>
            <a:spLocks noGrp="1" noChangeArrowheads="1"/>
          </p:cNvSpPr>
          <p:nvPr>
            <p:ph type="body" idx="1"/>
          </p:nvPr>
        </p:nvSpPr>
        <p:spPr>
          <a:xfrm>
            <a:off x="0" y="2057400"/>
            <a:ext cx="9144000" cy="4572000"/>
          </a:xfrm>
        </p:spPr>
        <p:txBody>
          <a:bodyPr/>
          <a:lstStyle/>
          <a:p>
            <a:pPr>
              <a:lnSpc>
                <a:spcPct val="80000"/>
              </a:lnSpc>
            </a:pPr>
            <a:r>
              <a:rPr lang="en-US" altLang="en-US" sz="2400" b="1" dirty="0"/>
              <a:t>Restoration theory</a:t>
            </a:r>
            <a:r>
              <a:rPr lang="en-US" altLang="en-US" sz="2400" dirty="0"/>
              <a:t>—body wears out during the day and sleep is necessary to put it back in shape</a:t>
            </a:r>
          </a:p>
          <a:p>
            <a:pPr lvl="1">
              <a:lnSpc>
                <a:spcPct val="80000"/>
              </a:lnSpc>
            </a:pPr>
            <a:r>
              <a:rPr lang="en-US" altLang="en-US" sz="2000" dirty="0">
                <a:cs typeface="Times New Roman" pitchFamily="18" charset="0"/>
              </a:rPr>
              <a:t>NREM sleep sees increases in the release of growth hormone, testosterone, </a:t>
            </a:r>
            <a:r>
              <a:rPr lang="en-US" altLang="en-US" sz="2000" dirty="0" err="1">
                <a:cs typeface="Times New Roman" pitchFamily="18" charset="0"/>
              </a:rPr>
              <a:t>prolactin</a:t>
            </a:r>
            <a:r>
              <a:rPr lang="en-US" altLang="en-US" sz="2000" dirty="0">
                <a:cs typeface="Times New Roman" pitchFamily="18" charset="0"/>
              </a:rPr>
              <a:t>.</a:t>
            </a:r>
          </a:p>
          <a:p>
            <a:pPr lvl="1">
              <a:lnSpc>
                <a:spcPct val="80000"/>
              </a:lnSpc>
            </a:pPr>
            <a:r>
              <a:rPr lang="en-US" altLang="en-US" sz="2000" dirty="0">
                <a:cs typeface="Times New Roman" pitchFamily="18" charset="0"/>
              </a:rPr>
              <a:t>REM sleep plays a role in rate of brain development that occurs in the early stages of the lifespan.</a:t>
            </a:r>
            <a:r>
              <a:rPr lang="en-US" altLang="en-US" sz="2000" dirty="0"/>
              <a:t> </a:t>
            </a:r>
            <a:endParaRPr lang="en-US" altLang="en-US" sz="2000" dirty="0" smtClean="0"/>
          </a:p>
          <a:p>
            <a:pPr lvl="1">
              <a:lnSpc>
                <a:spcPct val="80000"/>
              </a:lnSpc>
            </a:pPr>
            <a:r>
              <a:rPr lang="en-US" altLang="en-US" sz="2000" dirty="0" smtClean="0"/>
              <a:t>Exercising of neural circuitry not used during the day</a:t>
            </a:r>
          </a:p>
          <a:p>
            <a:pPr lvl="1">
              <a:lnSpc>
                <a:spcPct val="80000"/>
              </a:lnSpc>
            </a:pPr>
            <a:r>
              <a:rPr lang="en-US" altLang="en-US" sz="2000" dirty="0" smtClean="0"/>
              <a:t>Evidence for consolidation of perceptual-motor (nonverbal) memories</a:t>
            </a:r>
            <a:endParaRPr lang="en-US" altLang="en-US" sz="2000" dirty="0"/>
          </a:p>
          <a:p>
            <a:pPr>
              <a:lnSpc>
                <a:spcPct val="80000"/>
              </a:lnSpc>
            </a:pPr>
            <a:r>
              <a:rPr lang="en-US" altLang="en-US" sz="2400" b="1" dirty="0"/>
              <a:t>Adaptive theory</a:t>
            </a:r>
            <a:r>
              <a:rPr lang="en-US" altLang="en-US" sz="2400" dirty="0"/>
              <a:t>—sleep emerged in evolution to preserve energy and protect during the time of day when there is little value and considerable danger</a:t>
            </a:r>
          </a:p>
          <a:p>
            <a:pPr lvl="1">
              <a:lnSpc>
                <a:spcPct val="80000"/>
              </a:lnSpc>
            </a:pPr>
            <a:r>
              <a:rPr lang="en-US" altLang="en-US" sz="2000" i="1" dirty="0" smtClean="0">
                <a:cs typeface="Times New Roman" pitchFamily="18" charset="0"/>
              </a:rPr>
              <a:t>Hibernation </a:t>
            </a:r>
            <a:r>
              <a:rPr lang="en-US" altLang="en-US" sz="2000" i="1" dirty="0">
                <a:cs typeface="Times New Roman" pitchFamily="18" charset="0"/>
              </a:rPr>
              <a:t>occurs during the time of year most hazardous to the animal.</a:t>
            </a:r>
            <a:r>
              <a:rPr lang="en-US" altLang="en-US" sz="2000" dirty="0"/>
              <a:t> </a:t>
            </a:r>
            <a:endParaRPr lang="en-US" altLang="en-US" sz="2000" dirty="0" smtClean="0"/>
          </a:p>
          <a:p>
            <a:pPr lvl="1">
              <a:lnSpc>
                <a:spcPct val="80000"/>
              </a:lnSpc>
            </a:pPr>
            <a:r>
              <a:rPr lang="en-US" altLang="en-US" sz="2000" i="1" dirty="0" smtClean="0">
                <a:cs typeface="Times New Roman" pitchFamily="18" charset="0"/>
              </a:rPr>
              <a:t>Counter Argument: Animals with few natural predators sleep the most while animals with many sleep less.</a:t>
            </a:r>
            <a:r>
              <a:rPr lang="en-US" altLang="en-US" sz="2000" dirty="0" smtClean="0">
                <a:cs typeface="Times New Roman" pitchFamily="18" charset="0"/>
              </a:rPr>
              <a:t>  </a:t>
            </a:r>
            <a:endParaRPr lang="en-US" altLang="en-US" sz="2000" dirty="0"/>
          </a:p>
          <a:p>
            <a:pPr>
              <a:lnSpc>
                <a:spcPct val="80000"/>
              </a:lnSpc>
            </a:pPr>
            <a:r>
              <a:rPr lang="en-US" altLang="en-US" sz="2400" dirty="0" smtClean="0"/>
              <a:t>New Ideas – Creative thinking</a:t>
            </a:r>
            <a:endParaRPr lang="en-US" altLang="en-US" sz="2400"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6868"/>
                                        </p:tgtEl>
                                        <p:attrNameLst>
                                          <p:attrName>style.visibility</p:attrName>
                                        </p:attrNameLst>
                                      </p:cBhvr>
                                      <p:to>
                                        <p:strVal val="visible"/>
                                      </p:to>
                                    </p:set>
                                    <p:animEffect transition="in" filter="blinds(horizontal)">
                                      <p:cBhvr>
                                        <p:cTn id="7" dur="500"/>
                                        <p:tgtEl>
                                          <p:spTgt spid="368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sz="2900"/>
              <a:t>How Long Can </a:t>
            </a:r>
            <a:br>
              <a:rPr lang="en-US" sz="2900"/>
            </a:br>
            <a:r>
              <a:rPr lang="en-US" sz="2900"/>
              <a:t>Humans Stay Awake?</a:t>
            </a:r>
          </a:p>
        </p:txBody>
      </p:sp>
      <p:sp>
        <p:nvSpPr>
          <p:cNvPr id="38915" name="Rectangle 3"/>
          <p:cNvSpPr>
            <a:spLocks noGrp="1" noChangeArrowheads="1"/>
          </p:cNvSpPr>
          <p:nvPr>
            <p:ph type="body" idx="1"/>
          </p:nvPr>
        </p:nvSpPr>
        <p:spPr/>
        <p:txBody>
          <a:bodyPr/>
          <a:lstStyle/>
          <a:p>
            <a:pPr>
              <a:lnSpc>
                <a:spcPct val="80000"/>
              </a:lnSpc>
            </a:pPr>
            <a:r>
              <a:rPr lang="en-US" sz="2400"/>
              <a:t>About 11 days! – 17 year old in 1965 science fair project</a:t>
            </a:r>
          </a:p>
          <a:p>
            <a:pPr>
              <a:lnSpc>
                <a:spcPct val="80000"/>
              </a:lnSpc>
            </a:pPr>
            <a:r>
              <a:rPr lang="en-US" sz="2400"/>
              <a:t>Deprivation = Progressive, significant deterioration in concentration, motivation, perception, other higher mental processes</a:t>
            </a:r>
          </a:p>
          <a:p>
            <a:pPr lvl="1">
              <a:lnSpc>
                <a:spcPct val="80000"/>
              </a:lnSpc>
            </a:pPr>
            <a:r>
              <a:rPr lang="en-US" sz="2000"/>
              <a:t>Article: “Sleep Deprivation can Pack on the Pounds”</a:t>
            </a:r>
          </a:p>
          <a:p>
            <a:pPr>
              <a:lnSpc>
                <a:spcPct val="80000"/>
              </a:lnSpc>
            </a:pPr>
            <a:r>
              <a:rPr lang="en-US" sz="2400"/>
              <a:t>No serious medical / psychiatric problems</a:t>
            </a:r>
          </a:p>
          <a:p>
            <a:pPr>
              <a:lnSpc>
                <a:spcPct val="80000"/>
              </a:lnSpc>
            </a:pPr>
            <a:r>
              <a:rPr lang="en-US" sz="2400"/>
              <a:t>All recovered to normal functioning within a day or two</a:t>
            </a:r>
          </a:p>
          <a:p>
            <a:pPr>
              <a:lnSpc>
                <a:spcPct val="80000"/>
              </a:lnSpc>
            </a:pPr>
            <a:r>
              <a:rPr lang="en-US" sz="2400"/>
              <a:t>Rats sleep deprived for 2 weeks die</a:t>
            </a:r>
          </a:p>
          <a:p>
            <a:pPr>
              <a:lnSpc>
                <a:spcPct val="80000"/>
              </a:lnSpc>
            </a:pPr>
            <a:r>
              <a:rPr lang="en-US" sz="2400"/>
              <a:t>FFI (11)</a:t>
            </a:r>
          </a:p>
        </p:txBody>
      </p:sp>
    </p:spTree>
  </p:cSld>
  <p:clrMapOvr>
    <a:masterClrMapping/>
  </p:clrMapOvr>
  <p:transition>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t>Sleep and Memory</a:t>
            </a:r>
          </a:p>
        </p:txBody>
      </p:sp>
      <p:graphicFrame>
        <p:nvGraphicFramePr>
          <p:cNvPr id="40018" name="Group 82"/>
          <p:cNvGraphicFramePr>
            <a:graphicFrameLocks noGrp="1"/>
          </p:cNvGraphicFramePr>
          <p:nvPr>
            <p:ph idx="1"/>
          </p:nvPr>
        </p:nvGraphicFramePr>
        <p:xfrm>
          <a:off x="228600" y="1600200"/>
          <a:ext cx="8532813" cy="4535488"/>
        </p:xfrm>
        <a:graphic>
          <a:graphicData uri="http://schemas.openxmlformats.org/drawingml/2006/table">
            <a:tbl>
              <a:tblPr/>
              <a:tblGrid>
                <a:gridCol w="2057400"/>
                <a:gridCol w="2057400"/>
                <a:gridCol w="2057400"/>
                <a:gridCol w="2360613"/>
              </a:tblGrid>
              <a:tr h="904875">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700" b="1" i="0" u="none" strike="noStrike" cap="none" normalizeH="0" baseline="0" dirty="0" smtClean="0">
                          <a:ln>
                            <a:noFill/>
                          </a:ln>
                          <a:solidFill>
                            <a:schemeClr val="tx1"/>
                          </a:solidFill>
                          <a:effectLst/>
                          <a:latin typeface="Arial" pitchFamily="34" charset="0"/>
                        </a:rPr>
                        <a:t>Group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700" b="1" i="0" u="none" strike="noStrike" cap="none" normalizeH="0" baseline="0" smtClean="0">
                          <a:ln>
                            <a:noFill/>
                          </a:ln>
                          <a:solidFill>
                            <a:schemeClr val="tx1"/>
                          </a:solidFill>
                          <a:effectLst/>
                          <a:latin typeface="Arial" pitchFamily="34" charset="0"/>
                        </a:rPr>
                        <a:t>Trained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700" b="1" i="0" u="none" strike="noStrike" cap="none" normalizeH="0" baseline="0" smtClean="0">
                          <a:ln>
                            <a:noFill/>
                          </a:ln>
                          <a:solidFill>
                            <a:schemeClr val="tx1"/>
                          </a:solidFill>
                          <a:effectLst/>
                          <a:latin typeface="Arial" pitchFamily="34" charset="0"/>
                        </a:rPr>
                        <a:t>Tested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700" b="1" i="0" u="none" strike="noStrike" cap="none" normalizeH="0" baseline="0" smtClean="0">
                          <a:ln>
                            <a:noFill/>
                          </a:ln>
                          <a:solidFill>
                            <a:schemeClr val="tx1"/>
                          </a:solidFill>
                          <a:effectLst/>
                          <a:latin typeface="Arial" pitchFamily="34" charset="0"/>
                        </a:rPr>
                        <a:t>Performance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4875">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700" b="0" i="0" u="none" strike="noStrike" cap="none" normalizeH="0" baseline="0" smtClean="0">
                          <a:ln>
                            <a:noFill/>
                          </a:ln>
                          <a:solidFill>
                            <a:schemeClr val="tx1"/>
                          </a:solidFill>
                          <a:effectLst/>
                          <a:latin typeface="Arial" pitchFamily="34" charset="0"/>
                        </a:rPr>
                        <a:t>Control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700" b="0" i="0" u="none" strike="noStrike" cap="none" normalizeH="0" baseline="0" smtClean="0">
                          <a:ln>
                            <a:noFill/>
                          </a:ln>
                          <a:solidFill>
                            <a:schemeClr val="tx1"/>
                          </a:solidFill>
                          <a:effectLst/>
                          <a:latin typeface="Arial" pitchFamily="34" charset="0"/>
                        </a:rPr>
                        <a:t>9am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700" b="0" i="0" u="none" strike="noStrike" cap="none" normalizeH="0" baseline="0" smtClean="0">
                          <a:ln>
                            <a:noFill/>
                          </a:ln>
                          <a:solidFill>
                            <a:schemeClr val="tx1"/>
                          </a:solidFill>
                          <a:effectLst/>
                          <a:latin typeface="Arial" pitchFamily="34" charset="0"/>
                        </a:rPr>
                        <a:t>10am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700" b="0" i="0" u="none" strike="noStrike" cap="none" normalizeH="0" baseline="0" smtClean="0">
                          <a:ln>
                            <a:noFill/>
                          </a:ln>
                          <a:solidFill>
                            <a:schemeClr val="tx1"/>
                          </a:solidFill>
                          <a:effectLst/>
                          <a:latin typeface="Arial" pitchFamily="34" charset="0"/>
                        </a:rPr>
                        <a:t>54%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6463">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700" b="0" i="0" u="none" strike="noStrike" cap="none" normalizeH="0" baseline="0" dirty="0" smtClean="0">
                          <a:ln>
                            <a:noFill/>
                          </a:ln>
                          <a:solidFill>
                            <a:schemeClr val="tx1"/>
                          </a:solidFill>
                          <a:effectLst/>
                          <a:latin typeface="Arial" pitchFamily="34" charset="0"/>
                        </a:rPr>
                        <a:t>Exp 1</a:t>
                      </a:r>
                    </a:p>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1600" b="0" i="0" u="none" strike="noStrike" cap="none" normalizeH="0" baseline="0" dirty="0" smtClean="0">
                          <a:ln>
                            <a:noFill/>
                          </a:ln>
                          <a:solidFill>
                            <a:schemeClr val="tx1"/>
                          </a:solidFill>
                          <a:effectLst/>
                          <a:latin typeface="Arial" pitchFamily="34" charset="0"/>
                        </a:rPr>
                        <a:t>(sleep after testing)</a:t>
                      </a:r>
                      <a:endParaRPr kumimoji="0" lang="en-US" sz="2700" b="0" i="0" u="none" strike="noStrike" cap="none" normalizeH="0" baseline="0" dirty="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700" b="0" i="0" u="none" strike="noStrike" cap="none" normalizeH="0" baseline="0" dirty="0" smtClean="0">
                          <a:ln>
                            <a:noFill/>
                          </a:ln>
                          <a:solidFill>
                            <a:schemeClr val="tx1"/>
                          </a:solidFill>
                          <a:effectLst/>
                          <a:latin typeface="Arial" pitchFamily="34" charset="0"/>
                        </a:rPr>
                        <a:t>9am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700" b="0" i="0" u="none" strike="noStrike" cap="none" normalizeH="0" baseline="0" smtClean="0">
                          <a:ln>
                            <a:noFill/>
                          </a:ln>
                          <a:solidFill>
                            <a:schemeClr val="tx1"/>
                          </a:solidFill>
                          <a:effectLst/>
                          <a:latin typeface="Arial" pitchFamily="34" charset="0"/>
                        </a:rPr>
                        <a:t>9pm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700" b="0" i="0" u="none" strike="noStrike" cap="none" normalizeH="0" baseline="0" smtClean="0">
                          <a:ln>
                            <a:noFill/>
                          </a:ln>
                          <a:solidFill>
                            <a:schemeClr val="tx1"/>
                          </a:solidFill>
                          <a:effectLst/>
                          <a:latin typeface="Arial" pitchFamily="34" charset="0"/>
                        </a:rPr>
                        <a:t>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4875">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700" b="0" i="0" u="none" strike="noStrike" cap="none" normalizeH="0" baseline="0" dirty="0" smtClean="0">
                          <a:ln>
                            <a:noFill/>
                          </a:ln>
                          <a:solidFill>
                            <a:schemeClr val="tx1"/>
                          </a:solidFill>
                          <a:effectLst/>
                          <a:latin typeface="Arial" pitchFamily="34" charset="0"/>
                        </a:rPr>
                        <a:t>Exp 2</a:t>
                      </a:r>
                    </a:p>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1600" b="0" i="0" u="none" strike="noStrike" cap="none" normalizeH="0" baseline="0" dirty="0" smtClean="0">
                          <a:ln>
                            <a:noFill/>
                          </a:ln>
                          <a:solidFill>
                            <a:schemeClr val="tx1"/>
                          </a:solidFill>
                          <a:effectLst/>
                          <a:latin typeface="Arial" pitchFamily="34" charset="0"/>
                        </a:rPr>
                        <a:t>(sleep after training)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700" b="0" i="0" u="none" strike="noStrike" cap="none" normalizeH="0" baseline="0" smtClean="0">
                          <a:ln>
                            <a:noFill/>
                          </a:ln>
                          <a:solidFill>
                            <a:schemeClr val="tx1"/>
                          </a:solidFill>
                          <a:effectLst/>
                          <a:latin typeface="Arial" pitchFamily="34" charset="0"/>
                        </a:rPr>
                        <a:t>9pm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700" b="0" i="0" u="none" strike="noStrike" cap="none" normalizeH="0" baseline="0" smtClean="0">
                          <a:ln>
                            <a:noFill/>
                          </a:ln>
                          <a:solidFill>
                            <a:schemeClr val="tx1"/>
                          </a:solidFill>
                          <a:effectLst/>
                          <a:latin typeface="Arial" pitchFamily="34" charset="0"/>
                        </a:rPr>
                        <a:t>9am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700" b="0" i="0" u="none" strike="noStrike" cap="none" normalizeH="0" baseline="0" smtClean="0">
                          <a:ln>
                            <a:noFill/>
                          </a:ln>
                          <a:solidFill>
                            <a:schemeClr val="tx1"/>
                          </a:solidFill>
                          <a:effectLst/>
                          <a:latin typeface="Arial" pitchFamily="34" charset="0"/>
                        </a:rPr>
                        <a:t>19%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4875">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700" b="0" i="0" u="none" strike="noStrike" cap="none" normalizeH="0" baseline="0" smtClean="0">
                          <a:ln>
                            <a:noFill/>
                          </a:ln>
                          <a:solidFill>
                            <a:schemeClr val="tx1"/>
                          </a:solidFill>
                          <a:effectLst/>
                          <a:latin typeface="Arial" pitchFamily="34" charset="0"/>
                        </a:rPr>
                        <a:t>Exp 1AGAIN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7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700" b="0" i="0" u="none" strike="noStrike" cap="none" normalizeH="0" baseline="0" smtClean="0">
                          <a:ln>
                            <a:noFill/>
                          </a:ln>
                          <a:solidFill>
                            <a:schemeClr val="tx1"/>
                          </a:solidFill>
                          <a:effectLst/>
                          <a:latin typeface="Arial" pitchFamily="34" charset="0"/>
                        </a:rPr>
                        <a:t>9am next day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700" b="0" i="0" u="none" strike="noStrike" cap="none" normalizeH="0" baseline="0" smtClean="0">
                          <a:ln>
                            <a:noFill/>
                          </a:ln>
                          <a:solidFill>
                            <a:schemeClr val="tx1"/>
                          </a:solidFill>
                          <a:effectLst/>
                          <a:latin typeface="Arial" pitchFamily="34" charset="0"/>
                        </a:rPr>
                        <a:t>19%!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0015" name="Text Box 79"/>
          <p:cNvSpPr txBox="1">
            <a:spLocks noChangeArrowheads="1"/>
          </p:cNvSpPr>
          <p:nvPr/>
        </p:nvSpPr>
        <p:spPr bwMode="auto">
          <a:xfrm>
            <a:off x="609600" y="6324600"/>
            <a:ext cx="7467600" cy="366713"/>
          </a:xfrm>
          <a:prstGeom prst="rect">
            <a:avLst/>
          </a:prstGeom>
          <a:noFill/>
          <a:ln w="9525">
            <a:noFill/>
            <a:miter lim="800000"/>
            <a:headEnd/>
            <a:tailEnd/>
          </a:ln>
          <a:effectLst/>
        </p:spPr>
        <p:txBody>
          <a:bodyPr>
            <a:spAutoFit/>
          </a:bodyPr>
          <a:lstStyle/>
          <a:p>
            <a:pPr eaLnBrk="1" hangingPunct="1">
              <a:spcBef>
                <a:spcPct val="50000"/>
              </a:spcBef>
            </a:pPr>
            <a:r>
              <a:rPr lang="en-US"/>
              <a:t>What can we conclude from this?   (10-11, Wehr)</a:t>
            </a:r>
          </a:p>
        </p:txBody>
      </p:sp>
    </p:spTree>
  </p:cSld>
  <p:clrMapOvr>
    <a:masterClrMapping/>
  </p:clrMapOvr>
  <p:transition>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Table Placeholder 3" descr="States of Consciousness_3.jpg"/>
          <p:cNvPicPr>
            <a:picLocks noGrp="1" noChangeAspect="1"/>
          </p:cNvPicPr>
          <p:nvPr>
            <p:ph type="tbl" idx="1"/>
          </p:nvPr>
        </p:nvPicPr>
        <p:blipFill>
          <a:blip r:embed="rId3" cstate="print"/>
          <a:stretch>
            <a:fillRect/>
          </a:stretch>
        </p:blipFill>
        <p:spPr>
          <a:xfrm>
            <a:off x="1066800" y="-228600"/>
            <a:ext cx="6858000" cy="9308066"/>
          </a:xfrm>
        </p:spPr>
      </p:pic>
    </p:spTree>
  </p:cSld>
  <p:clrMapOvr>
    <a:masterClrMapping/>
  </p:clrMapOvr>
  <p:transition>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2" name="Picture 4" descr="bear_yawn_clock_hg_clr"/>
          <p:cNvPicPr>
            <a:picLocks noChangeAspect="1" noChangeArrowheads="1" noCrop="1"/>
          </p:cNvPicPr>
          <p:nvPr/>
        </p:nvPicPr>
        <p:blipFill>
          <a:blip r:embed="rId3" cstate="print"/>
          <a:srcRect/>
          <a:stretch>
            <a:fillRect/>
          </a:stretch>
        </p:blipFill>
        <p:spPr bwMode="auto">
          <a:xfrm>
            <a:off x="6791325" y="0"/>
            <a:ext cx="2352675" cy="4310063"/>
          </a:xfrm>
          <a:prstGeom prst="rect">
            <a:avLst/>
          </a:prstGeom>
          <a:noFill/>
          <a:ln w="9525">
            <a:noFill/>
            <a:miter lim="800000"/>
            <a:headEnd/>
            <a:tailEnd/>
          </a:ln>
        </p:spPr>
      </p:pic>
      <p:sp>
        <p:nvSpPr>
          <p:cNvPr id="43010" name="Rectangle 2"/>
          <p:cNvSpPr>
            <a:spLocks noGrp="1" noChangeArrowheads="1"/>
          </p:cNvSpPr>
          <p:nvPr>
            <p:ph type="title"/>
          </p:nvPr>
        </p:nvSpPr>
        <p:spPr/>
        <p:txBody>
          <a:bodyPr/>
          <a:lstStyle/>
          <a:p>
            <a:r>
              <a:rPr lang="en-US">
                <a:hlinkClick r:id="rId4"/>
              </a:rPr>
              <a:t>Sleep Disorders </a:t>
            </a:r>
            <a:r>
              <a:rPr lang="en-US"/>
              <a:t>– Insomnia</a:t>
            </a:r>
          </a:p>
        </p:txBody>
      </p:sp>
      <p:sp>
        <p:nvSpPr>
          <p:cNvPr id="43011" name="Rectangle 3"/>
          <p:cNvSpPr>
            <a:spLocks noGrp="1" noChangeArrowheads="1"/>
          </p:cNvSpPr>
          <p:nvPr>
            <p:ph type="body" idx="1"/>
          </p:nvPr>
        </p:nvSpPr>
        <p:spPr/>
        <p:txBody>
          <a:bodyPr/>
          <a:lstStyle/>
          <a:p>
            <a:pPr>
              <a:lnSpc>
                <a:spcPct val="90000"/>
              </a:lnSpc>
            </a:pPr>
            <a:r>
              <a:rPr lang="en-US" dirty="0"/>
              <a:t>DEFINED – trouble falling or staying asleep</a:t>
            </a:r>
          </a:p>
          <a:p>
            <a:pPr>
              <a:lnSpc>
                <a:spcPct val="90000"/>
              </a:lnSpc>
            </a:pPr>
            <a:r>
              <a:rPr lang="en-US" dirty="0"/>
              <a:t>Causes of cases:</a:t>
            </a:r>
          </a:p>
          <a:p>
            <a:pPr lvl="1">
              <a:lnSpc>
                <a:spcPct val="90000"/>
              </a:lnSpc>
            </a:pPr>
            <a:r>
              <a:rPr lang="en-US" dirty="0"/>
              <a:t>50% = chronic anxiety, depression, situational stress, and stimulus overload</a:t>
            </a:r>
          </a:p>
          <a:p>
            <a:pPr lvl="1">
              <a:lnSpc>
                <a:spcPct val="90000"/>
              </a:lnSpc>
            </a:pPr>
            <a:r>
              <a:rPr lang="en-US" dirty="0"/>
              <a:t>10% = drugs (caffeine, alcohol, nicotine)</a:t>
            </a:r>
          </a:p>
          <a:p>
            <a:pPr lvl="1">
              <a:lnSpc>
                <a:spcPct val="90000"/>
              </a:lnSpc>
            </a:pPr>
            <a:r>
              <a:rPr lang="en-US" dirty="0"/>
              <a:t>10% = medical problems (emphysema)</a:t>
            </a:r>
          </a:p>
          <a:p>
            <a:pPr lvl="1">
              <a:lnSpc>
                <a:spcPct val="90000"/>
              </a:lnSpc>
            </a:pPr>
            <a:r>
              <a:rPr lang="en-US" dirty="0"/>
              <a:t>30% = no apparent reason…treat with behavioral techniques, sometimes </a:t>
            </a:r>
            <a:r>
              <a:rPr lang="en-US" dirty="0" smtClean="0"/>
              <a:t>meds</a:t>
            </a:r>
          </a:p>
          <a:p>
            <a:pPr>
              <a:lnSpc>
                <a:spcPct val="90000"/>
              </a:lnSpc>
            </a:pPr>
            <a:r>
              <a:rPr lang="en-US" dirty="0" smtClean="0"/>
              <a:t>2000-2006 = 60% inc in sleeping pills</a:t>
            </a:r>
          </a:p>
          <a:p>
            <a:pPr lvl="1">
              <a:lnSpc>
                <a:spcPct val="90000"/>
              </a:lnSpc>
            </a:pPr>
            <a:r>
              <a:rPr lang="en-US" dirty="0" smtClean="0"/>
              <a:t>Reduces REM sleep</a:t>
            </a:r>
            <a:endParaRPr lang="en-US" dirty="0"/>
          </a:p>
        </p:txBody>
      </p:sp>
    </p:spTree>
  </p:cSld>
  <p:clrMapOvr>
    <a:masterClrMapping/>
  </p:clrMapOvr>
  <p:transition>
    <p:rand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t>Restless Leg Syndrome</a:t>
            </a:r>
          </a:p>
        </p:txBody>
      </p:sp>
      <p:sp>
        <p:nvSpPr>
          <p:cNvPr id="48131" name="Rectangle 3"/>
          <p:cNvSpPr>
            <a:spLocks noGrp="1" noChangeArrowheads="1"/>
          </p:cNvSpPr>
          <p:nvPr>
            <p:ph type="body" idx="1"/>
          </p:nvPr>
        </p:nvSpPr>
        <p:spPr/>
        <p:txBody>
          <a:bodyPr/>
          <a:lstStyle/>
          <a:p>
            <a:r>
              <a:rPr lang="en-US" dirty="0"/>
              <a:t>Usually the calf area, but anywhere</a:t>
            </a:r>
          </a:p>
          <a:p>
            <a:r>
              <a:rPr lang="en-US" dirty="0"/>
              <a:t>Creates an urge to walk around or move the legs, impairing one’s ability to sleep</a:t>
            </a:r>
          </a:p>
          <a:p>
            <a:r>
              <a:rPr lang="en-US" dirty="0" smtClean="0">
                <a:hlinkClick r:id="rId2"/>
              </a:rPr>
              <a:t>RLS Foundation</a:t>
            </a:r>
            <a:endParaRPr lang="en-US" dirty="0" smtClean="0"/>
          </a:p>
          <a:p>
            <a:r>
              <a:rPr lang="en-US" dirty="0" smtClean="0">
                <a:hlinkClick r:id="rId3"/>
              </a:rPr>
              <a:t>Statistics</a:t>
            </a:r>
            <a:endParaRPr lang="en-US" dirty="0"/>
          </a:p>
        </p:txBody>
      </p:sp>
    </p:spTree>
  </p:cSld>
  <p:clrMapOvr>
    <a:masterClrMapping/>
  </p:clrMapOvr>
  <p:transition>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0" name="Picture 4" descr="overweight_man_with_popcorn_hg_clr"/>
          <p:cNvPicPr>
            <a:picLocks noChangeAspect="1" noChangeArrowheads="1" noCrop="1"/>
          </p:cNvPicPr>
          <p:nvPr/>
        </p:nvPicPr>
        <p:blipFill>
          <a:blip r:embed="rId2" cstate="print"/>
          <a:srcRect/>
          <a:stretch>
            <a:fillRect/>
          </a:stretch>
        </p:blipFill>
        <p:spPr bwMode="auto">
          <a:xfrm>
            <a:off x="5851525" y="1981200"/>
            <a:ext cx="3292475" cy="4114800"/>
          </a:xfrm>
          <a:prstGeom prst="rect">
            <a:avLst/>
          </a:prstGeom>
          <a:noFill/>
        </p:spPr>
      </p:pic>
      <p:sp>
        <p:nvSpPr>
          <p:cNvPr id="45058" name="Rectangle 2"/>
          <p:cNvSpPr>
            <a:spLocks noGrp="1" noChangeArrowheads="1"/>
          </p:cNvSpPr>
          <p:nvPr>
            <p:ph type="title"/>
          </p:nvPr>
        </p:nvSpPr>
        <p:spPr/>
        <p:txBody>
          <a:bodyPr/>
          <a:lstStyle/>
          <a:p>
            <a:r>
              <a:rPr lang="en-US"/>
              <a:t>Sleep Disorders – Sleep Apnea</a:t>
            </a:r>
          </a:p>
        </p:txBody>
      </p:sp>
      <p:sp>
        <p:nvSpPr>
          <p:cNvPr id="45059" name="Rectangle 3"/>
          <p:cNvSpPr>
            <a:spLocks noGrp="1" noChangeArrowheads="1"/>
          </p:cNvSpPr>
          <p:nvPr>
            <p:ph type="body" idx="1"/>
          </p:nvPr>
        </p:nvSpPr>
        <p:spPr>
          <a:xfrm>
            <a:off x="762000" y="1905000"/>
            <a:ext cx="6248400" cy="4724400"/>
          </a:xfrm>
        </p:spPr>
        <p:txBody>
          <a:bodyPr/>
          <a:lstStyle/>
          <a:p>
            <a:pPr>
              <a:lnSpc>
                <a:spcPct val="80000"/>
              </a:lnSpc>
            </a:pPr>
            <a:r>
              <a:rPr lang="en-US" sz="2000" dirty="0"/>
              <a:t>“cessation of respiration”</a:t>
            </a:r>
          </a:p>
          <a:p>
            <a:pPr>
              <a:lnSpc>
                <a:spcPct val="80000"/>
              </a:lnSpc>
            </a:pPr>
            <a:r>
              <a:rPr lang="en-US" sz="2000" dirty="0"/>
              <a:t>2 Forms:</a:t>
            </a:r>
          </a:p>
          <a:p>
            <a:pPr lvl="1">
              <a:lnSpc>
                <a:spcPct val="80000"/>
              </a:lnSpc>
            </a:pPr>
            <a:r>
              <a:rPr lang="en-US" sz="2000" dirty="0" smtClean="0"/>
              <a:t>Obstructive Sleep Apnea: breathing blocked by loss of muscle tone in the tongue, throat, and larynx (more common)</a:t>
            </a:r>
          </a:p>
          <a:p>
            <a:pPr lvl="1">
              <a:lnSpc>
                <a:spcPct val="80000"/>
              </a:lnSpc>
            </a:pPr>
            <a:r>
              <a:rPr lang="en-US" sz="2000" dirty="0" smtClean="0"/>
              <a:t>Central </a:t>
            </a:r>
            <a:r>
              <a:rPr lang="en-US" sz="2000" dirty="0"/>
              <a:t>Sleep Apnea: diaphragm stops moving b/c brain stops sending impulses to control it</a:t>
            </a:r>
          </a:p>
          <a:p>
            <a:pPr>
              <a:lnSpc>
                <a:spcPct val="80000"/>
              </a:lnSpc>
            </a:pPr>
            <a:r>
              <a:rPr lang="en-US" sz="2000" dirty="0" smtClean="0"/>
              <a:t>Excessive</a:t>
            </a:r>
            <a:r>
              <a:rPr lang="en-US" sz="2000" dirty="0"/>
              <a:t>, </a:t>
            </a:r>
            <a:r>
              <a:rPr lang="en-US" sz="2000" dirty="0" smtClean="0"/>
              <a:t>un-patterned </a:t>
            </a:r>
            <a:r>
              <a:rPr lang="en-US" sz="2000" dirty="0"/>
              <a:t>snoring, elevated blood pressure</a:t>
            </a:r>
          </a:p>
          <a:p>
            <a:pPr>
              <a:lnSpc>
                <a:spcPct val="80000"/>
              </a:lnSpc>
            </a:pPr>
            <a:r>
              <a:rPr lang="en-US" sz="2000" dirty="0"/>
              <a:t>May awaken up to 500x in a night!</a:t>
            </a:r>
          </a:p>
          <a:p>
            <a:pPr>
              <a:lnSpc>
                <a:spcPct val="80000"/>
              </a:lnSpc>
            </a:pPr>
            <a:r>
              <a:rPr lang="en-US" sz="2000" dirty="0"/>
              <a:t>SIDS might be the same thing</a:t>
            </a:r>
          </a:p>
          <a:p>
            <a:pPr>
              <a:lnSpc>
                <a:spcPct val="80000"/>
              </a:lnSpc>
            </a:pPr>
            <a:r>
              <a:rPr lang="en-US" sz="2000" dirty="0"/>
              <a:t>Occurs mostly in men</a:t>
            </a:r>
          </a:p>
          <a:p>
            <a:pPr>
              <a:lnSpc>
                <a:spcPct val="80000"/>
              </a:lnSpc>
            </a:pPr>
            <a:r>
              <a:rPr lang="en-US" sz="2000" dirty="0"/>
              <a:t>Many don’t even know they have </a:t>
            </a:r>
            <a:r>
              <a:rPr lang="en-US" sz="2000" dirty="0" smtClean="0"/>
              <a:t>it</a:t>
            </a:r>
          </a:p>
          <a:p>
            <a:pPr>
              <a:lnSpc>
                <a:spcPct val="80000"/>
              </a:lnSpc>
            </a:pPr>
            <a:r>
              <a:rPr lang="en-US" sz="2000" dirty="0" smtClean="0"/>
              <a:t>Main symptom: excessive daytime sleepiness</a:t>
            </a:r>
          </a:p>
          <a:p>
            <a:pPr lvl="1">
              <a:lnSpc>
                <a:spcPct val="80000"/>
              </a:lnSpc>
            </a:pPr>
            <a:r>
              <a:rPr lang="en-US" sz="1600" dirty="0" smtClean="0"/>
              <a:t>Others: morning headaches, trouble concentrating, forgetfulness, mood or behavioral changes, anxiety, depression, </a:t>
            </a:r>
            <a:endParaRPr lang="en-US" sz="1700"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5060"/>
                                        </p:tgtEl>
                                        <p:attrNameLst>
                                          <p:attrName>style.visibility</p:attrName>
                                        </p:attrNameLst>
                                      </p:cBhvr>
                                      <p:to>
                                        <p:strVal val="visible"/>
                                      </p:to>
                                    </p:set>
                                    <p:animEffect transition="in" filter="blinds(horizontal)">
                                      <p:cBhvr>
                                        <p:cTn id="7" dur="500"/>
                                        <p:tgtEl>
                                          <p:spTgt spid="45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dirty="0"/>
              <a:t>Sleep Disorders – Night Terrors</a:t>
            </a:r>
          </a:p>
        </p:txBody>
      </p:sp>
      <p:sp>
        <p:nvSpPr>
          <p:cNvPr id="49155" name="Rectangle 3"/>
          <p:cNvSpPr>
            <a:spLocks noGrp="1" noChangeArrowheads="1"/>
          </p:cNvSpPr>
          <p:nvPr>
            <p:ph type="body" idx="1"/>
          </p:nvPr>
        </p:nvSpPr>
        <p:spPr>
          <a:xfrm>
            <a:off x="228600" y="1676400"/>
            <a:ext cx="8915400" cy="4267200"/>
          </a:xfrm>
        </p:spPr>
        <p:txBody>
          <a:bodyPr/>
          <a:lstStyle/>
          <a:p>
            <a:pPr>
              <a:lnSpc>
                <a:spcPct val="90000"/>
              </a:lnSpc>
              <a:buFont typeface="Wingdings" pitchFamily="2" charset="2"/>
              <a:buChar char="§"/>
            </a:pPr>
            <a:r>
              <a:rPr lang="en-US" altLang="en-US" sz="1800" dirty="0" smtClean="0"/>
              <a:t>occur </a:t>
            </a:r>
            <a:r>
              <a:rPr lang="en-US" altLang="en-US" sz="1800" dirty="0"/>
              <a:t>within 2 or 3 hours of falling asleep, </a:t>
            </a:r>
            <a:r>
              <a:rPr lang="en-US" altLang="en-US" sz="1800" dirty="0" smtClean="0"/>
              <a:t>during </a:t>
            </a:r>
            <a:r>
              <a:rPr lang="en-US" altLang="en-US" sz="1800" dirty="0"/>
              <a:t>Stage 4</a:t>
            </a:r>
          </a:p>
          <a:p>
            <a:pPr>
              <a:lnSpc>
                <a:spcPct val="90000"/>
              </a:lnSpc>
              <a:buFont typeface="Wingdings" pitchFamily="2" charset="2"/>
              <a:buChar char="§"/>
            </a:pPr>
            <a:r>
              <a:rPr lang="en-US" altLang="en-US" sz="1800" dirty="0"/>
              <a:t>high arousal-- appearance of being </a:t>
            </a:r>
            <a:r>
              <a:rPr lang="en-US" altLang="en-US" sz="1800" dirty="0" smtClean="0"/>
              <a:t>terrified, about 10-30 minutes on average, potentially longer (40 minutes)</a:t>
            </a:r>
          </a:p>
          <a:p>
            <a:pPr>
              <a:lnSpc>
                <a:spcPct val="90000"/>
              </a:lnSpc>
              <a:buFont typeface="Wingdings" pitchFamily="2" charset="2"/>
              <a:buChar char="§"/>
            </a:pPr>
            <a:r>
              <a:rPr lang="en-US" altLang="en-US" sz="1800" dirty="0" smtClean="0"/>
              <a:t>NOT “dreaming”, no memory afterwards</a:t>
            </a:r>
          </a:p>
          <a:p>
            <a:pPr lvl="1">
              <a:lnSpc>
                <a:spcPct val="90000"/>
              </a:lnSpc>
              <a:buFont typeface="Wingdings" pitchFamily="2" charset="2"/>
              <a:buChar char="§"/>
            </a:pPr>
            <a:r>
              <a:rPr lang="en-US" altLang="en-US" sz="1400" dirty="0" smtClean="0"/>
              <a:t>Trace memory maybe, feeling of being chased, trapped</a:t>
            </a:r>
            <a:endParaRPr lang="en-US" altLang="en-US" sz="1400" dirty="0"/>
          </a:p>
          <a:p>
            <a:pPr>
              <a:lnSpc>
                <a:spcPct val="90000"/>
              </a:lnSpc>
              <a:buFont typeface="Wingdings" pitchFamily="2" charset="2"/>
              <a:buChar char="§"/>
            </a:pPr>
            <a:r>
              <a:rPr lang="en-US" altLang="en-US" sz="1800" dirty="0"/>
              <a:t>Seems to run in families (sleepwalking goes hand in hand)</a:t>
            </a:r>
          </a:p>
          <a:p>
            <a:pPr>
              <a:lnSpc>
                <a:spcPct val="90000"/>
              </a:lnSpc>
              <a:buFont typeface="Wingdings" pitchFamily="2" charset="2"/>
              <a:buChar char="§"/>
            </a:pPr>
            <a:r>
              <a:rPr lang="en-US" altLang="en-US" sz="1800" dirty="0"/>
              <a:t>20/20 Video on Night Terrors</a:t>
            </a:r>
          </a:p>
          <a:p>
            <a:pPr>
              <a:lnSpc>
                <a:spcPct val="90000"/>
              </a:lnSpc>
              <a:buFont typeface="Wingdings" pitchFamily="2" charset="2"/>
              <a:buChar char="§"/>
            </a:pPr>
            <a:r>
              <a:rPr lang="en-US" altLang="en-US" sz="1800" dirty="0"/>
              <a:t>Article: “Night Terrors: Recognizing</a:t>
            </a:r>
            <a:r>
              <a:rPr lang="en-US" altLang="en-US" sz="1800" dirty="0" smtClean="0"/>
              <a:t>…”</a:t>
            </a:r>
          </a:p>
          <a:p>
            <a:pPr>
              <a:lnSpc>
                <a:spcPct val="90000"/>
              </a:lnSpc>
              <a:buFont typeface="Wingdings" pitchFamily="2" charset="2"/>
              <a:buChar char="§"/>
            </a:pPr>
            <a:r>
              <a:rPr lang="en-US" altLang="en-US" sz="1800" dirty="0" smtClean="0"/>
              <a:t>Ages 4-6 most prone, 1-8 is general range</a:t>
            </a:r>
          </a:p>
          <a:p>
            <a:pPr>
              <a:lnSpc>
                <a:spcPct val="90000"/>
              </a:lnSpc>
              <a:buFont typeface="Wingdings" pitchFamily="2" charset="2"/>
              <a:buChar char="§"/>
            </a:pPr>
            <a:r>
              <a:rPr lang="en-US" altLang="en-US" sz="1800" dirty="0" smtClean="0"/>
              <a:t>As many as 15% of children experience this at least once, low estimate is 2%</a:t>
            </a:r>
          </a:p>
          <a:p>
            <a:pPr>
              <a:lnSpc>
                <a:spcPct val="90000"/>
              </a:lnSpc>
              <a:buFont typeface="Wingdings" pitchFamily="2" charset="2"/>
              <a:buChar char="§"/>
            </a:pPr>
            <a:r>
              <a:rPr lang="en-US" altLang="en-US" sz="1800" dirty="0" smtClean="0"/>
              <a:t>Correlates = stress, lack of sleep</a:t>
            </a:r>
          </a:p>
          <a:p>
            <a:pPr>
              <a:lnSpc>
                <a:spcPct val="90000"/>
              </a:lnSpc>
              <a:buFont typeface="Wingdings" pitchFamily="2" charset="2"/>
              <a:buChar char="§"/>
            </a:pPr>
            <a:r>
              <a:rPr lang="en-US" altLang="en-US" sz="1800" dirty="0" smtClean="0"/>
              <a:t>Harmless generally, episodes will end on their own</a:t>
            </a:r>
          </a:p>
          <a:p>
            <a:pPr>
              <a:lnSpc>
                <a:spcPct val="90000"/>
              </a:lnSpc>
              <a:buFont typeface="Wingdings" pitchFamily="2" charset="2"/>
              <a:buChar char="§"/>
            </a:pPr>
            <a:r>
              <a:rPr lang="en-US" altLang="en-US" sz="1800" dirty="0" smtClean="0"/>
              <a:t>Like a fight or flight response while sleeping</a:t>
            </a:r>
          </a:p>
          <a:p>
            <a:pPr>
              <a:lnSpc>
                <a:spcPct val="90000"/>
              </a:lnSpc>
              <a:buFont typeface="Wingdings" pitchFamily="2" charset="2"/>
              <a:buChar char="§"/>
            </a:pPr>
            <a:r>
              <a:rPr lang="en-US" altLang="en-US" sz="1800" dirty="0" smtClean="0"/>
              <a:t>Trying to wake child not advised, b/c it tends to prolong it</a:t>
            </a:r>
          </a:p>
          <a:p>
            <a:pPr>
              <a:lnSpc>
                <a:spcPct val="90000"/>
              </a:lnSpc>
              <a:buFont typeface="Wingdings" pitchFamily="2" charset="2"/>
              <a:buChar char="§"/>
            </a:pPr>
            <a:r>
              <a:rPr lang="en-US" altLang="en-US" sz="1800" dirty="0" smtClean="0"/>
              <a:t>Can determine when they most likely occur, wake child 15 minutes prior to this, then return to bed</a:t>
            </a:r>
            <a:endParaRPr lang="en-US" altLang="en-US" sz="1800" dirty="0"/>
          </a:p>
          <a:p>
            <a:pPr>
              <a:lnSpc>
                <a:spcPct val="90000"/>
              </a:lnSpc>
              <a:buFont typeface="Wingdings" pitchFamily="2" charset="2"/>
              <a:buNone/>
            </a:pPr>
            <a:endParaRPr lang="en-US" altLang="en-US" sz="2000" dirty="0" smtClean="0"/>
          </a:p>
          <a:p>
            <a:pPr>
              <a:lnSpc>
                <a:spcPct val="90000"/>
              </a:lnSpc>
              <a:buFont typeface="Wingdings" pitchFamily="2" charset="2"/>
              <a:buNone/>
            </a:pPr>
            <a:endParaRPr lang="en-US" altLang="en-US" sz="2000" dirty="0"/>
          </a:p>
        </p:txBody>
      </p:sp>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r>
              <a:rPr lang="en-US" dirty="0" smtClean="0"/>
              <a:t>Thinking Question:</a:t>
            </a:r>
            <a:endParaRPr lang="en-US" dirty="0"/>
          </a:p>
        </p:txBody>
      </p:sp>
      <p:sp>
        <p:nvSpPr>
          <p:cNvPr id="169987" name="Rectangle 3"/>
          <p:cNvSpPr>
            <a:spLocks noGrp="1" noChangeArrowheads="1"/>
          </p:cNvSpPr>
          <p:nvPr>
            <p:ph type="body" idx="1"/>
          </p:nvPr>
        </p:nvSpPr>
        <p:spPr/>
        <p:txBody>
          <a:bodyPr/>
          <a:lstStyle/>
          <a:p>
            <a:r>
              <a:rPr lang="en-US"/>
              <a:t>Do </a:t>
            </a:r>
            <a:r>
              <a:rPr lang="en-US" i="1"/>
              <a:t>you </a:t>
            </a:r>
            <a:r>
              <a:rPr lang="en-US"/>
              <a:t>believe that hypnosis is for real?  Explain what happens / why it happens in your own words.</a:t>
            </a:r>
          </a:p>
          <a:p>
            <a:r>
              <a:rPr lang="en-US"/>
              <a:t>Do you have any personal experiences with hypnosis or other “mind control” techniques?</a:t>
            </a:r>
          </a:p>
        </p:txBody>
      </p:sp>
    </p:spTree>
  </p:cSld>
  <p:clrMapOvr>
    <a:masterClrMapping/>
  </p:clrMapOvr>
  <p:transition>
    <p:rand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Sleep Paralysis</a:t>
            </a:r>
            <a:endParaRPr lang="en-US" dirty="0"/>
          </a:p>
        </p:txBody>
      </p:sp>
      <p:sp>
        <p:nvSpPr>
          <p:cNvPr id="3" name="Content Placeholder 2"/>
          <p:cNvSpPr>
            <a:spLocks noGrp="1"/>
          </p:cNvSpPr>
          <p:nvPr>
            <p:ph idx="1"/>
          </p:nvPr>
        </p:nvSpPr>
        <p:spPr/>
        <p:txBody>
          <a:bodyPr/>
          <a:lstStyle/>
          <a:p>
            <a:pPr>
              <a:lnSpc>
                <a:spcPct val="90000"/>
              </a:lnSpc>
            </a:pPr>
            <a:r>
              <a:rPr lang="en-US" sz="3200" dirty="0" smtClean="0"/>
              <a:t>Aka </a:t>
            </a:r>
            <a:r>
              <a:rPr lang="en-US" sz="3200" dirty="0" smtClean="0">
                <a:hlinkClick r:id="rId2"/>
              </a:rPr>
              <a:t>“Incubus attack” </a:t>
            </a:r>
            <a:r>
              <a:rPr lang="en-US" sz="3200" dirty="0" smtClean="0"/>
              <a:t>or the “Hag Phenomenon</a:t>
            </a:r>
          </a:p>
          <a:p>
            <a:pPr>
              <a:lnSpc>
                <a:spcPct val="90000"/>
              </a:lnSpc>
            </a:pPr>
            <a:r>
              <a:rPr lang="en-US" altLang="en-US" sz="3200" dirty="0" smtClean="0"/>
              <a:t>Up to 20-40% of people experience at least 1 episode</a:t>
            </a:r>
          </a:p>
          <a:p>
            <a:pPr>
              <a:lnSpc>
                <a:spcPct val="90000"/>
              </a:lnSpc>
            </a:pPr>
            <a:r>
              <a:rPr lang="en-US" altLang="en-US" sz="3200" dirty="0" smtClean="0"/>
              <a:t>Usually less than 2 minutes</a:t>
            </a:r>
          </a:p>
          <a:p>
            <a:endParaRPr lang="en-US" dirty="0"/>
          </a:p>
        </p:txBody>
      </p:sp>
      <p:pic>
        <p:nvPicPr>
          <p:cNvPr id="4" name="Picture 4" descr="eyemonster"/>
          <p:cNvPicPr>
            <a:picLocks noChangeAspect="1" noChangeArrowheads="1" noCrop="1"/>
          </p:cNvPicPr>
          <p:nvPr/>
        </p:nvPicPr>
        <p:blipFill>
          <a:blip r:embed="rId3" cstate="print"/>
          <a:srcRect/>
          <a:stretch>
            <a:fillRect/>
          </a:stretch>
        </p:blipFill>
        <p:spPr bwMode="auto">
          <a:xfrm>
            <a:off x="6096000" y="3810000"/>
            <a:ext cx="3048000" cy="30480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762000" y="533400"/>
            <a:ext cx="6172200" cy="1143000"/>
          </a:xfrm>
        </p:spPr>
        <p:txBody>
          <a:bodyPr/>
          <a:lstStyle/>
          <a:p>
            <a:pPr algn="ctr"/>
            <a:r>
              <a:rPr lang="en-US"/>
              <a:t>Sleep Disorders – Narcolepsy</a:t>
            </a:r>
          </a:p>
        </p:txBody>
      </p:sp>
      <p:sp>
        <p:nvSpPr>
          <p:cNvPr id="57347" name="Rectangle 3"/>
          <p:cNvSpPr>
            <a:spLocks noGrp="1" noChangeArrowheads="1"/>
          </p:cNvSpPr>
          <p:nvPr>
            <p:ph type="body" idx="1"/>
          </p:nvPr>
        </p:nvSpPr>
        <p:spPr/>
        <p:txBody>
          <a:bodyPr/>
          <a:lstStyle/>
          <a:p>
            <a:pPr>
              <a:lnSpc>
                <a:spcPct val="90000"/>
              </a:lnSpc>
              <a:buFont typeface="Wingdings" pitchFamily="2" charset="2"/>
              <a:buChar char="§"/>
            </a:pPr>
            <a:r>
              <a:rPr lang="en-US" altLang="en-US" sz="1800" dirty="0" smtClean="0"/>
              <a:t>uncontrollable sleep attacks</a:t>
            </a:r>
          </a:p>
          <a:p>
            <a:pPr>
              <a:lnSpc>
                <a:spcPct val="90000"/>
              </a:lnSpc>
              <a:buFont typeface="Wingdings" pitchFamily="2" charset="2"/>
              <a:buChar char="§"/>
            </a:pPr>
            <a:r>
              <a:rPr lang="en-US" altLang="en-US" sz="1800" dirty="0" smtClean="0"/>
              <a:t>See </a:t>
            </a:r>
            <a:r>
              <a:rPr lang="en-US" altLang="en-US" sz="2400" dirty="0" smtClean="0">
                <a:hlinkClick r:id="rId2"/>
              </a:rPr>
              <a:t>Narcolepsy</a:t>
            </a:r>
            <a:endParaRPr lang="en-US" altLang="en-US" sz="2000" dirty="0" smtClean="0"/>
          </a:p>
          <a:p>
            <a:pPr>
              <a:lnSpc>
                <a:spcPct val="90000"/>
              </a:lnSpc>
              <a:buFont typeface="Wingdings" pitchFamily="2" charset="2"/>
              <a:buChar char="§"/>
            </a:pPr>
            <a:r>
              <a:rPr lang="en-US" sz="1800" dirty="0" smtClean="0"/>
              <a:t>0.03-0.16 % of the population / 1 in 2000</a:t>
            </a:r>
          </a:p>
          <a:p>
            <a:pPr>
              <a:lnSpc>
                <a:spcPct val="90000"/>
              </a:lnSpc>
              <a:buFont typeface="Wingdings" pitchFamily="2" charset="2"/>
              <a:buChar char="§"/>
            </a:pPr>
            <a:r>
              <a:rPr lang="en-US" sz="1800" dirty="0" smtClean="0"/>
              <a:t>1</a:t>
            </a:r>
            <a:r>
              <a:rPr lang="en-US" sz="1800" baseline="30000" dirty="0" smtClean="0"/>
              <a:t>st</a:t>
            </a:r>
            <a:r>
              <a:rPr lang="en-US" sz="1800" dirty="0" smtClean="0"/>
              <a:t> episode between ages 15-30, affects men and women equally</a:t>
            </a:r>
            <a:endParaRPr lang="en-US" sz="1400" dirty="0" smtClean="0"/>
          </a:p>
          <a:p>
            <a:pPr>
              <a:lnSpc>
                <a:spcPct val="90000"/>
              </a:lnSpc>
              <a:buFont typeface="Wingdings" pitchFamily="2" charset="2"/>
              <a:buChar char="§"/>
            </a:pPr>
            <a:r>
              <a:rPr lang="en-US" sz="1800" dirty="0" smtClean="0"/>
              <a:t>Suddenly fall into REM sleep can be </a:t>
            </a:r>
            <a:r>
              <a:rPr lang="en-US" sz="1800" i="1" dirty="0" smtClean="0"/>
              <a:t>treated </a:t>
            </a:r>
            <a:r>
              <a:rPr lang="en-US" sz="1800" dirty="0" smtClean="0"/>
              <a:t>with medication (SSRIs, </a:t>
            </a:r>
            <a:r>
              <a:rPr lang="en-US" sz="1800" dirty="0" err="1" smtClean="0"/>
              <a:t>modafinil</a:t>
            </a:r>
            <a:r>
              <a:rPr lang="en-US" sz="1800" dirty="0" smtClean="0"/>
              <a:t> for EDS) and changing sleep patterns (take naps at regularly scheduled times of day)</a:t>
            </a:r>
          </a:p>
          <a:p>
            <a:pPr>
              <a:lnSpc>
                <a:spcPct val="90000"/>
              </a:lnSpc>
              <a:buFont typeface="Wingdings" pitchFamily="2" charset="2"/>
              <a:buChar char="§"/>
            </a:pPr>
            <a:r>
              <a:rPr lang="en-US" sz="1800" dirty="0" smtClean="0"/>
              <a:t>Cataplexy (sudden loss of muscle tone), vivid hallucinations upon wakening</a:t>
            </a:r>
          </a:p>
          <a:p>
            <a:pPr>
              <a:lnSpc>
                <a:spcPct val="90000"/>
              </a:lnSpc>
              <a:buFont typeface="Wingdings" pitchFamily="2" charset="2"/>
              <a:buChar char="§"/>
            </a:pPr>
            <a:r>
              <a:rPr lang="en-US" sz="1800" dirty="0" smtClean="0"/>
              <a:t>Usually not diagnosed until 10-15 years after 1</a:t>
            </a:r>
            <a:r>
              <a:rPr lang="en-US" sz="1800" baseline="30000" dirty="0" smtClean="0"/>
              <a:t>st</a:t>
            </a:r>
            <a:r>
              <a:rPr lang="en-US" sz="1800" dirty="0" smtClean="0"/>
              <a:t> episode</a:t>
            </a:r>
          </a:p>
          <a:p>
            <a:pPr>
              <a:lnSpc>
                <a:spcPct val="90000"/>
              </a:lnSpc>
              <a:buFont typeface="Wingdings" pitchFamily="2" charset="2"/>
              <a:buChar char="§"/>
            </a:pPr>
            <a:r>
              <a:rPr lang="en-US" sz="1800" dirty="0" smtClean="0"/>
              <a:t>Tends to decrease in severity after age 60</a:t>
            </a:r>
          </a:p>
          <a:p>
            <a:pPr>
              <a:lnSpc>
                <a:spcPct val="90000"/>
              </a:lnSpc>
              <a:buFont typeface="Wingdings" pitchFamily="2" charset="2"/>
              <a:buChar char="§"/>
            </a:pPr>
            <a:r>
              <a:rPr lang="en-US" sz="1800" dirty="0" smtClean="0"/>
              <a:t>75% of patients reported falling asleep while driving at least once</a:t>
            </a:r>
          </a:p>
          <a:p>
            <a:pPr>
              <a:lnSpc>
                <a:spcPct val="90000"/>
              </a:lnSpc>
              <a:buFont typeface="Wingdings" pitchFamily="2" charset="2"/>
              <a:buChar char="§"/>
            </a:pPr>
            <a:r>
              <a:rPr lang="en-US" sz="1800" dirty="0" smtClean="0"/>
              <a:t>Obvious problems with memory and attention</a:t>
            </a:r>
          </a:p>
          <a:p>
            <a:pPr>
              <a:lnSpc>
                <a:spcPct val="90000"/>
              </a:lnSpc>
              <a:buFont typeface="Wingdings" pitchFamily="2" charset="2"/>
              <a:buChar char="§"/>
            </a:pPr>
            <a:r>
              <a:rPr lang="en-US" sz="1800" dirty="0" smtClean="0"/>
              <a:t>Correlates = migraines, obesity, depression (30-57%)</a:t>
            </a:r>
          </a:p>
          <a:p>
            <a:pPr>
              <a:lnSpc>
                <a:spcPct val="90000"/>
              </a:lnSpc>
              <a:buFont typeface="Wingdings" pitchFamily="2" charset="2"/>
              <a:buChar char="§"/>
            </a:pPr>
            <a:r>
              <a:rPr lang="en-US" sz="1800" dirty="0" smtClean="0"/>
              <a:t>Cause = abnormal NT, </a:t>
            </a:r>
            <a:r>
              <a:rPr lang="en-US" sz="1800" dirty="0" err="1" smtClean="0"/>
              <a:t>hypocretin</a:t>
            </a:r>
            <a:r>
              <a:rPr lang="en-US" sz="1800" dirty="0" smtClean="0"/>
              <a:t>/</a:t>
            </a:r>
            <a:r>
              <a:rPr lang="en-US" sz="1800" dirty="0" err="1" smtClean="0"/>
              <a:t>orexin</a:t>
            </a:r>
            <a:r>
              <a:rPr lang="en-US" sz="1800" dirty="0" smtClean="0"/>
              <a:t> (working in the hippocampus), damage to </a:t>
            </a:r>
            <a:r>
              <a:rPr lang="en-US" sz="1800" dirty="0" err="1" smtClean="0"/>
              <a:t>amygdala</a:t>
            </a:r>
            <a:r>
              <a:rPr lang="en-US" sz="1800" dirty="0" smtClean="0"/>
              <a:t>, </a:t>
            </a:r>
          </a:p>
        </p:txBody>
      </p:sp>
      <p:pic>
        <p:nvPicPr>
          <p:cNvPr id="57348" name="Picture 4" descr="narco"/>
          <p:cNvPicPr>
            <a:picLocks noChangeAspect="1" noChangeArrowheads="1"/>
          </p:cNvPicPr>
          <p:nvPr/>
        </p:nvPicPr>
        <p:blipFill>
          <a:blip r:embed="rId3" cstate="print"/>
          <a:srcRect/>
          <a:stretch>
            <a:fillRect/>
          </a:stretch>
        </p:blipFill>
        <p:spPr bwMode="auto">
          <a:xfrm>
            <a:off x="7056438" y="0"/>
            <a:ext cx="2087562" cy="2286000"/>
          </a:xfrm>
          <a:prstGeom prst="rect">
            <a:avLst/>
          </a:prstGeom>
          <a:noFill/>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7348"/>
                                        </p:tgtEl>
                                        <p:attrNameLst>
                                          <p:attrName>style.visibility</p:attrName>
                                        </p:attrNameLst>
                                      </p:cBhvr>
                                      <p:to>
                                        <p:strVal val="visible"/>
                                      </p:to>
                                    </p:set>
                                    <p:animEffect transition="in" filter="blinds(horizontal)">
                                      <p:cBhvr>
                                        <p:cTn id="7" dur="500"/>
                                        <p:tgtEl>
                                          <p:spTgt spid="57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r>
              <a:rPr lang="en-US" sz="2900" dirty="0"/>
              <a:t>Sleepwalking</a:t>
            </a:r>
            <a:br>
              <a:rPr lang="en-US" sz="2900" dirty="0"/>
            </a:br>
            <a:r>
              <a:rPr lang="en-US" sz="2900" dirty="0"/>
              <a:t>(Somnambulism)</a:t>
            </a:r>
          </a:p>
        </p:txBody>
      </p:sp>
      <p:sp>
        <p:nvSpPr>
          <p:cNvPr id="166915" name="Rectangle 3"/>
          <p:cNvSpPr>
            <a:spLocks noGrp="1" noChangeArrowheads="1"/>
          </p:cNvSpPr>
          <p:nvPr>
            <p:ph type="body" sz="half" idx="1"/>
          </p:nvPr>
        </p:nvSpPr>
        <p:spPr>
          <a:xfrm>
            <a:off x="609600" y="1981200"/>
            <a:ext cx="8077200" cy="3962400"/>
          </a:xfrm>
        </p:spPr>
        <p:txBody>
          <a:bodyPr/>
          <a:lstStyle/>
          <a:p>
            <a:pPr>
              <a:lnSpc>
                <a:spcPct val="90000"/>
              </a:lnSpc>
            </a:pPr>
            <a:r>
              <a:rPr lang="en-US" sz="2700" dirty="0"/>
              <a:t>Sleepwalking is a sleep disorder </a:t>
            </a:r>
            <a:r>
              <a:rPr lang="en-US" sz="2700" dirty="0" smtClean="0"/>
              <a:t>affecting an </a:t>
            </a:r>
            <a:r>
              <a:rPr lang="en-US" sz="2700" dirty="0"/>
              <a:t>estimated 10 percent of all humans at least once in their lives</a:t>
            </a:r>
            <a:r>
              <a:rPr lang="en-US" sz="2700" dirty="0" smtClean="0"/>
              <a:t>.</a:t>
            </a:r>
          </a:p>
          <a:p>
            <a:pPr lvl="1">
              <a:lnSpc>
                <a:spcPct val="90000"/>
              </a:lnSpc>
            </a:pPr>
            <a:r>
              <a:rPr lang="en-US" sz="2200" dirty="0" smtClean="0"/>
              <a:t>Another study – 17% in children, peaks at age 12</a:t>
            </a:r>
          </a:p>
          <a:p>
            <a:pPr lvl="1">
              <a:lnSpc>
                <a:spcPct val="90000"/>
              </a:lnSpc>
            </a:pPr>
            <a:r>
              <a:rPr lang="en-US" sz="2200" dirty="0" smtClean="0"/>
              <a:t>Another study – 4% in adults</a:t>
            </a:r>
            <a:endParaRPr lang="en-US" sz="2200" dirty="0"/>
          </a:p>
          <a:p>
            <a:pPr>
              <a:lnSpc>
                <a:spcPct val="90000"/>
              </a:lnSpc>
            </a:pPr>
            <a:r>
              <a:rPr lang="en-US" sz="2700" dirty="0" smtClean="0"/>
              <a:t>Slightly more common in boys</a:t>
            </a:r>
          </a:p>
          <a:p>
            <a:pPr>
              <a:lnSpc>
                <a:spcPct val="90000"/>
              </a:lnSpc>
            </a:pPr>
            <a:r>
              <a:rPr lang="en-US" sz="2700" dirty="0" smtClean="0"/>
              <a:t>Sleep </a:t>
            </a:r>
            <a:r>
              <a:rPr lang="en-US" sz="2700" dirty="0"/>
              <a:t>walking most often occurs during deep non-REM sleep (stage 3 or stage 4 sleep) early in the night. </a:t>
            </a:r>
            <a:endParaRPr lang="en-US" sz="2700" dirty="0" smtClean="0"/>
          </a:p>
          <a:p>
            <a:pPr>
              <a:lnSpc>
                <a:spcPct val="90000"/>
              </a:lnSpc>
            </a:pPr>
            <a:r>
              <a:rPr lang="en-US" sz="2700" dirty="0" err="1" smtClean="0"/>
              <a:t>Avg</a:t>
            </a:r>
            <a:r>
              <a:rPr lang="en-US" sz="2700" dirty="0" smtClean="0"/>
              <a:t> of 1-30 minutes</a:t>
            </a:r>
          </a:p>
          <a:p>
            <a:pPr>
              <a:lnSpc>
                <a:spcPct val="90000"/>
              </a:lnSpc>
            </a:pPr>
            <a:r>
              <a:rPr lang="en-US" sz="2700" dirty="0" smtClean="0"/>
              <a:t>Cause – unknown</a:t>
            </a:r>
          </a:p>
          <a:p>
            <a:pPr>
              <a:lnSpc>
                <a:spcPct val="90000"/>
              </a:lnSpc>
            </a:pPr>
            <a:r>
              <a:rPr lang="en-US" sz="2700" dirty="0" smtClean="0"/>
              <a:t>Correlates = pregnancy, menstruation</a:t>
            </a:r>
            <a:endParaRPr lang="en-US" sz="2700" dirty="0"/>
          </a:p>
          <a:p>
            <a:pPr>
              <a:lnSpc>
                <a:spcPct val="90000"/>
              </a:lnSpc>
            </a:pPr>
            <a:endParaRPr lang="en-US" sz="2700" dirty="0" smtClean="0"/>
          </a:p>
          <a:p>
            <a:pPr>
              <a:lnSpc>
                <a:spcPct val="90000"/>
              </a:lnSpc>
            </a:pPr>
            <a:endParaRPr lang="en-US" sz="2700" dirty="0"/>
          </a:p>
          <a:p>
            <a:pPr>
              <a:lnSpc>
                <a:spcPct val="90000"/>
              </a:lnSpc>
            </a:pPr>
            <a:endParaRPr lang="en-US" sz="2700" dirty="0"/>
          </a:p>
        </p:txBody>
      </p:sp>
      <p:pic>
        <p:nvPicPr>
          <p:cNvPr id="166916" name="Picture 4" descr="sleepwalker"/>
          <p:cNvPicPr>
            <a:picLocks noGrp="1" noChangeAspect="1" noChangeArrowheads="1"/>
          </p:cNvPicPr>
          <p:nvPr>
            <p:ph sz="half" idx="2"/>
          </p:nvPr>
        </p:nvPicPr>
        <p:blipFill>
          <a:blip r:embed="rId2" cstate="print"/>
          <a:srcRect/>
          <a:stretch>
            <a:fillRect/>
          </a:stretch>
        </p:blipFill>
        <p:spPr>
          <a:xfrm>
            <a:off x="6630988" y="0"/>
            <a:ext cx="2513012" cy="2395537"/>
          </a:xfrm>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6916"/>
                                        </p:tgtEl>
                                        <p:attrNameLst>
                                          <p:attrName>style.visibility</p:attrName>
                                        </p:attrNameLst>
                                      </p:cBhvr>
                                      <p:to>
                                        <p:strVal val="visible"/>
                                      </p:to>
                                    </p:set>
                                    <p:animEffect transition="in" filter="blinds(horizontal)">
                                      <p:cBhvr>
                                        <p:cTn id="7" dur="500"/>
                                        <p:tgtEl>
                                          <p:spTgt spid="16691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6915">
                                            <p:txEl>
                                              <p:pRg st="0" end="0"/>
                                            </p:txEl>
                                          </p:spTgt>
                                        </p:tgtEl>
                                        <p:attrNameLst>
                                          <p:attrName>style.visibility</p:attrName>
                                        </p:attrNameLst>
                                      </p:cBhvr>
                                      <p:to>
                                        <p:strVal val="visible"/>
                                      </p:to>
                                    </p:set>
                                    <p:animEffect transition="in" filter="blinds(horizontal)">
                                      <p:cBhvr>
                                        <p:cTn id="12" dur="500"/>
                                        <p:tgtEl>
                                          <p:spTgt spid="166915">
                                            <p:txEl>
                                              <p:pRg st="0" end="0"/>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66915">
                                            <p:txEl>
                                              <p:pRg st="1" end="1"/>
                                            </p:txEl>
                                          </p:spTgt>
                                        </p:tgtEl>
                                        <p:attrNameLst>
                                          <p:attrName>style.visibility</p:attrName>
                                        </p:attrNameLst>
                                      </p:cBhvr>
                                      <p:to>
                                        <p:strVal val="visible"/>
                                      </p:to>
                                    </p:set>
                                    <p:animEffect transition="in" filter="blinds(horizontal)">
                                      <p:cBhvr>
                                        <p:cTn id="15" dur="500"/>
                                        <p:tgtEl>
                                          <p:spTgt spid="166915">
                                            <p:txEl>
                                              <p:pRg st="1" end="1"/>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66915">
                                            <p:txEl>
                                              <p:pRg st="2" end="2"/>
                                            </p:txEl>
                                          </p:spTgt>
                                        </p:tgtEl>
                                        <p:attrNameLst>
                                          <p:attrName>style.visibility</p:attrName>
                                        </p:attrNameLst>
                                      </p:cBhvr>
                                      <p:to>
                                        <p:strVal val="visible"/>
                                      </p:to>
                                    </p:set>
                                    <p:animEffect transition="in" filter="blinds(horizontal)">
                                      <p:cBhvr>
                                        <p:cTn id="18" dur="500"/>
                                        <p:tgtEl>
                                          <p:spTgt spid="166915">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66915">
                                            <p:txEl>
                                              <p:pRg st="3" end="3"/>
                                            </p:txEl>
                                          </p:spTgt>
                                        </p:tgtEl>
                                        <p:attrNameLst>
                                          <p:attrName>style.visibility</p:attrName>
                                        </p:attrNameLst>
                                      </p:cBhvr>
                                      <p:to>
                                        <p:strVal val="visible"/>
                                      </p:to>
                                    </p:set>
                                    <p:animEffect transition="in" filter="blinds(horizontal)">
                                      <p:cBhvr>
                                        <p:cTn id="23" dur="500"/>
                                        <p:tgtEl>
                                          <p:spTgt spid="16691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66915">
                                            <p:txEl>
                                              <p:pRg st="4" end="4"/>
                                            </p:txEl>
                                          </p:spTgt>
                                        </p:tgtEl>
                                        <p:attrNameLst>
                                          <p:attrName>style.visibility</p:attrName>
                                        </p:attrNameLst>
                                      </p:cBhvr>
                                      <p:to>
                                        <p:strVal val="visible"/>
                                      </p:to>
                                    </p:set>
                                    <p:animEffect transition="in" filter="blinds(horizontal)">
                                      <p:cBhvr>
                                        <p:cTn id="28" dur="500"/>
                                        <p:tgtEl>
                                          <p:spTgt spid="166915">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66915">
                                            <p:txEl>
                                              <p:pRg st="5" end="5"/>
                                            </p:txEl>
                                          </p:spTgt>
                                        </p:tgtEl>
                                        <p:attrNameLst>
                                          <p:attrName>style.visibility</p:attrName>
                                        </p:attrNameLst>
                                      </p:cBhvr>
                                      <p:to>
                                        <p:strVal val="visible"/>
                                      </p:to>
                                    </p:set>
                                    <p:animEffect transition="in" filter="blinds(horizontal)">
                                      <p:cBhvr>
                                        <p:cTn id="33" dur="500"/>
                                        <p:tgtEl>
                                          <p:spTgt spid="166915">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66915">
                                            <p:txEl>
                                              <p:pRg st="6" end="6"/>
                                            </p:txEl>
                                          </p:spTgt>
                                        </p:tgtEl>
                                        <p:attrNameLst>
                                          <p:attrName>style.visibility</p:attrName>
                                        </p:attrNameLst>
                                      </p:cBhvr>
                                      <p:to>
                                        <p:strVal val="visible"/>
                                      </p:to>
                                    </p:set>
                                    <p:animEffect transition="in" filter="blinds(horizontal)">
                                      <p:cBhvr>
                                        <p:cTn id="38" dur="500"/>
                                        <p:tgtEl>
                                          <p:spTgt spid="166915">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166915">
                                            <p:txEl>
                                              <p:pRg st="7" end="7"/>
                                            </p:txEl>
                                          </p:spTgt>
                                        </p:tgtEl>
                                        <p:attrNameLst>
                                          <p:attrName>style.visibility</p:attrName>
                                        </p:attrNameLst>
                                      </p:cBhvr>
                                      <p:to>
                                        <p:strVal val="visible"/>
                                      </p:to>
                                    </p:set>
                                    <p:animEffect transition="in" filter="blinds(horizontal)">
                                      <p:cBhvr>
                                        <p:cTn id="43" dur="500"/>
                                        <p:tgtEl>
                                          <p:spTgt spid="16691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solidFill>
                  <a:schemeClr val="tx1"/>
                </a:solidFill>
              </a:rPr>
              <a:t>Of What Do We Dream?</a:t>
            </a:r>
          </a:p>
        </p:txBody>
      </p:sp>
      <p:sp>
        <p:nvSpPr>
          <p:cNvPr id="53251" name="Rectangle 3"/>
          <p:cNvSpPr>
            <a:spLocks noGrp="1" noChangeArrowheads="1"/>
          </p:cNvSpPr>
          <p:nvPr>
            <p:ph type="body" idx="1"/>
          </p:nvPr>
        </p:nvSpPr>
        <p:spPr>
          <a:xfrm>
            <a:off x="0" y="1600200"/>
            <a:ext cx="9144000" cy="5257800"/>
          </a:xfrm>
        </p:spPr>
        <p:txBody>
          <a:bodyPr/>
          <a:lstStyle/>
          <a:p>
            <a:pPr>
              <a:lnSpc>
                <a:spcPct val="80000"/>
              </a:lnSpc>
            </a:pPr>
            <a:r>
              <a:rPr lang="en-US" sz="1700"/>
              <a:t>1650 College students </a:t>
            </a:r>
          </a:p>
          <a:p>
            <a:pPr lvl="1">
              <a:lnSpc>
                <a:spcPct val="80000"/>
              </a:lnSpc>
            </a:pPr>
            <a:r>
              <a:rPr lang="en-US" sz="1600"/>
              <a:t>Commonplace</a:t>
            </a:r>
          </a:p>
          <a:p>
            <a:pPr lvl="1">
              <a:lnSpc>
                <a:spcPct val="80000"/>
              </a:lnSpc>
            </a:pPr>
            <a:r>
              <a:rPr lang="en-US" sz="1600"/>
              <a:t>Familiar settings</a:t>
            </a:r>
          </a:p>
          <a:p>
            <a:pPr lvl="1">
              <a:lnSpc>
                <a:spcPct val="80000"/>
              </a:lnSpc>
            </a:pPr>
            <a:r>
              <a:rPr lang="en-US" sz="1600"/>
              <a:t>In the company of someone they know</a:t>
            </a:r>
          </a:p>
          <a:p>
            <a:pPr lvl="1">
              <a:lnSpc>
                <a:spcPct val="80000"/>
              </a:lnSpc>
            </a:pPr>
            <a:r>
              <a:rPr lang="en-US" sz="1600"/>
              <a:t>Aggressive &gt; Friendly</a:t>
            </a:r>
          </a:p>
          <a:p>
            <a:pPr lvl="1">
              <a:lnSpc>
                <a:spcPct val="80000"/>
              </a:lnSpc>
            </a:pPr>
            <a:r>
              <a:rPr lang="en-US" sz="1600"/>
              <a:t>Misfortune/failure &gt; Success</a:t>
            </a:r>
          </a:p>
          <a:p>
            <a:pPr lvl="1">
              <a:lnSpc>
                <a:spcPct val="80000"/>
              </a:lnSpc>
            </a:pPr>
            <a:r>
              <a:rPr lang="en-US" sz="1600"/>
              <a:t>Apprehension is the most common emotion</a:t>
            </a:r>
          </a:p>
          <a:p>
            <a:pPr lvl="1">
              <a:lnSpc>
                <a:spcPct val="80000"/>
              </a:lnSpc>
            </a:pPr>
            <a:r>
              <a:rPr lang="en-US" sz="1600"/>
              <a:t>Sexual content in only 12% of males and 4% of females</a:t>
            </a:r>
          </a:p>
          <a:p>
            <a:pPr lvl="1">
              <a:lnSpc>
                <a:spcPct val="80000"/>
              </a:lnSpc>
            </a:pPr>
            <a:r>
              <a:rPr lang="en-US" sz="1600"/>
              <a:t>See my page. 14</a:t>
            </a:r>
          </a:p>
          <a:p>
            <a:pPr>
              <a:lnSpc>
                <a:spcPct val="80000"/>
              </a:lnSpc>
            </a:pPr>
            <a:r>
              <a:rPr lang="en-US" sz="1700"/>
              <a:t>US. vs. Argentinean, Brazilian</a:t>
            </a:r>
          </a:p>
          <a:p>
            <a:pPr lvl="1">
              <a:lnSpc>
                <a:spcPct val="80000"/>
              </a:lnSpc>
            </a:pPr>
            <a:r>
              <a:rPr lang="en-US" sz="1600"/>
              <a:t>Americans: more on animals and food,</a:t>
            </a:r>
          </a:p>
          <a:p>
            <a:pPr lvl="1">
              <a:lnSpc>
                <a:spcPct val="80000"/>
              </a:lnSpc>
            </a:pPr>
            <a:r>
              <a:rPr lang="en-US" sz="1600"/>
              <a:t>South Americans: more on sexual and emotionally-related stuff</a:t>
            </a:r>
          </a:p>
          <a:p>
            <a:pPr>
              <a:lnSpc>
                <a:spcPct val="80000"/>
              </a:lnSpc>
            </a:pPr>
            <a:r>
              <a:rPr lang="en-US" sz="1700"/>
              <a:t>Regionally</a:t>
            </a:r>
          </a:p>
          <a:p>
            <a:pPr lvl="1">
              <a:lnSpc>
                <a:spcPct val="80000"/>
              </a:lnSpc>
            </a:pPr>
            <a:r>
              <a:rPr lang="en-US" sz="1600"/>
              <a:t>NE = images of time, activity, streets, architecture</a:t>
            </a:r>
          </a:p>
          <a:p>
            <a:pPr lvl="1">
              <a:lnSpc>
                <a:spcPct val="80000"/>
              </a:lnSpc>
            </a:pPr>
            <a:r>
              <a:rPr lang="en-US" sz="1600"/>
              <a:t>Southerners = nature, good fortune, emotion, family members</a:t>
            </a:r>
          </a:p>
          <a:p>
            <a:pPr>
              <a:lnSpc>
                <a:spcPct val="80000"/>
              </a:lnSpc>
            </a:pPr>
            <a:r>
              <a:rPr lang="en-US" sz="1700"/>
              <a:t>Gender Gaps</a:t>
            </a:r>
          </a:p>
          <a:p>
            <a:pPr lvl="1">
              <a:lnSpc>
                <a:spcPct val="80000"/>
              </a:lnSpc>
            </a:pPr>
            <a:r>
              <a:rPr lang="en-US" sz="1600"/>
              <a:t>Men: aggression, tools</a:t>
            </a:r>
          </a:p>
          <a:p>
            <a:pPr lvl="1">
              <a:lnSpc>
                <a:spcPct val="80000"/>
              </a:lnSpc>
            </a:pPr>
            <a:r>
              <a:rPr lang="en-US" sz="1600"/>
              <a:t>Women: children, clothes, food, friendly interactions</a:t>
            </a:r>
          </a:p>
          <a:p>
            <a:pPr>
              <a:lnSpc>
                <a:spcPct val="80000"/>
              </a:lnSpc>
            </a:pPr>
            <a:r>
              <a:rPr lang="en-US" sz="1700" b="1" i="1"/>
              <a:t>CONCLUSION = Dreams reflect our waking lives</a:t>
            </a:r>
          </a:p>
          <a:p>
            <a:pPr lvl="1">
              <a:lnSpc>
                <a:spcPct val="80000"/>
              </a:lnSpc>
            </a:pPr>
            <a:endParaRPr lang="en-US" sz="1600" b="1"/>
          </a:p>
        </p:txBody>
      </p:sp>
    </p:spTree>
  </p:cSld>
  <p:clrMapOvr>
    <a:masterClrMapping/>
  </p:clrMapOvr>
  <p:transition>
    <p:rand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CC66"/>
        </a:solidFill>
        <a:effectLst/>
      </p:bgPr>
    </p:bg>
    <p:spTree>
      <p:nvGrpSpPr>
        <p:cNvPr id="1" name=""/>
        <p:cNvGrpSpPr/>
        <p:nvPr/>
      </p:nvGrpSpPr>
      <p:grpSpPr>
        <a:xfrm>
          <a:off x="0" y="0"/>
          <a:ext cx="0" cy="0"/>
          <a:chOff x="0" y="0"/>
          <a:chExt cx="0" cy="0"/>
        </a:xfrm>
      </p:grpSpPr>
      <p:sp>
        <p:nvSpPr>
          <p:cNvPr id="172034" name="Rectangle 2"/>
          <p:cNvSpPr>
            <a:spLocks noGrp="1" noChangeArrowheads="1"/>
          </p:cNvSpPr>
          <p:nvPr>
            <p:ph type="ctrTitle"/>
          </p:nvPr>
        </p:nvSpPr>
        <p:spPr>
          <a:xfrm>
            <a:off x="838200" y="1219200"/>
            <a:ext cx="7772400" cy="1470025"/>
          </a:xfrm>
        </p:spPr>
        <p:txBody>
          <a:bodyPr/>
          <a:lstStyle/>
          <a:p>
            <a:r>
              <a:rPr lang="en-US"/>
              <a:t>Why do we Dream?</a:t>
            </a:r>
          </a:p>
        </p:txBody>
      </p:sp>
      <p:sp>
        <p:nvSpPr>
          <p:cNvPr id="172035" name="Rectangle 3"/>
          <p:cNvSpPr>
            <a:spLocks noGrp="1" noChangeArrowheads="1"/>
          </p:cNvSpPr>
          <p:nvPr>
            <p:ph type="subTitle" idx="1"/>
          </p:nvPr>
        </p:nvSpPr>
        <p:spPr/>
        <p:txBody>
          <a:bodyPr/>
          <a:lstStyle/>
          <a:p>
            <a:r>
              <a:rPr lang="en-US" b="1"/>
              <a:t>Three Theories</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2035">
                                            <p:txEl>
                                              <p:pRg st="0" end="0"/>
                                            </p:txEl>
                                          </p:spTgt>
                                        </p:tgtEl>
                                        <p:attrNameLst>
                                          <p:attrName>style.visibility</p:attrName>
                                        </p:attrNameLst>
                                      </p:cBhvr>
                                      <p:to>
                                        <p:strVal val="visible"/>
                                      </p:to>
                                    </p:set>
                                    <p:anim calcmode="lin" valueType="num">
                                      <p:cBhvr additive="base">
                                        <p:cTn id="7" dur="500" fill="hold"/>
                                        <p:tgtEl>
                                          <p:spTgt spid="1720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203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5"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9" name="Picture 5" descr="superhero_redmask_saving_the_world_hg_clr"/>
          <p:cNvPicPr>
            <a:picLocks noChangeAspect="1" noChangeArrowheads="1" noCrop="1"/>
          </p:cNvPicPr>
          <p:nvPr/>
        </p:nvPicPr>
        <p:blipFill>
          <a:blip r:embed="rId2" cstate="print"/>
          <a:srcRect/>
          <a:stretch>
            <a:fillRect/>
          </a:stretch>
        </p:blipFill>
        <p:spPr bwMode="auto">
          <a:xfrm>
            <a:off x="3048000" y="2743200"/>
            <a:ext cx="3352800" cy="2393950"/>
          </a:xfrm>
          <a:prstGeom prst="rect">
            <a:avLst/>
          </a:prstGeom>
          <a:noFill/>
        </p:spPr>
      </p:pic>
      <p:pic>
        <p:nvPicPr>
          <p:cNvPr id="52230" name="Picture 6" descr="groom_and_bride_waving_hg_clr"/>
          <p:cNvPicPr>
            <a:picLocks noChangeAspect="1" noChangeArrowheads="1" noCrop="1"/>
          </p:cNvPicPr>
          <p:nvPr/>
        </p:nvPicPr>
        <p:blipFill>
          <a:blip r:embed="rId3" cstate="print"/>
          <a:srcRect/>
          <a:stretch>
            <a:fillRect/>
          </a:stretch>
        </p:blipFill>
        <p:spPr bwMode="auto">
          <a:xfrm>
            <a:off x="0" y="4067175"/>
            <a:ext cx="3333750" cy="2790825"/>
          </a:xfrm>
          <a:prstGeom prst="rect">
            <a:avLst/>
          </a:prstGeom>
          <a:noFill/>
          <a:ln w="9525">
            <a:noFill/>
            <a:miter lim="800000"/>
            <a:headEnd/>
            <a:tailEnd/>
          </a:ln>
        </p:spPr>
      </p:pic>
      <p:sp>
        <p:nvSpPr>
          <p:cNvPr id="52226" name="Rectangle 2"/>
          <p:cNvSpPr>
            <a:spLocks noGrp="1" noChangeArrowheads="1"/>
          </p:cNvSpPr>
          <p:nvPr>
            <p:ph type="title"/>
          </p:nvPr>
        </p:nvSpPr>
        <p:spPr>
          <a:xfrm>
            <a:off x="533400" y="381000"/>
            <a:ext cx="6934200" cy="609600"/>
          </a:xfrm>
        </p:spPr>
        <p:txBody>
          <a:bodyPr/>
          <a:lstStyle/>
          <a:p>
            <a:r>
              <a:rPr lang="en-US" altLang="en-US" sz="3700" dirty="0">
                <a:solidFill>
                  <a:schemeClr val="tx1"/>
                </a:solidFill>
              </a:rPr>
              <a:t>Dreams: Freud</a:t>
            </a:r>
            <a:endParaRPr lang="en-US" altLang="en-US" sz="2500" dirty="0">
              <a:solidFill>
                <a:schemeClr val="tx1"/>
              </a:solidFill>
            </a:endParaRPr>
          </a:p>
        </p:txBody>
      </p:sp>
      <p:sp>
        <p:nvSpPr>
          <p:cNvPr id="52227" name="Rectangle 3"/>
          <p:cNvSpPr>
            <a:spLocks noGrp="1" noChangeArrowheads="1"/>
          </p:cNvSpPr>
          <p:nvPr>
            <p:ph type="body" idx="1"/>
          </p:nvPr>
        </p:nvSpPr>
        <p:spPr>
          <a:xfrm>
            <a:off x="304800" y="1371600"/>
            <a:ext cx="8610600" cy="3276600"/>
          </a:xfrm>
        </p:spPr>
        <p:txBody>
          <a:bodyPr/>
          <a:lstStyle/>
          <a:p>
            <a:pPr>
              <a:lnSpc>
                <a:spcPct val="80000"/>
              </a:lnSpc>
              <a:buFont typeface="Wingdings" pitchFamily="2" charset="2"/>
              <a:buChar char="§"/>
            </a:pPr>
            <a:r>
              <a:rPr lang="en-US" altLang="en-US" sz="2700" dirty="0"/>
              <a:t>Sigmund Freud--</a:t>
            </a:r>
            <a:r>
              <a:rPr lang="en-US" altLang="en-US" sz="2700" u="sng" dirty="0"/>
              <a:t>The Interpretation of Dreams</a:t>
            </a:r>
            <a:r>
              <a:rPr lang="en-US" altLang="en-US" sz="2700" dirty="0"/>
              <a:t> (1900)</a:t>
            </a:r>
            <a:endParaRPr lang="en-US" altLang="en-US" sz="2700" u="sng" dirty="0"/>
          </a:p>
          <a:p>
            <a:pPr lvl="1">
              <a:lnSpc>
                <a:spcPct val="80000"/>
              </a:lnSpc>
              <a:buFont typeface="Wingdings" pitchFamily="2" charset="2"/>
              <a:buChar char="§"/>
            </a:pPr>
            <a:r>
              <a:rPr lang="en-US" altLang="en-US" sz="2200" dirty="0"/>
              <a:t>Dreams are the “ROYAL ROAD TO THE UNCONSCIOUS”</a:t>
            </a:r>
          </a:p>
          <a:p>
            <a:pPr lvl="1">
              <a:lnSpc>
                <a:spcPct val="80000"/>
              </a:lnSpc>
              <a:buFont typeface="Wingdings" pitchFamily="2" charset="2"/>
              <a:buChar char="§"/>
            </a:pPr>
            <a:r>
              <a:rPr lang="en-US" altLang="en-US" sz="2200" dirty="0"/>
              <a:t>wish fulfillment – satisfaction of libido, other desires</a:t>
            </a:r>
          </a:p>
          <a:p>
            <a:pPr lvl="1">
              <a:lnSpc>
                <a:spcPct val="80000"/>
              </a:lnSpc>
              <a:buFont typeface="Wingdings" pitchFamily="2" charset="2"/>
              <a:buChar char="§"/>
            </a:pPr>
            <a:r>
              <a:rPr lang="en-US" altLang="en-US" sz="2200" dirty="0"/>
              <a:t>discharge (release) otherwise unacceptable feelings</a:t>
            </a:r>
          </a:p>
        </p:txBody>
      </p:sp>
      <p:pic>
        <p:nvPicPr>
          <p:cNvPr id="52231" name="Picture 7" descr="groom_tugging_on_ball_n_chain_hg_clr"/>
          <p:cNvPicPr>
            <a:picLocks noChangeAspect="1" noChangeArrowheads="1" noCrop="1"/>
          </p:cNvPicPr>
          <p:nvPr/>
        </p:nvPicPr>
        <p:blipFill>
          <a:blip r:embed="rId4" cstate="print"/>
          <a:srcRect/>
          <a:stretch>
            <a:fillRect/>
          </a:stretch>
        </p:blipFill>
        <p:spPr bwMode="auto">
          <a:xfrm>
            <a:off x="5410200" y="3505200"/>
            <a:ext cx="3505200" cy="3114675"/>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2229"/>
                                        </p:tgtEl>
                                        <p:attrNameLst>
                                          <p:attrName>style.visibility</p:attrName>
                                        </p:attrNameLst>
                                      </p:cBhvr>
                                      <p:to>
                                        <p:strVal val="visible"/>
                                      </p:to>
                                    </p:set>
                                    <p:animEffect transition="in" filter="checkerboard(across)">
                                      <p:cBhvr>
                                        <p:cTn id="7" dur="500"/>
                                        <p:tgtEl>
                                          <p:spTgt spid="5222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2230"/>
                                        </p:tgtEl>
                                        <p:attrNameLst>
                                          <p:attrName>style.visibility</p:attrName>
                                        </p:attrNameLst>
                                      </p:cBhvr>
                                      <p:to>
                                        <p:strVal val="visible"/>
                                      </p:to>
                                    </p:set>
                                    <p:animEffect transition="in" filter="blinds(horizontal)">
                                      <p:cBhvr>
                                        <p:cTn id="12" dur="500"/>
                                        <p:tgtEl>
                                          <p:spTgt spid="5223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2231"/>
                                        </p:tgtEl>
                                        <p:attrNameLst>
                                          <p:attrName>style.visibility</p:attrName>
                                        </p:attrNameLst>
                                      </p:cBhvr>
                                      <p:to>
                                        <p:strVal val="visible"/>
                                      </p:to>
                                    </p:set>
                                    <p:animEffect transition="in" filter="blinds(horizontal)">
                                      <p:cBhvr>
                                        <p:cTn id="17" dur="500"/>
                                        <p:tgtEl>
                                          <p:spTgt spid="52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States of Consciousness_2.jpg"/>
          <p:cNvPicPr>
            <a:picLocks noGrp="1" noChangeAspect="1"/>
          </p:cNvPicPr>
          <p:nvPr>
            <p:ph idx="1"/>
          </p:nvPr>
        </p:nvPicPr>
        <p:blipFill>
          <a:blip r:embed="rId2" cstate="print"/>
          <a:stretch>
            <a:fillRect/>
          </a:stretch>
        </p:blipFill>
        <p:spPr>
          <a:xfrm>
            <a:off x="838200" y="-838200"/>
            <a:ext cx="6705600" cy="9058442"/>
          </a:xfrm>
        </p:spPr>
      </p:pic>
    </p:spTree>
  </p:cSld>
  <p:clrMapOvr>
    <a:masterClrMapping/>
  </p:clrMapOvr>
  <p:transition>
    <p:rand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E31D77"/>
        </a:solidFill>
        <a:effectLst/>
      </p:bgPr>
    </p:bg>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lstStyle/>
          <a:p>
            <a:pPr algn="ctr"/>
            <a:r>
              <a:rPr lang="en-US" sz="3700">
                <a:solidFill>
                  <a:schemeClr val="tx1"/>
                </a:solidFill>
              </a:rPr>
              <a:t>Freud’s </a:t>
            </a:r>
            <a:br>
              <a:rPr lang="en-US" sz="3700">
                <a:solidFill>
                  <a:schemeClr val="tx1"/>
                </a:solidFill>
              </a:rPr>
            </a:br>
            <a:r>
              <a:rPr lang="en-US" sz="3700">
                <a:solidFill>
                  <a:schemeClr val="tx1"/>
                </a:solidFill>
              </a:rPr>
              <a:t>Wish-Fulfillment Theory</a:t>
            </a:r>
          </a:p>
        </p:txBody>
      </p:sp>
      <p:sp>
        <p:nvSpPr>
          <p:cNvPr id="173059" name="Rectangle 3"/>
          <p:cNvSpPr>
            <a:spLocks noGrp="1" noChangeArrowheads="1"/>
          </p:cNvSpPr>
          <p:nvPr>
            <p:ph type="body" idx="1"/>
          </p:nvPr>
        </p:nvSpPr>
        <p:spPr/>
        <p:txBody>
          <a:bodyPr/>
          <a:lstStyle/>
          <a:p>
            <a:r>
              <a:rPr lang="en-US"/>
              <a:t>Dreams are the key to understanding our inner conflicts.</a:t>
            </a:r>
          </a:p>
          <a:p>
            <a:r>
              <a:rPr lang="en-US"/>
              <a:t>Ideas and thoughts that are hidden in our unconscious.</a:t>
            </a:r>
          </a:p>
          <a:p>
            <a:r>
              <a:rPr lang="en-US" b="1"/>
              <a:t>Manifest and latent content</a:t>
            </a:r>
          </a:p>
        </p:txBody>
      </p:sp>
      <p:pic>
        <p:nvPicPr>
          <p:cNvPr id="173060" name="Picture 4" descr="leprechaun_dancing_jig_hg_clr"/>
          <p:cNvPicPr>
            <a:picLocks noChangeAspect="1" noChangeArrowheads="1" noCrop="1"/>
          </p:cNvPicPr>
          <p:nvPr/>
        </p:nvPicPr>
        <p:blipFill>
          <a:blip r:embed="rId2" cstate="print"/>
          <a:srcRect/>
          <a:stretch>
            <a:fillRect/>
          </a:stretch>
        </p:blipFill>
        <p:spPr bwMode="auto">
          <a:xfrm>
            <a:off x="6553200" y="3352800"/>
            <a:ext cx="1733550" cy="3333750"/>
          </a:xfrm>
          <a:prstGeom prst="rect">
            <a:avLst/>
          </a:prstGeom>
          <a:noFill/>
        </p:spPr>
      </p:pic>
      <p:pic>
        <p:nvPicPr>
          <p:cNvPr id="173061" name="Picture 5" descr="beer_glass_dripping_hg_clr"/>
          <p:cNvPicPr>
            <a:picLocks noChangeAspect="1" noChangeArrowheads="1" noCrop="1"/>
          </p:cNvPicPr>
          <p:nvPr/>
        </p:nvPicPr>
        <p:blipFill>
          <a:blip r:embed="rId3" cstate="print"/>
          <a:srcRect/>
          <a:stretch>
            <a:fillRect/>
          </a:stretch>
        </p:blipFill>
        <p:spPr bwMode="auto">
          <a:xfrm>
            <a:off x="1676400" y="4362450"/>
            <a:ext cx="2132013" cy="2495550"/>
          </a:xfrm>
          <a:prstGeom prst="rect">
            <a:avLst/>
          </a:prstGeom>
          <a:noFill/>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73060"/>
                                        </p:tgtEl>
                                        <p:attrNameLst>
                                          <p:attrName>style.visibility</p:attrName>
                                        </p:attrNameLst>
                                      </p:cBhvr>
                                      <p:to>
                                        <p:strVal val="visible"/>
                                      </p:to>
                                    </p:set>
                                    <p:animEffect transition="in" filter="box(in)">
                                      <p:cBhvr>
                                        <p:cTn id="7" dur="500"/>
                                        <p:tgtEl>
                                          <p:spTgt spid="17306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73061"/>
                                        </p:tgtEl>
                                        <p:attrNameLst>
                                          <p:attrName>style.visibility</p:attrName>
                                        </p:attrNameLst>
                                      </p:cBhvr>
                                      <p:to>
                                        <p:strVal val="visible"/>
                                      </p:to>
                                    </p:set>
                                    <p:animEffect transition="in" filter="blinds(horizontal)">
                                      <p:cBhvr>
                                        <p:cTn id="12" dur="500"/>
                                        <p:tgtEl>
                                          <p:spTgt spid="1730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tates of Consciousness_4.jpg"/>
          <p:cNvPicPr>
            <a:picLocks noGrp="1" noChangeAspect="1"/>
          </p:cNvPicPr>
          <p:nvPr>
            <p:ph idx="1"/>
          </p:nvPr>
        </p:nvPicPr>
        <p:blipFill>
          <a:blip r:embed="rId2" cstate="print"/>
          <a:stretch>
            <a:fillRect/>
          </a:stretch>
        </p:blipFill>
        <p:spPr>
          <a:xfrm>
            <a:off x="762000" y="26626"/>
            <a:ext cx="7543800" cy="6831374"/>
          </a:xfrm>
        </p:spPr>
      </p:pic>
    </p:spTree>
  </p:cSld>
  <p:clrMapOvr>
    <a:masterClrMapping/>
  </p:clrMapOvr>
  <p:transition>
    <p:rand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33CCFF"/>
        </a:solidFill>
        <a:effectLst/>
      </p:bgPr>
    </p:bg>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lstStyle/>
          <a:p>
            <a:pPr algn="ctr"/>
            <a:r>
              <a:rPr lang="en-US" sz="4100">
                <a:solidFill>
                  <a:schemeClr val="tx1"/>
                </a:solidFill>
              </a:rPr>
              <a:t>Information-Processing Theory</a:t>
            </a:r>
          </a:p>
        </p:txBody>
      </p:sp>
      <p:sp>
        <p:nvSpPr>
          <p:cNvPr id="174083" name="Rectangle 3"/>
          <p:cNvSpPr>
            <a:spLocks noGrp="1" noChangeArrowheads="1"/>
          </p:cNvSpPr>
          <p:nvPr>
            <p:ph type="body" sz="half" idx="1"/>
          </p:nvPr>
        </p:nvSpPr>
        <p:spPr>
          <a:xfrm>
            <a:off x="457200" y="1600200"/>
            <a:ext cx="4038600" cy="5029200"/>
          </a:xfrm>
        </p:spPr>
        <p:txBody>
          <a:bodyPr/>
          <a:lstStyle/>
          <a:p>
            <a:r>
              <a:rPr lang="en-US" sz="3600"/>
              <a:t>Dreams act to sort out and understand the memories that you experience that day.</a:t>
            </a:r>
          </a:p>
          <a:p>
            <a:r>
              <a:rPr lang="en-US" sz="3600"/>
              <a:t>REM sleep does increase after stressful events.</a:t>
            </a:r>
          </a:p>
          <a:p>
            <a:endParaRPr lang="en-US" sz="3600"/>
          </a:p>
        </p:txBody>
      </p:sp>
      <p:pic>
        <p:nvPicPr>
          <p:cNvPr id="174084" name="Picture 4" descr="test"/>
          <p:cNvPicPr>
            <a:picLocks noGrp="1" noChangeAspect="1" noChangeArrowheads="1" noCrop="1"/>
          </p:cNvPicPr>
          <p:nvPr>
            <p:ph sz="half" idx="2"/>
          </p:nvPr>
        </p:nvPicPr>
        <p:blipFill>
          <a:blip r:embed="rId2" cstate="print"/>
          <a:srcRect/>
          <a:stretch>
            <a:fillRect/>
          </a:stretch>
        </p:blipFill>
        <p:spPr>
          <a:xfrm>
            <a:off x="4495800" y="2133600"/>
            <a:ext cx="4286250" cy="3979863"/>
          </a:xfrm>
          <a:noFill/>
          <a:ln/>
        </p:spPr>
      </p:pic>
    </p:spTree>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dirty="0"/>
              <a:t>Levels of Consciousness</a:t>
            </a:r>
            <a:br>
              <a:rPr lang="en-US" dirty="0"/>
            </a:br>
            <a:r>
              <a:rPr lang="en-US" sz="2500" dirty="0"/>
              <a:t>Sleep, Hypnosis, Drugs</a:t>
            </a:r>
            <a:r>
              <a:rPr lang="en-US" dirty="0"/>
              <a:t/>
            </a:r>
            <a:br>
              <a:rPr lang="en-US" dirty="0"/>
            </a:br>
            <a:endParaRPr lang="en-US" dirty="0"/>
          </a:p>
        </p:txBody>
      </p:sp>
      <p:sp>
        <p:nvSpPr>
          <p:cNvPr id="2051" name="Rectangle 3"/>
          <p:cNvSpPr>
            <a:spLocks noGrp="1" noChangeArrowheads="1"/>
          </p:cNvSpPr>
          <p:nvPr>
            <p:ph type="subTitle" idx="1"/>
          </p:nvPr>
        </p:nvSpPr>
        <p:spPr/>
        <p:txBody>
          <a:bodyPr/>
          <a:lstStyle/>
          <a:p>
            <a:r>
              <a:rPr lang="en-US"/>
              <a:t>Andy Filipowicz</a:t>
            </a:r>
          </a:p>
          <a:p>
            <a:r>
              <a:rPr lang="en-US"/>
              <a:t>AP Psychology</a:t>
            </a:r>
          </a:p>
          <a:p>
            <a:r>
              <a:rPr lang="en-US"/>
              <a:t>Ocean Lakes High School</a:t>
            </a:r>
          </a:p>
        </p:txBody>
      </p:sp>
    </p:spTree>
  </p:cSld>
  <p:clrMapOvr>
    <a:masterClrMapping/>
  </p:clrMapOvr>
  <p:transition>
    <p:rand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33CCFF"/>
        </a:solidFill>
        <a:effectLst/>
      </p:bgPr>
    </p:bg>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a:xfrm>
            <a:off x="228600" y="304800"/>
            <a:ext cx="8915400" cy="1143000"/>
          </a:xfrm>
        </p:spPr>
        <p:txBody>
          <a:bodyPr/>
          <a:lstStyle/>
          <a:p>
            <a:r>
              <a:rPr lang="en-US" altLang="en-US" sz="3700">
                <a:solidFill>
                  <a:schemeClr val="tx1"/>
                </a:solidFill>
              </a:rPr>
              <a:t>Dreams -- </a:t>
            </a:r>
            <a:r>
              <a:rPr lang="en-US" altLang="en-US" b="1">
                <a:solidFill>
                  <a:schemeClr val="tx1"/>
                </a:solidFill>
              </a:rPr>
              <a:t>As</a:t>
            </a:r>
            <a:r>
              <a:rPr lang="en-US" altLang="en-US" b="1"/>
              <a:t> </a:t>
            </a:r>
            <a:r>
              <a:rPr lang="en-US" altLang="en-US" b="1">
                <a:solidFill>
                  <a:schemeClr val="tx1"/>
                </a:solidFill>
              </a:rPr>
              <a:t>Information Processing</a:t>
            </a:r>
          </a:p>
        </p:txBody>
      </p:sp>
      <p:sp>
        <p:nvSpPr>
          <p:cNvPr id="176131" name="Rectangle 3"/>
          <p:cNvSpPr>
            <a:spLocks noGrp="1" noChangeArrowheads="1"/>
          </p:cNvSpPr>
          <p:nvPr>
            <p:ph type="body" idx="1"/>
          </p:nvPr>
        </p:nvSpPr>
        <p:spPr>
          <a:xfrm>
            <a:off x="304800" y="1752600"/>
            <a:ext cx="8839200" cy="5105400"/>
          </a:xfrm>
        </p:spPr>
        <p:txBody>
          <a:bodyPr/>
          <a:lstStyle/>
          <a:p>
            <a:pPr>
              <a:buFont typeface="Wingdings" pitchFamily="2" charset="2"/>
              <a:buChar char="§"/>
            </a:pPr>
            <a:r>
              <a:rPr lang="en-US" altLang="en-US"/>
              <a:t>helps facilitate memories</a:t>
            </a:r>
          </a:p>
          <a:p>
            <a:pPr>
              <a:buFont typeface="Wingdings" pitchFamily="2" charset="2"/>
              <a:buChar char="§"/>
            </a:pPr>
            <a:r>
              <a:rPr lang="en-US" altLang="en-US"/>
              <a:t>Stress = larger # of and intensity of dreams</a:t>
            </a:r>
          </a:p>
          <a:p>
            <a:pPr>
              <a:buFont typeface="Wingdings" pitchFamily="2" charset="2"/>
              <a:buChar char="§"/>
            </a:pPr>
            <a:r>
              <a:rPr lang="en-US" altLang="en-US" sz="2200"/>
              <a:t>Dreams seem to relate to daily concerns</a:t>
            </a:r>
          </a:p>
          <a:p>
            <a:pPr>
              <a:buFont typeface="Wingdings" pitchFamily="2" charset="2"/>
              <a:buChar char="§"/>
            </a:pPr>
            <a:r>
              <a:rPr lang="en-US" altLang="en-US" sz="2200"/>
              <a:t>Brain is basically dealing with stress during REM dreams</a:t>
            </a:r>
          </a:p>
          <a:p>
            <a:pPr>
              <a:buFont typeface="Wingdings" pitchFamily="2" charset="2"/>
              <a:buChar char="§"/>
            </a:pPr>
            <a:r>
              <a:rPr lang="en-US" altLang="en-US" sz="2200"/>
              <a:t>Mind integrates info from the day into our memories</a:t>
            </a:r>
          </a:p>
          <a:p>
            <a:pPr>
              <a:buFont typeface="Wingdings" pitchFamily="2" charset="2"/>
              <a:buChar char="§"/>
            </a:pPr>
            <a:r>
              <a:rPr lang="en-US" altLang="en-US" sz="2200"/>
              <a:t>Babies need more sleep b/c of all the new info they get every single day</a:t>
            </a:r>
          </a:p>
          <a:p>
            <a:pPr>
              <a:buFont typeface="Wingdings" pitchFamily="2" charset="2"/>
              <a:buChar char="§"/>
            </a:pPr>
            <a:r>
              <a:rPr lang="en-US" altLang="en-US" b="1"/>
              <a:t>REM Rebound</a:t>
            </a:r>
            <a:endParaRPr lang="en-US" altLang="en-US" sz="2200" b="1"/>
          </a:p>
          <a:p>
            <a:pPr lvl="1">
              <a:buFont typeface="Wingdings" pitchFamily="2" charset="2"/>
              <a:buChar char="§"/>
            </a:pPr>
            <a:r>
              <a:rPr lang="en-US" altLang="en-US"/>
              <a:t>REM sleep increases following REM sleep deprivation</a:t>
            </a:r>
          </a:p>
        </p:txBody>
      </p:sp>
    </p:spTree>
  </p:cSld>
  <p:clrMapOvr>
    <a:masterClrMapping/>
  </p:clrMapOvr>
  <p:transition>
    <p:random/>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EDED13"/>
        </a:solidFill>
        <a:effectLst/>
      </p:bgPr>
    </p:bg>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xfrm>
            <a:off x="457200" y="0"/>
            <a:ext cx="8229600" cy="1143000"/>
          </a:xfrm>
        </p:spPr>
        <p:txBody>
          <a:bodyPr/>
          <a:lstStyle/>
          <a:p>
            <a:pPr algn="ctr"/>
            <a:r>
              <a:rPr lang="en-US" sz="2900">
                <a:solidFill>
                  <a:schemeClr val="tx1"/>
                </a:solidFill>
              </a:rPr>
              <a:t>Physiological Function Theories</a:t>
            </a:r>
          </a:p>
        </p:txBody>
      </p:sp>
      <p:sp>
        <p:nvSpPr>
          <p:cNvPr id="175107" name="Rectangle 3"/>
          <p:cNvSpPr>
            <a:spLocks noGrp="1" noChangeArrowheads="1"/>
          </p:cNvSpPr>
          <p:nvPr>
            <p:ph type="body" sz="half" idx="1"/>
          </p:nvPr>
        </p:nvSpPr>
        <p:spPr>
          <a:xfrm>
            <a:off x="152400" y="1676400"/>
            <a:ext cx="6553200" cy="4830763"/>
          </a:xfrm>
        </p:spPr>
        <p:txBody>
          <a:bodyPr/>
          <a:lstStyle/>
          <a:p>
            <a:pPr>
              <a:buFont typeface="Wingdings" pitchFamily="2" charset="2"/>
              <a:buNone/>
            </a:pPr>
            <a:r>
              <a:rPr lang="en-US" sz="3600" b="1" i="1"/>
              <a:t>Activation-Synthesis Theory</a:t>
            </a:r>
            <a:r>
              <a:rPr lang="en-US" sz="3600"/>
              <a:t>: </a:t>
            </a:r>
          </a:p>
          <a:p>
            <a:r>
              <a:rPr lang="en-US" sz="3600"/>
              <a:t>during the night our brainstem produces random neural activity, dreams may be a way to make sense of that activity.</a:t>
            </a:r>
          </a:p>
        </p:txBody>
      </p:sp>
      <p:pic>
        <p:nvPicPr>
          <p:cNvPr id="175108" name="Picture 4" descr="man_head_spinning_hg_clr"/>
          <p:cNvPicPr>
            <a:picLocks noGrp="1" noChangeAspect="1" noChangeArrowheads="1" noCrop="1"/>
          </p:cNvPicPr>
          <p:nvPr>
            <p:ph sz="half" idx="2"/>
          </p:nvPr>
        </p:nvPicPr>
        <p:blipFill>
          <a:blip r:embed="rId2" cstate="print"/>
          <a:srcRect/>
          <a:stretch>
            <a:fillRect/>
          </a:stretch>
        </p:blipFill>
        <p:spPr>
          <a:xfrm>
            <a:off x="5638800" y="1600200"/>
            <a:ext cx="3733800" cy="3733800"/>
          </a:xfrm>
          <a:noFill/>
          <a:ln/>
        </p:spPr>
      </p:pic>
    </p:spTree>
  </p:cSld>
  <p:clrMapOvr>
    <a:masterClrMapping/>
  </p:clrMapOvr>
  <p:transition>
    <p:random/>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b="1">
                <a:solidFill>
                  <a:schemeClr val="tx1"/>
                </a:solidFill>
              </a:rPr>
              <a:t>Assignment</a:t>
            </a:r>
          </a:p>
        </p:txBody>
      </p:sp>
      <p:sp>
        <p:nvSpPr>
          <p:cNvPr id="54275" name="Rectangle 3"/>
          <p:cNvSpPr>
            <a:spLocks noGrp="1" noChangeArrowheads="1"/>
          </p:cNvSpPr>
          <p:nvPr>
            <p:ph type="body" idx="1"/>
          </p:nvPr>
        </p:nvSpPr>
        <p:spPr>
          <a:xfrm>
            <a:off x="457200" y="1752600"/>
            <a:ext cx="8305800" cy="4438650"/>
          </a:xfrm>
        </p:spPr>
        <p:txBody>
          <a:bodyPr/>
          <a:lstStyle/>
          <a:p>
            <a:r>
              <a:rPr lang="en-US" sz="2700"/>
              <a:t>Handout 7-10 (my page 16): </a:t>
            </a:r>
          </a:p>
          <a:p>
            <a:r>
              <a:rPr lang="en-US" sz="2700" b="1"/>
              <a:t>DO NOT LOOK AT…</a:t>
            </a:r>
            <a:r>
              <a:rPr lang="en-US" sz="2700"/>
              <a:t> </a:t>
            </a:r>
          </a:p>
          <a:p>
            <a:r>
              <a:rPr lang="en-US" sz="2700"/>
              <a:t>15 minutes b4 bed LOOK and attempt to solve…</a:t>
            </a:r>
          </a:p>
          <a:p>
            <a:r>
              <a:rPr lang="en-US" sz="2700"/>
              <a:t>ONLY 15 minutes and no more…</a:t>
            </a:r>
          </a:p>
          <a:p>
            <a:r>
              <a:rPr lang="en-US" sz="2700"/>
              <a:t>then go to sleep</a:t>
            </a:r>
          </a:p>
          <a:p>
            <a:r>
              <a:rPr lang="en-US" sz="2700"/>
              <a:t>If you haven’t solved it, try again for another 15 minutes the next morning when you wake up.</a:t>
            </a:r>
          </a:p>
          <a:p>
            <a:r>
              <a:rPr lang="en-US" sz="2700"/>
              <a:t>Come to class ready to talk about your experience</a:t>
            </a:r>
          </a:p>
          <a:p>
            <a:pPr lvl="1"/>
            <a:endParaRPr lang="en-US" sz="2200"/>
          </a:p>
        </p:txBody>
      </p:sp>
    </p:spTree>
  </p:cSld>
  <p:clrMapOvr>
    <a:masterClrMapping/>
  </p:clrMapOvr>
  <p:transition>
    <p:random/>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6" name="Rectangle 4"/>
          <p:cNvSpPr>
            <a:spLocks noGrp="1" noChangeArrowheads="1"/>
          </p:cNvSpPr>
          <p:nvPr>
            <p:ph type="ctrTitle"/>
          </p:nvPr>
        </p:nvSpPr>
        <p:spPr/>
        <p:txBody>
          <a:bodyPr/>
          <a:lstStyle/>
          <a:p>
            <a:r>
              <a:rPr lang="en-US"/>
              <a:t>Hypnosis</a:t>
            </a:r>
          </a:p>
        </p:txBody>
      </p:sp>
      <p:sp>
        <p:nvSpPr>
          <p:cNvPr id="100357" name="Rectangle 5"/>
          <p:cNvSpPr>
            <a:spLocks noGrp="1" noChangeArrowheads="1"/>
          </p:cNvSpPr>
          <p:nvPr>
            <p:ph type="subTitle" idx="1"/>
          </p:nvPr>
        </p:nvSpPr>
        <p:spPr/>
        <p:txBody>
          <a:bodyPr/>
          <a:lstStyle/>
          <a:p>
            <a:endParaRPr lang="en-US"/>
          </a:p>
        </p:txBody>
      </p:sp>
    </p:spTree>
  </p:cSld>
  <p:clrMapOvr>
    <a:masterClrMapping/>
  </p:clrMapOvr>
  <p:transition>
    <p:random/>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685800" y="457200"/>
            <a:ext cx="7772400" cy="1143000"/>
          </a:xfrm>
        </p:spPr>
        <p:txBody>
          <a:bodyPr/>
          <a:lstStyle/>
          <a:p>
            <a:r>
              <a:rPr lang="en-US">
                <a:solidFill>
                  <a:schemeClr val="tx1"/>
                </a:solidFill>
              </a:rPr>
              <a:t>Hypnosis</a:t>
            </a:r>
          </a:p>
        </p:txBody>
      </p:sp>
      <p:sp>
        <p:nvSpPr>
          <p:cNvPr id="103427" name="Rectangle 3"/>
          <p:cNvSpPr>
            <a:spLocks noGrp="1" noChangeArrowheads="1"/>
          </p:cNvSpPr>
          <p:nvPr>
            <p:ph type="body" idx="1"/>
          </p:nvPr>
        </p:nvSpPr>
        <p:spPr>
          <a:xfrm>
            <a:off x="976313" y="1973263"/>
            <a:ext cx="7267575" cy="3671887"/>
          </a:xfrm>
        </p:spPr>
        <p:txBody>
          <a:bodyPr/>
          <a:lstStyle/>
          <a:p>
            <a:pPr>
              <a:lnSpc>
                <a:spcPct val="90000"/>
              </a:lnSpc>
            </a:pPr>
            <a:r>
              <a:rPr lang="en-US" sz="2700">
                <a:latin typeface="Times New Roman" pitchFamily="18" charset="0"/>
              </a:rPr>
              <a:t>Highly focused attention (on hypnotist)</a:t>
            </a:r>
          </a:p>
          <a:p>
            <a:pPr>
              <a:lnSpc>
                <a:spcPct val="90000"/>
              </a:lnSpc>
            </a:pPr>
            <a:r>
              <a:rPr lang="en-US" sz="2700" i="1">
                <a:latin typeface="Times New Roman" pitchFamily="18" charset="0"/>
              </a:rPr>
              <a:t>Increased responsiveness to suggestion</a:t>
            </a:r>
          </a:p>
          <a:p>
            <a:pPr>
              <a:lnSpc>
                <a:spcPct val="90000"/>
              </a:lnSpc>
            </a:pPr>
            <a:r>
              <a:rPr lang="en-US" sz="2700">
                <a:latin typeface="Times New Roman" pitchFamily="18" charset="0"/>
              </a:rPr>
              <a:t>Vivid imagery</a:t>
            </a:r>
          </a:p>
          <a:p>
            <a:pPr>
              <a:lnSpc>
                <a:spcPct val="90000"/>
              </a:lnSpc>
            </a:pPr>
            <a:r>
              <a:rPr lang="en-US" sz="2700">
                <a:latin typeface="Times New Roman" pitchFamily="18" charset="0"/>
              </a:rPr>
              <a:t>Willingness to accept distortions of logic</a:t>
            </a:r>
          </a:p>
          <a:p>
            <a:pPr>
              <a:lnSpc>
                <a:spcPct val="90000"/>
              </a:lnSpc>
            </a:pPr>
            <a:r>
              <a:rPr lang="en-US" sz="2700">
                <a:latin typeface="Times New Roman" pitchFamily="18" charset="0"/>
                <a:cs typeface="Times New Roman" pitchFamily="18" charset="0"/>
              </a:rPr>
              <a:t>People </a:t>
            </a:r>
            <a:r>
              <a:rPr lang="en-US" sz="2700" b="1">
                <a:latin typeface="Times New Roman" pitchFamily="18" charset="0"/>
                <a:cs typeface="Times New Roman" pitchFamily="18" charset="0"/>
              </a:rPr>
              <a:t>do </a:t>
            </a:r>
            <a:r>
              <a:rPr lang="en-US" sz="2700" b="1" u="sng">
                <a:latin typeface="Times New Roman" pitchFamily="18" charset="0"/>
                <a:cs typeface="Times New Roman" pitchFamily="18" charset="0"/>
              </a:rPr>
              <a:t>NOT</a:t>
            </a:r>
            <a:r>
              <a:rPr lang="en-US" sz="2700" b="1">
                <a:latin typeface="Times New Roman" pitchFamily="18" charset="0"/>
                <a:cs typeface="Times New Roman" pitchFamily="18" charset="0"/>
              </a:rPr>
              <a:t> lose control of their behavior.</a:t>
            </a:r>
            <a:r>
              <a:rPr lang="en-US" sz="2700">
                <a:latin typeface="Times New Roman" pitchFamily="18" charset="0"/>
                <a:cs typeface="Times New Roman" pitchFamily="18" charset="0"/>
              </a:rPr>
              <a:t>  Instead, they remain aware of where they are, who they are, and what is transpiring.</a:t>
            </a:r>
            <a:r>
              <a:rPr lang="en-US" sz="2700">
                <a:latin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34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34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34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34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034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7" grpId="0" build="p"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altLang="en-US" sz="4100">
                <a:solidFill>
                  <a:schemeClr val="tx1"/>
                </a:solidFill>
              </a:rPr>
              <a:t>Hypnosis – </a:t>
            </a:r>
            <a:r>
              <a:rPr lang="en-US">
                <a:solidFill>
                  <a:schemeClr val="tx1"/>
                </a:solidFill>
              </a:rPr>
              <a:t>Role Theory</a:t>
            </a:r>
            <a:r>
              <a:rPr lang="en-US"/>
              <a:t> </a:t>
            </a:r>
          </a:p>
        </p:txBody>
      </p:sp>
      <p:sp>
        <p:nvSpPr>
          <p:cNvPr id="98307" name="Rectangle 3"/>
          <p:cNvSpPr>
            <a:spLocks noGrp="1" noChangeArrowheads="1"/>
          </p:cNvSpPr>
          <p:nvPr>
            <p:ph type="body" idx="1"/>
          </p:nvPr>
        </p:nvSpPr>
        <p:spPr>
          <a:xfrm>
            <a:off x="685800" y="1828800"/>
            <a:ext cx="7696200" cy="4038600"/>
          </a:xfrm>
        </p:spPr>
        <p:txBody>
          <a:bodyPr/>
          <a:lstStyle/>
          <a:p>
            <a:pPr>
              <a:lnSpc>
                <a:spcPct val="90000"/>
              </a:lnSpc>
            </a:pPr>
            <a:r>
              <a:rPr lang="en-US" sz="2500"/>
              <a:t>Hypnosis is not an altered state of consciousness at all</a:t>
            </a:r>
          </a:p>
          <a:p>
            <a:pPr>
              <a:lnSpc>
                <a:spcPct val="90000"/>
              </a:lnSpc>
            </a:pPr>
            <a:r>
              <a:rPr lang="en-US" sz="2500"/>
              <a:t>Aka Social Influence Theory</a:t>
            </a:r>
          </a:p>
          <a:p>
            <a:pPr>
              <a:lnSpc>
                <a:spcPct val="90000"/>
              </a:lnSpc>
            </a:pPr>
            <a:r>
              <a:rPr lang="en-US" sz="2500"/>
              <a:t>Some people are more susceptible to hypnosis than others</a:t>
            </a:r>
          </a:p>
          <a:p>
            <a:pPr lvl="1">
              <a:lnSpc>
                <a:spcPct val="90000"/>
              </a:lnSpc>
            </a:pPr>
            <a:r>
              <a:rPr lang="en-US" sz="2000"/>
              <a:t>Richer fantasy life</a:t>
            </a:r>
          </a:p>
          <a:p>
            <a:pPr lvl="1">
              <a:lnSpc>
                <a:spcPct val="90000"/>
              </a:lnSpc>
            </a:pPr>
            <a:r>
              <a:rPr lang="en-US" sz="2000"/>
              <a:t>Follow directions well</a:t>
            </a:r>
          </a:p>
          <a:p>
            <a:pPr lvl="1">
              <a:lnSpc>
                <a:spcPct val="90000"/>
              </a:lnSpc>
            </a:pPr>
            <a:r>
              <a:rPr lang="en-US" sz="2000"/>
              <a:t>Able to focus intensely on a single task for a long period of time</a:t>
            </a:r>
          </a:p>
          <a:p>
            <a:pPr>
              <a:lnSpc>
                <a:spcPct val="90000"/>
              </a:lnSpc>
            </a:pPr>
            <a:r>
              <a:rPr lang="en-US" sz="2400"/>
              <a:t>Perhaps then people are acting out the role of a hypnotized person</a:t>
            </a:r>
          </a:p>
        </p:txBody>
      </p:sp>
    </p:spTree>
  </p:cSld>
  <p:clrMapOvr>
    <a:masterClrMapping/>
  </p:clrMapOvr>
  <p:transition>
    <p:random/>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762000" y="533400"/>
            <a:ext cx="3733800" cy="1143000"/>
          </a:xfrm>
        </p:spPr>
        <p:txBody>
          <a:bodyPr/>
          <a:lstStyle/>
          <a:p>
            <a:r>
              <a:rPr lang="en-US">
                <a:solidFill>
                  <a:schemeClr val="tx1"/>
                </a:solidFill>
              </a:rPr>
              <a:t>Hypnosis – State Theory</a:t>
            </a:r>
          </a:p>
        </p:txBody>
      </p:sp>
      <p:sp>
        <p:nvSpPr>
          <p:cNvPr id="104451" name="Rectangle 3"/>
          <p:cNvSpPr>
            <a:spLocks noGrp="1" noChangeArrowheads="1"/>
          </p:cNvSpPr>
          <p:nvPr>
            <p:ph type="body" idx="1"/>
          </p:nvPr>
        </p:nvSpPr>
        <p:spPr>
          <a:xfrm>
            <a:off x="304800" y="1828800"/>
            <a:ext cx="3581400" cy="4495800"/>
          </a:xfrm>
        </p:spPr>
        <p:txBody>
          <a:bodyPr/>
          <a:lstStyle/>
          <a:p>
            <a:r>
              <a:rPr lang="en-US" sz="3300"/>
              <a:t>More or less aware of our environments</a:t>
            </a:r>
          </a:p>
          <a:p>
            <a:r>
              <a:rPr lang="en-US" sz="3300"/>
              <a:t>Dramatic health benefits possible (pain control, specific ailments)</a:t>
            </a:r>
          </a:p>
          <a:p>
            <a:endParaRPr lang="en-US"/>
          </a:p>
        </p:txBody>
      </p:sp>
      <p:pic>
        <p:nvPicPr>
          <p:cNvPr id="104452" name="Picture 4"/>
          <p:cNvPicPr>
            <a:picLocks noChangeAspect="1" noChangeArrowheads="1"/>
          </p:cNvPicPr>
          <p:nvPr/>
        </p:nvPicPr>
        <p:blipFill>
          <a:blip r:embed="rId2" cstate="print"/>
          <a:srcRect/>
          <a:stretch>
            <a:fillRect/>
          </a:stretch>
        </p:blipFill>
        <p:spPr bwMode="auto">
          <a:xfrm>
            <a:off x="4038600" y="0"/>
            <a:ext cx="5105400" cy="6858000"/>
          </a:xfrm>
          <a:prstGeom prst="rect">
            <a:avLst/>
          </a:prstGeom>
          <a:noFill/>
          <a:ln w="9525">
            <a:noFill/>
            <a:miter lim="800000"/>
            <a:headEnd/>
            <a:tailEnd/>
          </a:ln>
          <a:effectLst/>
        </p:spPr>
      </p:pic>
    </p:spTree>
  </p:cSld>
  <p:clrMapOvr>
    <a:masterClrMapping/>
  </p:clrMapOvr>
  <p:transition>
    <p:random/>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762000" y="533400"/>
            <a:ext cx="6916738" cy="1143000"/>
          </a:xfrm>
        </p:spPr>
        <p:txBody>
          <a:bodyPr/>
          <a:lstStyle/>
          <a:p>
            <a:r>
              <a:rPr lang="en-US" altLang="en-US" sz="4100">
                <a:solidFill>
                  <a:schemeClr val="tx1"/>
                </a:solidFill>
              </a:rPr>
              <a:t>Explaining Hypnosis</a:t>
            </a:r>
          </a:p>
        </p:txBody>
      </p:sp>
      <p:sp>
        <p:nvSpPr>
          <p:cNvPr id="99331" name="Rectangle 3"/>
          <p:cNvSpPr>
            <a:spLocks noGrp="1" noChangeArrowheads="1"/>
          </p:cNvSpPr>
          <p:nvPr>
            <p:ph type="body" idx="1"/>
          </p:nvPr>
        </p:nvSpPr>
        <p:spPr>
          <a:xfrm>
            <a:off x="609600" y="1828800"/>
            <a:ext cx="8077200" cy="4171950"/>
          </a:xfrm>
        </p:spPr>
        <p:txBody>
          <a:bodyPr/>
          <a:lstStyle/>
          <a:p>
            <a:pPr>
              <a:buFont typeface="Wingdings" pitchFamily="2" charset="2"/>
              <a:buChar char="§"/>
            </a:pPr>
            <a:endParaRPr lang="en-US" altLang="en-US" sz="2700"/>
          </a:p>
        </p:txBody>
      </p:sp>
      <p:pic>
        <p:nvPicPr>
          <p:cNvPr id="99332" name="Picture 4" descr="7ecover"/>
          <p:cNvPicPr>
            <a:picLocks noChangeAspect="1" noChangeArrowheads="1"/>
          </p:cNvPicPr>
          <p:nvPr/>
        </p:nvPicPr>
        <p:blipFill>
          <a:blip r:embed="rId2" cstate="print"/>
          <a:srcRect/>
          <a:stretch>
            <a:fillRect/>
          </a:stretch>
        </p:blipFill>
        <p:spPr bwMode="auto">
          <a:xfrm>
            <a:off x="7604125" y="152400"/>
            <a:ext cx="1343025" cy="1600200"/>
          </a:xfrm>
          <a:prstGeom prst="rect">
            <a:avLst/>
          </a:prstGeom>
          <a:noFill/>
        </p:spPr>
      </p:pic>
      <p:pic>
        <p:nvPicPr>
          <p:cNvPr id="99333" name="Picture 5" descr="un07-p268"/>
          <p:cNvPicPr>
            <a:picLocks noChangeAspect="1" noChangeArrowheads="1"/>
          </p:cNvPicPr>
          <p:nvPr/>
        </p:nvPicPr>
        <p:blipFill>
          <a:blip r:embed="rId3" cstate="print"/>
          <a:srcRect/>
          <a:stretch>
            <a:fillRect/>
          </a:stretch>
        </p:blipFill>
        <p:spPr bwMode="auto">
          <a:xfrm>
            <a:off x="457200" y="1981200"/>
            <a:ext cx="8153400" cy="4818063"/>
          </a:xfrm>
          <a:prstGeom prst="rect">
            <a:avLst/>
          </a:prstGeom>
          <a:noFill/>
        </p:spPr>
      </p:pic>
    </p:spTree>
  </p:cSld>
  <p:clrMapOvr>
    <a:masterClrMapping/>
  </p:clrMapOvr>
  <p:transition>
    <p:random/>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762000" y="533400"/>
            <a:ext cx="6916738" cy="1143000"/>
          </a:xfrm>
        </p:spPr>
        <p:txBody>
          <a:bodyPr/>
          <a:lstStyle/>
          <a:p>
            <a:r>
              <a:rPr lang="en-US" altLang="en-US" sz="4100">
                <a:solidFill>
                  <a:schemeClr val="tx1"/>
                </a:solidFill>
              </a:rPr>
              <a:t>Hypnosis – a 3</a:t>
            </a:r>
            <a:r>
              <a:rPr lang="en-US" altLang="en-US" sz="4100" baseline="30000">
                <a:solidFill>
                  <a:schemeClr val="tx1"/>
                </a:solidFill>
              </a:rPr>
              <a:t>rd</a:t>
            </a:r>
            <a:r>
              <a:rPr lang="en-US" altLang="en-US" sz="4100">
                <a:solidFill>
                  <a:schemeClr val="tx1"/>
                </a:solidFill>
              </a:rPr>
              <a:t> Way</a:t>
            </a:r>
          </a:p>
        </p:txBody>
      </p:sp>
      <p:sp>
        <p:nvSpPr>
          <p:cNvPr id="97283" name="Rectangle 3"/>
          <p:cNvSpPr>
            <a:spLocks noGrp="1" noChangeArrowheads="1"/>
          </p:cNvSpPr>
          <p:nvPr>
            <p:ph type="body" idx="1"/>
          </p:nvPr>
        </p:nvSpPr>
        <p:spPr>
          <a:xfrm>
            <a:off x="152400" y="1676400"/>
            <a:ext cx="8991600" cy="4648200"/>
          </a:xfrm>
        </p:spPr>
        <p:txBody>
          <a:bodyPr/>
          <a:lstStyle/>
          <a:p>
            <a:pPr>
              <a:lnSpc>
                <a:spcPct val="90000"/>
              </a:lnSpc>
              <a:buFont typeface="Wingdings" pitchFamily="2" charset="2"/>
              <a:buChar char="§"/>
            </a:pPr>
            <a:r>
              <a:rPr lang="en-US" altLang="en-US" sz="2000"/>
              <a:t>Dissociation</a:t>
            </a:r>
          </a:p>
          <a:p>
            <a:pPr lvl="1">
              <a:lnSpc>
                <a:spcPct val="90000"/>
              </a:lnSpc>
              <a:buFont typeface="Wingdings" pitchFamily="2" charset="2"/>
              <a:buChar char="§"/>
            </a:pPr>
            <a:r>
              <a:rPr lang="en-US" altLang="en-US" sz="2000"/>
              <a:t>a split in consciousness</a:t>
            </a:r>
          </a:p>
          <a:p>
            <a:pPr lvl="1">
              <a:lnSpc>
                <a:spcPct val="90000"/>
              </a:lnSpc>
              <a:buFont typeface="Wingdings" pitchFamily="2" charset="2"/>
              <a:buChar char="§"/>
            </a:pPr>
            <a:r>
              <a:rPr lang="en-US" altLang="en-US" sz="2000"/>
              <a:t>allows some thoughts and behaviors to occur simultaneously with others</a:t>
            </a:r>
          </a:p>
          <a:p>
            <a:pPr lvl="1">
              <a:lnSpc>
                <a:spcPct val="90000"/>
              </a:lnSpc>
              <a:buFont typeface="Wingdings" pitchFamily="2" charset="2"/>
              <a:buChar char="§"/>
            </a:pPr>
            <a:r>
              <a:rPr lang="en-US" altLang="en-US" sz="2000"/>
              <a:t>The Mind #2 – Hypnotic Dissociation and Pain Relief</a:t>
            </a:r>
          </a:p>
          <a:p>
            <a:pPr>
              <a:lnSpc>
                <a:spcPct val="90000"/>
              </a:lnSpc>
              <a:buFont typeface="Wingdings" pitchFamily="2" charset="2"/>
              <a:buChar char="§"/>
            </a:pPr>
            <a:r>
              <a:rPr lang="en-US" altLang="en-US" sz="2000"/>
              <a:t>Hilgard’s Dissociation Theory</a:t>
            </a:r>
          </a:p>
          <a:p>
            <a:pPr lvl="1">
              <a:lnSpc>
                <a:spcPct val="90000"/>
              </a:lnSpc>
              <a:buFont typeface="Wingdings" pitchFamily="2" charset="2"/>
              <a:buChar char="§"/>
            </a:pPr>
            <a:r>
              <a:rPr lang="en-US" altLang="en-US" sz="2000"/>
              <a:t>Hidden Observer</a:t>
            </a:r>
          </a:p>
          <a:p>
            <a:pPr lvl="2">
              <a:lnSpc>
                <a:spcPct val="90000"/>
              </a:lnSpc>
              <a:buFont typeface="Wingdings" pitchFamily="2" charset="2"/>
              <a:buChar char="§"/>
            </a:pPr>
            <a:r>
              <a:rPr lang="en-US" altLang="en-US" sz="2000"/>
              <a:t>Hilgard’s term describing a hypnotized subject’s awareness of experiences, such as pain, that go unreported during hypnosis</a:t>
            </a:r>
          </a:p>
          <a:p>
            <a:pPr lvl="1">
              <a:lnSpc>
                <a:spcPct val="90000"/>
              </a:lnSpc>
              <a:buFont typeface="Wingdings" pitchFamily="2" charset="2"/>
              <a:buChar char="§"/>
            </a:pPr>
            <a:r>
              <a:rPr lang="en-US" altLang="en-US" sz="2000"/>
              <a:t>Causes our consciousness to divide voluntarily</a:t>
            </a:r>
          </a:p>
          <a:p>
            <a:pPr lvl="2">
              <a:lnSpc>
                <a:spcPct val="90000"/>
              </a:lnSpc>
              <a:buFont typeface="Wingdings" pitchFamily="2" charset="2"/>
              <a:buChar char="§"/>
            </a:pPr>
            <a:r>
              <a:rPr lang="en-US" altLang="en-US" sz="2000"/>
              <a:t>1 part responds to hypnotist</a:t>
            </a:r>
          </a:p>
          <a:p>
            <a:pPr lvl="2">
              <a:lnSpc>
                <a:spcPct val="90000"/>
              </a:lnSpc>
              <a:buFont typeface="Wingdings" pitchFamily="2" charset="2"/>
              <a:buChar char="§"/>
            </a:pPr>
            <a:r>
              <a:rPr lang="en-US" altLang="en-US" sz="2000"/>
              <a:t>1 part retains awareness of reality</a:t>
            </a:r>
          </a:p>
          <a:p>
            <a:pPr lvl="1">
              <a:lnSpc>
                <a:spcPct val="90000"/>
              </a:lnSpc>
              <a:buFont typeface="Wingdings" pitchFamily="2" charset="2"/>
              <a:buChar char="§"/>
            </a:pPr>
            <a:r>
              <a:rPr lang="en-US" altLang="en-US" sz="2000"/>
              <a:t>Put your arm in an ice bath…if hypnotized, will not report pain, but if asked to raise index finger if pain is felt, most will</a:t>
            </a:r>
          </a:p>
        </p:txBody>
      </p:sp>
      <p:pic>
        <p:nvPicPr>
          <p:cNvPr id="97284" name="Picture 4" descr="7ecover"/>
          <p:cNvPicPr>
            <a:picLocks noChangeAspect="1" noChangeArrowheads="1"/>
          </p:cNvPicPr>
          <p:nvPr/>
        </p:nvPicPr>
        <p:blipFill>
          <a:blip r:embed="rId2" cstate="print"/>
          <a:srcRect/>
          <a:stretch>
            <a:fillRect/>
          </a:stretch>
        </p:blipFill>
        <p:spPr bwMode="auto">
          <a:xfrm>
            <a:off x="7604125" y="152400"/>
            <a:ext cx="1343025" cy="1600200"/>
          </a:xfrm>
          <a:prstGeom prst="rect">
            <a:avLst/>
          </a:prstGeom>
          <a:noFill/>
        </p:spPr>
      </p:pic>
    </p:spTree>
  </p:cSld>
  <p:clrMapOvr>
    <a:masterClrMapping/>
  </p:clrMapOvr>
  <p:transition>
    <p:random/>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US">
                <a:solidFill>
                  <a:schemeClr val="tx1"/>
                </a:solidFill>
              </a:rPr>
              <a:t>Some Conclusions</a:t>
            </a:r>
          </a:p>
        </p:txBody>
      </p:sp>
      <p:sp>
        <p:nvSpPr>
          <p:cNvPr id="102403" name="Rectangle 3"/>
          <p:cNvSpPr>
            <a:spLocks noGrp="1" noChangeArrowheads="1"/>
          </p:cNvSpPr>
          <p:nvPr>
            <p:ph type="body" idx="1"/>
          </p:nvPr>
        </p:nvSpPr>
        <p:spPr/>
        <p:txBody>
          <a:bodyPr/>
          <a:lstStyle/>
          <a:p>
            <a:pPr>
              <a:lnSpc>
                <a:spcPct val="80000"/>
              </a:lnSpc>
            </a:pPr>
            <a:r>
              <a:rPr lang="en-US" sz="2700"/>
              <a:t>Experiencing hypnosis does not mean you are gullible or weak</a:t>
            </a:r>
          </a:p>
          <a:p>
            <a:pPr>
              <a:lnSpc>
                <a:spcPct val="80000"/>
              </a:lnSpc>
            </a:pPr>
            <a:r>
              <a:rPr lang="en-US" sz="2700"/>
              <a:t>Participants retain ability to control their behavior during hypnosis…they are aware of their surroundings</a:t>
            </a:r>
          </a:p>
          <a:p>
            <a:pPr>
              <a:lnSpc>
                <a:spcPct val="80000"/>
              </a:lnSpc>
            </a:pPr>
            <a:r>
              <a:rPr lang="en-US" sz="2700"/>
              <a:t>Spontaneous posthypnotic amnesia is rare</a:t>
            </a:r>
          </a:p>
          <a:p>
            <a:pPr>
              <a:lnSpc>
                <a:spcPct val="80000"/>
              </a:lnSpc>
            </a:pPr>
            <a:r>
              <a:rPr lang="en-US" sz="2700"/>
              <a:t>It is not dangerous</a:t>
            </a:r>
          </a:p>
          <a:p>
            <a:pPr>
              <a:lnSpc>
                <a:spcPct val="80000"/>
              </a:lnSpc>
            </a:pPr>
            <a:r>
              <a:rPr lang="en-US" sz="2700"/>
              <a:t>It does not increase the accuracy of memory</a:t>
            </a:r>
          </a:p>
          <a:p>
            <a:pPr>
              <a:lnSpc>
                <a:spcPct val="80000"/>
              </a:lnSpc>
            </a:pPr>
            <a:r>
              <a:rPr lang="en-US" sz="2700"/>
              <a:t>It does not foster a literal re-experiencing of childhood events</a:t>
            </a:r>
          </a:p>
        </p:txBody>
      </p:sp>
    </p:spTree>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E:\09_10\AP Psychology\Lesson Plans\2nd 9 Weeks\Chapter 7_States of Consciousness\Notes &amp; HW\States of Consciousness_1.jpg"/>
          <p:cNvPicPr>
            <a:picLocks noChangeAspect="1" noChangeArrowheads="1"/>
          </p:cNvPicPr>
          <p:nvPr/>
        </p:nvPicPr>
        <p:blipFill>
          <a:blip r:embed="rId2" cstate="print"/>
          <a:srcRect/>
          <a:stretch>
            <a:fillRect/>
          </a:stretch>
        </p:blipFill>
        <p:spPr bwMode="auto">
          <a:xfrm>
            <a:off x="1447800" y="0"/>
            <a:ext cx="5943600" cy="6753648"/>
          </a:xfrm>
          <a:prstGeom prst="rect">
            <a:avLst/>
          </a:prstGeom>
          <a:noFill/>
        </p:spPr>
      </p:pic>
    </p:spTree>
  </p:cSld>
  <p:clrMapOvr>
    <a:masterClrMapping/>
  </p:clrMapOvr>
  <p:transition>
    <p:random/>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53" name="Picture 9" descr="drugs2"/>
          <p:cNvPicPr>
            <a:picLocks noChangeAspect="1" noChangeArrowheads="1"/>
          </p:cNvPicPr>
          <p:nvPr/>
        </p:nvPicPr>
        <p:blipFill>
          <a:blip r:embed="rId3" cstate="print"/>
          <a:srcRect/>
          <a:stretch>
            <a:fillRect/>
          </a:stretch>
        </p:blipFill>
        <p:spPr bwMode="auto">
          <a:xfrm>
            <a:off x="0" y="3825875"/>
            <a:ext cx="3276600" cy="3032125"/>
          </a:xfrm>
          <a:prstGeom prst="rect">
            <a:avLst/>
          </a:prstGeom>
          <a:noFill/>
        </p:spPr>
      </p:pic>
      <p:sp>
        <p:nvSpPr>
          <p:cNvPr id="108548" name="Rectangle 4"/>
          <p:cNvSpPr>
            <a:spLocks noGrp="1" noChangeArrowheads="1"/>
          </p:cNvSpPr>
          <p:nvPr>
            <p:ph type="title"/>
          </p:nvPr>
        </p:nvSpPr>
        <p:spPr/>
        <p:txBody>
          <a:bodyPr/>
          <a:lstStyle/>
          <a:p>
            <a:r>
              <a:rPr lang="en-US" dirty="0"/>
              <a:t>Drugs</a:t>
            </a:r>
          </a:p>
        </p:txBody>
      </p:sp>
      <p:pic>
        <p:nvPicPr>
          <p:cNvPr id="108551" name="Picture 7" descr="socf101"/>
          <p:cNvPicPr>
            <a:picLocks noChangeAspect="1" noChangeArrowheads="1"/>
          </p:cNvPicPr>
          <p:nvPr/>
        </p:nvPicPr>
        <p:blipFill>
          <a:blip r:embed="rId4" cstate="print"/>
          <a:srcRect/>
          <a:stretch>
            <a:fillRect/>
          </a:stretch>
        </p:blipFill>
        <p:spPr bwMode="auto">
          <a:xfrm>
            <a:off x="2057400" y="0"/>
            <a:ext cx="6858000" cy="6103938"/>
          </a:xfrm>
          <a:prstGeom prst="rect">
            <a:avLst/>
          </a:prstGeom>
          <a:noFill/>
        </p:spPr>
      </p:pic>
      <p:pic>
        <p:nvPicPr>
          <p:cNvPr id="108552" name="Picture 8" descr="drugs"/>
          <p:cNvPicPr>
            <a:picLocks noChangeAspect="1" noChangeArrowheads="1" noCrop="1"/>
          </p:cNvPicPr>
          <p:nvPr/>
        </p:nvPicPr>
        <p:blipFill>
          <a:blip r:embed="rId5" cstate="print"/>
          <a:srcRect/>
          <a:stretch>
            <a:fillRect/>
          </a:stretch>
        </p:blipFill>
        <p:spPr bwMode="auto">
          <a:xfrm>
            <a:off x="2286000" y="304800"/>
            <a:ext cx="2362200" cy="1376363"/>
          </a:xfrm>
          <a:prstGeom prst="rect">
            <a:avLst/>
          </a:prstGeom>
          <a:noFill/>
        </p:spPr>
      </p:pic>
    </p:spTree>
  </p:cSld>
  <p:clrMapOvr>
    <a:masterClrMapping/>
  </p:clrMapOvr>
  <p:transition>
    <p:random/>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en-US"/>
              <a:t>The Blood Brain Barrier</a:t>
            </a:r>
          </a:p>
        </p:txBody>
      </p:sp>
      <p:sp>
        <p:nvSpPr>
          <p:cNvPr id="111619" name="Rectangle 3"/>
          <p:cNvSpPr>
            <a:spLocks noGrp="1" noChangeArrowheads="1"/>
          </p:cNvSpPr>
          <p:nvPr>
            <p:ph type="body" idx="1"/>
          </p:nvPr>
        </p:nvSpPr>
        <p:spPr>
          <a:xfrm>
            <a:off x="152400" y="1676400"/>
            <a:ext cx="8763000" cy="4876800"/>
          </a:xfrm>
        </p:spPr>
        <p:txBody>
          <a:bodyPr/>
          <a:lstStyle/>
          <a:p>
            <a:pPr>
              <a:lnSpc>
                <a:spcPct val="80000"/>
              </a:lnSpc>
            </a:pPr>
            <a:r>
              <a:rPr lang="en-US" sz="2000"/>
              <a:t>Blood vessels deliver stuff to the brain</a:t>
            </a:r>
          </a:p>
          <a:p>
            <a:pPr>
              <a:lnSpc>
                <a:spcPct val="80000"/>
              </a:lnSpc>
            </a:pPr>
            <a:r>
              <a:rPr lang="en-US" sz="2000"/>
              <a:t>Blood vessels are made from semi-permeable flat, thin, living tissue (endothelial cells…skinnish)</a:t>
            </a:r>
          </a:p>
          <a:p>
            <a:pPr>
              <a:lnSpc>
                <a:spcPct val="80000"/>
              </a:lnSpc>
            </a:pPr>
            <a:r>
              <a:rPr lang="en-US" sz="2000"/>
              <a:t>Vessels are leaky enough to let out certain stuff (anything under 500 Daltons)</a:t>
            </a:r>
          </a:p>
          <a:p>
            <a:pPr>
              <a:lnSpc>
                <a:spcPct val="80000"/>
              </a:lnSpc>
            </a:pPr>
            <a:r>
              <a:rPr lang="en-US" sz="2000"/>
              <a:t>The BBB is a collection of these endothelial cells folded on themselves (“tight junctions”)</a:t>
            </a:r>
          </a:p>
          <a:p>
            <a:pPr lvl="1">
              <a:lnSpc>
                <a:spcPct val="80000"/>
              </a:lnSpc>
            </a:pPr>
            <a:r>
              <a:rPr lang="en-US" sz="1700"/>
              <a:t>H2O is 18 Daltons, Insulin is 5,000 Daltons</a:t>
            </a:r>
          </a:p>
          <a:p>
            <a:pPr lvl="1">
              <a:lnSpc>
                <a:spcPct val="80000"/>
              </a:lnSpc>
            </a:pPr>
            <a:r>
              <a:rPr lang="en-US" sz="1700"/>
              <a:t>So, big chemicals, viruses, bacteria generally don’t get in</a:t>
            </a:r>
          </a:p>
          <a:p>
            <a:pPr>
              <a:lnSpc>
                <a:spcPct val="80000"/>
              </a:lnSpc>
            </a:pPr>
            <a:r>
              <a:rPr lang="en-US" sz="2000"/>
              <a:t>98% of all known CNS drugs actually weigh more than 500 Daltons, so we have a big problem!!</a:t>
            </a:r>
          </a:p>
          <a:p>
            <a:pPr lvl="1">
              <a:lnSpc>
                <a:spcPct val="80000"/>
              </a:lnSpc>
            </a:pPr>
            <a:r>
              <a:rPr lang="en-US" sz="1700"/>
              <a:t>We have drugs that we can’t use for Alzheimer’s, Huntington’s, strokes, brain cancers</a:t>
            </a:r>
          </a:p>
          <a:p>
            <a:pPr lvl="1">
              <a:lnSpc>
                <a:spcPct val="80000"/>
              </a:lnSpc>
            </a:pPr>
            <a:r>
              <a:rPr lang="en-US" sz="1700"/>
              <a:t>We have drugs we CAN use for epilepsy, chronic pain, schizophrenia, mood disorders such as depression</a:t>
            </a:r>
          </a:p>
          <a:p>
            <a:pPr>
              <a:lnSpc>
                <a:spcPct val="80000"/>
              </a:lnSpc>
            </a:pPr>
            <a:r>
              <a:rPr lang="en-US" sz="2000"/>
              <a:t>All the psychoactive drugs we know about happen to get through!</a:t>
            </a:r>
          </a:p>
          <a:p>
            <a:pPr>
              <a:lnSpc>
                <a:spcPct val="80000"/>
              </a:lnSpc>
            </a:pPr>
            <a:r>
              <a:rPr lang="en-US" sz="2000"/>
              <a:t>(</a:t>
            </a:r>
            <a:r>
              <a:rPr lang="en-US" sz="2000">
                <a:hlinkClick r:id="rId2"/>
              </a:rPr>
              <a:t>http://www.abc.net.au/science/k2/moments/s981339.htm</a:t>
            </a:r>
            <a:r>
              <a:rPr lang="en-US" sz="2000"/>
              <a:t> , 2007)</a:t>
            </a:r>
          </a:p>
          <a:p>
            <a:pPr>
              <a:lnSpc>
                <a:spcPct val="80000"/>
              </a:lnSpc>
            </a:pPr>
            <a:endParaRPr lang="en-US" sz="2000"/>
          </a:p>
        </p:txBody>
      </p:sp>
    </p:spTree>
  </p:cSld>
  <p:clrMapOvr>
    <a:masterClrMapping/>
  </p:clrMapOvr>
  <p:transition>
    <p:random/>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381000" y="533400"/>
            <a:ext cx="8077200" cy="685800"/>
          </a:xfrm>
        </p:spPr>
        <p:txBody>
          <a:bodyPr/>
          <a:lstStyle/>
          <a:p>
            <a:r>
              <a:rPr lang="en-US"/>
              <a:t>How Them Drugs Do Their Thing?</a:t>
            </a:r>
          </a:p>
        </p:txBody>
      </p:sp>
      <p:sp>
        <p:nvSpPr>
          <p:cNvPr id="110595" name="Rectangle 3"/>
          <p:cNvSpPr>
            <a:spLocks noGrp="1" noChangeArrowheads="1"/>
          </p:cNvSpPr>
          <p:nvPr>
            <p:ph type="body" idx="1"/>
          </p:nvPr>
        </p:nvSpPr>
        <p:spPr/>
        <p:txBody>
          <a:bodyPr/>
          <a:lstStyle/>
          <a:p>
            <a:endParaRPr lang="en-US"/>
          </a:p>
        </p:txBody>
      </p:sp>
      <p:pic>
        <p:nvPicPr>
          <p:cNvPr id="110596" name="Picture 4"/>
          <p:cNvPicPr>
            <a:picLocks noChangeAspect="1" noChangeArrowheads="1"/>
          </p:cNvPicPr>
          <p:nvPr/>
        </p:nvPicPr>
        <p:blipFill>
          <a:blip r:embed="rId2" cstate="print"/>
          <a:srcRect/>
          <a:stretch>
            <a:fillRect/>
          </a:stretch>
        </p:blipFill>
        <p:spPr bwMode="auto">
          <a:xfrm>
            <a:off x="0" y="1676400"/>
            <a:ext cx="9144000" cy="3840163"/>
          </a:xfrm>
          <a:prstGeom prst="rect">
            <a:avLst/>
          </a:prstGeom>
          <a:noFill/>
          <a:ln w="9525">
            <a:noFill/>
            <a:miter lim="800000"/>
            <a:headEnd/>
            <a:tailEnd/>
          </a:ln>
        </p:spPr>
      </p:pic>
      <p:sp>
        <p:nvSpPr>
          <p:cNvPr id="110598" name="Text Box 6"/>
          <p:cNvSpPr txBox="1">
            <a:spLocks noChangeArrowheads="1"/>
          </p:cNvSpPr>
          <p:nvPr/>
        </p:nvSpPr>
        <p:spPr bwMode="auto">
          <a:xfrm>
            <a:off x="0" y="5181600"/>
            <a:ext cx="2743200" cy="915988"/>
          </a:xfrm>
          <a:prstGeom prst="rect">
            <a:avLst/>
          </a:prstGeom>
          <a:noFill/>
          <a:ln w="9525">
            <a:noFill/>
            <a:miter lim="800000"/>
            <a:headEnd/>
            <a:tailEnd/>
          </a:ln>
          <a:effectLst/>
        </p:spPr>
        <p:txBody>
          <a:bodyPr>
            <a:spAutoFit/>
          </a:bodyPr>
          <a:lstStyle/>
          <a:p>
            <a:pPr algn="ctr">
              <a:spcBef>
                <a:spcPct val="50000"/>
              </a:spcBef>
            </a:pPr>
            <a:r>
              <a:rPr lang="en-US" b="1"/>
              <a:t>Binding with receptor sites (mimics)* = AGONIST</a:t>
            </a:r>
          </a:p>
        </p:txBody>
      </p:sp>
      <p:sp>
        <p:nvSpPr>
          <p:cNvPr id="110599" name="Text Box 7"/>
          <p:cNvSpPr txBox="1">
            <a:spLocks noChangeArrowheads="1"/>
          </p:cNvSpPr>
          <p:nvPr/>
        </p:nvSpPr>
        <p:spPr bwMode="auto">
          <a:xfrm>
            <a:off x="3276600" y="5257800"/>
            <a:ext cx="2362200" cy="641350"/>
          </a:xfrm>
          <a:prstGeom prst="rect">
            <a:avLst/>
          </a:prstGeom>
          <a:noFill/>
          <a:ln w="9525">
            <a:noFill/>
            <a:miter lim="800000"/>
            <a:headEnd/>
            <a:tailEnd/>
          </a:ln>
          <a:effectLst/>
        </p:spPr>
        <p:txBody>
          <a:bodyPr>
            <a:spAutoFit/>
          </a:bodyPr>
          <a:lstStyle/>
          <a:p>
            <a:pPr algn="ctr">
              <a:spcBef>
                <a:spcPct val="50000"/>
              </a:spcBef>
            </a:pPr>
            <a:r>
              <a:rPr lang="en-US" b="1"/>
              <a:t>Blocking receptor site = ANTAGONIST</a:t>
            </a:r>
          </a:p>
        </p:txBody>
      </p:sp>
      <p:sp>
        <p:nvSpPr>
          <p:cNvPr id="110601" name="Rectangle 9"/>
          <p:cNvSpPr>
            <a:spLocks noChangeArrowheads="1"/>
          </p:cNvSpPr>
          <p:nvPr/>
        </p:nvSpPr>
        <p:spPr bwMode="auto">
          <a:xfrm>
            <a:off x="6248400" y="5334000"/>
            <a:ext cx="2895600" cy="915988"/>
          </a:xfrm>
          <a:prstGeom prst="rect">
            <a:avLst/>
          </a:prstGeom>
          <a:noFill/>
          <a:ln w="9525">
            <a:noFill/>
            <a:miter lim="800000"/>
            <a:headEnd/>
            <a:tailEnd/>
          </a:ln>
          <a:effectLst/>
        </p:spPr>
        <p:txBody>
          <a:bodyPr>
            <a:spAutoFit/>
          </a:bodyPr>
          <a:lstStyle/>
          <a:p>
            <a:pPr lvl="1" algn="ctr" eaLnBrk="1" hangingPunct="1">
              <a:spcBef>
                <a:spcPct val="20000"/>
              </a:spcBef>
            </a:pPr>
            <a:r>
              <a:rPr lang="en-US" b="1"/>
              <a:t>Blocking neurotransmitters’ reuptake*</a:t>
            </a:r>
          </a:p>
        </p:txBody>
      </p:sp>
      <p:sp>
        <p:nvSpPr>
          <p:cNvPr id="110602" name="Text Box 10"/>
          <p:cNvSpPr txBox="1">
            <a:spLocks noChangeArrowheads="1"/>
          </p:cNvSpPr>
          <p:nvPr/>
        </p:nvSpPr>
        <p:spPr bwMode="auto">
          <a:xfrm>
            <a:off x="1676400" y="5867400"/>
            <a:ext cx="6019800" cy="779463"/>
          </a:xfrm>
          <a:prstGeom prst="rect">
            <a:avLst/>
          </a:prstGeom>
          <a:noFill/>
          <a:ln w="9525">
            <a:noFill/>
            <a:miter lim="800000"/>
            <a:headEnd/>
            <a:tailEnd/>
          </a:ln>
          <a:effectLst/>
        </p:spPr>
        <p:txBody>
          <a:bodyPr>
            <a:spAutoFit/>
          </a:bodyPr>
          <a:lstStyle/>
          <a:p>
            <a:pPr algn="ctr">
              <a:spcBef>
                <a:spcPct val="50000"/>
              </a:spcBef>
            </a:pPr>
            <a:r>
              <a:rPr lang="en-US" b="1"/>
              <a:t>WHICH 2 OF THESE INCREASE THE </a:t>
            </a:r>
          </a:p>
          <a:p>
            <a:pPr algn="ctr">
              <a:spcBef>
                <a:spcPct val="50000"/>
              </a:spcBef>
            </a:pPr>
            <a:r>
              <a:rPr lang="en-US" b="1"/>
              <a:t> LIKLIHOOD OF RECEIVING NEURON FIRING?</a:t>
            </a:r>
          </a:p>
        </p:txBody>
      </p:sp>
    </p:spTree>
  </p:cSld>
  <p:clrMapOvr>
    <a:masterClrMapping/>
  </p:clrMapOvr>
  <p:transition>
    <p:random/>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3810000" y="381000"/>
            <a:ext cx="2667000" cy="990600"/>
          </a:xfrm>
        </p:spPr>
        <p:txBody>
          <a:bodyPr/>
          <a:lstStyle/>
          <a:p>
            <a:pPr algn="ctr"/>
            <a:r>
              <a:rPr lang="en-US" altLang="en-US" sz="2500">
                <a:solidFill>
                  <a:schemeClr val="tx1"/>
                </a:solidFill>
              </a:rPr>
              <a:t>Dependence and Addiction</a:t>
            </a:r>
          </a:p>
        </p:txBody>
      </p:sp>
      <p:sp>
        <p:nvSpPr>
          <p:cNvPr id="107523" name="Rectangle 3"/>
          <p:cNvSpPr>
            <a:spLocks noGrp="1" noChangeArrowheads="1"/>
          </p:cNvSpPr>
          <p:nvPr>
            <p:ph type="body" idx="1"/>
          </p:nvPr>
        </p:nvSpPr>
        <p:spPr>
          <a:xfrm>
            <a:off x="5029200" y="2133600"/>
            <a:ext cx="4114800" cy="4343400"/>
          </a:xfrm>
        </p:spPr>
        <p:txBody>
          <a:bodyPr/>
          <a:lstStyle/>
          <a:p>
            <a:pPr>
              <a:lnSpc>
                <a:spcPct val="90000"/>
              </a:lnSpc>
              <a:buFont typeface="Wingdings" pitchFamily="2" charset="2"/>
              <a:buChar char="§"/>
            </a:pPr>
            <a:r>
              <a:rPr lang="en-US" altLang="en-US" sz="2200"/>
              <a:t>Tolerance</a:t>
            </a:r>
          </a:p>
          <a:p>
            <a:pPr lvl="1">
              <a:lnSpc>
                <a:spcPct val="90000"/>
              </a:lnSpc>
              <a:buFont typeface="Wingdings" pitchFamily="2" charset="2"/>
              <a:buChar char="§"/>
            </a:pPr>
            <a:r>
              <a:rPr lang="en-US" altLang="en-US" sz="2000"/>
              <a:t>diminishing effect with regular use</a:t>
            </a:r>
          </a:p>
          <a:p>
            <a:pPr lvl="1">
              <a:lnSpc>
                <a:spcPct val="90000"/>
              </a:lnSpc>
              <a:buFont typeface="Wingdings" pitchFamily="2" charset="2"/>
              <a:buChar char="§"/>
            </a:pPr>
            <a:r>
              <a:rPr lang="en-US" altLang="en-US" sz="2000" i="1"/>
              <a:t>Reverse tolerance</a:t>
            </a:r>
            <a:r>
              <a:rPr lang="en-US" altLang="en-US" sz="2000"/>
              <a:t> – some drugs stay in body for weeks (hallucinogens)…2</a:t>
            </a:r>
            <a:r>
              <a:rPr lang="en-US" altLang="en-US" sz="2000" baseline="30000"/>
              <a:t>nd</a:t>
            </a:r>
            <a:r>
              <a:rPr lang="en-US" altLang="en-US" sz="2000"/>
              <a:t> dose may be less than the 1</a:t>
            </a:r>
            <a:r>
              <a:rPr lang="en-US" altLang="en-US" sz="2000" baseline="30000"/>
              <a:t>st</a:t>
            </a:r>
            <a:r>
              <a:rPr lang="en-US" altLang="en-US" sz="2000"/>
              <a:t>, but may produce same or greater effects</a:t>
            </a:r>
          </a:p>
          <a:p>
            <a:pPr>
              <a:lnSpc>
                <a:spcPct val="90000"/>
              </a:lnSpc>
              <a:buFont typeface="Wingdings" pitchFamily="2" charset="2"/>
              <a:buChar char="§"/>
            </a:pPr>
            <a:r>
              <a:rPr lang="en-US" altLang="en-US" sz="2200"/>
              <a:t>Withdrawal</a:t>
            </a:r>
          </a:p>
          <a:p>
            <a:pPr lvl="1">
              <a:lnSpc>
                <a:spcPct val="90000"/>
              </a:lnSpc>
              <a:buFont typeface="Wingdings" pitchFamily="2" charset="2"/>
              <a:buChar char="§"/>
            </a:pPr>
            <a:r>
              <a:rPr lang="en-US" altLang="en-US" sz="2000"/>
              <a:t>discomfort and distress that follow discontinued use</a:t>
            </a:r>
            <a:r>
              <a:rPr lang="en-US" altLang="en-US" sz="1700"/>
              <a:t> </a:t>
            </a:r>
          </a:p>
        </p:txBody>
      </p:sp>
      <p:grpSp>
        <p:nvGrpSpPr>
          <p:cNvPr id="2" name="Group 4"/>
          <p:cNvGrpSpPr>
            <a:grpSpLocks/>
          </p:cNvGrpSpPr>
          <p:nvPr/>
        </p:nvGrpSpPr>
        <p:grpSpPr bwMode="auto">
          <a:xfrm>
            <a:off x="44450" y="1905000"/>
            <a:ext cx="5187950" cy="4938713"/>
            <a:chOff x="28" y="1200"/>
            <a:chExt cx="3268" cy="3111"/>
          </a:xfrm>
        </p:grpSpPr>
        <p:sp>
          <p:nvSpPr>
            <p:cNvPr id="107525" name="Line 5"/>
            <p:cNvSpPr>
              <a:spLocks noChangeShapeType="1"/>
            </p:cNvSpPr>
            <p:nvPr/>
          </p:nvSpPr>
          <p:spPr bwMode="auto">
            <a:xfrm>
              <a:off x="768" y="1200"/>
              <a:ext cx="2352" cy="0"/>
            </a:xfrm>
            <a:prstGeom prst="line">
              <a:avLst/>
            </a:prstGeom>
            <a:noFill/>
            <a:ln w="38100">
              <a:solidFill>
                <a:schemeClr val="tx1"/>
              </a:solidFill>
              <a:round/>
              <a:headEnd/>
              <a:tailEnd/>
            </a:ln>
            <a:effectLst/>
          </p:spPr>
          <p:txBody>
            <a:bodyPr wrap="none" anchor="ctr"/>
            <a:lstStyle/>
            <a:p>
              <a:endParaRPr lang="en-US"/>
            </a:p>
          </p:txBody>
        </p:sp>
        <p:sp>
          <p:nvSpPr>
            <p:cNvPr id="107526" name="Line 6"/>
            <p:cNvSpPr>
              <a:spLocks noChangeShapeType="1"/>
            </p:cNvSpPr>
            <p:nvPr/>
          </p:nvSpPr>
          <p:spPr bwMode="auto">
            <a:xfrm>
              <a:off x="768" y="1200"/>
              <a:ext cx="0" cy="2640"/>
            </a:xfrm>
            <a:prstGeom prst="line">
              <a:avLst/>
            </a:prstGeom>
            <a:noFill/>
            <a:ln w="38100">
              <a:solidFill>
                <a:schemeClr val="tx1"/>
              </a:solidFill>
              <a:round/>
              <a:headEnd/>
              <a:tailEnd/>
            </a:ln>
            <a:effectLst/>
          </p:spPr>
          <p:txBody>
            <a:bodyPr wrap="none" anchor="ctr"/>
            <a:lstStyle/>
            <a:p>
              <a:endParaRPr lang="en-US"/>
            </a:p>
          </p:txBody>
        </p:sp>
        <p:sp>
          <p:nvSpPr>
            <p:cNvPr id="107527" name="Line 7"/>
            <p:cNvSpPr>
              <a:spLocks noChangeShapeType="1"/>
            </p:cNvSpPr>
            <p:nvPr/>
          </p:nvSpPr>
          <p:spPr bwMode="auto">
            <a:xfrm>
              <a:off x="1104" y="3984"/>
              <a:ext cx="1728" cy="0"/>
            </a:xfrm>
            <a:prstGeom prst="line">
              <a:avLst/>
            </a:prstGeom>
            <a:noFill/>
            <a:ln w="38100">
              <a:solidFill>
                <a:schemeClr val="tx1"/>
              </a:solidFill>
              <a:round/>
              <a:headEnd/>
              <a:tailEnd type="triangle" w="med" len="med"/>
            </a:ln>
            <a:effectLst/>
          </p:spPr>
          <p:txBody>
            <a:bodyPr wrap="none" anchor="ctr"/>
            <a:lstStyle/>
            <a:p>
              <a:endParaRPr lang="en-US"/>
            </a:p>
          </p:txBody>
        </p:sp>
        <p:sp>
          <p:nvSpPr>
            <p:cNvPr id="107528" name="Line 8"/>
            <p:cNvSpPr>
              <a:spLocks noChangeShapeType="1"/>
            </p:cNvSpPr>
            <p:nvPr/>
          </p:nvSpPr>
          <p:spPr bwMode="auto">
            <a:xfrm flipV="1">
              <a:off x="624" y="1536"/>
              <a:ext cx="0" cy="2016"/>
            </a:xfrm>
            <a:prstGeom prst="line">
              <a:avLst/>
            </a:prstGeom>
            <a:noFill/>
            <a:ln w="38100">
              <a:solidFill>
                <a:schemeClr val="tx1"/>
              </a:solidFill>
              <a:round/>
              <a:headEnd/>
              <a:tailEnd type="triangle" w="med" len="med"/>
            </a:ln>
            <a:effectLst/>
          </p:spPr>
          <p:txBody>
            <a:bodyPr wrap="none" anchor="ctr"/>
            <a:lstStyle/>
            <a:p>
              <a:endParaRPr lang="en-US"/>
            </a:p>
          </p:txBody>
        </p:sp>
        <p:sp>
          <p:nvSpPr>
            <p:cNvPr id="107529" name="Text Box 9"/>
            <p:cNvSpPr txBox="1">
              <a:spLocks noChangeArrowheads="1"/>
            </p:cNvSpPr>
            <p:nvPr/>
          </p:nvSpPr>
          <p:spPr bwMode="auto">
            <a:xfrm>
              <a:off x="614" y="3878"/>
              <a:ext cx="458" cy="212"/>
            </a:xfrm>
            <a:prstGeom prst="rect">
              <a:avLst/>
            </a:prstGeom>
            <a:noFill/>
            <a:ln w="9525">
              <a:noFill/>
              <a:miter lim="800000"/>
              <a:headEnd/>
              <a:tailEnd/>
            </a:ln>
            <a:effectLst/>
          </p:spPr>
          <p:txBody>
            <a:bodyPr wrap="none">
              <a:spAutoFit/>
            </a:bodyPr>
            <a:lstStyle/>
            <a:p>
              <a:r>
                <a:rPr lang="en-US" sz="1600" b="1"/>
                <a:t>Small</a:t>
              </a:r>
            </a:p>
          </p:txBody>
        </p:sp>
        <p:sp>
          <p:nvSpPr>
            <p:cNvPr id="107530" name="Text Box 10"/>
            <p:cNvSpPr txBox="1">
              <a:spLocks noChangeArrowheads="1"/>
            </p:cNvSpPr>
            <p:nvPr/>
          </p:nvSpPr>
          <p:spPr bwMode="auto">
            <a:xfrm>
              <a:off x="2832" y="3868"/>
              <a:ext cx="464" cy="212"/>
            </a:xfrm>
            <a:prstGeom prst="rect">
              <a:avLst/>
            </a:prstGeom>
            <a:noFill/>
            <a:ln w="9525">
              <a:noFill/>
              <a:miter lim="800000"/>
              <a:headEnd/>
              <a:tailEnd/>
            </a:ln>
            <a:effectLst/>
          </p:spPr>
          <p:txBody>
            <a:bodyPr wrap="none">
              <a:spAutoFit/>
            </a:bodyPr>
            <a:lstStyle/>
            <a:p>
              <a:r>
                <a:rPr lang="en-US" sz="1600" b="1"/>
                <a:t>Large</a:t>
              </a:r>
            </a:p>
          </p:txBody>
        </p:sp>
        <p:sp>
          <p:nvSpPr>
            <p:cNvPr id="107531" name="Text Box 11"/>
            <p:cNvSpPr txBox="1">
              <a:spLocks noChangeArrowheads="1"/>
            </p:cNvSpPr>
            <p:nvPr/>
          </p:nvSpPr>
          <p:spPr bwMode="auto">
            <a:xfrm>
              <a:off x="1584" y="4080"/>
              <a:ext cx="828" cy="231"/>
            </a:xfrm>
            <a:prstGeom prst="rect">
              <a:avLst/>
            </a:prstGeom>
            <a:noFill/>
            <a:ln w="9525">
              <a:noFill/>
              <a:miter lim="800000"/>
              <a:headEnd/>
              <a:tailEnd/>
            </a:ln>
            <a:effectLst/>
          </p:spPr>
          <p:txBody>
            <a:bodyPr wrap="none">
              <a:spAutoFit/>
            </a:bodyPr>
            <a:lstStyle/>
            <a:p>
              <a:r>
                <a:rPr lang="en-US" b="1"/>
                <a:t>Drug dose</a:t>
              </a:r>
            </a:p>
          </p:txBody>
        </p:sp>
        <p:sp>
          <p:nvSpPr>
            <p:cNvPr id="107532" name="Text Box 12"/>
            <p:cNvSpPr txBox="1">
              <a:spLocks noChangeArrowheads="1"/>
            </p:cNvSpPr>
            <p:nvPr/>
          </p:nvSpPr>
          <p:spPr bwMode="auto">
            <a:xfrm>
              <a:off x="272" y="3542"/>
              <a:ext cx="458" cy="366"/>
            </a:xfrm>
            <a:prstGeom prst="rect">
              <a:avLst/>
            </a:prstGeom>
            <a:noFill/>
            <a:ln w="9525">
              <a:noFill/>
              <a:miter lim="800000"/>
              <a:headEnd/>
              <a:tailEnd/>
            </a:ln>
            <a:effectLst/>
          </p:spPr>
          <p:txBody>
            <a:bodyPr wrap="none">
              <a:spAutoFit/>
            </a:bodyPr>
            <a:lstStyle/>
            <a:p>
              <a:pPr algn="r"/>
              <a:r>
                <a:rPr lang="en-US" sz="1600" b="1"/>
                <a:t>Little</a:t>
              </a:r>
            </a:p>
            <a:p>
              <a:pPr algn="r"/>
              <a:r>
                <a:rPr lang="en-US" sz="1600" b="1"/>
                <a:t>effect</a:t>
              </a:r>
            </a:p>
          </p:txBody>
        </p:sp>
        <p:sp>
          <p:nvSpPr>
            <p:cNvPr id="107533" name="Text Box 13"/>
            <p:cNvSpPr txBox="1">
              <a:spLocks noChangeArrowheads="1"/>
            </p:cNvSpPr>
            <p:nvPr/>
          </p:nvSpPr>
          <p:spPr bwMode="auto">
            <a:xfrm>
              <a:off x="288" y="1200"/>
              <a:ext cx="458" cy="366"/>
            </a:xfrm>
            <a:prstGeom prst="rect">
              <a:avLst/>
            </a:prstGeom>
            <a:noFill/>
            <a:ln w="9525">
              <a:noFill/>
              <a:miter lim="800000"/>
              <a:headEnd/>
              <a:tailEnd/>
            </a:ln>
            <a:effectLst/>
          </p:spPr>
          <p:txBody>
            <a:bodyPr wrap="none">
              <a:spAutoFit/>
            </a:bodyPr>
            <a:lstStyle/>
            <a:p>
              <a:pPr algn="r"/>
              <a:r>
                <a:rPr lang="en-US" sz="1600" b="1"/>
                <a:t>Big</a:t>
              </a:r>
            </a:p>
            <a:p>
              <a:pPr algn="r"/>
              <a:r>
                <a:rPr lang="en-US" sz="1600" b="1"/>
                <a:t>effect</a:t>
              </a:r>
            </a:p>
          </p:txBody>
        </p:sp>
        <p:sp>
          <p:nvSpPr>
            <p:cNvPr id="107534" name="Text Box 14"/>
            <p:cNvSpPr txBox="1">
              <a:spLocks noChangeArrowheads="1"/>
            </p:cNvSpPr>
            <p:nvPr/>
          </p:nvSpPr>
          <p:spPr bwMode="auto">
            <a:xfrm>
              <a:off x="28" y="1761"/>
              <a:ext cx="500" cy="404"/>
            </a:xfrm>
            <a:prstGeom prst="rect">
              <a:avLst/>
            </a:prstGeom>
            <a:noFill/>
            <a:ln w="9525">
              <a:noFill/>
              <a:miter lim="800000"/>
              <a:headEnd/>
              <a:tailEnd/>
            </a:ln>
            <a:effectLst/>
          </p:spPr>
          <p:txBody>
            <a:bodyPr wrap="none">
              <a:spAutoFit/>
            </a:bodyPr>
            <a:lstStyle/>
            <a:p>
              <a:pPr algn="r"/>
              <a:r>
                <a:rPr lang="en-US" b="1"/>
                <a:t>Drug</a:t>
              </a:r>
            </a:p>
            <a:p>
              <a:pPr algn="r"/>
              <a:r>
                <a:rPr lang="en-US" b="1"/>
                <a:t>effect</a:t>
              </a:r>
            </a:p>
          </p:txBody>
        </p:sp>
        <p:sp>
          <p:nvSpPr>
            <p:cNvPr id="107535" name="Text Box 15"/>
            <p:cNvSpPr txBox="1">
              <a:spLocks noChangeArrowheads="1"/>
            </p:cNvSpPr>
            <p:nvPr/>
          </p:nvSpPr>
          <p:spPr bwMode="auto">
            <a:xfrm>
              <a:off x="758" y="1718"/>
              <a:ext cx="963" cy="366"/>
            </a:xfrm>
            <a:prstGeom prst="rect">
              <a:avLst/>
            </a:prstGeom>
            <a:noFill/>
            <a:ln w="9525">
              <a:noFill/>
              <a:miter lim="800000"/>
              <a:headEnd/>
              <a:tailEnd/>
            </a:ln>
            <a:effectLst/>
          </p:spPr>
          <p:txBody>
            <a:bodyPr wrap="none">
              <a:spAutoFit/>
            </a:bodyPr>
            <a:lstStyle/>
            <a:p>
              <a:r>
                <a:rPr lang="en-US" sz="1600" b="1"/>
                <a:t>Response to</a:t>
              </a:r>
            </a:p>
            <a:p>
              <a:r>
                <a:rPr lang="en-US" sz="1600" b="1"/>
                <a:t>first exposure</a:t>
              </a:r>
            </a:p>
          </p:txBody>
        </p:sp>
        <p:sp>
          <p:nvSpPr>
            <p:cNvPr id="107536" name="Line 16"/>
            <p:cNvSpPr>
              <a:spLocks noChangeShapeType="1"/>
            </p:cNvSpPr>
            <p:nvPr/>
          </p:nvSpPr>
          <p:spPr bwMode="auto">
            <a:xfrm>
              <a:off x="1632" y="1872"/>
              <a:ext cx="288" cy="96"/>
            </a:xfrm>
            <a:prstGeom prst="line">
              <a:avLst/>
            </a:prstGeom>
            <a:noFill/>
            <a:ln w="38100">
              <a:solidFill>
                <a:schemeClr val="tx1"/>
              </a:solidFill>
              <a:round/>
              <a:headEnd/>
              <a:tailEnd/>
            </a:ln>
            <a:effectLst/>
          </p:spPr>
          <p:txBody>
            <a:bodyPr wrap="none" anchor="ctr"/>
            <a:lstStyle/>
            <a:p>
              <a:endParaRPr lang="en-US"/>
            </a:p>
          </p:txBody>
        </p:sp>
        <p:sp>
          <p:nvSpPr>
            <p:cNvPr id="107537" name="Freeform 17"/>
            <p:cNvSpPr>
              <a:spLocks/>
            </p:cNvSpPr>
            <p:nvPr/>
          </p:nvSpPr>
          <p:spPr bwMode="auto">
            <a:xfrm>
              <a:off x="960" y="1776"/>
              <a:ext cx="1248" cy="2064"/>
            </a:xfrm>
            <a:custGeom>
              <a:avLst/>
              <a:gdLst/>
              <a:ahLst/>
              <a:cxnLst>
                <a:cxn ang="0">
                  <a:pos x="0" y="1968"/>
                </a:cxn>
                <a:cxn ang="0">
                  <a:pos x="384" y="960"/>
                </a:cxn>
                <a:cxn ang="0">
                  <a:pos x="576" y="576"/>
                </a:cxn>
                <a:cxn ang="0">
                  <a:pos x="864" y="240"/>
                </a:cxn>
                <a:cxn ang="0">
                  <a:pos x="1200" y="0"/>
                </a:cxn>
              </a:cxnLst>
              <a:rect l="0" t="0" r="r" b="b"/>
              <a:pathLst>
                <a:path w="1200" h="1968">
                  <a:moveTo>
                    <a:pt x="0" y="1968"/>
                  </a:moveTo>
                  <a:cubicBezTo>
                    <a:pt x="144" y="1580"/>
                    <a:pt x="288" y="1192"/>
                    <a:pt x="384" y="960"/>
                  </a:cubicBezTo>
                  <a:cubicBezTo>
                    <a:pt x="480" y="728"/>
                    <a:pt x="496" y="696"/>
                    <a:pt x="576" y="576"/>
                  </a:cubicBezTo>
                  <a:cubicBezTo>
                    <a:pt x="656" y="456"/>
                    <a:pt x="760" y="336"/>
                    <a:pt x="864" y="240"/>
                  </a:cubicBezTo>
                  <a:cubicBezTo>
                    <a:pt x="968" y="144"/>
                    <a:pt x="1084" y="72"/>
                    <a:pt x="1200" y="0"/>
                  </a:cubicBezTo>
                </a:path>
              </a:pathLst>
            </a:custGeom>
            <a:noFill/>
            <a:ln w="76200" cmpd="sng">
              <a:solidFill>
                <a:srgbClr val="FF6600"/>
              </a:solidFill>
              <a:round/>
              <a:headEnd/>
              <a:tailEnd/>
            </a:ln>
            <a:effectLst/>
          </p:spPr>
          <p:txBody>
            <a:bodyPr wrap="none" anchor="ctr"/>
            <a:lstStyle/>
            <a:p>
              <a:endParaRPr lang="en-US"/>
            </a:p>
          </p:txBody>
        </p:sp>
        <p:sp>
          <p:nvSpPr>
            <p:cNvPr id="107538" name="Text Box 18"/>
            <p:cNvSpPr txBox="1">
              <a:spLocks noChangeArrowheads="1"/>
            </p:cNvSpPr>
            <p:nvPr/>
          </p:nvSpPr>
          <p:spPr bwMode="auto">
            <a:xfrm>
              <a:off x="2054" y="2678"/>
              <a:ext cx="1069" cy="828"/>
            </a:xfrm>
            <a:prstGeom prst="rect">
              <a:avLst/>
            </a:prstGeom>
            <a:noFill/>
            <a:ln w="9525">
              <a:noFill/>
              <a:miter lim="800000"/>
              <a:headEnd/>
              <a:tailEnd/>
            </a:ln>
            <a:effectLst/>
          </p:spPr>
          <p:txBody>
            <a:bodyPr wrap="none">
              <a:spAutoFit/>
            </a:bodyPr>
            <a:lstStyle/>
            <a:p>
              <a:r>
                <a:rPr lang="en-US" sz="1600" b="1"/>
                <a:t>After repeated</a:t>
              </a:r>
            </a:p>
            <a:p>
              <a:r>
                <a:rPr lang="en-US" sz="1600" b="1"/>
                <a:t>exposure, more</a:t>
              </a:r>
            </a:p>
            <a:p>
              <a:r>
                <a:rPr lang="en-US" sz="1600" b="1"/>
                <a:t>drug is needed</a:t>
              </a:r>
            </a:p>
            <a:p>
              <a:r>
                <a:rPr lang="en-US" sz="1600" b="1"/>
                <a:t>to produce </a:t>
              </a:r>
            </a:p>
            <a:p>
              <a:r>
                <a:rPr lang="en-US" sz="1600" b="1"/>
                <a:t>same effect</a:t>
              </a:r>
            </a:p>
          </p:txBody>
        </p:sp>
        <p:sp>
          <p:nvSpPr>
            <p:cNvPr id="107539" name="Line 19"/>
            <p:cNvSpPr>
              <a:spLocks noChangeShapeType="1"/>
            </p:cNvSpPr>
            <p:nvPr/>
          </p:nvSpPr>
          <p:spPr bwMode="auto">
            <a:xfrm>
              <a:off x="1920" y="2688"/>
              <a:ext cx="192" cy="96"/>
            </a:xfrm>
            <a:prstGeom prst="line">
              <a:avLst/>
            </a:prstGeom>
            <a:noFill/>
            <a:ln w="38100">
              <a:solidFill>
                <a:schemeClr val="tx1"/>
              </a:solidFill>
              <a:round/>
              <a:headEnd/>
              <a:tailEnd/>
            </a:ln>
            <a:effectLst/>
          </p:spPr>
          <p:txBody>
            <a:bodyPr wrap="none" anchor="ctr"/>
            <a:lstStyle/>
            <a:p>
              <a:endParaRPr lang="en-US"/>
            </a:p>
          </p:txBody>
        </p:sp>
        <p:sp>
          <p:nvSpPr>
            <p:cNvPr id="107540" name="Freeform 20"/>
            <p:cNvSpPr>
              <a:spLocks/>
            </p:cNvSpPr>
            <p:nvPr/>
          </p:nvSpPr>
          <p:spPr bwMode="auto">
            <a:xfrm>
              <a:off x="1440" y="1872"/>
              <a:ext cx="1296" cy="1968"/>
            </a:xfrm>
            <a:custGeom>
              <a:avLst/>
              <a:gdLst/>
              <a:ahLst/>
              <a:cxnLst>
                <a:cxn ang="0">
                  <a:pos x="0" y="1968"/>
                </a:cxn>
                <a:cxn ang="0">
                  <a:pos x="384" y="960"/>
                </a:cxn>
                <a:cxn ang="0">
                  <a:pos x="576" y="576"/>
                </a:cxn>
                <a:cxn ang="0">
                  <a:pos x="864" y="240"/>
                </a:cxn>
                <a:cxn ang="0">
                  <a:pos x="1200" y="0"/>
                </a:cxn>
              </a:cxnLst>
              <a:rect l="0" t="0" r="r" b="b"/>
              <a:pathLst>
                <a:path w="1200" h="1968">
                  <a:moveTo>
                    <a:pt x="0" y="1968"/>
                  </a:moveTo>
                  <a:cubicBezTo>
                    <a:pt x="144" y="1580"/>
                    <a:pt x="288" y="1192"/>
                    <a:pt x="384" y="960"/>
                  </a:cubicBezTo>
                  <a:cubicBezTo>
                    <a:pt x="480" y="728"/>
                    <a:pt x="496" y="696"/>
                    <a:pt x="576" y="576"/>
                  </a:cubicBezTo>
                  <a:cubicBezTo>
                    <a:pt x="656" y="456"/>
                    <a:pt x="760" y="336"/>
                    <a:pt x="864" y="240"/>
                  </a:cubicBezTo>
                  <a:cubicBezTo>
                    <a:pt x="968" y="144"/>
                    <a:pt x="1084" y="72"/>
                    <a:pt x="1200" y="0"/>
                  </a:cubicBezTo>
                </a:path>
              </a:pathLst>
            </a:custGeom>
            <a:noFill/>
            <a:ln w="76200" cmpd="sng">
              <a:solidFill>
                <a:srgbClr val="FF6600"/>
              </a:solidFill>
              <a:round/>
              <a:headEnd/>
              <a:tailEnd/>
            </a:ln>
            <a:effectLst/>
          </p:spPr>
          <p:txBody>
            <a:bodyPr wrap="none" anchor="ctr"/>
            <a:lstStyle/>
            <a:p>
              <a:endParaRPr lang="en-US"/>
            </a:p>
          </p:txBody>
        </p:sp>
        <p:sp>
          <p:nvSpPr>
            <p:cNvPr id="107541" name="Line 21"/>
            <p:cNvSpPr>
              <a:spLocks noChangeShapeType="1"/>
            </p:cNvSpPr>
            <p:nvPr/>
          </p:nvSpPr>
          <p:spPr bwMode="auto">
            <a:xfrm>
              <a:off x="768" y="3840"/>
              <a:ext cx="2352" cy="0"/>
            </a:xfrm>
            <a:prstGeom prst="line">
              <a:avLst/>
            </a:prstGeom>
            <a:noFill/>
            <a:ln w="38100">
              <a:solidFill>
                <a:schemeClr val="tx1"/>
              </a:solidFill>
              <a:round/>
              <a:headEnd/>
              <a:tailEnd/>
            </a:ln>
            <a:effectLst/>
          </p:spPr>
          <p:txBody>
            <a:bodyPr wrap="none" anchor="ctr"/>
            <a:lstStyle/>
            <a:p>
              <a:endParaRPr lang="en-US"/>
            </a:p>
          </p:txBody>
        </p:sp>
      </p:grpSp>
      <p:pic>
        <p:nvPicPr>
          <p:cNvPr id="107543" name="Picture 23" descr="drug4her"/>
          <p:cNvPicPr>
            <a:picLocks noChangeAspect="1" noChangeArrowheads="1"/>
          </p:cNvPicPr>
          <p:nvPr/>
        </p:nvPicPr>
        <p:blipFill>
          <a:blip r:embed="rId2" cstate="print"/>
          <a:srcRect/>
          <a:stretch>
            <a:fillRect/>
          </a:stretch>
        </p:blipFill>
        <p:spPr bwMode="auto">
          <a:xfrm>
            <a:off x="6553200" y="0"/>
            <a:ext cx="2590800" cy="2135188"/>
          </a:xfrm>
          <a:prstGeom prst="rect">
            <a:avLst/>
          </a:prstGeom>
          <a:noFill/>
        </p:spPr>
      </p:pic>
      <p:pic>
        <p:nvPicPr>
          <p:cNvPr id="107544" name="Picture 24" descr="drugs7"/>
          <p:cNvPicPr>
            <a:picLocks noChangeAspect="1" noChangeArrowheads="1"/>
          </p:cNvPicPr>
          <p:nvPr/>
        </p:nvPicPr>
        <p:blipFill>
          <a:blip r:embed="rId3" cstate="print"/>
          <a:srcRect/>
          <a:stretch>
            <a:fillRect/>
          </a:stretch>
        </p:blipFill>
        <p:spPr bwMode="auto">
          <a:xfrm>
            <a:off x="0" y="0"/>
            <a:ext cx="3581400" cy="2608263"/>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a:xfrm>
            <a:off x="457200" y="0"/>
            <a:ext cx="8229600" cy="1143000"/>
          </a:xfrm>
        </p:spPr>
        <p:txBody>
          <a:bodyPr/>
          <a:lstStyle/>
          <a:p>
            <a:r>
              <a:rPr lang="en-US" b="1" i="1"/>
              <a:t>Depressants: Alcohol</a:t>
            </a:r>
          </a:p>
        </p:txBody>
      </p:sp>
      <p:sp>
        <p:nvSpPr>
          <p:cNvPr id="177155" name="Rectangle 3"/>
          <p:cNvSpPr>
            <a:spLocks noGrp="1" noChangeArrowheads="1"/>
          </p:cNvSpPr>
          <p:nvPr>
            <p:ph type="body" sz="half" idx="1"/>
          </p:nvPr>
        </p:nvSpPr>
        <p:spPr>
          <a:xfrm>
            <a:off x="381000" y="1143000"/>
            <a:ext cx="3962400" cy="5486400"/>
          </a:xfrm>
        </p:spPr>
        <p:txBody>
          <a:bodyPr/>
          <a:lstStyle/>
          <a:p>
            <a:pPr>
              <a:lnSpc>
                <a:spcPct val="90000"/>
              </a:lnSpc>
              <a:buFont typeface="Wingdings" pitchFamily="2" charset="2"/>
              <a:buNone/>
            </a:pPr>
            <a:endParaRPr lang="en-US" sz="3200" b="1"/>
          </a:p>
          <a:p>
            <a:pPr>
              <a:lnSpc>
                <a:spcPct val="90000"/>
              </a:lnSpc>
            </a:pPr>
            <a:r>
              <a:rPr lang="en-US" sz="2700" b="1"/>
              <a:t>Slows down sympathetic nervous system.</a:t>
            </a:r>
          </a:p>
          <a:p>
            <a:pPr>
              <a:lnSpc>
                <a:spcPct val="90000"/>
              </a:lnSpc>
            </a:pPr>
            <a:r>
              <a:rPr lang="en-US" sz="2700" b="1"/>
              <a:t>Disrupts memory processing.</a:t>
            </a:r>
          </a:p>
          <a:p>
            <a:pPr>
              <a:lnSpc>
                <a:spcPct val="90000"/>
              </a:lnSpc>
            </a:pPr>
            <a:r>
              <a:rPr lang="en-US" sz="2700" b="1"/>
              <a:t>Reduces self-awareness.</a:t>
            </a:r>
          </a:p>
          <a:p>
            <a:pPr>
              <a:lnSpc>
                <a:spcPct val="90000"/>
              </a:lnSpc>
            </a:pPr>
            <a:r>
              <a:rPr lang="en-US" sz="2700" b="1"/>
              <a:t>Involved in up to 60% of all crimes.</a:t>
            </a:r>
          </a:p>
          <a:p>
            <a:pPr>
              <a:lnSpc>
                <a:spcPct val="90000"/>
              </a:lnSpc>
            </a:pPr>
            <a:r>
              <a:rPr lang="en-US" sz="2700" b="1"/>
              <a:t>The worst drug from a macro perspective out there.</a:t>
            </a:r>
          </a:p>
          <a:p>
            <a:pPr>
              <a:lnSpc>
                <a:spcPct val="90000"/>
              </a:lnSpc>
            </a:pPr>
            <a:endParaRPr lang="en-US" sz="2700" b="1"/>
          </a:p>
          <a:p>
            <a:pPr>
              <a:lnSpc>
                <a:spcPct val="90000"/>
              </a:lnSpc>
            </a:pPr>
            <a:endParaRPr lang="en-US" sz="2000" b="1"/>
          </a:p>
        </p:txBody>
      </p:sp>
      <p:pic>
        <p:nvPicPr>
          <p:cNvPr id="177156" name="Picture 4" descr="alcohol"/>
          <p:cNvPicPr>
            <a:picLocks noGrp="1" noChangeAspect="1" noChangeArrowheads="1"/>
          </p:cNvPicPr>
          <p:nvPr>
            <p:ph sz="quarter" idx="2"/>
          </p:nvPr>
        </p:nvPicPr>
        <p:blipFill>
          <a:blip r:embed="rId2" cstate="print"/>
          <a:srcRect/>
          <a:stretch>
            <a:fillRect/>
          </a:stretch>
        </p:blipFill>
        <p:spPr>
          <a:xfrm>
            <a:off x="5867400" y="304800"/>
            <a:ext cx="2857500" cy="1733550"/>
          </a:xfrm>
          <a:noFill/>
          <a:ln/>
        </p:spPr>
      </p:pic>
      <p:pic>
        <p:nvPicPr>
          <p:cNvPr id="177157" name="Picture 5" descr="beta"/>
          <p:cNvPicPr>
            <a:picLocks noGrp="1" noChangeAspect="1" noChangeArrowheads="1"/>
          </p:cNvPicPr>
          <p:nvPr>
            <p:ph sz="quarter" idx="3"/>
          </p:nvPr>
        </p:nvPicPr>
        <p:blipFill>
          <a:blip r:embed="rId3" cstate="print"/>
          <a:srcRect/>
          <a:stretch>
            <a:fillRect/>
          </a:stretch>
        </p:blipFill>
        <p:spPr>
          <a:xfrm>
            <a:off x="4267200" y="2895600"/>
            <a:ext cx="4876800" cy="3249613"/>
          </a:xfrm>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7157"/>
                                        </p:tgtEl>
                                        <p:attrNameLst>
                                          <p:attrName>style.visibility</p:attrName>
                                        </p:attrNameLst>
                                      </p:cBhvr>
                                      <p:to>
                                        <p:strVal val="visible"/>
                                      </p:to>
                                    </p:set>
                                    <p:animEffect transition="in" filter="blinds(horizontal)">
                                      <p:cBhvr>
                                        <p:cTn id="7" dur="500"/>
                                        <p:tgtEl>
                                          <p:spTgt spid="177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321" name="Picture 81" descr="barbiturate"/>
          <p:cNvPicPr>
            <a:picLocks noChangeAspect="1" noChangeArrowheads="1"/>
          </p:cNvPicPr>
          <p:nvPr/>
        </p:nvPicPr>
        <p:blipFill>
          <a:blip r:embed="rId3" cstate="print"/>
          <a:srcRect/>
          <a:stretch>
            <a:fillRect/>
          </a:stretch>
        </p:blipFill>
        <p:spPr bwMode="auto">
          <a:xfrm>
            <a:off x="3352800" y="228600"/>
            <a:ext cx="1985706" cy="1865655"/>
          </a:xfrm>
          <a:prstGeom prst="rect">
            <a:avLst/>
          </a:prstGeom>
          <a:noFill/>
          <a:ln w="9525">
            <a:noFill/>
            <a:miter lim="800000"/>
            <a:headEnd/>
            <a:tailEnd/>
          </a:ln>
        </p:spPr>
      </p:pic>
      <p:sp>
        <p:nvSpPr>
          <p:cNvPr id="138242" name="Rectangle 2"/>
          <p:cNvSpPr>
            <a:spLocks noGrp="1" noChangeArrowheads="1"/>
          </p:cNvSpPr>
          <p:nvPr>
            <p:ph type="title"/>
          </p:nvPr>
        </p:nvSpPr>
        <p:spPr>
          <a:xfrm>
            <a:off x="0" y="533400"/>
            <a:ext cx="7696200" cy="1143000"/>
          </a:xfrm>
        </p:spPr>
        <p:txBody>
          <a:bodyPr/>
          <a:lstStyle/>
          <a:p>
            <a:r>
              <a:rPr lang="en-US" b="1" i="1" dirty="0"/>
              <a:t>Depressants</a:t>
            </a:r>
            <a:r>
              <a:rPr lang="en-US" b="1" dirty="0"/>
              <a:t> :</a:t>
            </a:r>
            <a:br>
              <a:rPr lang="en-US" b="1" dirty="0"/>
            </a:br>
            <a:r>
              <a:rPr lang="en-US" b="1" dirty="0"/>
              <a:t>Barbiturates </a:t>
            </a:r>
          </a:p>
        </p:txBody>
      </p:sp>
      <p:sp>
        <p:nvSpPr>
          <p:cNvPr id="138243" name="Rectangle 3"/>
          <p:cNvSpPr>
            <a:spLocks noGrp="1" noChangeArrowheads="1"/>
          </p:cNvSpPr>
          <p:nvPr>
            <p:ph type="body" idx="1"/>
          </p:nvPr>
        </p:nvSpPr>
        <p:spPr>
          <a:xfrm>
            <a:off x="152400" y="2057400"/>
            <a:ext cx="5105400" cy="4191000"/>
          </a:xfrm>
        </p:spPr>
        <p:txBody>
          <a:bodyPr/>
          <a:lstStyle/>
          <a:p>
            <a:pPr>
              <a:lnSpc>
                <a:spcPct val="80000"/>
              </a:lnSpc>
            </a:pPr>
            <a:r>
              <a:rPr lang="en-US" sz="2200" dirty="0" smtClean="0"/>
              <a:t>1950-70s</a:t>
            </a:r>
            <a:r>
              <a:rPr lang="en-US" sz="2200" dirty="0"/>
              <a:t>, prescribed for anxiety, insomnia, seizures</a:t>
            </a:r>
          </a:p>
          <a:p>
            <a:pPr>
              <a:lnSpc>
                <a:spcPct val="80000"/>
              </a:lnSpc>
            </a:pPr>
            <a:r>
              <a:rPr lang="en-US" sz="2200" dirty="0"/>
              <a:t>Increases GABA</a:t>
            </a:r>
          </a:p>
          <a:p>
            <a:pPr>
              <a:lnSpc>
                <a:spcPct val="80000"/>
              </a:lnSpc>
            </a:pPr>
            <a:r>
              <a:rPr lang="en-US" sz="2200" dirty="0"/>
              <a:t>EX: </a:t>
            </a:r>
            <a:r>
              <a:rPr lang="en-US" sz="2200" dirty="0" err="1"/>
              <a:t>Phenobarbitol</a:t>
            </a:r>
            <a:r>
              <a:rPr lang="en-US" sz="2200" dirty="0"/>
              <a:t> = used as an anticonvulsant</a:t>
            </a:r>
          </a:p>
          <a:p>
            <a:pPr>
              <a:lnSpc>
                <a:spcPct val="80000"/>
              </a:lnSpc>
            </a:pPr>
            <a:r>
              <a:rPr lang="en-US" sz="2200" dirty="0"/>
              <a:t>Effects = similar to alcohol</a:t>
            </a:r>
          </a:p>
          <a:p>
            <a:pPr>
              <a:lnSpc>
                <a:spcPct val="80000"/>
              </a:lnSpc>
            </a:pPr>
            <a:r>
              <a:rPr lang="en-US" sz="2200" dirty="0"/>
              <a:t>Proper dose difficult to predict, overdose is common (comas and death easy to induce)</a:t>
            </a:r>
          </a:p>
          <a:p>
            <a:pPr>
              <a:lnSpc>
                <a:spcPct val="80000"/>
              </a:lnSpc>
            </a:pPr>
            <a:r>
              <a:rPr lang="en-US" sz="2200" dirty="0"/>
              <a:t>If you want to kill yourself, this is your </a:t>
            </a:r>
            <a:r>
              <a:rPr lang="en-US" sz="2200" dirty="0" smtClean="0"/>
              <a:t>drug, </a:t>
            </a:r>
            <a:r>
              <a:rPr lang="en-US" sz="2200" dirty="0" err="1" smtClean="0"/>
              <a:t>i.e</a:t>
            </a:r>
            <a:r>
              <a:rPr lang="en-US" sz="2200" dirty="0" smtClean="0"/>
              <a:t>….</a:t>
            </a:r>
          </a:p>
          <a:p>
            <a:pPr>
              <a:lnSpc>
                <a:spcPct val="80000"/>
              </a:lnSpc>
            </a:pPr>
            <a:r>
              <a:rPr lang="en-US" sz="2200" dirty="0" smtClean="0"/>
              <a:t>Uses: </a:t>
            </a:r>
            <a:r>
              <a:rPr lang="en-US" sz="2200" dirty="0" err="1" smtClean="0"/>
              <a:t>anxiolytic</a:t>
            </a:r>
            <a:r>
              <a:rPr lang="en-US" sz="2200" dirty="0" smtClean="0"/>
              <a:t>, hypnotic, </a:t>
            </a:r>
            <a:r>
              <a:rPr lang="en-US" sz="2200" dirty="0" err="1" smtClean="0"/>
              <a:t>anesethesia</a:t>
            </a:r>
            <a:r>
              <a:rPr lang="en-US" sz="2200" dirty="0" smtClean="0"/>
              <a:t>, anticonvulsant, alcohol </a:t>
            </a:r>
            <a:r>
              <a:rPr lang="en-US" sz="2200" dirty="0" err="1" smtClean="0"/>
              <a:t>detox</a:t>
            </a:r>
            <a:endParaRPr lang="en-US" sz="2200" dirty="0"/>
          </a:p>
        </p:txBody>
      </p:sp>
      <p:sp>
        <p:nvSpPr>
          <p:cNvPr id="138244" name="Rectangle 4"/>
          <p:cNvSpPr>
            <a:spLocks noChangeArrowheads="1"/>
          </p:cNvSpPr>
          <p:nvPr/>
        </p:nvSpPr>
        <p:spPr bwMode="auto">
          <a:xfrm>
            <a:off x="6019800" y="0"/>
            <a:ext cx="2216150" cy="915988"/>
          </a:xfrm>
          <a:prstGeom prst="rect">
            <a:avLst/>
          </a:prstGeom>
          <a:noFill/>
          <a:ln w="9525">
            <a:noFill/>
            <a:miter lim="800000"/>
            <a:headEnd/>
            <a:tailEnd/>
          </a:ln>
          <a:effectLst/>
        </p:spPr>
        <p:txBody>
          <a:bodyPr wrap="none" anchor="ctr">
            <a:spAutoFit/>
          </a:bodyPr>
          <a:lstStyle/>
          <a:p>
            <a:pPr algn="ctr" eaLnBrk="1" hangingPunct="1"/>
            <a:r>
              <a:rPr lang="en-US" b="1"/>
              <a:t>Barbiturate Names</a:t>
            </a:r>
          </a:p>
          <a:p>
            <a:pPr algn="ctr"/>
            <a:r>
              <a:rPr lang="en-US"/>
              <a:t/>
            </a:r>
            <a:br>
              <a:rPr lang="en-US"/>
            </a:br>
            <a:endParaRPr lang="en-US"/>
          </a:p>
        </p:txBody>
      </p:sp>
      <p:graphicFrame>
        <p:nvGraphicFramePr>
          <p:cNvPr id="138319" name="Group 79"/>
          <p:cNvGraphicFramePr>
            <a:graphicFrameLocks noGrp="1"/>
          </p:cNvGraphicFramePr>
          <p:nvPr/>
        </p:nvGraphicFramePr>
        <p:xfrm>
          <a:off x="5286375" y="228600"/>
          <a:ext cx="3857625" cy="6035993"/>
        </p:xfrm>
        <a:graphic>
          <a:graphicData uri="http://schemas.openxmlformats.org/drawingml/2006/table">
            <a:tbl>
              <a:tblPr/>
              <a:tblGrid>
                <a:gridCol w="1928813"/>
                <a:gridCol w="1928812"/>
              </a:tblGrid>
              <a:tr h="366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rPr>
                        <a:t>Generic Name</a:t>
                      </a:r>
                      <a:endParaRPr kumimoji="0" lang="en-US" sz="1800" b="0" i="0" u="none" strike="noStrike" cap="none" normalizeH="0" baseline="0" dirty="0" smtClean="0">
                        <a:ln>
                          <a:noFill/>
                        </a:ln>
                        <a:solidFill>
                          <a:schemeClr val="tx1"/>
                        </a:solidFill>
                        <a:effectLst/>
                        <a:latin typeface="Arial"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rPr>
                        <a:t>Street Name</a:t>
                      </a:r>
                      <a:endParaRPr kumimoji="0" lang="en-US" sz="1800" b="0" i="0" u="none" strike="noStrike" cap="none" normalizeH="0" baseline="0" smtClean="0">
                        <a:ln>
                          <a:noFill/>
                        </a:ln>
                        <a:solidFill>
                          <a:schemeClr val="tx1"/>
                        </a:solidFill>
                        <a:effectLst/>
                        <a:latin typeface="Arial"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66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Amobarbital</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Downers, blue heavens, blue velvet, blue devils</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66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rPr>
                        <a:t>Pentobarbital</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smtClean="0">
                          <a:ln>
                            <a:noFill/>
                          </a:ln>
                          <a:solidFill>
                            <a:schemeClr val="tx1"/>
                          </a:solidFill>
                          <a:effectLst/>
                          <a:latin typeface="Arial" pitchFamily="34" charset="0"/>
                        </a:rPr>
                        <a:t>(euthanasia)</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Nembies, yellow jackets, abbots, Mexican yellows</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66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rPr>
                        <a:t>Phenobarbital</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smtClean="0">
                          <a:ln>
                            <a:noFill/>
                          </a:ln>
                          <a:solidFill>
                            <a:schemeClr val="tx1"/>
                          </a:solidFill>
                          <a:effectLst/>
                          <a:latin typeface="Arial" pitchFamily="34" charset="0"/>
                        </a:rPr>
                        <a:t>(for insomnia)</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Purple hearts, goof balls</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66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Secobarbital</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Reds, red birds, red devils, lilly, F-40s, pinks, pink ladies, seggy</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66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Tuinal</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Rainbows, reds and blues, tooies, double trouble, gorilla pills, F-66s</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38320" name="Rectangle 80"/>
          <p:cNvSpPr>
            <a:spLocks noChangeArrowheads="1"/>
          </p:cNvSpPr>
          <p:nvPr/>
        </p:nvSpPr>
        <p:spPr bwMode="auto">
          <a:xfrm>
            <a:off x="4479925" y="6584950"/>
            <a:ext cx="184150" cy="641350"/>
          </a:xfrm>
          <a:prstGeom prst="rect">
            <a:avLst/>
          </a:prstGeom>
          <a:noFill/>
          <a:ln w="9525">
            <a:noFill/>
            <a:miter lim="800000"/>
            <a:headEnd/>
            <a:tailEnd/>
          </a:ln>
          <a:effectLst/>
        </p:spPr>
        <p:txBody>
          <a:bodyPr wrap="none" anchor="ctr">
            <a:spAutoFit/>
          </a:bodyPr>
          <a:lstStyle/>
          <a:p>
            <a:pPr algn="ctr" eaLnBrk="1" hangingPunct="1"/>
            <a:endParaRPr lang="en-US"/>
          </a:p>
          <a:p>
            <a:pPr algn="ctr"/>
            <a:endParaRPr lang="en-US"/>
          </a:p>
        </p:txBody>
      </p:sp>
    </p:spTree>
  </p:cSld>
  <p:clrMapOvr>
    <a:masterClrMapping/>
  </p:clrMapOvr>
  <p:transition>
    <p:random/>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r>
              <a:rPr lang="en-US" b="1" i="1" dirty="0"/>
              <a:t>Depressants</a:t>
            </a:r>
            <a:r>
              <a:rPr lang="en-US" dirty="0"/>
              <a:t>: Benzodiazepines</a:t>
            </a:r>
          </a:p>
        </p:txBody>
      </p:sp>
      <p:sp>
        <p:nvSpPr>
          <p:cNvPr id="139267" name="Rectangle 3"/>
          <p:cNvSpPr>
            <a:spLocks noGrp="1" noChangeArrowheads="1"/>
          </p:cNvSpPr>
          <p:nvPr>
            <p:ph type="body" idx="1"/>
          </p:nvPr>
        </p:nvSpPr>
        <p:spPr>
          <a:xfrm>
            <a:off x="152400" y="1752600"/>
            <a:ext cx="8305800" cy="4191000"/>
          </a:xfrm>
        </p:spPr>
        <p:txBody>
          <a:bodyPr/>
          <a:lstStyle/>
          <a:p>
            <a:pPr lvl="1">
              <a:lnSpc>
                <a:spcPct val="80000"/>
              </a:lnSpc>
              <a:buFont typeface="Wingdings" pitchFamily="2" charset="2"/>
              <a:buChar char="§"/>
            </a:pPr>
            <a:r>
              <a:rPr lang="en-US" altLang="en-US" sz="2200" b="1" i="1" dirty="0"/>
              <a:t>Used for insomnia, anxiety, alcohol withdrawal, seizures, muscle relaxation, inducing amnesia during medical procedures, </a:t>
            </a:r>
          </a:p>
          <a:p>
            <a:pPr lvl="1">
              <a:lnSpc>
                <a:spcPct val="80000"/>
              </a:lnSpc>
              <a:buFont typeface="Wingdings" pitchFamily="2" charset="2"/>
              <a:buChar char="§"/>
            </a:pPr>
            <a:r>
              <a:rPr lang="en-US" altLang="en-US" sz="2200" dirty="0"/>
              <a:t>Examples: </a:t>
            </a:r>
            <a:r>
              <a:rPr lang="en-US" altLang="en-US" sz="2200" dirty="0" err="1"/>
              <a:t>Xanax</a:t>
            </a:r>
            <a:r>
              <a:rPr lang="en-US" altLang="en-US" sz="2200" dirty="0"/>
              <a:t>, </a:t>
            </a:r>
            <a:r>
              <a:rPr lang="en-US" altLang="en-US" sz="2200" dirty="0" smtClean="0"/>
              <a:t>Valium (diazepam), </a:t>
            </a:r>
            <a:r>
              <a:rPr lang="en-US" altLang="en-US" sz="2200" dirty="0"/>
              <a:t>Librium, Diazepam</a:t>
            </a:r>
          </a:p>
          <a:p>
            <a:pPr lvl="1">
              <a:lnSpc>
                <a:spcPct val="80000"/>
              </a:lnSpc>
              <a:buFont typeface="Wingdings" pitchFamily="2" charset="2"/>
              <a:buChar char="§"/>
            </a:pPr>
            <a:r>
              <a:rPr lang="en-US" altLang="en-US" sz="2200" dirty="0"/>
              <a:t>15% of pop uses </a:t>
            </a:r>
            <a:r>
              <a:rPr lang="en-US" altLang="en-US" sz="2200" dirty="0" err="1"/>
              <a:t>Benzos</a:t>
            </a:r>
            <a:r>
              <a:rPr lang="en-US" altLang="en-US" sz="2200" dirty="0"/>
              <a:t> a </a:t>
            </a:r>
            <a:r>
              <a:rPr lang="en-US" altLang="en-US" sz="2200" dirty="0" smtClean="0"/>
              <a:t>year; 16</a:t>
            </a:r>
            <a:r>
              <a:rPr lang="en-US" altLang="en-US" sz="2200" dirty="0"/>
              <a:t>% of </a:t>
            </a:r>
            <a:r>
              <a:rPr lang="en-US" altLang="en-US" sz="2200" dirty="0" smtClean="0"/>
              <a:t>users </a:t>
            </a:r>
            <a:r>
              <a:rPr lang="en-US" altLang="en-US" sz="2200" dirty="0"/>
              <a:t>abuse</a:t>
            </a:r>
          </a:p>
          <a:p>
            <a:pPr lvl="1">
              <a:lnSpc>
                <a:spcPct val="80000"/>
              </a:lnSpc>
              <a:buFont typeface="Wingdings" pitchFamily="2" charset="2"/>
              <a:buChar char="§"/>
            </a:pPr>
            <a:r>
              <a:rPr lang="en-US" altLang="en-US" sz="2200" dirty="0"/>
              <a:t>Increase the amount of GABA which itself is inhibitory…so = hyper-activating of inhibition</a:t>
            </a:r>
          </a:p>
          <a:p>
            <a:pPr lvl="2">
              <a:lnSpc>
                <a:spcPct val="80000"/>
              </a:lnSpc>
              <a:buFont typeface="Wingdings" pitchFamily="2" charset="2"/>
              <a:buChar char="§"/>
            </a:pPr>
            <a:r>
              <a:rPr lang="en-US" altLang="en-US" sz="1800" dirty="0"/>
              <a:t>Increase GABA enough = shut down of brain</a:t>
            </a:r>
          </a:p>
          <a:p>
            <a:pPr lvl="1">
              <a:lnSpc>
                <a:spcPct val="80000"/>
              </a:lnSpc>
              <a:buFont typeface="Wingdings" pitchFamily="2" charset="2"/>
              <a:buChar char="§"/>
            </a:pPr>
            <a:r>
              <a:rPr lang="en-US" altLang="en-US" sz="2200" dirty="0"/>
              <a:t>Cross-tolerance with </a:t>
            </a:r>
            <a:r>
              <a:rPr lang="en-US" altLang="en-US" sz="2200" dirty="0" smtClean="0"/>
              <a:t>alcohol &amp; opiates </a:t>
            </a:r>
            <a:r>
              <a:rPr lang="en-US" altLang="en-US" sz="2200" dirty="0"/>
              <a:t>= dangerous to drink </a:t>
            </a:r>
            <a:r>
              <a:rPr lang="en-US" altLang="en-US" sz="2200" dirty="0" smtClean="0"/>
              <a:t>/ take pain killers while </a:t>
            </a:r>
            <a:r>
              <a:rPr lang="en-US" altLang="en-US" sz="2200" dirty="0"/>
              <a:t>on these bad boys</a:t>
            </a:r>
          </a:p>
          <a:p>
            <a:pPr lvl="1">
              <a:lnSpc>
                <a:spcPct val="80000"/>
              </a:lnSpc>
              <a:buFont typeface="Wingdings" pitchFamily="2" charset="2"/>
              <a:buChar char="§"/>
            </a:pPr>
            <a:r>
              <a:rPr lang="en-US" altLang="en-US" sz="2200" dirty="0" smtClean="0"/>
              <a:t>Severe withdrawal b/c of long half-life</a:t>
            </a:r>
          </a:p>
          <a:p>
            <a:pPr lvl="1">
              <a:lnSpc>
                <a:spcPct val="80000"/>
              </a:lnSpc>
              <a:buFont typeface="Wingdings" pitchFamily="2" charset="2"/>
              <a:buChar char="§"/>
            </a:pPr>
            <a:r>
              <a:rPr lang="en-US" altLang="en-US" sz="2200" dirty="0" smtClean="0"/>
              <a:t>Uses: panic disorder, GAD, Insomnia, seizures, alcohol </a:t>
            </a:r>
            <a:r>
              <a:rPr lang="en-US" altLang="en-US" sz="2200" dirty="0" err="1" smtClean="0"/>
              <a:t>detox</a:t>
            </a:r>
            <a:r>
              <a:rPr lang="en-US" altLang="en-US" sz="2200" dirty="0" smtClean="0"/>
              <a:t>, other anxiety disorders</a:t>
            </a:r>
          </a:p>
          <a:p>
            <a:pPr lvl="2">
              <a:lnSpc>
                <a:spcPct val="80000"/>
              </a:lnSpc>
              <a:buFont typeface="Wingdings" pitchFamily="2" charset="2"/>
              <a:buChar char="§"/>
            </a:pPr>
            <a:r>
              <a:rPr lang="en-US" altLang="en-US" sz="1800" dirty="0" smtClean="0"/>
              <a:t>Acute panic from hallucinogen intoxication</a:t>
            </a:r>
          </a:p>
          <a:p>
            <a:pPr lvl="1">
              <a:lnSpc>
                <a:spcPct val="80000"/>
              </a:lnSpc>
              <a:buFont typeface="Wingdings" pitchFamily="2" charset="2"/>
              <a:buChar char="§"/>
            </a:pPr>
            <a:r>
              <a:rPr lang="en-US" altLang="en-US" sz="2200" dirty="0" smtClean="0"/>
              <a:t>Side-Effects: </a:t>
            </a:r>
            <a:r>
              <a:rPr lang="en-US" altLang="en-US" sz="2200" dirty="0" err="1" smtClean="0"/>
              <a:t>anterograde</a:t>
            </a:r>
            <a:r>
              <a:rPr lang="en-US" altLang="en-US" sz="2200" dirty="0" smtClean="0"/>
              <a:t> amnesia, lower IQ, lower verbal ability, paradoxical </a:t>
            </a:r>
            <a:r>
              <a:rPr lang="en-US" altLang="en-US" sz="2200" dirty="0" err="1" smtClean="0"/>
              <a:t>rxns</a:t>
            </a:r>
            <a:r>
              <a:rPr lang="en-US" altLang="en-US" sz="2200" dirty="0" smtClean="0"/>
              <a:t> in &lt;1% (though frequent in borderline personalities)</a:t>
            </a:r>
          </a:p>
          <a:p>
            <a:pPr lvl="2">
              <a:lnSpc>
                <a:spcPct val="80000"/>
              </a:lnSpc>
              <a:buFont typeface="Wingdings" pitchFamily="2" charset="2"/>
              <a:buChar char="§"/>
            </a:pPr>
            <a:endParaRPr lang="en-US" altLang="en-US" sz="1800" dirty="0"/>
          </a:p>
          <a:p>
            <a:pPr lvl="1">
              <a:lnSpc>
                <a:spcPct val="80000"/>
              </a:lnSpc>
              <a:buFont typeface="Wingdings" pitchFamily="2" charset="2"/>
              <a:buChar char="§"/>
            </a:pPr>
            <a:endParaRPr lang="en-US" altLang="en-US" sz="2200" dirty="0"/>
          </a:p>
          <a:p>
            <a:pPr lvl="1">
              <a:lnSpc>
                <a:spcPct val="80000"/>
              </a:lnSpc>
              <a:buFont typeface="Wingdings" pitchFamily="2" charset="2"/>
              <a:buChar char="§"/>
            </a:pPr>
            <a:endParaRPr lang="en-US" altLang="en-US" sz="2200" dirty="0"/>
          </a:p>
          <a:p>
            <a:pPr>
              <a:lnSpc>
                <a:spcPct val="80000"/>
              </a:lnSpc>
            </a:pPr>
            <a:endParaRPr lang="en-US" sz="2700" dirty="0"/>
          </a:p>
        </p:txBody>
      </p:sp>
    </p:spTree>
  </p:cSld>
  <p:clrMapOvr>
    <a:masterClrMapping/>
  </p:clrMapOvr>
  <p:transition>
    <p:random/>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2" name="Picture 4" descr="inject"/>
          <p:cNvPicPr>
            <a:picLocks noChangeAspect="1" noChangeArrowheads="1"/>
          </p:cNvPicPr>
          <p:nvPr/>
        </p:nvPicPr>
        <p:blipFill>
          <a:blip r:embed="rId3" cstate="print"/>
          <a:srcRect/>
          <a:stretch>
            <a:fillRect/>
          </a:stretch>
        </p:blipFill>
        <p:spPr bwMode="auto">
          <a:xfrm>
            <a:off x="6629400" y="1"/>
            <a:ext cx="2514600" cy="1679878"/>
          </a:xfrm>
          <a:prstGeom prst="rect">
            <a:avLst/>
          </a:prstGeom>
          <a:noFill/>
          <a:ln w="9525">
            <a:noFill/>
            <a:miter lim="800000"/>
            <a:headEnd/>
            <a:tailEnd/>
          </a:ln>
        </p:spPr>
      </p:pic>
      <p:sp>
        <p:nvSpPr>
          <p:cNvPr id="140290" name="Rectangle 2"/>
          <p:cNvSpPr>
            <a:spLocks noGrp="1" noChangeArrowheads="1"/>
          </p:cNvSpPr>
          <p:nvPr>
            <p:ph type="title"/>
          </p:nvPr>
        </p:nvSpPr>
        <p:spPr>
          <a:xfrm>
            <a:off x="762000" y="228600"/>
            <a:ext cx="7696200" cy="1143000"/>
          </a:xfrm>
        </p:spPr>
        <p:txBody>
          <a:bodyPr/>
          <a:lstStyle/>
          <a:p>
            <a:r>
              <a:rPr lang="en-US" b="1" i="1"/>
              <a:t>Depressants</a:t>
            </a:r>
            <a:r>
              <a:rPr lang="en-US"/>
              <a:t> : Opiates</a:t>
            </a:r>
          </a:p>
        </p:txBody>
      </p:sp>
      <p:sp>
        <p:nvSpPr>
          <p:cNvPr id="140291" name="Rectangle 3"/>
          <p:cNvSpPr>
            <a:spLocks noGrp="1" noChangeArrowheads="1"/>
          </p:cNvSpPr>
          <p:nvPr>
            <p:ph type="body" idx="1"/>
          </p:nvPr>
        </p:nvSpPr>
        <p:spPr>
          <a:xfrm>
            <a:off x="152400" y="1752600"/>
            <a:ext cx="8991600" cy="4876800"/>
          </a:xfrm>
        </p:spPr>
        <p:txBody>
          <a:bodyPr/>
          <a:lstStyle/>
          <a:p>
            <a:pPr lvl="1">
              <a:lnSpc>
                <a:spcPct val="80000"/>
              </a:lnSpc>
              <a:buFont typeface="Wingdings" pitchFamily="2" charset="2"/>
              <a:buChar char="§"/>
            </a:pPr>
            <a:r>
              <a:rPr lang="en-US" altLang="en-US" sz="1700" dirty="0"/>
              <a:t>Feelings of warm flushing of the skin, 45 second sensations in the lower abdomen similar to orgasms</a:t>
            </a:r>
          </a:p>
          <a:p>
            <a:pPr lvl="1">
              <a:lnSpc>
                <a:spcPct val="80000"/>
              </a:lnSpc>
              <a:buFont typeface="Wingdings" pitchFamily="2" charset="2"/>
              <a:buChar char="§"/>
            </a:pPr>
            <a:r>
              <a:rPr lang="en-US" altLang="en-US" sz="1700" dirty="0"/>
              <a:t>Tolerance is likely with repeated use</a:t>
            </a:r>
          </a:p>
          <a:p>
            <a:pPr lvl="1">
              <a:lnSpc>
                <a:spcPct val="80000"/>
              </a:lnSpc>
              <a:buFont typeface="Wingdings" pitchFamily="2" charset="2"/>
              <a:buChar char="§"/>
            </a:pPr>
            <a:r>
              <a:rPr lang="en-US" altLang="en-US" sz="1700" dirty="0"/>
              <a:t>Intoxication: constricted pupils, marked sedation, slurred speech, impairment in attention or memory</a:t>
            </a:r>
          </a:p>
          <a:p>
            <a:pPr lvl="1">
              <a:lnSpc>
                <a:spcPct val="80000"/>
              </a:lnSpc>
              <a:buFont typeface="Wingdings" pitchFamily="2" charset="2"/>
              <a:buChar char="§"/>
            </a:pPr>
            <a:r>
              <a:rPr lang="en-US" altLang="en-US" sz="1700" dirty="0"/>
              <a:t>Withdrawal: 10 hours after last ingestion: flu-like symptoms</a:t>
            </a:r>
          </a:p>
          <a:p>
            <a:pPr lvl="1">
              <a:lnSpc>
                <a:spcPct val="80000"/>
              </a:lnSpc>
              <a:buFont typeface="Wingdings" pitchFamily="2" charset="2"/>
              <a:buChar char="§"/>
            </a:pPr>
            <a:r>
              <a:rPr lang="en-US" altLang="en-US" sz="1700" dirty="0"/>
              <a:t>opium and its derivatives (</a:t>
            </a:r>
            <a:r>
              <a:rPr lang="en-US" altLang="en-US" sz="1700" b="1" dirty="0"/>
              <a:t>morphine, heroine, codeine: </a:t>
            </a:r>
            <a:r>
              <a:rPr lang="en-US" altLang="en-US" sz="1700" b="1" dirty="0" err="1"/>
              <a:t>OxyContin</a:t>
            </a:r>
            <a:r>
              <a:rPr lang="en-US" altLang="en-US" sz="1700" b="1" dirty="0"/>
              <a:t>, Demerol)</a:t>
            </a:r>
          </a:p>
          <a:p>
            <a:pPr lvl="1">
              <a:lnSpc>
                <a:spcPct val="80000"/>
              </a:lnSpc>
              <a:buFont typeface="Wingdings" pitchFamily="2" charset="2"/>
              <a:buChar char="§"/>
            </a:pPr>
            <a:r>
              <a:rPr lang="en-US" altLang="en-US" sz="1700" dirty="0"/>
              <a:t>opiates </a:t>
            </a:r>
            <a:r>
              <a:rPr lang="en-US" altLang="en-US" sz="1700" b="1" dirty="0"/>
              <a:t>depress neural activity, temporarily lessening pain and anxiety (specifically works in cerebrum and medulla)</a:t>
            </a:r>
          </a:p>
          <a:p>
            <a:pPr lvl="1">
              <a:lnSpc>
                <a:spcPct val="80000"/>
              </a:lnSpc>
              <a:buFont typeface="Wingdings" pitchFamily="2" charset="2"/>
              <a:buChar char="§"/>
            </a:pPr>
            <a:r>
              <a:rPr lang="en-US" altLang="en-US" sz="1700" dirty="0"/>
              <a:t>Chemically </a:t>
            </a:r>
            <a:r>
              <a:rPr lang="en-US" altLang="en-US" sz="1700" b="1" dirty="0"/>
              <a:t>almost identical to endorphins</a:t>
            </a:r>
          </a:p>
          <a:p>
            <a:pPr lvl="1">
              <a:lnSpc>
                <a:spcPct val="80000"/>
              </a:lnSpc>
              <a:buFont typeface="Wingdings" pitchFamily="2" charset="2"/>
              <a:buChar char="§"/>
            </a:pPr>
            <a:r>
              <a:rPr lang="en-US" altLang="en-US" sz="1700" dirty="0"/>
              <a:t>Attach to </a:t>
            </a:r>
            <a:r>
              <a:rPr lang="en-US" altLang="en-US" sz="1700" dirty="0" err="1"/>
              <a:t>opioid</a:t>
            </a:r>
            <a:r>
              <a:rPr lang="en-US" altLang="en-US" sz="1700" dirty="0"/>
              <a:t> receptors in </a:t>
            </a:r>
            <a:r>
              <a:rPr lang="en-US" altLang="en-US" sz="1700" dirty="0" smtClean="0"/>
              <a:t>CNS, </a:t>
            </a:r>
            <a:r>
              <a:rPr lang="en-US" altLang="en-US" sz="1700" dirty="0"/>
              <a:t>thereby blocking the transmission of pain</a:t>
            </a:r>
          </a:p>
          <a:p>
            <a:pPr lvl="1">
              <a:lnSpc>
                <a:spcPct val="80000"/>
              </a:lnSpc>
              <a:buFont typeface="Wingdings" pitchFamily="2" charset="2"/>
              <a:buChar char="§"/>
            </a:pPr>
            <a:r>
              <a:rPr lang="en-US" altLang="en-US" sz="1700" dirty="0"/>
              <a:t>Suppress “cough center”, codeine is really good at this, which is why it is a main ingredient in cough suppressant medicine</a:t>
            </a:r>
          </a:p>
          <a:p>
            <a:pPr lvl="1">
              <a:lnSpc>
                <a:spcPct val="80000"/>
              </a:lnSpc>
              <a:buFont typeface="Wingdings" pitchFamily="2" charset="2"/>
              <a:buChar char="§"/>
            </a:pPr>
            <a:r>
              <a:rPr lang="en-US" altLang="en-US" sz="1700" b="1" dirty="0"/>
              <a:t>Methadone</a:t>
            </a:r>
            <a:r>
              <a:rPr lang="en-US" altLang="en-US" sz="1700" dirty="0"/>
              <a:t> = very addictive, but does not bind to pleasure sites to create a high…used for opiate addiction</a:t>
            </a:r>
          </a:p>
          <a:p>
            <a:pPr lvl="1">
              <a:lnSpc>
                <a:spcPct val="80000"/>
              </a:lnSpc>
              <a:buFont typeface="Wingdings" pitchFamily="2" charset="2"/>
              <a:buChar char="§"/>
            </a:pPr>
            <a:r>
              <a:rPr lang="en-US" altLang="en-US" sz="1700" b="1" dirty="0"/>
              <a:t>Heroine</a:t>
            </a:r>
            <a:r>
              <a:rPr lang="en-US" altLang="en-US" sz="1700" dirty="0"/>
              <a:t> = produces huge addiction b/c opiates keep receptors constantly full; also desensitization occurs, making the person crave larger and larger doses</a:t>
            </a:r>
          </a:p>
          <a:p>
            <a:pPr lvl="2">
              <a:lnSpc>
                <a:spcPct val="80000"/>
              </a:lnSpc>
              <a:buFont typeface="Wingdings" pitchFamily="2" charset="2"/>
              <a:buChar char="§"/>
            </a:pPr>
            <a:r>
              <a:rPr lang="en-US" altLang="en-US" sz="1400" dirty="0"/>
              <a:t>1977 showed 2-3% of young adults had tried it once</a:t>
            </a:r>
          </a:p>
          <a:p>
            <a:pPr lvl="2">
              <a:lnSpc>
                <a:spcPct val="80000"/>
              </a:lnSpc>
              <a:buFont typeface="Wingdings" pitchFamily="2" charset="2"/>
              <a:buChar char="§"/>
            </a:pPr>
            <a:r>
              <a:rPr lang="en-US" altLang="en-US" sz="1400" dirty="0"/>
              <a:t>During peak (1970-1973), 500,000 users</a:t>
            </a:r>
          </a:p>
          <a:p>
            <a:pPr>
              <a:lnSpc>
                <a:spcPct val="80000"/>
              </a:lnSpc>
            </a:pPr>
            <a:endParaRPr lang="en-US" sz="2000"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0292"/>
                                        </p:tgtEl>
                                        <p:attrNameLst>
                                          <p:attrName>style.visibility</p:attrName>
                                        </p:attrNameLst>
                                      </p:cBhvr>
                                      <p:to>
                                        <p:strVal val="visible"/>
                                      </p:to>
                                    </p:set>
                                    <p:animEffect transition="in" filter="blinds(horizontal)">
                                      <p:cBhvr>
                                        <p:cTn id="7" dur="500"/>
                                        <p:tgtEl>
                                          <p:spTgt spid="140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7" name="Picture 5" descr="drugs3"/>
          <p:cNvPicPr>
            <a:picLocks noChangeAspect="1" noChangeArrowheads="1"/>
          </p:cNvPicPr>
          <p:nvPr/>
        </p:nvPicPr>
        <p:blipFill>
          <a:blip r:embed="rId2" cstate="print"/>
          <a:srcRect/>
          <a:stretch>
            <a:fillRect/>
          </a:stretch>
        </p:blipFill>
        <p:spPr bwMode="auto">
          <a:xfrm>
            <a:off x="4346575" y="0"/>
            <a:ext cx="4797425" cy="2814638"/>
          </a:xfrm>
          <a:prstGeom prst="rect">
            <a:avLst/>
          </a:prstGeom>
          <a:noFill/>
          <a:ln w="9525">
            <a:noFill/>
            <a:miter lim="800000"/>
            <a:headEnd/>
            <a:tailEnd/>
          </a:ln>
        </p:spPr>
      </p:pic>
      <p:sp>
        <p:nvSpPr>
          <p:cNvPr id="141314" name="Rectangle 2"/>
          <p:cNvSpPr>
            <a:spLocks noGrp="1" noChangeArrowheads="1"/>
          </p:cNvSpPr>
          <p:nvPr>
            <p:ph type="title"/>
          </p:nvPr>
        </p:nvSpPr>
        <p:spPr/>
        <p:txBody>
          <a:bodyPr/>
          <a:lstStyle/>
          <a:p>
            <a:r>
              <a:rPr lang="en-US" i="1"/>
              <a:t>Stimulants:</a:t>
            </a:r>
            <a:br>
              <a:rPr lang="en-US" i="1"/>
            </a:br>
            <a:r>
              <a:rPr lang="en-US" i="1"/>
              <a:t> </a:t>
            </a:r>
            <a:r>
              <a:rPr lang="en-US"/>
              <a:t>Cocaine</a:t>
            </a:r>
          </a:p>
        </p:txBody>
      </p:sp>
      <p:sp>
        <p:nvSpPr>
          <p:cNvPr id="141315" name="Rectangle 3"/>
          <p:cNvSpPr>
            <a:spLocks noGrp="1" noChangeArrowheads="1"/>
          </p:cNvSpPr>
          <p:nvPr>
            <p:ph type="body" idx="1"/>
          </p:nvPr>
        </p:nvSpPr>
        <p:spPr>
          <a:xfrm>
            <a:off x="304800" y="2438400"/>
            <a:ext cx="8153400" cy="4038600"/>
          </a:xfrm>
        </p:spPr>
        <p:txBody>
          <a:bodyPr/>
          <a:lstStyle/>
          <a:p>
            <a:pPr>
              <a:lnSpc>
                <a:spcPct val="90000"/>
              </a:lnSpc>
            </a:pPr>
            <a:r>
              <a:rPr lang="en-US" sz="2400" dirty="0"/>
              <a:t>Cocaine</a:t>
            </a:r>
          </a:p>
          <a:p>
            <a:pPr lvl="1">
              <a:lnSpc>
                <a:spcPct val="90000"/>
              </a:lnSpc>
            </a:pPr>
            <a:r>
              <a:rPr lang="en-US" sz="2000" dirty="0"/>
              <a:t>Blocks the reuptake of dopamine, serotonin, and </a:t>
            </a:r>
            <a:r>
              <a:rPr lang="en-US" sz="2000" dirty="0" err="1"/>
              <a:t>norepinephrine</a:t>
            </a:r>
            <a:r>
              <a:rPr lang="en-US" sz="2000" dirty="0"/>
              <a:t> = excess of these NTs = flooding of our pleasure receptors…but then the body runs out of these NTs and we crash</a:t>
            </a:r>
          </a:p>
          <a:p>
            <a:pPr lvl="1">
              <a:lnSpc>
                <a:spcPct val="90000"/>
              </a:lnSpc>
            </a:pPr>
            <a:r>
              <a:rPr lang="en-US" sz="2000" dirty="0"/>
              <a:t>Works in the limbic system</a:t>
            </a:r>
          </a:p>
          <a:p>
            <a:pPr lvl="1">
              <a:lnSpc>
                <a:spcPct val="90000"/>
              </a:lnSpc>
            </a:pPr>
            <a:r>
              <a:rPr lang="en-US" sz="2000" dirty="0"/>
              <a:t>Works in the </a:t>
            </a:r>
            <a:r>
              <a:rPr lang="en-US" sz="2000" dirty="0" smtClean="0"/>
              <a:t>reward </a:t>
            </a:r>
            <a:r>
              <a:rPr lang="en-US" sz="2000" dirty="0"/>
              <a:t>system</a:t>
            </a:r>
          </a:p>
          <a:p>
            <a:pPr lvl="2">
              <a:lnSpc>
                <a:spcPct val="90000"/>
              </a:lnSpc>
            </a:pPr>
            <a:r>
              <a:rPr lang="en-US" sz="1800" dirty="0"/>
              <a:t>Which is normally activated by natural </a:t>
            </a:r>
            <a:r>
              <a:rPr lang="en-US" sz="1800" dirty="0" err="1"/>
              <a:t>reinforcers</a:t>
            </a:r>
            <a:r>
              <a:rPr lang="en-US" sz="1800" dirty="0"/>
              <a:t> like water, sex</a:t>
            </a:r>
          </a:p>
          <a:p>
            <a:pPr lvl="2">
              <a:lnSpc>
                <a:spcPct val="90000"/>
              </a:lnSpc>
            </a:pPr>
            <a:r>
              <a:rPr lang="en-US" sz="1800" dirty="0"/>
              <a:t>Increase effect of Dopamine at the </a:t>
            </a:r>
            <a:r>
              <a:rPr lang="en-US" sz="1800" dirty="0" err="1"/>
              <a:t>mesolimbic</a:t>
            </a:r>
            <a:r>
              <a:rPr lang="en-US" sz="1800" dirty="0"/>
              <a:t> system which originates in the ventral </a:t>
            </a:r>
            <a:r>
              <a:rPr lang="en-US" sz="1800" dirty="0" err="1"/>
              <a:t>tegmental</a:t>
            </a:r>
            <a:r>
              <a:rPr lang="en-US" sz="1800" dirty="0"/>
              <a:t> area and terminates in the nucleus </a:t>
            </a:r>
            <a:r>
              <a:rPr lang="en-US" sz="1800" dirty="0" err="1"/>
              <a:t>accumbens</a:t>
            </a:r>
            <a:endParaRPr lang="en-US" sz="1800" dirty="0"/>
          </a:p>
          <a:p>
            <a:pPr lvl="1">
              <a:lnSpc>
                <a:spcPct val="90000"/>
              </a:lnSpc>
            </a:pPr>
            <a:r>
              <a:rPr lang="en-US" sz="2000" dirty="0"/>
              <a:t>Addicts will ingest every 30-40 minutes (Wesson et al., 1977); rats will continually press a bar that delivers </a:t>
            </a:r>
            <a:r>
              <a:rPr lang="en-US" sz="2000" dirty="0" smtClean="0"/>
              <a:t>cocaine until death</a:t>
            </a:r>
            <a:endParaRPr lang="en-US" sz="2000" dirty="0"/>
          </a:p>
          <a:p>
            <a:pPr>
              <a:lnSpc>
                <a:spcPct val="90000"/>
              </a:lnSpc>
            </a:pPr>
            <a:endParaRPr lang="en-US" sz="2200"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1317"/>
                                        </p:tgtEl>
                                        <p:attrNameLst>
                                          <p:attrName>style.visibility</p:attrName>
                                        </p:attrNameLst>
                                      </p:cBhvr>
                                      <p:to>
                                        <p:strVal val="visible"/>
                                      </p:to>
                                    </p:set>
                                    <p:animEffect transition="in" filter="blinds(horizontal)">
                                      <p:cBhvr>
                                        <p:cTn id="7" dur="500"/>
                                        <p:tgtEl>
                                          <p:spTgt spid="14131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41317"/>
                                        </p:tgtEl>
                                        <p:attrNameLst>
                                          <p:attrName>style.visibility</p:attrName>
                                        </p:attrNameLst>
                                      </p:cBhvr>
                                      <p:to>
                                        <p:strVal val="visible"/>
                                      </p:to>
                                    </p:set>
                                    <p:animEffect transition="in" filter="blinds(horizontal)">
                                      <p:cBhvr>
                                        <p:cTn id="12" dur="500"/>
                                        <p:tgtEl>
                                          <p:spTgt spid="141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17090" name="Picture 2" descr="Brain"/>
          <p:cNvPicPr>
            <a:picLocks noChangeAspect="1" noChangeArrowheads="1"/>
          </p:cNvPicPr>
          <p:nvPr/>
        </p:nvPicPr>
        <p:blipFill>
          <a:blip r:embed="rId2" cstate="print"/>
          <a:srcRect/>
          <a:stretch>
            <a:fillRect/>
          </a:stretch>
        </p:blipFill>
        <p:spPr bwMode="auto">
          <a:xfrm>
            <a:off x="2514600" y="0"/>
            <a:ext cx="3512886" cy="6688442"/>
          </a:xfrm>
          <a:prstGeom prst="rect">
            <a:avLst/>
          </a:prstGeom>
          <a:noFill/>
        </p:spPr>
      </p:pic>
    </p:spTree>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Grp="1" noChangeArrowheads="1"/>
          </p:cNvSpPr>
          <p:nvPr>
            <p:ph type="ctrTitle"/>
          </p:nvPr>
        </p:nvSpPr>
        <p:spPr/>
        <p:txBody>
          <a:bodyPr/>
          <a:lstStyle/>
          <a:p>
            <a:r>
              <a:rPr lang="en-US"/>
              <a:t>Consciousness and Information Processing</a:t>
            </a:r>
          </a:p>
        </p:txBody>
      </p:sp>
      <p:sp>
        <p:nvSpPr>
          <p:cNvPr id="3077" name="Rectangle 5"/>
          <p:cNvSpPr>
            <a:spLocks noGrp="1" noChangeArrowheads="1"/>
          </p:cNvSpPr>
          <p:nvPr>
            <p:ph type="subTitle" idx="1"/>
          </p:nvPr>
        </p:nvSpPr>
        <p:spPr/>
        <p:txBody>
          <a:bodyPr/>
          <a:lstStyle/>
          <a:p>
            <a:endParaRPr lang="en-US"/>
          </a:p>
        </p:txBody>
      </p:sp>
      <p:pic>
        <p:nvPicPr>
          <p:cNvPr id="6" name="Picture 2" descr="D:\Chapter Figures and Tables\Chapter 07\12673_MyersPsy8e_7UN01.jpg"/>
          <p:cNvPicPr>
            <a:picLocks noChangeAspect="1" noChangeArrowheads="1"/>
          </p:cNvPicPr>
          <p:nvPr/>
        </p:nvPicPr>
        <p:blipFill>
          <a:blip r:embed="rId2" cstate="print"/>
          <a:srcRect/>
          <a:stretch>
            <a:fillRect/>
          </a:stretch>
        </p:blipFill>
        <p:spPr bwMode="auto">
          <a:xfrm>
            <a:off x="0" y="2763308"/>
            <a:ext cx="9144000" cy="3942292"/>
          </a:xfrm>
          <a:prstGeom prst="rect">
            <a:avLst/>
          </a:prstGeom>
          <a:noFill/>
        </p:spPr>
      </p:pic>
    </p:spTree>
  </p:cSld>
  <p:clrMapOvr>
    <a:masterClrMapping/>
  </p:clrMapOvr>
  <p:transition>
    <p:random/>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endParaRPr lang="en-US"/>
          </a:p>
        </p:txBody>
      </p:sp>
      <p:pic>
        <p:nvPicPr>
          <p:cNvPr id="142340" name="Picture 4"/>
          <p:cNvPicPr>
            <a:picLocks noGrp="1" noChangeAspect="1" noChangeArrowheads="1"/>
          </p:cNvPicPr>
          <p:nvPr>
            <p:ph type="body" idx="1"/>
          </p:nvPr>
        </p:nvPicPr>
        <p:blipFill>
          <a:blip r:embed="rId2" cstate="print"/>
          <a:srcRect/>
          <a:stretch>
            <a:fillRect/>
          </a:stretch>
        </p:blipFill>
        <p:spPr>
          <a:xfrm>
            <a:off x="0" y="1828800"/>
            <a:ext cx="9144000" cy="3565525"/>
          </a:xfrm>
          <a:noFill/>
          <a:ln/>
        </p:spPr>
      </p:pic>
    </p:spTree>
  </p:cSld>
  <p:clrMapOvr>
    <a:masterClrMapping/>
  </p:clrMapOvr>
  <p:transition>
    <p:random/>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r>
              <a:rPr lang="en-US" sz="2900" i="1"/>
              <a:t>Stimulants: </a:t>
            </a:r>
            <a:r>
              <a:rPr lang="en-US" sz="2800"/>
              <a:t>Nicotine</a:t>
            </a:r>
          </a:p>
        </p:txBody>
      </p:sp>
      <p:sp>
        <p:nvSpPr>
          <p:cNvPr id="143363" name="Rectangle 3"/>
          <p:cNvSpPr>
            <a:spLocks noGrp="1" noChangeArrowheads="1"/>
          </p:cNvSpPr>
          <p:nvPr>
            <p:ph type="body" idx="1"/>
          </p:nvPr>
        </p:nvSpPr>
        <p:spPr>
          <a:xfrm>
            <a:off x="304800" y="1752600"/>
            <a:ext cx="8610600" cy="4495800"/>
          </a:xfrm>
        </p:spPr>
        <p:txBody>
          <a:bodyPr/>
          <a:lstStyle/>
          <a:p>
            <a:pPr>
              <a:lnSpc>
                <a:spcPct val="80000"/>
              </a:lnSpc>
            </a:pPr>
            <a:r>
              <a:rPr lang="en-US" sz="2200" dirty="0" smtClean="0"/>
              <a:t>1 cig = 1mg of nicotine</a:t>
            </a:r>
          </a:p>
          <a:p>
            <a:pPr>
              <a:lnSpc>
                <a:spcPct val="80000"/>
              </a:lnSpc>
            </a:pPr>
            <a:r>
              <a:rPr lang="en-US" sz="2200" dirty="0" smtClean="0"/>
              <a:t>Reaches </a:t>
            </a:r>
            <a:r>
              <a:rPr lang="en-US" sz="2200" dirty="0"/>
              <a:t>the brain within 8 seconds</a:t>
            </a:r>
          </a:p>
          <a:p>
            <a:pPr>
              <a:lnSpc>
                <a:spcPct val="80000"/>
              </a:lnSpc>
            </a:pPr>
            <a:r>
              <a:rPr lang="en-US" sz="2200" dirty="0"/>
              <a:t>Half life is 30-60 minutes</a:t>
            </a:r>
          </a:p>
          <a:p>
            <a:pPr>
              <a:lnSpc>
                <a:spcPct val="80000"/>
              </a:lnSpc>
            </a:pPr>
            <a:r>
              <a:rPr lang="en-US" sz="2200" dirty="0"/>
              <a:t>Stimulates the release of endorphins</a:t>
            </a:r>
          </a:p>
          <a:p>
            <a:pPr>
              <a:lnSpc>
                <a:spcPct val="80000"/>
              </a:lnSpc>
            </a:pPr>
            <a:r>
              <a:rPr lang="en-US" sz="2200" dirty="0"/>
              <a:t>Approximately 30% of smokers make an attempt to quit smoking each year. </a:t>
            </a:r>
          </a:p>
          <a:p>
            <a:pPr>
              <a:lnSpc>
                <a:spcPct val="80000"/>
              </a:lnSpc>
            </a:pPr>
            <a:r>
              <a:rPr lang="en-US" sz="2200" dirty="0"/>
              <a:t>8% of these attempts succeed. </a:t>
            </a:r>
          </a:p>
          <a:p>
            <a:pPr>
              <a:lnSpc>
                <a:spcPct val="80000"/>
              </a:lnSpc>
            </a:pPr>
            <a:r>
              <a:rPr lang="en-US" sz="2200" dirty="0"/>
              <a:t>More than 90% of successful quitters do so on their own without participating in an organized cessation program. </a:t>
            </a:r>
          </a:p>
          <a:p>
            <a:pPr>
              <a:lnSpc>
                <a:spcPct val="80000"/>
              </a:lnSpc>
            </a:pPr>
            <a:r>
              <a:rPr lang="en-US" sz="2200" dirty="0"/>
              <a:t>Smokers who quit "cold turkey" are more likely to remain abstinent than those who gradually decrease their daily consumption of cigarettes, switch to cigarettes with lower tar or nicotine, or use special filters or holders.</a:t>
            </a:r>
          </a:p>
          <a:p>
            <a:pPr>
              <a:lnSpc>
                <a:spcPct val="80000"/>
              </a:lnSpc>
            </a:pPr>
            <a:r>
              <a:rPr lang="en-US" sz="2200" dirty="0"/>
              <a:t>Quit attempts are nearly twice as likely to occur among smokers who receive nonsmoking advice from a physician</a:t>
            </a:r>
          </a:p>
        </p:txBody>
      </p:sp>
      <p:pic>
        <p:nvPicPr>
          <p:cNvPr id="189442" name="Picture 2" descr="http://howlongdoesmarijuanastayinyoursystem.net/cigarette.jpg"/>
          <p:cNvPicPr>
            <a:picLocks noChangeAspect="1" noChangeArrowheads="1"/>
          </p:cNvPicPr>
          <p:nvPr/>
        </p:nvPicPr>
        <p:blipFill>
          <a:blip r:embed="rId2" cstate="print"/>
          <a:srcRect/>
          <a:stretch>
            <a:fillRect/>
          </a:stretch>
        </p:blipFill>
        <p:spPr bwMode="auto">
          <a:xfrm>
            <a:off x="6400800" y="0"/>
            <a:ext cx="2743200" cy="2889721"/>
          </a:xfrm>
          <a:prstGeom prst="rect">
            <a:avLst/>
          </a:prstGeom>
          <a:noFill/>
        </p:spPr>
      </p:pic>
    </p:spTree>
  </p:cSld>
  <p:clrMapOvr>
    <a:masterClrMapping/>
  </p:clrMapOvr>
  <p:transition>
    <p:random/>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61" name="Picture 5" descr="lsd"/>
          <p:cNvPicPr>
            <a:picLocks noChangeAspect="1" noChangeArrowheads="1"/>
          </p:cNvPicPr>
          <p:nvPr/>
        </p:nvPicPr>
        <p:blipFill>
          <a:blip r:embed="rId2" cstate="print"/>
          <a:srcRect/>
          <a:stretch>
            <a:fillRect/>
          </a:stretch>
        </p:blipFill>
        <p:spPr bwMode="auto">
          <a:xfrm>
            <a:off x="4800600" y="0"/>
            <a:ext cx="4343400" cy="3651250"/>
          </a:xfrm>
          <a:prstGeom prst="rect">
            <a:avLst/>
          </a:prstGeom>
          <a:noFill/>
          <a:ln w="9525">
            <a:noFill/>
            <a:miter lim="800000"/>
            <a:headEnd/>
            <a:tailEnd/>
          </a:ln>
        </p:spPr>
      </p:pic>
      <p:sp>
        <p:nvSpPr>
          <p:cNvPr id="147458" name="Rectangle 2"/>
          <p:cNvSpPr>
            <a:spLocks noGrp="1" noChangeArrowheads="1"/>
          </p:cNvSpPr>
          <p:nvPr>
            <p:ph type="title"/>
          </p:nvPr>
        </p:nvSpPr>
        <p:spPr/>
        <p:txBody>
          <a:bodyPr/>
          <a:lstStyle/>
          <a:p>
            <a:r>
              <a:rPr lang="en-US" i="1"/>
              <a:t>Hallucinogens:</a:t>
            </a:r>
            <a:br>
              <a:rPr lang="en-US" i="1"/>
            </a:br>
            <a:r>
              <a:rPr lang="en-US" i="1"/>
              <a:t> </a:t>
            </a:r>
            <a:r>
              <a:rPr lang="en-US">
                <a:solidFill>
                  <a:srgbClr val="6600CC"/>
                </a:solidFill>
              </a:rPr>
              <a:t>LSD (</a:t>
            </a:r>
            <a:r>
              <a:rPr lang="en-US" b="1">
                <a:hlinkClick r:id="rId3" tooltip="Carbon"/>
              </a:rPr>
              <a:t>C</a:t>
            </a:r>
            <a:r>
              <a:rPr lang="en-US" baseline="-25000"/>
              <a:t>20</a:t>
            </a:r>
            <a:r>
              <a:rPr lang="en-US" b="1">
                <a:hlinkClick r:id="rId4" tooltip="Hydrogen"/>
              </a:rPr>
              <a:t>H</a:t>
            </a:r>
            <a:r>
              <a:rPr lang="en-US" baseline="-25000"/>
              <a:t>25</a:t>
            </a:r>
            <a:r>
              <a:rPr lang="en-US" b="1">
                <a:hlinkClick r:id="rId5" tooltip="Nitrogen"/>
              </a:rPr>
              <a:t>N</a:t>
            </a:r>
            <a:r>
              <a:rPr lang="en-US" baseline="-25000"/>
              <a:t>3</a:t>
            </a:r>
            <a:r>
              <a:rPr lang="en-US" b="1">
                <a:hlinkClick r:id="rId6" tooltip="Oxygen"/>
              </a:rPr>
              <a:t>O</a:t>
            </a:r>
            <a:r>
              <a:rPr lang="en-US"/>
              <a:t> )</a:t>
            </a:r>
          </a:p>
        </p:txBody>
      </p:sp>
      <p:sp>
        <p:nvSpPr>
          <p:cNvPr id="147459" name="Rectangle 3"/>
          <p:cNvSpPr>
            <a:spLocks noGrp="1" noChangeArrowheads="1"/>
          </p:cNvSpPr>
          <p:nvPr>
            <p:ph type="body" sz="half" idx="1"/>
          </p:nvPr>
        </p:nvSpPr>
        <p:spPr>
          <a:xfrm>
            <a:off x="762000" y="1905000"/>
            <a:ext cx="7529513" cy="4038600"/>
          </a:xfrm>
        </p:spPr>
        <p:txBody>
          <a:bodyPr/>
          <a:lstStyle/>
          <a:p>
            <a:pPr>
              <a:lnSpc>
                <a:spcPct val="80000"/>
              </a:lnSpc>
            </a:pPr>
            <a:r>
              <a:rPr lang="en-US" sz="2000" dirty="0"/>
              <a:t>Lysergic acid diethylamide</a:t>
            </a:r>
          </a:p>
          <a:p>
            <a:pPr>
              <a:lnSpc>
                <a:spcPct val="80000"/>
              </a:lnSpc>
            </a:pPr>
            <a:r>
              <a:rPr lang="en-US" sz="2000" dirty="0"/>
              <a:t>0.5-1.0 micrograms per kg of body weight = hallucinogenic effects</a:t>
            </a:r>
          </a:p>
          <a:p>
            <a:pPr lvl="1">
              <a:lnSpc>
                <a:spcPct val="80000"/>
              </a:lnSpc>
            </a:pPr>
            <a:r>
              <a:rPr lang="en-US" sz="1800" dirty="0"/>
              <a:t>150lbs = 1/20000 of a gram will have an effect</a:t>
            </a:r>
          </a:p>
          <a:p>
            <a:pPr lvl="1">
              <a:lnSpc>
                <a:spcPct val="80000"/>
              </a:lnSpc>
            </a:pPr>
            <a:r>
              <a:rPr lang="en-US" sz="1800" dirty="0"/>
              <a:t>Only 1% reaches the brain</a:t>
            </a:r>
          </a:p>
          <a:p>
            <a:pPr>
              <a:lnSpc>
                <a:spcPct val="80000"/>
              </a:lnSpc>
            </a:pPr>
            <a:r>
              <a:rPr lang="en-US" sz="2000" dirty="0"/>
              <a:t>Discovered accidentally by chemist Albert Hofmann</a:t>
            </a:r>
          </a:p>
          <a:p>
            <a:pPr lvl="1">
              <a:lnSpc>
                <a:spcPct val="80000"/>
              </a:lnSpc>
            </a:pPr>
            <a:r>
              <a:rPr lang="en-US" sz="1800" dirty="0"/>
              <a:t>Attempting to prevent nausea in people taking ergot to control migraine pain</a:t>
            </a:r>
          </a:p>
          <a:p>
            <a:pPr>
              <a:lnSpc>
                <a:spcPct val="80000"/>
              </a:lnSpc>
            </a:pPr>
            <a:r>
              <a:rPr lang="en-US" sz="2000" dirty="0"/>
              <a:t>Oscar </a:t>
            </a:r>
            <a:r>
              <a:rPr lang="en-US" sz="2000" dirty="0" err="1"/>
              <a:t>Janiger</a:t>
            </a:r>
            <a:r>
              <a:rPr lang="en-US" sz="2000" dirty="0"/>
              <a:t> studies it in 1954 by giving it to everyday people and interviewing them</a:t>
            </a:r>
          </a:p>
          <a:p>
            <a:pPr lvl="1">
              <a:lnSpc>
                <a:spcPct val="80000"/>
              </a:lnSpc>
            </a:pPr>
            <a:r>
              <a:rPr lang="en-US" sz="1800" dirty="0"/>
              <a:t>See </a:t>
            </a:r>
            <a:r>
              <a:rPr lang="en-US" sz="1800" dirty="0" smtClean="0"/>
              <a:t>book</a:t>
            </a:r>
          </a:p>
          <a:p>
            <a:pPr>
              <a:lnSpc>
                <a:spcPct val="80000"/>
              </a:lnSpc>
            </a:pPr>
            <a:r>
              <a:rPr lang="en-US" sz="2200" dirty="0" smtClean="0"/>
              <a:t>Blind people on LSD?  Visual hallucinations!</a:t>
            </a:r>
            <a:endParaRPr lang="en-US" sz="2200" dirty="0"/>
          </a:p>
          <a:p>
            <a:pPr>
              <a:lnSpc>
                <a:spcPct val="80000"/>
              </a:lnSpc>
            </a:pPr>
            <a:r>
              <a:rPr lang="en-US" sz="2000" dirty="0"/>
              <a:t>Harvard psychologist Timothy Leary advocated his students try it…he was released thereafter</a:t>
            </a:r>
          </a:p>
          <a:p>
            <a:pPr>
              <a:lnSpc>
                <a:spcPct val="80000"/>
              </a:lnSpc>
            </a:pPr>
            <a:r>
              <a:rPr lang="en-US" sz="2000" dirty="0"/>
              <a:t>LSD becomes illegal to sell and manufacture in  1965; 68 it’s a felony to sell it; 70 it’s a Schedule 1 drug (drug of abuse with no medicinal value</a:t>
            </a:r>
            <a:r>
              <a:rPr lang="en-US" sz="2000" dirty="0" smtClean="0"/>
              <a:t>)</a:t>
            </a:r>
          </a:p>
          <a:p>
            <a:pPr>
              <a:lnSpc>
                <a:spcPct val="80000"/>
              </a:lnSpc>
            </a:pPr>
            <a:endParaRPr lang="en-US" sz="2000" dirty="0"/>
          </a:p>
        </p:txBody>
      </p:sp>
    </p:spTree>
  </p:cSld>
  <p:clrMapOvr>
    <a:masterClrMapping/>
  </p:clrMapOvr>
  <p:transition>
    <p:random/>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0" y="457200"/>
            <a:ext cx="7696200" cy="1143000"/>
          </a:xfrm>
        </p:spPr>
        <p:txBody>
          <a:bodyPr/>
          <a:lstStyle/>
          <a:p>
            <a:r>
              <a:rPr lang="en-US" dirty="0"/>
              <a:t>LSD -- </a:t>
            </a:r>
            <a:r>
              <a:rPr lang="en-US" altLang="en-US" sz="2800" dirty="0"/>
              <a:t>AKA acid </a:t>
            </a:r>
            <a:endParaRPr lang="en-US" sz="2800" dirty="0"/>
          </a:p>
        </p:txBody>
      </p:sp>
      <p:sp>
        <p:nvSpPr>
          <p:cNvPr id="144387" name="Rectangle 3"/>
          <p:cNvSpPr>
            <a:spLocks noGrp="1" noChangeArrowheads="1"/>
          </p:cNvSpPr>
          <p:nvPr>
            <p:ph type="body" idx="1"/>
          </p:nvPr>
        </p:nvSpPr>
        <p:spPr>
          <a:xfrm>
            <a:off x="0" y="1371600"/>
            <a:ext cx="5486400" cy="4724400"/>
          </a:xfrm>
        </p:spPr>
        <p:txBody>
          <a:bodyPr/>
          <a:lstStyle/>
          <a:p>
            <a:pPr>
              <a:lnSpc>
                <a:spcPct val="80000"/>
              </a:lnSpc>
              <a:buFont typeface="Wingdings" pitchFamily="2" charset="2"/>
              <a:buNone/>
            </a:pPr>
            <a:r>
              <a:rPr lang="en-US" altLang="en-US" sz="1900" dirty="0"/>
              <a:t>  </a:t>
            </a:r>
            <a:endParaRPr lang="en-US" altLang="en-US" sz="2300" dirty="0"/>
          </a:p>
          <a:p>
            <a:pPr>
              <a:lnSpc>
                <a:spcPct val="80000"/>
              </a:lnSpc>
              <a:buFont typeface="Wingdings" pitchFamily="2" charset="2"/>
              <a:buChar char="§"/>
            </a:pPr>
            <a:r>
              <a:rPr lang="en-US" altLang="en-US" sz="1900" dirty="0" smtClean="0"/>
              <a:t>Not </a:t>
            </a:r>
            <a:r>
              <a:rPr lang="en-US" altLang="en-US" sz="1900" dirty="0"/>
              <a:t>as toxic as some other drugs, but deaths occur from accidents, homicides, or suicides</a:t>
            </a:r>
          </a:p>
          <a:p>
            <a:pPr>
              <a:lnSpc>
                <a:spcPct val="80000"/>
              </a:lnSpc>
              <a:buFont typeface="Wingdings" pitchFamily="2" charset="2"/>
              <a:buChar char="§"/>
            </a:pPr>
            <a:r>
              <a:rPr lang="en-US" altLang="en-US" sz="1900" dirty="0"/>
              <a:t>Alterations in perceptions, thinking, emotion, arousal, self-image, time is slowed/distorted, sensory input intensifies, enhanced power to visualize, decreased logical thought, colored visions, distorted images, vivid images/shapes, colors heard, sounds seen, huge mood swings</a:t>
            </a:r>
          </a:p>
          <a:p>
            <a:pPr>
              <a:lnSpc>
                <a:spcPct val="80000"/>
              </a:lnSpc>
              <a:buFont typeface="Wingdings" pitchFamily="2" charset="2"/>
              <a:buChar char="§"/>
            </a:pPr>
            <a:r>
              <a:rPr lang="en-US" altLang="en-US" sz="1900" dirty="0" smtClean="0"/>
              <a:t>Cross </a:t>
            </a:r>
            <a:r>
              <a:rPr lang="en-US" altLang="en-US" sz="1900" dirty="0"/>
              <a:t>tolerance with other psychedelics</a:t>
            </a:r>
          </a:p>
          <a:p>
            <a:pPr>
              <a:lnSpc>
                <a:spcPct val="80000"/>
              </a:lnSpc>
              <a:buFont typeface="Wingdings" pitchFamily="2" charset="2"/>
              <a:buChar char="§"/>
            </a:pPr>
            <a:r>
              <a:rPr lang="en-US" altLang="en-US" sz="1900" dirty="0"/>
              <a:t>No physical dependence (lab animals do not self-admin it)</a:t>
            </a:r>
          </a:p>
          <a:p>
            <a:pPr>
              <a:lnSpc>
                <a:spcPct val="80000"/>
              </a:lnSpc>
              <a:buFont typeface="Wingdings" pitchFamily="2" charset="2"/>
              <a:buChar char="§"/>
            </a:pPr>
            <a:r>
              <a:rPr lang="en-US" altLang="en-US" sz="1900" dirty="0"/>
              <a:t>Adverse </a:t>
            </a:r>
            <a:r>
              <a:rPr lang="en-US" altLang="en-US" sz="1900" dirty="0" err="1"/>
              <a:t>Rxns</a:t>
            </a:r>
            <a:r>
              <a:rPr lang="en-US" altLang="en-US" sz="1900" dirty="0"/>
              <a:t>: chronic psychotic state, major affective disorder, disruption of </a:t>
            </a:r>
            <a:r>
              <a:rPr lang="en-US" altLang="en-US" sz="1900" dirty="0" smtClean="0"/>
              <a:t>personality</a:t>
            </a:r>
          </a:p>
          <a:p>
            <a:pPr>
              <a:lnSpc>
                <a:spcPct val="80000"/>
              </a:lnSpc>
              <a:buFont typeface="Wingdings" pitchFamily="2" charset="2"/>
              <a:buChar char="§"/>
            </a:pPr>
            <a:r>
              <a:rPr lang="en-US" altLang="en-US" sz="1900" dirty="0" smtClean="0"/>
              <a:t>How many Americans have tried it (2007)?</a:t>
            </a:r>
          </a:p>
          <a:p>
            <a:pPr lvl="1">
              <a:lnSpc>
                <a:spcPct val="80000"/>
              </a:lnSpc>
              <a:buFont typeface="Wingdings" pitchFamily="2" charset="2"/>
              <a:buChar char="§"/>
            </a:pPr>
            <a:r>
              <a:rPr lang="en-US" altLang="en-US" sz="1400" dirty="0" smtClean="0"/>
              <a:t>9.1% -- LSD (22.7million people)</a:t>
            </a:r>
          </a:p>
        </p:txBody>
      </p:sp>
      <p:pic>
        <p:nvPicPr>
          <p:cNvPr id="144388" name="Picture 4"/>
          <p:cNvPicPr>
            <a:picLocks noChangeAspect="1" noChangeArrowheads="1"/>
          </p:cNvPicPr>
          <p:nvPr/>
        </p:nvPicPr>
        <p:blipFill>
          <a:blip r:embed="rId3" cstate="print"/>
          <a:srcRect/>
          <a:stretch>
            <a:fillRect/>
          </a:stretch>
        </p:blipFill>
        <p:spPr bwMode="auto">
          <a:xfrm>
            <a:off x="5943600" y="0"/>
            <a:ext cx="2857500" cy="2038350"/>
          </a:xfrm>
          <a:prstGeom prst="rect">
            <a:avLst/>
          </a:prstGeom>
          <a:noFill/>
          <a:ln w="9525">
            <a:noFill/>
            <a:miter lim="800000"/>
            <a:headEnd/>
            <a:tailEnd/>
          </a:ln>
          <a:effectLst/>
        </p:spPr>
      </p:pic>
      <p:graphicFrame>
        <p:nvGraphicFramePr>
          <p:cNvPr id="5" name="Table 4"/>
          <p:cNvGraphicFramePr>
            <a:graphicFrameLocks noGrp="1"/>
          </p:cNvGraphicFramePr>
          <p:nvPr/>
        </p:nvGraphicFramePr>
        <p:xfrm>
          <a:off x="5334000" y="2286000"/>
          <a:ext cx="3810000" cy="4417310"/>
        </p:xfrm>
        <a:graphic>
          <a:graphicData uri="http://schemas.openxmlformats.org/drawingml/2006/table">
            <a:tbl>
              <a:tblPr/>
              <a:tblGrid>
                <a:gridCol w="952500"/>
                <a:gridCol w="952500"/>
                <a:gridCol w="952500"/>
                <a:gridCol w="952500"/>
              </a:tblGrid>
              <a:tr h="508134">
                <a:tc>
                  <a:txBody>
                    <a:bodyPr/>
                    <a:lstStyle/>
                    <a:p>
                      <a:endParaRPr lang="en-US" dirty="0"/>
                    </a:p>
                  </a:txBody>
                  <a:tcPr marL="0" marR="0" marT="0" marB="0" anchor="ctr">
                    <a:lnL>
                      <a:noFill/>
                    </a:lnL>
                    <a:lnR>
                      <a:noFill/>
                    </a:lnR>
                    <a:lnT>
                      <a:noFill/>
                    </a:lnT>
                    <a:lnB>
                      <a:noFill/>
                    </a:lnB>
                    <a:solidFill>
                      <a:srgbClr val="C4B595"/>
                    </a:solidFill>
                  </a:tcPr>
                </a:tc>
                <a:tc>
                  <a:txBody>
                    <a:bodyPr/>
                    <a:lstStyle/>
                    <a:p>
                      <a:endParaRPr lang="en-US"/>
                    </a:p>
                  </a:txBody>
                  <a:tcPr>
                    <a:lnL>
                      <a:noFill/>
                    </a:lnL>
                  </a:tcPr>
                </a:tc>
                <a:tc>
                  <a:txBody>
                    <a:bodyPr/>
                    <a:lstStyle/>
                    <a:p>
                      <a:endParaRPr lang="en-US"/>
                    </a:p>
                  </a:txBody>
                  <a:tcPr/>
                </a:tc>
                <a:tc>
                  <a:txBody>
                    <a:bodyPr/>
                    <a:lstStyle/>
                    <a:p>
                      <a:endParaRPr lang="en-US"/>
                    </a:p>
                  </a:txBody>
                  <a:tcPr/>
                </a:tc>
              </a:tr>
              <a:tr h="1004883">
                <a:tc>
                  <a:txBody>
                    <a:bodyPr/>
                    <a:lstStyle/>
                    <a:p>
                      <a:pPr algn="ctr"/>
                      <a:r>
                        <a:rPr lang="en-US" b="1" dirty="0">
                          <a:latin typeface="Verdana"/>
                        </a:rPr>
                        <a:t> </a:t>
                      </a:r>
                      <a:endParaRPr lang="en-US" dirty="0">
                        <a:latin typeface="Verdana"/>
                      </a:endParaRPr>
                    </a:p>
                  </a:txBody>
                  <a:tcPr marL="47625" marR="47625" marT="47625" marB="47625" anchor="ctr">
                    <a:lnL>
                      <a:noFill/>
                    </a:lnL>
                    <a:lnR>
                      <a:noFill/>
                    </a:lnR>
                    <a:lnT>
                      <a:noFill/>
                    </a:lnT>
                    <a:lnB>
                      <a:noFill/>
                    </a:lnB>
                    <a:solidFill>
                      <a:srgbClr val="E7E1D0"/>
                    </a:solidFill>
                  </a:tcPr>
                </a:tc>
                <a:tc>
                  <a:txBody>
                    <a:bodyPr/>
                    <a:lstStyle/>
                    <a:p>
                      <a:pPr algn="ctr"/>
                      <a:r>
                        <a:rPr lang="en-US" b="1" dirty="0">
                          <a:latin typeface="Verdana"/>
                        </a:rPr>
                        <a:t> 8th Grade</a:t>
                      </a:r>
                      <a:endParaRPr lang="en-US" dirty="0">
                        <a:latin typeface="Verdana"/>
                      </a:endParaRPr>
                    </a:p>
                  </a:txBody>
                  <a:tcPr marL="47625" marR="47625" marT="47625" marB="47625" anchor="ctr">
                    <a:lnL>
                      <a:noFill/>
                    </a:lnL>
                    <a:lnR>
                      <a:noFill/>
                    </a:lnR>
                    <a:lnB>
                      <a:noFill/>
                    </a:lnB>
                    <a:solidFill>
                      <a:srgbClr val="E7E1D0"/>
                    </a:solidFill>
                  </a:tcPr>
                </a:tc>
                <a:tc>
                  <a:txBody>
                    <a:bodyPr/>
                    <a:lstStyle/>
                    <a:p>
                      <a:pPr algn="ctr"/>
                      <a:r>
                        <a:rPr lang="en-US" b="1">
                          <a:latin typeface="Verdana"/>
                        </a:rPr>
                        <a:t> 10th Grade</a:t>
                      </a:r>
                      <a:endParaRPr lang="en-US">
                        <a:latin typeface="Verdana"/>
                      </a:endParaRPr>
                    </a:p>
                  </a:txBody>
                  <a:tcPr marL="47625" marR="47625" marT="47625" marB="47625" anchor="ctr">
                    <a:lnL>
                      <a:noFill/>
                    </a:lnL>
                    <a:lnR>
                      <a:noFill/>
                    </a:lnR>
                    <a:lnB>
                      <a:noFill/>
                    </a:lnB>
                    <a:solidFill>
                      <a:srgbClr val="E7E1D0"/>
                    </a:solidFill>
                  </a:tcPr>
                </a:tc>
                <a:tc>
                  <a:txBody>
                    <a:bodyPr/>
                    <a:lstStyle/>
                    <a:p>
                      <a:pPr algn="ctr"/>
                      <a:r>
                        <a:rPr lang="en-US" b="1">
                          <a:latin typeface="Verdana"/>
                        </a:rPr>
                        <a:t> 12th Grade</a:t>
                      </a:r>
                      <a:endParaRPr lang="en-US">
                        <a:latin typeface="Verdana"/>
                      </a:endParaRPr>
                    </a:p>
                  </a:txBody>
                  <a:tcPr marL="47625" marR="47625" marT="47625" marB="47625" anchor="ctr">
                    <a:lnL>
                      <a:noFill/>
                    </a:lnL>
                    <a:lnR>
                      <a:noFill/>
                    </a:lnR>
                    <a:lnB>
                      <a:noFill/>
                    </a:lnB>
                    <a:solidFill>
                      <a:srgbClr val="E7E1D0"/>
                    </a:solidFill>
                  </a:tcPr>
                </a:tc>
              </a:tr>
              <a:tr h="1004883">
                <a:tc>
                  <a:txBody>
                    <a:bodyPr/>
                    <a:lstStyle/>
                    <a:p>
                      <a:pPr algn="l"/>
                      <a:r>
                        <a:rPr lang="en-US" b="1">
                          <a:latin typeface="Verdana"/>
                        </a:rPr>
                        <a:t>Lifetime***</a:t>
                      </a:r>
                      <a:endParaRPr lang="en-US">
                        <a:latin typeface="Verdana"/>
                      </a:endParaRPr>
                    </a:p>
                  </a:txBody>
                  <a:tcPr marL="47625" marR="47625" marT="47625" marB="47625" anchor="ctr">
                    <a:lnL>
                      <a:noFill/>
                    </a:lnL>
                    <a:lnR>
                      <a:noFill/>
                    </a:lnR>
                    <a:lnT>
                      <a:noFill/>
                    </a:lnT>
                    <a:lnB>
                      <a:noFill/>
                    </a:lnB>
                    <a:solidFill>
                      <a:srgbClr val="FFFFFF"/>
                    </a:solidFill>
                  </a:tcPr>
                </a:tc>
                <a:tc>
                  <a:txBody>
                    <a:bodyPr/>
                    <a:lstStyle/>
                    <a:p>
                      <a:pPr algn="ctr"/>
                      <a:r>
                        <a:rPr lang="en-US">
                          <a:latin typeface="Verdana"/>
                        </a:rPr>
                        <a:t>1.9%</a:t>
                      </a:r>
                    </a:p>
                  </a:txBody>
                  <a:tcPr marL="47625" marR="47625" marT="47625" marB="47625" anchor="ctr">
                    <a:lnL>
                      <a:noFill/>
                    </a:lnL>
                    <a:lnR>
                      <a:noFill/>
                    </a:lnR>
                    <a:lnT>
                      <a:noFill/>
                    </a:lnT>
                    <a:lnB>
                      <a:noFill/>
                    </a:lnB>
                    <a:solidFill>
                      <a:srgbClr val="FFFFFF"/>
                    </a:solidFill>
                  </a:tcPr>
                </a:tc>
                <a:tc>
                  <a:txBody>
                    <a:bodyPr/>
                    <a:lstStyle/>
                    <a:p>
                      <a:pPr algn="ctr"/>
                      <a:r>
                        <a:rPr lang="en-US">
                          <a:latin typeface="Verdana"/>
                        </a:rPr>
                        <a:t>2.6%</a:t>
                      </a:r>
                    </a:p>
                  </a:txBody>
                  <a:tcPr marL="47625" marR="47625" marT="47625" marB="47625" anchor="ctr">
                    <a:lnL>
                      <a:noFill/>
                    </a:lnL>
                    <a:lnR>
                      <a:noFill/>
                    </a:lnR>
                    <a:lnT>
                      <a:noFill/>
                    </a:lnT>
                    <a:lnB>
                      <a:noFill/>
                    </a:lnB>
                    <a:solidFill>
                      <a:srgbClr val="FFFFFF"/>
                    </a:solidFill>
                  </a:tcPr>
                </a:tc>
                <a:tc>
                  <a:txBody>
                    <a:bodyPr/>
                    <a:lstStyle/>
                    <a:p>
                      <a:pPr algn="ctr"/>
                      <a:r>
                        <a:rPr lang="en-US">
                          <a:latin typeface="Verdana"/>
                        </a:rPr>
                        <a:t>4.0%</a:t>
                      </a:r>
                    </a:p>
                  </a:txBody>
                  <a:tcPr marL="47625" marR="47625" marT="47625" marB="47625" anchor="ctr">
                    <a:lnL>
                      <a:noFill/>
                    </a:lnL>
                    <a:lnR>
                      <a:noFill/>
                    </a:lnR>
                    <a:lnT>
                      <a:noFill/>
                    </a:lnT>
                    <a:lnB>
                      <a:noFill/>
                    </a:lnB>
                    <a:solidFill>
                      <a:srgbClr val="FFFFFF"/>
                    </a:solidFill>
                  </a:tcPr>
                </a:tc>
              </a:tr>
              <a:tr h="894527">
                <a:tc>
                  <a:txBody>
                    <a:bodyPr/>
                    <a:lstStyle/>
                    <a:p>
                      <a:pPr algn="l"/>
                      <a:r>
                        <a:rPr lang="en-US" b="1">
                          <a:latin typeface="Verdana"/>
                        </a:rPr>
                        <a:t>Past Year</a:t>
                      </a:r>
                      <a:endParaRPr lang="en-US">
                        <a:latin typeface="Verdana"/>
                      </a:endParaRPr>
                    </a:p>
                  </a:txBody>
                  <a:tcPr marL="47625" marR="47625" marT="47625" marB="47625" anchor="ctr">
                    <a:lnL>
                      <a:noFill/>
                    </a:lnL>
                    <a:lnR>
                      <a:noFill/>
                    </a:lnR>
                    <a:lnT>
                      <a:noFill/>
                    </a:lnT>
                    <a:lnB>
                      <a:noFill/>
                    </a:lnB>
                    <a:solidFill>
                      <a:srgbClr val="FFFFFF"/>
                    </a:solidFill>
                  </a:tcPr>
                </a:tc>
                <a:tc>
                  <a:txBody>
                    <a:bodyPr/>
                    <a:lstStyle/>
                    <a:p>
                      <a:pPr algn="ctr"/>
                      <a:r>
                        <a:rPr lang="en-US">
                          <a:latin typeface="Verdana"/>
                        </a:rPr>
                        <a:t>1.3</a:t>
                      </a:r>
                    </a:p>
                  </a:txBody>
                  <a:tcPr marL="47625" marR="47625" marT="47625" marB="47625" anchor="ctr">
                    <a:lnL>
                      <a:noFill/>
                    </a:lnL>
                    <a:lnR>
                      <a:noFill/>
                    </a:lnR>
                    <a:lnT>
                      <a:noFill/>
                    </a:lnT>
                    <a:lnB>
                      <a:noFill/>
                    </a:lnB>
                    <a:solidFill>
                      <a:srgbClr val="FFFFFF"/>
                    </a:solidFill>
                  </a:tcPr>
                </a:tc>
                <a:tc>
                  <a:txBody>
                    <a:bodyPr/>
                    <a:lstStyle/>
                    <a:p>
                      <a:pPr algn="ctr"/>
                      <a:r>
                        <a:rPr lang="en-US">
                          <a:latin typeface="Verdana"/>
                        </a:rPr>
                        <a:t>1.8</a:t>
                      </a:r>
                    </a:p>
                  </a:txBody>
                  <a:tcPr marL="47625" marR="47625" marT="47625" marB="47625" anchor="ctr">
                    <a:lnL>
                      <a:noFill/>
                    </a:lnL>
                    <a:lnR>
                      <a:noFill/>
                    </a:lnR>
                    <a:lnT>
                      <a:noFill/>
                    </a:lnT>
                    <a:lnB>
                      <a:noFill/>
                    </a:lnB>
                    <a:solidFill>
                      <a:srgbClr val="FFFFFF"/>
                    </a:solidFill>
                  </a:tcPr>
                </a:tc>
                <a:tc>
                  <a:txBody>
                    <a:bodyPr/>
                    <a:lstStyle/>
                    <a:p>
                      <a:pPr algn="ctr"/>
                      <a:r>
                        <a:rPr lang="en-US">
                          <a:latin typeface="Verdana"/>
                        </a:rPr>
                        <a:t>2.7</a:t>
                      </a:r>
                    </a:p>
                  </a:txBody>
                  <a:tcPr marL="47625" marR="47625" marT="47625" marB="47625" anchor="ctr">
                    <a:lnL>
                      <a:noFill/>
                    </a:lnL>
                    <a:lnR>
                      <a:noFill/>
                    </a:lnR>
                    <a:lnT>
                      <a:noFill/>
                    </a:lnT>
                    <a:lnB>
                      <a:noFill/>
                    </a:lnB>
                    <a:solidFill>
                      <a:srgbClr val="FFFFFF"/>
                    </a:solidFill>
                  </a:tcPr>
                </a:tc>
              </a:tr>
              <a:tr h="1004883">
                <a:tc>
                  <a:txBody>
                    <a:bodyPr/>
                    <a:lstStyle/>
                    <a:p>
                      <a:pPr algn="l"/>
                      <a:r>
                        <a:rPr lang="en-US" b="1">
                          <a:latin typeface="Verdana"/>
                        </a:rPr>
                        <a:t>Past Month</a:t>
                      </a:r>
                      <a:endParaRPr lang="en-US">
                        <a:latin typeface="Verdana"/>
                      </a:endParaRPr>
                    </a:p>
                  </a:txBody>
                  <a:tcPr marL="47625" marR="47625" marT="47625" marB="47625" anchor="ctr">
                    <a:lnL>
                      <a:noFill/>
                    </a:lnL>
                    <a:lnR>
                      <a:noFill/>
                    </a:lnR>
                    <a:lnT>
                      <a:noFill/>
                    </a:lnT>
                    <a:lnB>
                      <a:noFill/>
                    </a:lnB>
                    <a:solidFill>
                      <a:srgbClr val="FFFFFF"/>
                    </a:solidFill>
                  </a:tcPr>
                </a:tc>
                <a:tc>
                  <a:txBody>
                    <a:bodyPr/>
                    <a:lstStyle/>
                    <a:p>
                      <a:pPr algn="ctr"/>
                      <a:r>
                        <a:rPr lang="en-US" dirty="0">
                          <a:latin typeface="Verdana"/>
                        </a:rPr>
                        <a:t>0.5</a:t>
                      </a:r>
                    </a:p>
                  </a:txBody>
                  <a:tcPr marL="47625" marR="47625" marT="47625" marB="47625" anchor="ctr">
                    <a:lnL>
                      <a:noFill/>
                    </a:lnL>
                    <a:lnR>
                      <a:noFill/>
                    </a:lnR>
                    <a:lnT>
                      <a:noFill/>
                    </a:lnT>
                    <a:lnB>
                      <a:noFill/>
                    </a:lnB>
                    <a:solidFill>
                      <a:srgbClr val="FFFFFF"/>
                    </a:solidFill>
                  </a:tcPr>
                </a:tc>
                <a:tc>
                  <a:txBody>
                    <a:bodyPr/>
                    <a:lstStyle/>
                    <a:p>
                      <a:pPr algn="ctr"/>
                      <a:r>
                        <a:rPr lang="en-US">
                          <a:latin typeface="Verdana"/>
                        </a:rPr>
                        <a:t>0.7</a:t>
                      </a:r>
                    </a:p>
                  </a:txBody>
                  <a:tcPr marL="47625" marR="47625" marT="47625" marB="47625" anchor="ctr">
                    <a:lnL>
                      <a:noFill/>
                    </a:lnL>
                    <a:lnR>
                      <a:noFill/>
                    </a:lnR>
                    <a:lnT>
                      <a:noFill/>
                    </a:lnT>
                    <a:lnB>
                      <a:noFill/>
                    </a:lnB>
                    <a:solidFill>
                      <a:srgbClr val="FFFFFF"/>
                    </a:solidFill>
                  </a:tcPr>
                </a:tc>
                <a:tc>
                  <a:txBody>
                    <a:bodyPr/>
                    <a:lstStyle/>
                    <a:p>
                      <a:r>
                        <a:rPr lang="en-US" dirty="0">
                          <a:latin typeface="Verdana"/>
                        </a:rPr>
                        <a:t>1.1</a:t>
                      </a:r>
                    </a:p>
                  </a:txBody>
                  <a:tcPr marL="47625" marR="47625" marT="47625" marB="47625" anchor="ctr">
                    <a:lnL>
                      <a:noFill/>
                    </a:lnL>
                    <a:lnR>
                      <a:noFill/>
                    </a:lnR>
                    <a:lnT>
                      <a:noFill/>
                    </a:lnT>
                    <a:lnB>
                      <a:noFill/>
                    </a:lnB>
                    <a:solidFill>
                      <a:srgbClr val="FFFFFF"/>
                    </a:solidFill>
                  </a:tcPr>
                </a:tc>
              </a:tr>
            </a:tbl>
          </a:graphicData>
        </a:graphic>
      </p:graphicFrame>
      <p:sp>
        <p:nvSpPr>
          <p:cNvPr id="187393" name="Rectangle 1"/>
          <p:cNvSpPr>
            <a:spLocks noChangeArrowheads="1"/>
          </p:cNvSpPr>
          <p:nvPr/>
        </p:nvSpPr>
        <p:spPr bwMode="auto">
          <a:xfrm>
            <a:off x="0" y="1066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0000"/>
                </a:solidFill>
                <a:effectLst/>
                <a:latin typeface="Verdana" pitchFamily="34" charset="0"/>
                <a:cs typeface="Times New Roman" pitchFamily="18" charset="0"/>
              </a:rPr>
              <a:t>LSD Use by Students</a:t>
            </a:r>
            <a:br>
              <a:rPr kumimoji="0" lang="en-US" sz="900" b="1" i="0" u="none" strike="noStrike" cap="none" normalizeH="0" baseline="0" dirty="0" smtClean="0">
                <a:ln>
                  <a:noFill/>
                </a:ln>
                <a:solidFill>
                  <a:srgbClr val="000000"/>
                </a:solidFill>
                <a:effectLst/>
                <a:latin typeface="Verdana" pitchFamily="34" charset="0"/>
                <a:cs typeface="Times New Roman" pitchFamily="18" charset="0"/>
              </a:rPr>
            </a:br>
            <a:r>
              <a:rPr kumimoji="0" lang="en-US" sz="900" b="1" i="0" u="none" strike="noStrike" cap="none" normalizeH="0" baseline="0" dirty="0" smtClean="0">
                <a:ln>
                  <a:noFill/>
                </a:ln>
                <a:solidFill>
                  <a:srgbClr val="000000"/>
                </a:solidFill>
                <a:effectLst/>
                <a:latin typeface="Verdana" pitchFamily="34" charset="0"/>
                <a:cs typeface="Times New Roman" pitchFamily="18" charset="0"/>
              </a:rPr>
              <a:t>2008 Monitoring the Future Survey</a:t>
            </a:r>
            <a:br>
              <a:rPr kumimoji="0" lang="en-US" sz="900" b="1" i="0" u="none" strike="noStrike" cap="none" normalizeH="0" baseline="0" dirty="0" smtClean="0">
                <a:ln>
                  <a:noFill/>
                </a:ln>
                <a:solidFill>
                  <a:srgbClr val="000000"/>
                </a:solidFill>
                <a:effectLst/>
                <a:latin typeface="Verdana" pitchFamily="34" charset="0"/>
                <a:cs typeface="Times New Roman" pitchFamily="18" charset="0"/>
              </a:rPr>
            </a:br>
            <a:r>
              <a:rPr kumimoji="0" lang="en-US" sz="900" b="1" i="0" u="none" strike="noStrike" cap="none" normalizeH="0" baseline="0" dirty="0" smtClean="0">
                <a:ln>
                  <a:noFill/>
                </a:ln>
                <a:solidFill>
                  <a:srgbClr val="000000"/>
                </a:solidFill>
                <a:effectLst/>
                <a:latin typeface="Verdana" pitchFamily="34" charset="0"/>
                <a:cs typeface="Times New Roman" pitchFamily="18" charset="0"/>
              </a:rPr>
              <a:t/>
            </a:r>
            <a:br>
              <a:rPr kumimoji="0" lang="en-US" sz="900" b="1" i="0" u="none" strike="noStrike" cap="none" normalizeH="0" baseline="0" dirty="0" smtClean="0">
                <a:ln>
                  <a:noFill/>
                </a:ln>
                <a:solidFill>
                  <a:srgbClr val="000000"/>
                </a:solidFill>
                <a:effectLst/>
                <a:latin typeface="Verdana" pitchFamily="34" charset="0"/>
                <a:cs typeface="Times New Roman" pitchFamily="18" charset="0"/>
              </a:rPr>
            </a:b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p:random/>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3048000" y="304800"/>
            <a:ext cx="3657600" cy="1295400"/>
          </a:xfrm>
        </p:spPr>
        <p:txBody>
          <a:bodyPr/>
          <a:lstStyle/>
          <a:p>
            <a:pPr algn="ctr"/>
            <a:r>
              <a:rPr lang="en-US" i="1" dirty="0"/>
              <a:t>Hallucinogens: </a:t>
            </a:r>
            <a:r>
              <a:rPr lang="en-US" dirty="0"/>
              <a:t>Psilocybin</a:t>
            </a:r>
          </a:p>
        </p:txBody>
      </p:sp>
      <p:sp>
        <p:nvSpPr>
          <p:cNvPr id="145411" name="Rectangle 3"/>
          <p:cNvSpPr>
            <a:spLocks noGrp="1" noChangeArrowheads="1"/>
          </p:cNvSpPr>
          <p:nvPr>
            <p:ph type="body" idx="1"/>
          </p:nvPr>
        </p:nvSpPr>
        <p:spPr>
          <a:xfrm>
            <a:off x="0" y="2286000"/>
            <a:ext cx="5638800" cy="3733800"/>
          </a:xfrm>
        </p:spPr>
        <p:txBody>
          <a:bodyPr/>
          <a:lstStyle/>
          <a:p>
            <a:r>
              <a:rPr lang="en-US" sz="2200" dirty="0"/>
              <a:t>Found in </a:t>
            </a:r>
            <a:r>
              <a:rPr lang="en-US" sz="2200" dirty="0" smtClean="0"/>
              <a:t>hundreds of mushroom </a:t>
            </a:r>
            <a:r>
              <a:rPr lang="en-US" sz="2200" dirty="0"/>
              <a:t>species; difficult to tell apart…different species have different amounts</a:t>
            </a:r>
          </a:p>
          <a:p>
            <a:r>
              <a:rPr lang="en-US" sz="2200" dirty="0"/>
              <a:t>On average, 1/200 as potent as LSD</a:t>
            </a:r>
          </a:p>
          <a:p>
            <a:r>
              <a:rPr lang="en-US" sz="2200" dirty="0" smtClean="0"/>
              <a:t>Induces </a:t>
            </a:r>
            <a:r>
              <a:rPr lang="en-US" sz="2200" dirty="0"/>
              <a:t>a </a:t>
            </a:r>
            <a:r>
              <a:rPr lang="en-US" sz="2200" dirty="0" smtClean="0"/>
              <a:t>schizophrenic-like psychosis</a:t>
            </a:r>
          </a:p>
          <a:p>
            <a:r>
              <a:rPr lang="en-US" sz="2200" dirty="0" smtClean="0"/>
              <a:t>No known deaths, though…</a:t>
            </a:r>
          </a:p>
          <a:p>
            <a:pPr lvl="1"/>
            <a:r>
              <a:rPr lang="en-US" sz="2200" dirty="0" smtClean="0"/>
              <a:t>W/Lithium = seizures</a:t>
            </a:r>
          </a:p>
          <a:p>
            <a:r>
              <a:rPr lang="en-US" sz="2200" dirty="0" smtClean="0"/>
              <a:t>&lt;1 hour for effects, lasts 1-8 hours</a:t>
            </a:r>
          </a:p>
          <a:p>
            <a:r>
              <a:rPr lang="en-US" sz="2200" dirty="0" smtClean="0"/>
              <a:t>Similar to LSD in psychological and physiological effects</a:t>
            </a:r>
          </a:p>
          <a:p>
            <a:endParaRPr lang="en-US" dirty="0"/>
          </a:p>
        </p:txBody>
      </p:sp>
      <p:pic>
        <p:nvPicPr>
          <p:cNvPr id="186370" name="Picture 2" descr="http://searching4alpha.files.wordpress.com/2008/07/magicmushrooms.jpg"/>
          <p:cNvPicPr>
            <a:picLocks noChangeAspect="1" noChangeArrowheads="1"/>
          </p:cNvPicPr>
          <p:nvPr/>
        </p:nvPicPr>
        <p:blipFill>
          <a:blip r:embed="rId3" cstate="print"/>
          <a:srcRect/>
          <a:stretch>
            <a:fillRect/>
          </a:stretch>
        </p:blipFill>
        <p:spPr bwMode="auto">
          <a:xfrm>
            <a:off x="5715000" y="1848722"/>
            <a:ext cx="3429000" cy="5009278"/>
          </a:xfrm>
          <a:prstGeom prst="rect">
            <a:avLst/>
          </a:prstGeom>
          <a:noFill/>
        </p:spPr>
      </p:pic>
      <p:pic>
        <p:nvPicPr>
          <p:cNvPr id="186372" name="Picture 4" descr="http://upload.wikimedia.org/wikipedia/commons/thumb/4/4e/Dried_Cubensis.jpg/400px-Dried_Cubensis.jpg"/>
          <p:cNvPicPr>
            <a:picLocks noChangeAspect="1" noChangeArrowheads="1"/>
          </p:cNvPicPr>
          <p:nvPr/>
        </p:nvPicPr>
        <p:blipFill>
          <a:blip r:embed="rId4" cstate="print"/>
          <a:srcRect/>
          <a:stretch>
            <a:fillRect/>
          </a:stretch>
        </p:blipFill>
        <p:spPr bwMode="auto">
          <a:xfrm>
            <a:off x="6568225" y="0"/>
            <a:ext cx="2575775" cy="1828800"/>
          </a:xfrm>
          <a:prstGeom prst="rect">
            <a:avLst/>
          </a:prstGeom>
          <a:noFill/>
        </p:spPr>
      </p:pic>
      <p:pic>
        <p:nvPicPr>
          <p:cNvPr id="186374" name="Picture 6" descr="http://www.pri.org/theworld/files/images/800px-Psilocybe.zapotecorum.1.jpg"/>
          <p:cNvPicPr>
            <a:picLocks noChangeAspect="1" noChangeArrowheads="1"/>
          </p:cNvPicPr>
          <p:nvPr/>
        </p:nvPicPr>
        <p:blipFill>
          <a:blip r:embed="rId5" cstate="print"/>
          <a:srcRect/>
          <a:stretch>
            <a:fillRect/>
          </a:stretch>
        </p:blipFill>
        <p:spPr bwMode="auto">
          <a:xfrm>
            <a:off x="0" y="0"/>
            <a:ext cx="3095625" cy="2324101"/>
          </a:xfrm>
          <a:prstGeom prst="rect">
            <a:avLst/>
          </a:prstGeom>
          <a:noFill/>
        </p:spPr>
      </p:pic>
    </p:spTree>
  </p:cSld>
  <p:clrMapOvr>
    <a:masterClrMapping/>
  </p:clrMapOvr>
  <p:transition>
    <p:random/>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2" name="Picture 4" descr="marijuana-mar-com-1"/>
          <p:cNvPicPr>
            <a:picLocks noChangeAspect="1" noChangeArrowheads="1"/>
          </p:cNvPicPr>
          <p:nvPr/>
        </p:nvPicPr>
        <p:blipFill>
          <a:blip r:embed="rId2" cstate="print"/>
          <a:srcRect/>
          <a:stretch>
            <a:fillRect/>
          </a:stretch>
        </p:blipFill>
        <p:spPr bwMode="auto">
          <a:xfrm>
            <a:off x="6248400" y="0"/>
            <a:ext cx="2895600" cy="2171700"/>
          </a:xfrm>
          <a:prstGeom prst="rect">
            <a:avLst/>
          </a:prstGeom>
          <a:noFill/>
          <a:ln w="9525">
            <a:noFill/>
            <a:miter lim="800000"/>
            <a:headEnd/>
            <a:tailEnd/>
          </a:ln>
        </p:spPr>
      </p:pic>
      <p:sp>
        <p:nvSpPr>
          <p:cNvPr id="150530" name="Rectangle 2"/>
          <p:cNvSpPr>
            <a:spLocks noGrp="1" noChangeArrowheads="1"/>
          </p:cNvSpPr>
          <p:nvPr>
            <p:ph type="title"/>
          </p:nvPr>
        </p:nvSpPr>
        <p:spPr/>
        <p:txBody>
          <a:bodyPr/>
          <a:lstStyle/>
          <a:p>
            <a:r>
              <a:rPr lang="en-US"/>
              <a:t>Tough to Classify:</a:t>
            </a:r>
            <a:br>
              <a:rPr lang="en-US"/>
            </a:br>
            <a:r>
              <a:rPr lang="en-US"/>
              <a:t>THC</a:t>
            </a:r>
          </a:p>
        </p:txBody>
      </p:sp>
      <p:sp>
        <p:nvSpPr>
          <p:cNvPr id="150531" name="Rectangle 3"/>
          <p:cNvSpPr>
            <a:spLocks noGrp="1" noChangeArrowheads="1"/>
          </p:cNvSpPr>
          <p:nvPr>
            <p:ph type="body" idx="1"/>
          </p:nvPr>
        </p:nvSpPr>
        <p:spPr>
          <a:xfrm>
            <a:off x="152400" y="1752600"/>
            <a:ext cx="8991600" cy="5105400"/>
          </a:xfrm>
        </p:spPr>
        <p:txBody>
          <a:bodyPr/>
          <a:lstStyle/>
          <a:p>
            <a:pPr>
              <a:lnSpc>
                <a:spcPct val="80000"/>
              </a:lnSpc>
              <a:buFont typeface="Wingdings" pitchFamily="2" charset="2"/>
              <a:buChar char="§"/>
            </a:pPr>
            <a:r>
              <a:rPr lang="en-US" altLang="en-US" sz="1800"/>
              <a:t>the major active ingredient in marijuana</a:t>
            </a:r>
          </a:p>
          <a:p>
            <a:pPr>
              <a:lnSpc>
                <a:spcPct val="80000"/>
              </a:lnSpc>
              <a:buFont typeface="Wingdings" pitchFamily="2" charset="2"/>
              <a:buChar char="§"/>
            </a:pPr>
            <a:r>
              <a:rPr lang="en-US" altLang="en-US" sz="1800"/>
              <a:t>triggers a variety of effects, including mild hallucinations</a:t>
            </a:r>
          </a:p>
          <a:p>
            <a:pPr>
              <a:lnSpc>
                <a:spcPct val="80000"/>
              </a:lnSpc>
              <a:buFont typeface="Wingdings" pitchFamily="2" charset="2"/>
              <a:buChar char="§"/>
            </a:pPr>
            <a:r>
              <a:rPr lang="en-US" sz="1800"/>
              <a:t>Read my page 301 History</a:t>
            </a:r>
          </a:p>
          <a:p>
            <a:pPr>
              <a:lnSpc>
                <a:spcPct val="80000"/>
              </a:lnSpc>
              <a:buFont typeface="Wingdings" pitchFamily="2" charset="2"/>
              <a:buChar char="§"/>
            </a:pPr>
            <a:r>
              <a:rPr lang="en-US" sz="1800"/>
              <a:t>Cannabinoid receptors found on pre-synaptic nerves terminals, act to inhibit calcium ion flux…stimulation of these inhibits the release of other NTs = psychoactive effects</a:t>
            </a:r>
          </a:p>
          <a:p>
            <a:pPr>
              <a:lnSpc>
                <a:spcPct val="80000"/>
              </a:lnSpc>
              <a:buFont typeface="Wingdings" pitchFamily="2" charset="2"/>
              <a:buChar char="§"/>
            </a:pPr>
            <a:r>
              <a:rPr lang="en-US" sz="1800"/>
              <a:t>Ingestion: marijuana cigarette: ¼ to ½ the amount of THC present is actually available in the smoke</a:t>
            </a:r>
          </a:p>
          <a:p>
            <a:pPr>
              <a:lnSpc>
                <a:spcPct val="80000"/>
              </a:lnSpc>
              <a:buFont typeface="Wingdings" pitchFamily="2" charset="2"/>
              <a:buChar char="§"/>
            </a:pPr>
            <a:r>
              <a:rPr lang="en-US" sz="1800"/>
              <a:t>Heart rate, blood pressure up, skin temp decreases</a:t>
            </a:r>
          </a:p>
          <a:p>
            <a:pPr>
              <a:lnSpc>
                <a:spcPct val="80000"/>
              </a:lnSpc>
              <a:buFont typeface="Wingdings" pitchFamily="2" charset="2"/>
              <a:buChar char="§"/>
            </a:pPr>
            <a:r>
              <a:rPr lang="en-US" sz="1800"/>
              <a:t>THC is absorbed and distributed to fatty parts of the body = readily penetrates the BBB of the brain; readily crosses placental barrier and reaches fetus</a:t>
            </a:r>
          </a:p>
          <a:p>
            <a:pPr>
              <a:lnSpc>
                <a:spcPct val="80000"/>
              </a:lnSpc>
              <a:buFont typeface="Wingdings" pitchFamily="2" charset="2"/>
              <a:buChar char="§"/>
            </a:pPr>
            <a:r>
              <a:rPr lang="en-US" sz="1800"/>
              <a:t>Urine tests test for the metabolites of THC (lasts in body for about a month after)</a:t>
            </a:r>
          </a:p>
          <a:p>
            <a:pPr>
              <a:lnSpc>
                <a:spcPct val="80000"/>
              </a:lnSpc>
              <a:buFont typeface="Wingdings" pitchFamily="2" charset="2"/>
              <a:buChar char="§"/>
            </a:pPr>
            <a:r>
              <a:rPr lang="en-US" sz="1800"/>
              <a:t>66 million Americans had tried marijuana at least once in their lifetime (Adams et al., 1990). Surveys reveal that 31% of teenagers, 40% of young adults, and 10% of older adults have tried Marijuana. It is generally acknowledged that marijuana use among adolescents peaked in the 1970s. Daily users of marijuana dropped from 10.2 percent in 1978 to 5 percent in 1984 (Centers for Disease Control 1991; Frances and Franklin 1988). </a:t>
            </a:r>
          </a:p>
          <a:p>
            <a:pPr>
              <a:lnSpc>
                <a:spcPct val="80000"/>
              </a:lnSpc>
            </a:pPr>
            <a:endParaRPr lang="en-US" sz="1800"/>
          </a:p>
        </p:txBody>
      </p:sp>
    </p:spTree>
  </p:cSld>
  <p:clrMapOvr>
    <a:masterClrMapping/>
  </p:clrMapOvr>
  <p:transition>
    <p:random/>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Trends</a:t>
            </a:r>
            <a:endParaRPr lang="en-US" dirty="0"/>
          </a:p>
        </p:txBody>
      </p:sp>
      <p:sp>
        <p:nvSpPr>
          <p:cNvPr id="3" name="Content Placeholder 2"/>
          <p:cNvSpPr>
            <a:spLocks noGrp="1"/>
          </p:cNvSpPr>
          <p:nvPr>
            <p:ph idx="1"/>
          </p:nvPr>
        </p:nvSpPr>
        <p:spPr/>
        <p:txBody>
          <a:bodyPr/>
          <a:lstStyle/>
          <a:p>
            <a:r>
              <a:rPr lang="en-US" dirty="0" smtClean="0">
                <a:hlinkClick r:id="rId2"/>
              </a:rPr>
              <a:t>http://www.whitehousedrugpolicy.gov/publications/factsht/druguse/</a:t>
            </a:r>
            <a:endParaRPr lang="en-US" dirty="0"/>
          </a:p>
        </p:txBody>
      </p:sp>
    </p:spTree>
  </p:cSld>
  <p:clrMapOvr>
    <a:masterClrMapping/>
  </p:clrMapOvr>
  <p:transition>
    <p:random/>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r>
              <a:rPr lang="en-US"/>
              <a:t>Effects of THC</a:t>
            </a:r>
            <a:endParaRPr lang="en-US">
              <a:solidFill>
                <a:srgbClr val="6600CC"/>
              </a:solidFill>
            </a:endParaRPr>
          </a:p>
        </p:txBody>
      </p:sp>
      <p:sp>
        <p:nvSpPr>
          <p:cNvPr id="149507" name="Rectangle 3"/>
          <p:cNvSpPr>
            <a:spLocks noGrp="1" noChangeArrowheads="1"/>
          </p:cNvSpPr>
          <p:nvPr>
            <p:ph type="body" idx="1"/>
          </p:nvPr>
        </p:nvSpPr>
        <p:spPr/>
        <p:txBody>
          <a:bodyPr/>
          <a:lstStyle/>
          <a:p>
            <a:pPr>
              <a:lnSpc>
                <a:spcPct val="90000"/>
              </a:lnSpc>
            </a:pPr>
            <a:r>
              <a:rPr lang="en-US" sz="2700"/>
              <a:t>Disruption of memory (reduction of hippocampus) – encoding and retrieval</a:t>
            </a:r>
          </a:p>
          <a:p>
            <a:pPr>
              <a:lnSpc>
                <a:spcPct val="90000"/>
              </a:lnSpc>
            </a:pPr>
            <a:r>
              <a:rPr lang="en-US" sz="2700"/>
              <a:t>Works as a analgesic in the brain or at peripheral terminals of nociceptive neurons</a:t>
            </a:r>
          </a:p>
          <a:p>
            <a:pPr>
              <a:lnSpc>
                <a:spcPct val="90000"/>
              </a:lnSpc>
            </a:pPr>
            <a:r>
              <a:rPr lang="en-US" sz="2700"/>
              <a:t>Decreases aggression, ability to perform complex behavioral tasks, induces hallucinations, temporal distortions, increases social interactions in monkeys, lowers female sex hormones, decreases ovulation, decreases sperm production, induces overeating in rats</a:t>
            </a:r>
          </a:p>
          <a:p>
            <a:pPr>
              <a:lnSpc>
                <a:spcPct val="90000"/>
              </a:lnSpc>
            </a:pPr>
            <a:endParaRPr lang="en-US" sz="2700"/>
          </a:p>
          <a:p>
            <a:pPr>
              <a:lnSpc>
                <a:spcPct val="90000"/>
              </a:lnSpc>
            </a:pPr>
            <a:endParaRPr lang="en-US" sz="2700"/>
          </a:p>
        </p:txBody>
      </p:sp>
    </p:spTree>
  </p:cSld>
  <p:clrMapOvr>
    <a:masterClrMapping/>
  </p:clrMapOvr>
  <p:transition>
    <p:random/>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r>
              <a:rPr lang="en-US"/>
              <a:t>PCP</a:t>
            </a:r>
          </a:p>
        </p:txBody>
      </p:sp>
      <p:sp>
        <p:nvSpPr>
          <p:cNvPr id="152579" name="Rectangle 3"/>
          <p:cNvSpPr>
            <a:spLocks noGrp="1" noChangeArrowheads="1"/>
          </p:cNvSpPr>
          <p:nvPr>
            <p:ph type="body" idx="1"/>
          </p:nvPr>
        </p:nvSpPr>
        <p:spPr/>
        <p:txBody>
          <a:bodyPr/>
          <a:lstStyle/>
          <a:p>
            <a:r>
              <a:rPr lang="en-US"/>
              <a:t>PCP</a:t>
            </a:r>
          </a:p>
          <a:p>
            <a:pPr lvl="1"/>
            <a:r>
              <a:rPr lang="en-US"/>
              <a:t>Initially used for animal surgery anesthesia</a:t>
            </a:r>
          </a:p>
          <a:p>
            <a:pPr lvl="1"/>
            <a:r>
              <a:rPr lang="en-US"/>
              <a:t>Slurred speech, numbness of extremities</a:t>
            </a:r>
          </a:p>
          <a:p>
            <a:pPr lvl="1"/>
            <a:r>
              <a:rPr lang="en-US"/>
              <a:t>Hallucinogenic</a:t>
            </a:r>
          </a:p>
          <a:p>
            <a:pPr lvl="1"/>
            <a:r>
              <a:rPr lang="en-US"/>
              <a:t>Extremely wide range of subjective effects</a:t>
            </a:r>
          </a:p>
          <a:p>
            <a:pPr lvl="2"/>
            <a:r>
              <a:rPr lang="en-US"/>
              <a:t>Increased sensitivity to stimuli, sense of intoxication, delirium, delusional mood, flashback disorders</a:t>
            </a:r>
          </a:p>
          <a:p>
            <a:endParaRPr lang="en-US"/>
          </a:p>
        </p:txBody>
      </p:sp>
    </p:spTree>
  </p:cSld>
  <p:clrMapOvr>
    <a:masterClrMapping/>
  </p:clrMapOvr>
  <p:transition>
    <p:random/>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762000" y="533400"/>
            <a:ext cx="6916738" cy="1143000"/>
          </a:xfrm>
        </p:spPr>
        <p:txBody>
          <a:bodyPr/>
          <a:lstStyle/>
          <a:p>
            <a:r>
              <a:rPr lang="en-US" altLang="en-US" dirty="0">
                <a:solidFill>
                  <a:srgbClr val="6600CC"/>
                </a:solidFill>
              </a:rPr>
              <a:t>Psychoactive Drugs</a:t>
            </a:r>
            <a:endParaRPr lang="en-US" altLang="en-US" sz="2900" dirty="0"/>
          </a:p>
        </p:txBody>
      </p:sp>
      <p:pic>
        <p:nvPicPr>
          <p:cNvPr id="130051" name="Picture 3" descr="7ecover"/>
          <p:cNvPicPr>
            <a:picLocks noChangeAspect="1" noChangeArrowheads="1"/>
          </p:cNvPicPr>
          <p:nvPr/>
        </p:nvPicPr>
        <p:blipFill>
          <a:blip r:embed="rId2" cstate="print"/>
          <a:srcRect/>
          <a:stretch>
            <a:fillRect/>
          </a:stretch>
        </p:blipFill>
        <p:spPr bwMode="auto">
          <a:xfrm>
            <a:off x="7604125" y="152400"/>
            <a:ext cx="1343025" cy="1600200"/>
          </a:xfrm>
          <a:prstGeom prst="rect">
            <a:avLst/>
          </a:prstGeom>
          <a:noFill/>
        </p:spPr>
      </p:pic>
      <p:pic>
        <p:nvPicPr>
          <p:cNvPr id="130052" name="Picture 4"/>
          <p:cNvPicPr>
            <a:picLocks noChangeAspect="1" noChangeArrowheads="1"/>
          </p:cNvPicPr>
          <p:nvPr/>
        </p:nvPicPr>
        <p:blipFill>
          <a:blip r:embed="rId3" cstate="print"/>
          <a:srcRect/>
          <a:stretch>
            <a:fillRect/>
          </a:stretch>
        </p:blipFill>
        <p:spPr bwMode="auto">
          <a:xfrm>
            <a:off x="0" y="1752600"/>
            <a:ext cx="9144000" cy="5105400"/>
          </a:xfrm>
          <a:prstGeom prst="rect">
            <a:avLst/>
          </a:prstGeom>
          <a:noFill/>
        </p:spPr>
      </p:pic>
    </p:spTree>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447800" y="533400"/>
            <a:ext cx="7010400" cy="1143000"/>
          </a:xfrm>
        </p:spPr>
        <p:txBody>
          <a:bodyPr/>
          <a:lstStyle/>
          <a:p>
            <a:r>
              <a:rPr lang="en-US"/>
              <a:t>5 Levels of Consciousness</a:t>
            </a:r>
          </a:p>
        </p:txBody>
      </p:sp>
      <p:sp>
        <p:nvSpPr>
          <p:cNvPr id="6147" name="Rectangle 3"/>
          <p:cNvSpPr>
            <a:spLocks noGrp="1" noChangeArrowheads="1"/>
          </p:cNvSpPr>
          <p:nvPr>
            <p:ph type="body" idx="1"/>
          </p:nvPr>
        </p:nvSpPr>
        <p:spPr>
          <a:xfrm>
            <a:off x="0" y="1676400"/>
            <a:ext cx="9144000" cy="5181600"/>
          </a:xfrm>
        </p:spPr>
        <p:txBody>
          <a:bodyPr/>
          <a:lstStyle/>
          <a:p>
            <a:pPr>
              <a:lnSpc>
                <a:spcPct val="80000"/>
              </a:lnSpc>
            </a:pPr>
            <a:r>
              <a:rPr lang="en-US" sz="2200" b="1"/>
              <a:t>Conscious</a:t>
            </a:r>
            <a:r>
              <a:rPr lang="en-US" sz="2200"/>
              <a:t>– What I say, do, think, perceive, feel RIGHT NOW</a:t>
            </a:r>
          </a:p>
          <a:p>
            <a:pPr>
              <a:lnSpc>
                <a:spcPct val="80000"/>
              </a:lnSpc>
            </a:pPr>
            <a:r>
              <a:rPr lang="en-US" sz="2200" b="1"/>
              <a:t>Nonconscious</a:t>
            </a:r>
            <a:r>
              <a:rPr lang="en-US" sz="2200"/>
              <a:t>– heartbeat, respiration, digestion</a:t>
            </a:r>
          </a:p>
          <a:p>
            <a:pPr>
              <a:lnSpc>
                <a:spcPct val="80000"/>
              </a:lnSpc>
            </a:pPr>
            <a:r>
              <a:rPr lang="en-US" sz="2200" b="1"/>
              <a:t>Preconscious</a:t>
            </a:r>
            <a:r>
              <a:rPr lang="en-US" sz="2200"/>
              <a:t>– info about you and environment that you are NOT currently aware of, but could be…</a:t>
            </a:r>
          </a:p>
          <a:p>
            <a:pPr lvl="1">
              <a:lnSpc>
                <a:spcPct val="80000"/>
              </a:lnSpc>
            </a:pPr>
            <a:r>
              <a:rPr lang="en-US" sz="2000"/>
              <a:t>“What was your favorite childhood toy?”  that preconscious memory could be brought into your conscious level</a:t>
            </a:r>
          </a:p>
          <a:p>
            <a:pPr>
              <a:lnSpc>
                <a:spcPct val="80000"/>
              </a:lnSpc>
            </a:pPr>
            <a:r>
              <a:rPr lang="en-US" sz="2200" b="1"/>
              <a:t>Subconscious</a:t>
            </a:r>
            <a:r>
              <a:rPr lang="en-US" sz="2200"/>
              <a:t>– info we are not currently aware of but know must exist</a:t>
            </a:r>
          </a:p>
          <a:p>
            <a:pPr lvl="1">
              <a:lnSpc>
                <a:spcPct val="80000"/>
              </a:lnSpc>
            </a:pPr>
            <a:r>
              <a:rPr lang="en-US" sz="2000"/>
              <a:t>Priming – why do we like a list of words presented earlier (mere exposure effect)</a:t>
            </a:r>
          </a:p>
          <a:p>
            <a:pPr lvl="1">
              <a:lnSpc>
                <a:spcPct val="80000"/>
              </a:lnSpc>
            </a:pPr>
            <a:r>
              <a:rPr lang="en-US" sz="2000"/>
              <a:t>Blindsight…think back to perception…?</a:t>
            </a:r>
          </a:p>
          <a:p>
            <a:pPr lvl="1">
              <a:lnSpc>
                <a:spcPct val="80000"/>
              </a:lnSpc>
            </a:pPr>
            <a:r>
              <a:rPr lang="en-US" sz="2000"/>
              <a:t>THE MIND #9 – Studying Unconscious Through Subliminal Perception</a:t>
            </a:r>
          </a:p>
          <a:p>
            <a:pPr>
              <a:lnSpc>
                <a:spcPct val="80000"/>
              </a:lnSpc>
            </a:pPr>
            <a:r>
              <a:rPr lang="en-US" sz="2200" b="1"/>
              <a:t>Unconscious</a:t>
            </a:r>
            <a:r>
              <a:rPr lang="en-US" sz="2200"/>
              <a:t>– psychoanalytic term for the events and feelings that are unacceptable to our conscious mind and that are repressed into this storage area</a:t>
            </a:r>
          </a:p>
        </p:txBody>
      </p:sp>
      <p:pic>
        <p:nvPicPr>
          <p:cNvPr id="6148" name="Picture 4" descr="drummer"/>
          <p:cNvPicPr>
            <a:picLocks noChangeAspect="1" noChangeArrowheads="1" noCrop="1"/>
          </p:cNvPicPr>
          <p:nvPr/>
        </p:nvPicPr>
        <p:blipFill>
          <a:blip r:embed="rId2" cstate="print"/>
          <a:srcRect/>
          <a:stretch>
            <a:fillRect/>
          </a:stretch>
        </p:blipFill>
        <p:spPr bwMode="auto">
          <a:xfrm>
            <a:off x="0" y="0"/>
            <a:ext cx="1676400" cy="1676400"/>
          </a:xfrm>
          <a:prstGeom prst="rect">
            <a:avLst/>
          </a:prstGeom>
          <a:noFill/>
        </p:spPr>
      </p:pic>
      <p:pic>
        <p:nvPicPr>
          <p:cNvPr id="6149" name="Picture 5" descr="drummer"/>
          <p:cNvPicPr>
            <a:picLocks noChangeAspect="1" noChangeArrowheads="1" noCrop="1"/>
          </p:cNvPicPr>
          <p:nvPr/>
        </p:nvPicPr>
        <p:blipFill>
          <a:blip r:embed="rId2" cstate="print"/>
          <a:srcRect/>
          <a:stretch>
            <a:fillRect/>
          </a:stretch>
        </p:blipFill>
        <p:spPr bwMode="auto">
          <a:xfrm>
            <a:off x="7543800" y="0"/>
            <a:ext cx="1600200" cy="1600200"/>
          </a:xfrm>
          <a:prstGeom prst="rect">
            <a:avLst/>
          </a:prstGeom>
          <a:noFill/>
        </p:spPr>
      </p:pic>
    </p:spTree>
  </p:cSld>
  <p:clrMapOvr>
    <a:masterClrMapping/>
  </p:clrMapOvr>
  <p:transition>
    <p:random/>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r>
              <a:rPr lang="en-US">
                <a:solidFill>
                  <a:srgbClr val="6600CC"/>
                </a:solidFill>
              </a:rPr>
              <a:t>A Brief Note on Addiction</a:t>
            </a:r>
          </a:p>
        </p:txBody>
      </p:sp>
      <p:sp>
        <p:nvSpPr>
          <p:cNvPr id="131075" name="Rectangle 3"/>
          <p:cNvSpPr>
            <a:spLocks noGrp="1" noChangeArrowheads="1"/>
          </p:cNvSpPr>
          <p:nvPr>
            <p:ph type="body" idx="1"/>
          </p:nvPr>
        </p:nvSpPr>
        <p:spPr/>
        <p:txBody>
          <a:bodyPr/>
          <a:lstStyle/>
          <a:p>
            <a:r>
              <a:rPr lang="en-US"/>
              <a:t>Handout 7-12 (My pages 20-21)</a:t>
            </a:r>
          </a:p>
          <a:p>
            <a:r>
              <a:rPr lang="en-US"/>
              <a:t>Stats about college and alcohol</a:t>
            </a:r>
          </a:p>
          <a:p>
            <a:pPr lvl="1"/>
            <a:r>
              <a:rPr lang="en-US"/>
              <a:t>Page 23</a:t>
            </a:r>
          </a:p>
          <a:p>
            <a:pPr lvl="1"/>
            <a:r>
              <a:rPr lang="en-US"/>
              <a:t>If time…http://www.factsontap.org/factsontap/marijuana/index.htm </a:t>
            </a:r>
          </a:p>
          <a:p>
            <a:pPr lvl="1"/>
            <a:r>
              <a:rPr lang="en-US">
                <a:sym typeface="Wingdings" pitchFamily="2" charset="2"/>
              </a:rPr>
              <a:t> a little biased</a:t>
            </a:r>
          </a:p>
        </p:txBody>
      </p:sp>
    </p:spTree>
  </p:cSld>
  <p:clrMapOvr>
    <a:masterClrMapping/>
  </p:clrMapOvr>
  <p:transition>
    <p:random/>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r>
              <a:rPr lang="en-US">
                <a:solidFill>
                  <a:srgbClr val="6600CC"/>
                </a:solidFill>
              </a:rPr>
              <a:t>Think About This</a:t>
            </a:r>
          </a:p>
        </p:txBody>
      </p:sp>
      <p:sp>
        <p:nvSpPr>
          <p:cNvPr id="136195" name="Rectangle 3"/>
          <p:cNvSpPr>
            <a:spLocks noGrp="1" noChangeArrowheads="1"/>
          </p:cNvSpPr>
          <p:nvPr>
            <p:ph type="body" idx="1"/>
          </p:nvPr>
        </p:nvSpPr>
        <p:spPr/>
        <p:txBody>
          <a:bodyPr/>
          <a:lstStyle/>
          <a:p>
            <a:r>
              <a:rPr lang="en-US" sz="2700" dirty="0">
                <a:hlinkClick r:id="rId2"/>
              </a:rPr>
              <a:t>http://www.factsontap.org/factsontap/drugs/the_challenge.htm</a:t>
            </a:r>
            <a:endParaRPr lang="en-US" sz="2700" dirty="0"/>
          </a:p>
          <a:p>
            <a:r>
              <a:rPr lang="en-US" sz="2700" dirty="0"/>
              <a:t>If time…discussion on drugs…</a:t>
            </a:r>
          </a:p>
          <a:p>
            <a:pPr lvl="1"/>
            <a:r>
              <a:rPr lang="en-US" sz="2200" dirty="0"/>
              <a:t>“Should drugs be legalized?”</a:t>
            </a:r>
          </a:p>
          <a:p>
            <a:pPr lvl="1"/>
            <a:r>
              <a:rPr lang="en-US" sz="2200" dirty="0"/>
              <a:t>“Should marijuana be legal for medicinal purposes?”</a:t>
            </a:r>
          </a:p>
          <a:p>
            <a:pPr lvl="1"/>
            <a:r>
              <a:rPr lang="en-US" sz="2200" dirty="0"/>
              <a:t>“Is drug addiction a choice?”</a:t>
            </a:r>
          </a:p>
          <a:p>
            <a:pPr lvl="1"/>
            <a:r>
              <a:rPr lang="en-US" sz="2200" dirty="0"/>
              <a:t>“Are too many children receiving Ritalin?”</a:t>
            </a:r>
          </a:p>
          <a:p>
            <a:pPr lvl="1"/>
            <a:r>
              <a:rPr lang="en-US" sz="2200" dirty="0"/>
              <a:t>“Does drug abuse treatment work?”</a:t>
            </a:r>
          </a:p>
          <a:p>
            <a:endParaRPr lang="en-US" sz="2700" dirty="0"/>
          </a:p>
        </p:txBody>
      </p:sp>
    </p:spTree>
  </p:cSld>
  <p:clrMapOvr>
    <a:masterClrMapping/>
  </p:clrMapOvr>
  <p:transition>
    <p:random/>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r>
              <a:rPr lang="en-US"/>
              <a:t>Want to Try Some “Relaxation Exercises?”</a:t>
            </a:r>
          </a:p>
        </p:txBody>
      </p:sp>
      <p:sp>
        <p:nvSpPr>
          <p:cNvPr id="137219" name="Rectangle 3"/>
          <p:cNvSpPr>
            <a:spLocks noGrp="1" noChangeArrowheads="1"/>
          </p:cNvSpPr>
          <p:nvPr>
            <p:ph type="body" idx="1"/>
          </p:nvPr>
        </p:nvSpPr>
        <p:spPr/>
        <p:txBody>
          <a:bodyPr/>
          <a:lstStyle/>
          <a:p>
            <a:r>
              <a:rPr lang="en-US">
                <a:hlinkClick r:id="rId2"/>
              </a:rPr>
              <a:t>http://www.choosehypnosis.com/sleep_easy.htm</a:t>
            </a:r>
            <a:r>
              <a:rPr lang="en-US"/>
              <a:t> </a:t>
            </a:r>
          </a:p>
          <a:p>
            <a:r>
              <a:rPr lang="en-US">
                <a:hlinkClick r:id="rId3"/>
              </a:rPr>
              <a:t>http://www.hypnosis.com/scripts.aspx?section=2</a:t>
            </a:r>
            <a:r>
              <a:rPr lang="en-US"/>
              <a:t> </a:t>
            </a:r>
          </a:p>
        </p:txBody>
      </p:sp>
    </p:spTree>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685800" y="533400"/>
            <a:ext cx="7772400" cy="2266950"/>
          </a:xfrm>
        </p:spPr>
        <p:txBody>
          <a:bodyPr/>
          <a:lstStyle/>
          <a:p>
            <a:r>
              <a:rPr lang="en-US"/>
              <a:t>Sleep &amp; Dreams</a:t>
            </a:r>
          </a:p>
        </p:txBody>
      </p:sp>
      <p:sp>
        <p:nvSpPr>
          <p:cNvPr id="9220" name="Rectangle 4"/>
          <p:cNvSpPr>
            <a:spLocks noGrp="1" noChangeArrowheads="1"/>
          </p:cNvSpPr>
          <p:nvPr>
            <p:ph type="subTitle" idx="1"/>
          </p:nvPr>
        </p:nvSpPr>
        <p:spPr>
          <a:xfrm>
            <a:off x="1752600" y="3810000"/>
            <a:ext cx="5410200" cy="1905000"/>
          </a:xfrm>
        </p:spPr>
        <p:txBody>
          <a:bodyPr/>
          <a:lstStyle/>
          <a:p>
            <a:pPr>
              <a:lnSpc>
                <a:spcPct val="80000"/>
              </a:lnSpc>
            </a:pPr>
            <a:r>
              <a:rPr lang="en-US" sz="2100"/>
              <a:t>Biological Rhythms</a:t>
            </a:r>
          </a:p>
          <a:p>
            <a:pPr>
              <a:lnSpc>
                <a:spcPct val="80000"/>
              </a:lnSpc>
            </a:pPr>
            <a:r>
              <a:rPr lang="en-US" sz="2100"/>
              <a:t>The Rhythm of Sleep</a:t>
            </a:r>
          </a:p>
          <a:p>
            <a:pPr>
              <a:lnSpc>
                <a:spcPct val="80000"/>
              </a:lnSpc>
            </a:pPr>
            <a:r>
              <a:rPr lang="en-US" sz="2100"/>
              <a:t>Why do We Sleep?</a:t>
            </a:r>
          </a:p>
          <a:p>
            <a:pPr>
              <a:lnSpc>
                <a:spcPct val="80000"/>
              </a:lnSpc>
            </a:pPr>
            <a:r>
              <a:rPr lang="en-US" sz="2100"/>
              <a:t>Sleep Disorders</a:t>
            </a:r>
          </a:p>
          <a:p>
            <a:pPr>
              <a:lnSpc>
                <a:spcPct val="80000"/>
              </a:lnSpc>
            </a:pPr>
            <a:r>
              <a:rPr lang="en-US" sz="2100"/>
              <a:t>Dreams</a:t>
            </a:r>
          </a:p>
        </p:txBody>
      </p:sp>
      <p:pic>
        <p:nvPicPr>
          <p:cNvPr id="9221" name="Picture 5" descr="sleepdog"/>
          <p:cNvPicPr>
            <a:picLocks noChangeAspect="1" noChangeArrowheads="1" noCrop="1"/>
          </p:cNvPicPr>
          <p:nvPr/>
        </p:nvPicPr>
        <p:blipFill>
          <a:blip r:embed="rId2" cstate="print"/>
          <a:srcRect/>
          <a:stretch>
            <a:fillRect/>
          </a:stretch>
        </p:blipFill>
        <p:spPr bwMode="auto">
          <a:xfrm>
            <a:off x="2667000" y="1905000"/>
            <a:ext cx="3657600" cy="2438400"/>
          </a:xfrm>
          <a:prstGeom prst="rect">
            <a:avLst/>
          </a:prstGeom>
          <a:noFill/>
        </p:spPr>
      </p:pic>
    </p:spTree>
  </p:cSld>
  <p:clrMapOvr>
    <a:masterClrMapping/>
  </p:clrMapOvr>
  <p:transition>
    <p:random/>
  </p:transition>
  <p:timing>
    <p:tnLst>
      <p:par>
        <p:cTn id="1" dur="indefinite" restart="never" nodeType="tmRoot"/>
      </p:par>
    </p:tnLst>
  </p:timing>
</p:sld>
</file>

<file path=ppt/theme/theme1.xml><?xml version="1.0" encoding="utf-8"?>
<a:theme xmlns:a="http://schemas.openxmlformats.org/drawingml/2006/main" name="Studio">
  <a:themeElements>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fontScheme name="Studio">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clrMap bg1="lt1" tx1="dk1" bg2="lt2" tx2="dk2" accent1="accent1" accent2="accent2" accent3="accent3" accent4="accent4" accent5="accent5" accent6="accent6" hlink="hlink" folHlink="folHlink"/>
    </a:extraClrScheme>
    <a:extraClrScheme>
      <a:clrScheme name="Studio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clrMap bg1="lt1" tx1="dk1" bg2="lt2" tx2="dk2" accent1="accent1" accent2="accent2" accent3="accent3" accent4="accent4" accent5="accent5" accent6="accent6" hlink="hlink" folHlink="folHlink"/>
    </a:extraClrScheme>
    <a:extraClrScheme>
      <a:clrScheme name="Studio 3">
        <a:dk1>
          <a:srgbClr val="000000"/>
        </a:dk1>
        <a:lt1>
          <a:srgbClr val="FFFFFF"/>
        </a:lt1>
        <a:dk2>
          <a:srgbClr val="CD0505"/>
        </a:dk2>
        <a:lt2>
          <a:srgbClr val="5F5F5F"/>
        </a:lt2>
        <a:accent1>
          <a:srgbClr val="D2D5DE"/>
        </a:accent1>
        <a:accent2>
          <a:srgbClr val="D55757"/>
        </a:accent2>
        <a:accent3>
          <a:srgbClr val="FFFFFF"/>
        </a:accent3>
        <a:accent4>
          <a:srgbClr val="000000"/>
        </a:accent4>
        <a:accent5>
          <a:srgbClr val="E5E7EC"/>
        </a:accent5>
        <a:accent6>
          <a:srgbClr val="C14E4E"/>
        </a:accent6>
        <a:hlink>
          <a:srgbClr val="F42D1E"/>
        </a:hlink>
        <a:folHlink>
          <a:srgbClr val="7C849E"/>
        </a:folHlink>
      </a:clrScheme>
      <a:clrMap bg1="lt1" tx1="dk1" bg2="lt2" tx2="dk2" accent1="accent1" accent2="accent2" accent3="accent3" accent4="accent4" accent5="accent5" accent6="accent6" hlink="hlink" folHlink="folHlink"/>
    </a:extraClrScheme>
    <a:extraClrScheme>
      <a:clrScheme name="Studio 4">
        <a:dk1>
          <a:srgbClr val="000000"/>
        </a:dk1>
        <a:lt1>
          <a:srgbClr val="FFFFFF"/>
        </a:lt1>
        <a:dk2>
          <a:srgbClr val="551A07"/>
        </a:dk2>
        <a:lt2>
          <a:srgbClr val="CC3300"/>
        </a:lt2>
        <a:accent1>
          <a:srgbClr val="F4B400"/>
        </a:accent1>
        <a:accent2>
          <a:srgbClr val="993300"/>
        </a:accent2>
        <a:accent3>
          <a:srgbClr val="FFFFFF"/>
        </a:accent3>
        <a:accent4>
          <a:srgbClr val="000000"/>
        </a:accent4>
        <a:accent5>
          <a:srgbClr val="F8D6AA"/>
        </a:accent5>
        <a:accent6>
          <a:srgbClr val="8A2D00"/>
        </a:accent6>
        <a:hlink>
          <a:srgbClr val="FF3300"/>
        </a:hlink>
        <a:folHlink>
          <a:srgbClr val="666699"/>
        </a:folHlink>
      </a:clrScheme>
      <a:clrMap bg1="lt1" tx1="dk1" bg2="lt2" tx2="dk2" accent1="accent1" accent2="accent2" accent3="accent3" accent4="accent4" accent5="accent5" accent6="accent6" hlink="hlink" folHlink="folHlink"/>
    </a:extraClrScheme>
    <a:extraClrScheme>
      <a:clrScheme name="Studio 5">
        <a:dk1>
          <a:srgbClr val="000000"/>
        </a:dk1>
        <a:lt1>
          <a:srgbClr val="FFFFFF"/>
        </a:lt1>
        <a:dk2>
          <a:srgbClr val="FF0000"/>
        </a:dk2>
        <a:lt2>
          <a:srgbClr val="FFCC00"/>
        </a:lt2>
        <a:accent1>
          <a:srgbClr val="66CCFF"/>
        </a:accent1>
        <a:accent2>
          <a:srgbClr val="009900"/>
        </a:accent2>
        <a:accent3>
          <a:srgbClr val="FFFFFF"/>
        </a:accent3>
        <a:accent4>
          <a:srgbClr val="000000"/>
        </a:accent4>
        <a:accent5>
          <a:srgbClr val="B8E2FF"/>
        </a:accent5>
        <a:accent6>
          <a:srgbClr val="008A00"/>
        </a:accent6>
        <a:hlink>
          <a:srgbClr val="FF3300"/>
        </a:hlink>
        <a:folHlink>
          <a:srgbClr val="6600FF"/>
        </a:folHlink>
      </a:clrScheme>
      <a:clrMap bg1="lt1" tx1="dk1" bg2="lt2" tx2="dk2" accent1="accent1" accent2="accent2" accent3="accent3" accent4="accent4" accent5="accent5" accent6="accent6" hlink="hlink" folHlink="folHlink"/>
    </a:extraClrScheme>
    <a:extraClrScheme>
      <a:clrScheme name="Studio 6">
        <a:dk1>
          <a:srgbClr val="666633"/>
        </a:dk1>
        <a:lt1>
          <a:srgbClr val="FFFFFF"/>
        </a:lt1>
        <a:dk2>
          <a:srgbClr val="000000"/>
        </a:dk2>
        <a:lt2>
          <a:srgbClr val="CC3300"/>
        </a:lt2>
        <a:accent1>
          <a:srgbClr val="808000"/>
        </a:accent1>
        <a:accent2>
          <a:srgbClr val="FF9900"/>
        </a:accent2>
        <a:accent3>
          <a:srgbClr val="AAAAAA"/>
        </a:accent3>
        <a:accent4>
          <a:srgbClr val="DADADA"/>
        </a:accent4>
        <a:accent5>
          <a:srgbClr val="C0C0AA"/>
        </a:accent5>
        <a:accent6>
          <a:srgbClr val="E78A00"/>
        </a:accent6>
        <a:hlink>
          <a:srgbClr val="CC6600"/>
        </a:hlink>
        <a:folHlink>
          <a:srgbClr val="434B1F"/>
        </a:folHlink>
      </a:clrScheme>
      <a:clrMap bg1="dk2" tx1="lt1" bg2="dk1" tx2="lt2" accent1="accent1" accent2="accent2" accent3="accent3" accent4="accent4" accent5="accent5" accent6="accent6" hlink="hlink" folHlink="folHlink"/>
    </a:extraClrScheme>
    <a:extraClrScheme>
      <a:clrScheme name="Studio 7">
        <a:dk1>
          <a:srgbClr val="766997"/>
        </a:dk1>
        <a:lt1>
          <a:srgbClr val="FFFFFF"/>
        </a:lt1>
        <a:dk2>
          <a:srgbClr val="530901"/>
        </a:dk2>
        <a:lt2>
          <a:srgbClr val="FFFFFF"/>
        </a:lt2>
        <a:accent1>
          <a:srgbClr val="FF3300"/>
        </a:accent1>
        <a:accent2>
          <a:srgbClr val="CC6600"/>
        </a:accent2>
        <a:accent3>
          <a:srgbClr val="B3AAAA"/>
        </a:accent3>
        <a:accent4>
          <a:srgbClr val="DADADA"/>
        </a:accent4>
        <a:accent5>
          <a:srgbClr val="FFADAA"/>
        </a:accent5>
        <a:accent6>
          <a:srgbClr val="B95C00"/>
        </a:accent6>
        <a:hlink>
          <a:srgbClr val="FF9900"/>
        </a:hlink>
        <a:folHlink>
          <a:srgbClr val="993300"/>
        </a:folHlink>
      </a:clrScheme>
      <a:clrMap bg1="dk2" tx1="lt1" bg2="dk1" tx2="lt2" accent1="accent1" accent2="accent2" accent3="accent3" accent4="accent4" accent5="accent5" accent6="accent6" hlink="hlink" folHlink="folHlink"/>
    </a:extraClrScheme>
    <a:extraClrScheme>
      <a:clrScheme name="Studio 8">
        <a:dk1>
          <a:srgbClr val="666699"/>
        </a:dk1>
        <a:lt1>
          <a:srgbClr val="FFFFFF"/>
        </a:lt1>
        <a:dk2>
          <a:srgbClr val="4C004C"/>
        </a:dk2>
        <a:lt2>
          <a:srgbClr val="FFFFFF"/>
        </a:lt2>
        <a:accent1>
          <a:srgbClr val="0099CC"/>
        </a:accent1>
        <a:accent2>
          <a:srgbClr val="993366"/>
        </a:accent2>
        <a:accent3>
          <a:srgbClr val="B2AAB2"/>
        </a:accent3>
        <a:accent4>
          <a:srgbClr val="DADADA"/>
        </a:accent4>
        <a:accent5>
          <a:srgbClr val="AACAE2"/>
        </a:accent5>
        <a:accent6>
          <a:srgbClr val="8A2D5C"/>
        </a:accent6>
        <a:hlink>
          <a:srgbClr val="99CC00"/>
        </a:hlink>
        <a:folHlink>
          <a:srgbClr val="006699"/>
        </a:folHlink>
      </a:clrScheme>
      <a:clrMap bg1="dk2" tx1="lt1" bg2="dk1" tx2="lt2" accent1="accent1" accent2="accent2" accent3="accent3" accent4="accent4" accent5="accent5" accent6="accent6" hlink="hlink" folHlink="folHlink"/>
    </a:extraClrScheme>
    <a:extraClrScheme>
      <a:clrScheme name="Studio 9">
        <a:dk1>
          <a:srgbClr val="565682"/>
        </a:dk1>
        <a:lt1>
          <a:srgbClr val="FFFFFF"/>
        </a:lt1>
        <a:dk2>
          <a:srgbClr val="1E1551"/>
        </a:dk2>
        <a:lt2>
          <a:srgbClr val="CCFFFF"/>
        </a:lt2>
        <a:accent1>
          <a:srgbClr val="33CCCC"/>
        </a:accent1>
        <a:accent2>
          <a:srgbClr val="009999"/>
        </a:accent2>
        <a:accent3>
          <a:srgbClr val="ABAAB3"/>
        </a:accent3>
        <a:accent4>
          <a:srgbClr val="DADADA"/>
        </a:accent4>
        <a:accent5>
          <a:srgbClr val="ADE2E2"/>
        </a:accent5>
        <a:accent6>
          <a:srgbClr val="008A8A"/>
        </a:accent6>
        <a:hlink>
          <a:srgbClr val="FF9900"/>
        </a:hlink>
        <a:folHlink>
          <a:srgbClr val="005986"/>
        </a:folHlink>
      </a:clrScheme>
      <a:clrMap bg1="dk2" tx1="lt1" bg2="dk1" tx2="lt2" accent1="accent1" accent2="accent2" accent3="accent3" accent4="accent4" accent5="accent5" accent6="accent6" hlink="hlink" folHlink="folHlink"/>
    </a:extraClrScheme>
    <a:extraClrScheme>
      <a:clrScheme name="Studio 10">
        <a:dk1>
          <a:srgbClr val="CCCC99"/>
        </a:dk1>
        <a:lt1>
          <a:srgbClr val="FFFFFF"/>
        </a:lt1>
        <a:dk2>
          <a:srgbClr val="2E5D5C"/>
        </a:dk2>
        <a:lt2>
          <a:srgbClr val="FFFFFF"/>
        </a:lt2>
        <a:accent1>
          <a:srgbClr val="0099CC"/>
        </a:accent1>
        <a:accent2>
          <a:srgbClr val="D6E0E0"/>
        </a:accent2>
        <a:accent3>
          <a:srgbClr val="ADB6B5"/>
        </a:accent3>
        <a:accent4>
          <a:srgbClr val="DADADA"/>
        </a:accent4>
        <a:accent5>
          <a:srgbClr val="AACAE2"/>
        </a:accent5>
        <a:accent6>
          <a:srgbClr val="C2CBCB"/>
        </a:accent6>
        <a:hlink>
          <a:srgbClr val="CCCC99"/>
        </a:hlink>
        <a:folHlink>
          <a:srgbClr val="428A8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Studio</Template>
  <TotalTime>3536</TotalTime>
  <Words>5058</Words>
  <Application>Microsoft Office PowerPoint</Application>
  <PresentationFormat>On-screen Show (4:3)</PresentationFormat>
  <Paragraphs>593</Paragraphs>
  <Slides>82</Slides>
  <Notes>11</Notes>
  <HiddenSlides>0</HiddenSlides>
  <MMClips>1</MMClips>
  <ScaleCrop>false</ScaleCrop>
  <HeadingPairs>
    <vt:vector size="4" baseType="variant">
      <vt:variant>
        <vt:lpstr>Theme</vt:lpstr>
      </vt:variant>
      <vt:variant>
        <vt:i4>1</vt:i4>
      </vt:variant>
      <vt:variant>
        <vt:lpstr>Slide Titles</vt:lpstr>
      </vt:variant>
      <vt:variant>
        <vt:i4>82</vt:i4>
      </vt:variant>
    </vt:vector>
  </HeadingPairs>
  <TitlesOfParts>
    <vt:vector size="83" baseType="lpstr">
      <vt:lpstr>Studio</vt:lpstr>
      <vt:lpstr>After Previous Test</vt:lpstr>
      <vt:lpstr>Thinking Question:</vt:lpstr>
      <vt:lpstr>Thinking Question:</vt:lpstr>
      <vt:lpstr>Thinking Question:</vt:lpstr>
      <vt:lpstr>Levels of Consciousness Sleep, Hypnosis, Drugs </vt:lpstr>
      <vt:lpstr>Slide 6</vt:lpstr>
      <vt:lpstr>Consciousness and Information Processing</vt:lpstr>
      <vt:lpstr>5 Levels of Consciousness</vt:lpstr>
      <vt:lpstr>Sleep &amp; Dreams</vt:lpstr>
      <vt:lpstr>Fig. 7.1 Not all animals sleep, but like humans, those that do have powerful sleep needs. For example, dolphins must voluntarily breathe air, which means they face the choice of staying awake or drowning. The dolphin solves this problem by sleeping on just one side of its brain at a time! The other half of the brain, which remains awake, controls breathing (Jouvet, 1999). </vt:lpstr>
      <vt:lpstr>Circadian (roughly 24hr cycle) Rhythms  </vt:lpstr>
      <vt:lpstr>Slide 12</vt:lpstr>
      <vt:lpstr>The Body’s Clock</vt:lpstr>
      <vt:lpstr>The Body’s Clock: How it works</vt:lpstr>
      <vt:lpstr>How Melatonin works:</vt:lpstr>
      <vt:lpstr>Sleep Patterns</vt:lpstr>
      <vt:lpstr>Waves</vt:lpstr>
      <vt:lpstr>Stage One</vt:lpstr>
      <vt:lpstr>Stage Two</vt:lpstr>
      <vt:lpstr>Stage Three &amp; Four</vt:lpstr>
      <vt:lpstr>Stage Three and Four (continued) </vt:lpstr>
      <vt:lpstr>REM SLEEP</vt:lpstr>
      <vt:lpstr>REM</vt:lpstr>
      <vt:lpstr>Brain Control of Sleep Patterns</vt:lpstr>
      <vt:lpstr>Sleep Changes through Life</vt:lpstr>
      <vt:lpstr>Fig. 7.3 Development of sleep patterns. Short cycles of sleep and waking gradually become the night-day cycle of an adult.  While most adults don’t take naps, mid-afternoon sleepiness is a natural part of the sleep cycles. (After Williams et al., 1964.) </vt:lpstr>
      <vt:lpstr>Stages of Sleep</vt:lpstr>
      <vt:lpstr>Notice the Sleep Position Shifts</vt:lpstr>
      <vt:lpstr>Stage 4/REM Changes</vt:lpstr>
      <vt:lpstr>Why Do We Sleep?</vt:lpstr>
      <vt:lpstr>Purpose of  REM / Sleep</vt:lpstr>
      <vt:lpstr>Functions of Sleep</vt:lpstr>
      <vt:lpstr>How Long Can  Humans Stay Awake?</vt:lpstr>
      <vt:lpstr>Sleep and Memory</vt:lpstr>
      <vt:lpstr>Slide 35</vt:lpstr>
      <vt:lpstr>Sleep Disorders – Insomnia</vt:lpstr>
      <vt:lpstr>Restless Leg Syndrome</vt:lpstr>
      <vt:lpstr>Sleep Disorders – Sleep Apnea</vt:lpstr>
      <vt:lpstr>Sleep Disorders – Night Terrors</vt:lpstr>
      <vt:lpstr>Sleep Paralysis</vt:lpstr>
      <vt:lpstr>Sleep Disorders – Narcolepsy</vt:lpstr>
      <vt:lpstr>Sleepwalking (Somnambulism)</vt:lpstr>
      <vt:lpstr>Of What Do We Dream?</vt:lpstr>
      <vt:lpstr>Why do we Dream?</vt:lpstr>
      <vt:lpstr>Dreams: Freud</vt:lpstr>
      <vt:lpstr>Slide 46</vt:lpstr>
      <vt:lpstr>Freud’s  Wish-Fulfillment Theory</vt:lpstr>
      <vt:lpstr>Slide 48</vt:lpstr>
      <vt:lpstr>Information-Processing Theory</vt:lpstr>
      <vt:lpstr>Dreams -- As Information Processing</vt:lpstr>
      <vt:lpstr>Physiological Function Theories</vt:lpstr>
      <vt:lpstr>Assignment</vt:lpstr>
      <vt:lpstr>Hypnosis</vt:lpstr>
      <vt:lpstr>Hypnosis</vt:lpstr>
      <vt:lpstr>Hypnosis – Role Theory </vt:lpstr>
      <vt:lpstr>Hypnosis – State Theory</vt:lpstr>
      <vt:lpstr>Explaining Hypnosis</vt:lpstr>
      <vt:lpstr>Hypnosis – a 3rd Way</vt:lpstr>
      <vt:lpstr>Some Conclusions</vt:lpstr>
      <vt:lpstr>Drugs</vt:lpstr>
      <vt:lpstr>The Blood Brain Barrier</vt:lpstr>
      <vt:lpstr>How Them Drugs Do Their Thing?</vt:lpstr>
      <vt:lpstr>Dependence and Addiction</vt:lpstr>
      <vt:lpstr>Depressants: Alcohol</vt:lpstr>
      <vt:lpstr>Depressants : Barbiturates </vt:lpstr>
      <vt:lpstr>Depressants: Benzodiazepines</vt:lpstr>
      <vt:lpstr>Depressants : Opiates</vt:lpstr>
      <vt:lpstr>Stimulants:  Cocaine</vt:lpstr>
      <vt:lpstr>Slide 69</vt:lpstr>
      <vt:lpstr>Slide 70</vt:lpstr>
      <vt:lpstr>Stimulants: Nicotine</vt:lpstr>
      <vt:lpstr>Hallucinogens:  LSD (C20H25N3O )</vt:lpstr>
      <vt:lpstr>LSD -- AKA acid </vt:lpstr>
      <vt:lpstr>Hallucinogens: Psilocybin</vt:lpstr>
      <vt:lpstr>Tough to Classify: THC</vt:lpstr>
      <vt:lpstr>Trends</vt:lpstr>
      <vt:lpstr>Effects of THC</vt:lpstr>
      <vt:lpstr>PCP</vt:lpstr>
      <vt:lpstr>Psychoactive Drugs</vt:lpstr>
      <vt:lpstr>A Brief Note on Addiction</vt:lpstr>
      <vt:lpstr>Think About This</vt:lpstr>
      <vt:lpstr>Want to Try Some “Relaxation Exercises?”</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Levels of Consciousness</dc:title>
  <dc:creator>Jenna Harklerode</dc:creator>
  <cp:lastModifiedBy>VBCPS</cp:lastModifiedBy>
  <cp:revision>121</cp:revision>
  <dcterms:created xsi:type="dcterms:W3CDTF">2007-12-17T03:09:49Z</dcterms:created>
  <dcterms:modified xsi:type="dcterms:W3CDTF">2010-12-09T17:21:09Z</dcterms:modified>
</cp:coreProperties>
</file>