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7"/>
  </p:notesMasterIdLst>
  <p:sldIdLst>
    <p:sldId id="261" r:id="rId3"/>
    <p:sldId id="263" r:id="rId4"/>
    <p:sldId id="270" r:id="rId5"/>
    <p:sldId id="264" r:id="rId6"/>
    <p:sldId id="265" r:id="rId7"/>
    <p:sldId id="266" r:id="rId8"/>
    <p:sldId id="272" r:id="rId9"/>
    <p:sldId id="273" r:id="rId10"/>
    <p:sldId id="274" r:id="rId11"/>
    <p:sldId id="275" r:id="rId12"/>
    <p:sldId id="267" r:id="rId13"/>
    <p:sldId id="268" r:id="rId14"/>
    <p:sldId id="271" r:id="rId15"/>
    <p:sldId id="260" r:id="rId16"/>
  </p:sldIdLst>
  <p:sldSz cx="9144000" cy="5715000" type="screen16x10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613" autoAdjust="0"/>
  </p:normalViewPr>
  <p:slideViewPr>
    <p:cSldViewPr snapToObjects="1">
      <p:cViewPr>
        <p:scale>
          <a:sx n="92" d="100"/>
          <a:sy n="92" d="100"/>
        </p:scale>
        <p:origin x="-528" y="30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D8D5DDA-2F42-4137-ABCB-07D17666E8EE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65CB43E2-3C75-4F7F-8861-EFB8ABCDEB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1499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ea typeface="ＭＳ Ｐゴシック" pitchFamily="34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7545662-AF84-420D-881F-45D57475CC6B}" type="slidenum">
              <a:rPr lang="en-US" smtClean="0">
                <a:solidFill>
                  <a:srgbClr val="000000"/>
                </a:solidFill>
              </a:rPr>
              <a:pPr eaLnBrk="1" hangingPunct="1"/>
              <a:t>1</a:t>
            </a:fld>
            <a:endParaRPr lang="en-US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CB43E2-3C75-4F7F-8861-EFB8ABCDEB3C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7331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CB43E2-3C75-4F7F-8861-EFB8ABCDEB3C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869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5CB43E2-3C75-4F7F-8861-EFB8ABCDEB3C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6228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7"/>
            <a:ext cx="7772400" cy="1225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897521-137E-4B99-B07D-3A0F01E93832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009004-5CE6-4745-A366-B847B0E9CD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240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0226C-B152-4F33-9E48-AABBD754EC3D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E97B02-74BF-42C8-A936-3FDF282BD3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983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90500"/>
            <a:ext cx="2057400" cy="406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90500"/>
            <a:ext cx="6019800" cy="406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F3650-6531-41AF-AD00-A1EAE6EFF6B1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180D8-4959-4371-85AF-1B373105BC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52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40355"/>
            <a:ext cx="7772400" cy="1225021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FS Elliot Pro"/>
                <a:cs typeface="FS Elliot Pro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603500"/>
            <a:ext cx="6400800" cy="1460500"/>
          </a:xfrm>
        </p:spPr>
        <p:txBody>
          <a:bodyPr/>
          <a:lstStyle>
            <a:lvl1pPr marL="0" indent="0" algn="ctr">
              <a:buNone/>
              <a:defRPr b="0" i="0">
                <a:solidFill>
                  <a:schemeClr val="bg1"/>
                </a:solidFill>
                <a:latin typeface="FS Elliot Pro Light"/>
                <a:cs typeface="FS Elliot Pro Ligh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5DE7C9-F556-4C17-B782-C94D48F32C8E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43D6E-A70F-43AB-B875-E3C9083E7F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20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2361C7-323A-4FEF-A229-588664CC4BE9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5B9183-1AA3-4B9E-A17A-FD6B04F1D6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092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7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C3B42-E2FD-4733-BF15-04248B9B23BA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C64B9-E3E1-4B5B-9181-DF7FD426A7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105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3500"/>
            <a:ext cx="4038600" cy="377163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9DC93-EEEE-4E01-B8D0-E073524AAB39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FE70F-A83F-4589-93A5-2C66F68008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502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30301-3A08-4687-8997-B410B5377AFE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A3BF1-DB8C-41A8-8581-8D7220CB54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15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63500"/>
            <a:ext cx="7543800" cy="9525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C69B4-FF35-446A-8EB8-F223089CD2F9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A1A846-8D71-4943-AADD-996303810C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76809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11D82-62DE-44FD-8BEF-E9E22305250B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A40976-F61B-4295-86C4-559491CE20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7966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35000"/>
            <a:ext cx="5111750" cy="447013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558A0-9F48-4EDA-A5A9-9C3941343AC9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98D1B-EBDE-4FB0-AB5D-390486F5C8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57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C7EB39-4C62-4236-9C25-A637C83A8237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B869CA-FA0A-42DD-8342-B459D1F7E6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2657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906F21-1B5D-485D-9E03-01CB46EA6326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EFFCA0-B9CE-4F29-84F5-4A7C2EF574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274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7239000" cy="9525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8683B-50E3-42D8-8832-2A239CE2A506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F8C2E-72F9-47CE-A3D6-3E8EB63835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27113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35000"/>
            <a:ext cx="2057400" cy="44701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552F0-1F31-4672-A209-5DB047E54D35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C0E3AD-05DA-4AB6-8214-F0FDA9CDA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208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72419"/>
            <a:ext cx="7772400" cy="113506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422261"/>
            <a:ext cx="7772400" cy="125015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27A75-0A64-4385-B6FF-AD48619367D5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E89EB-F277-44D5-B4AD-47FCDCF99C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2825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11250"/>
            <a:ext cx="4038600" cy="31432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6ECA0A-470F-4FA7-AB3C-E4A0C7D4A626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B36A9-3AE6-4E9A-9E37-35AC561D75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71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865"/>
            <a:ext cx="8229600" cy="9525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3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279263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DFC2E-1EEC-4964-89A0-3723CE15C015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C747F-EF95-4069-BD07-4BCE5BDCCC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54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56B3E-65AA-4CDE-BD38-C63F9A96B4FC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DFD7CA-D9F6-474C-B02B-E7885196D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51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8CE77-9A6D-43E2-AE62-5D54472DCE24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B4D4EF-0764-49C7-AFBF-26C10DF4BC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58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27543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195919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7AE97-1490-4744-9FE5-5B170E4E7C5E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77125-8FA5-4F68-934B-78DE17762EC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173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8BB8AA-5AF6-4E6E-B51E-A88C58C680F1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E5E445-03A0-465E-BADE-3316A82DDD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961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7488"/>
            <a:ext cx="2133600" cy="3032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A36379B6-1B6A-4671-B71D-DB02D0B869C5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7488"/>
            <a:ext cx="2895600" cy="3032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7488"/>
            <a:ext cx="2133600" cy="3032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811AFE3-840B-4977-A533-BD13D4CAFF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4" charset="-128"/>
          <a:cs typeface="ＭＳ Ｐゴシック" pitchFamily="-10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4" charset="-128"/>
          <a:cs typeface="ＭＳ Ｐゴシック" pitchFamily="-10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28600"/>
            <a:ext cx="8229600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333500"/>
            <a:ext cx="8229600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5297488"/>
            <a:ext cx="2133600" cy="3032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A8D122F5-F712-4992-A4D0-6F65C763AB11}" type="datetime1">
              <a:rPr lang="en-US"/>
              <a:pPr>
                <a:defRPr/>
              </a:pPr>
              <a:t>6/1/2015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7488"/>
            <a:ext cx="2895600" cy="3032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7488"/>
            <a:ext cx="2133600" cy="3032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B179A960-ED8C-425A-BC6C-DEB9D545E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4" charset="-128"/>
          <a:cs typeface="ＭＳ Ｐゴシック" pitchFamily="-104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4" charset="0"/>
          <a:ea typeface="ＭＳ Ｐゴシック" pitchFamily="-104" charset="-128"/>
          <a:cs typeface="ＭＳ Ｐゴシック" pitchFamily="-104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pitchFamily="-104" charset="-128"/>
          <a:cs typeface="ＭＳ Ｐゴシック" pitchFamily="-104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pitchFamily="-10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5029200" y="2282825"/>
            <a:ext cx="388620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r>
              <a:rPr lang="en-US" sz="3200" b="1" dirty="0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</a:rPr>
              <a:t>ACT Score </a:t>
            </a:r>
            <a:r>
              <a:rPr lang="en-US" sz="3200" b="1" dirty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</a:rPr>
              <a:t>S</a:t>
            </a:r>
            <a:r>
              <a:rPr lang="en-US" sz="3200" b="1" dirty="0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</a:rPr>
              <a:t>heet</a:t>
            </a:r>
          </a:p>
          <a:p>
            <a:pPr algn="ctr" eaLnBrk="1" hangingPunct="1">
              <a:defRPr/>
            </a:pPr>
            <a:r>
              <a:rPr lang="en-US" sz="3200" b="1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</a:rPr>
              <a:t>June 01, </a:t>
            </a:r>
            <a:r>
              <a:rPr lang="en-US" sz="3200" b="1" dirty="0" smtClean="0">
                <a:solidFill>
                  <a:schemeClr val="bg1"/>
                </a:solidFill>
                <a:latin typeface="+mj-lt"/>
                <a:ea typeface="Tahoma" pitchFamily="34" charset="0"/>
                <a:cs typeface="Tahoma" pitchFamily="34" charset="0"/>
              </a:rPr>
              <a:t>2015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Basic Guidelines – Agent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4" y="1333500"/>
            <a:ext cx="8229600" cy="4188296"/>
          </a:xfrm>
        </p:spPr>
        <p:txBody>
          <a:bodyPr/>
          <a:lstStyle/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</a:rPr>
              <a:t>Ensure that your actions will mean I only have to contact you once …</a:t>
            </a:r>
            <a:endParaRPr lang="en-US" sz="2800" b="1" i="1" dirty="0" smtClean="0">
              <a:solidFill>
                <a:srgbClr val="FF0000"/>
              </a:solidFill>
            </a:endParaRPr>
          </a:p>
          <a:p>
            <a:r>
              <a:rPr lang="en-US" sz="1600" dirty="0" smtClean="0"/>
              <a:t>First Call Resolution (FCR)</a:t>
            </a:r>
          </a:p>
          <a:p>
            <a:r>
              <a:rPr lang="en-US" sz="1600" dirty="0"/>
              <a:t>A</a:t>
            </a:r>
            <a:r>
              <a:rPr lang="en-US" sz="1600" dirty="0" smtClean="0"/>
              <a:t>ccurate </a:t>
            </a:r>
            <a:r>
              <a:rPr lang="en-US" sz="1600" dirty="0"/>
              <a:t>resolution of </a:t>
            </a:r>
            <a:r>
              <a:rPr lang="en-US" sz="1600" dirty="0" smtClean="0"/>
              <a:t>concern</a:t>
            </a:r>
          </a:p>
          <a:p>
            <a:r>
              <a:rPr lang="en-US" sz="1600" dirty="0"/>
              <a:t>T</a:t>
            </a:r>
            <a:r>
              <a:rPr lang="en-US" sz="1600" dirty="0" smtClean="0"/>
              <a:t>his should also apply </a:t>
            </a:r>
            <a:r>
              <a:rPr lang="en-US" sz="1600" dirty="0"/>
              <a:t>to effective transfer of calls </a:t>
            </a:r>
            <a:r>
              <a:rPr lang="en-US" sz="1600" dirty="0" smtClean="0"/>
              <a:t>(be mindful of </a:t>
            </a:r>
            <a:r>
              <a:rPr lang="en-US" sz="1600" dirty="0"/>
              <a:t>cold and warm transfer guidelines</a:t>
            </a:r>
            <a:r>
              <a:rPr lang="en-US" sz="1600" dirty="0" smtClean="0"/>
              <a:t>)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</a:rPr>
              <a:t>Accurately deliver the promises you made and update me on the status if there will be changes or </a:t>
            </a:r>
            <a:r>
              <a:rPr lang="en-US" sz="2800" b="1" i="1" dirty="0" smtClean="0">
                <a:solidFill>
                  <a:srgbClr val="FF0000"/>
                </a:solidFill>
              </a:rPr>
              <a:t>delays…</a:t>
            </a:r>
          </a:p>
          <a:p>
            <a:r>
              <a:rPr lang="en-US" sz="1600" i="1" dirty="0" smtClean="0"/>
              <a:t>Resolution </a:t>
            </a:r>
            <a:r>
              <a:rPr lang="en-US" sz="1600" i="1" dirty="0"/>
              <a:t>should be provided within </a:t>
            </a:r>
            <a:r>
              <a:rPr lang="en-US" sz="1600" i="1" dirty="0" smtClean="0"/>
              <a:t>TAT</a:t>
            </a:r>
          </a:p>
          <a:p>
            <a:r>
              <a:rPr lang="en-US" sz="1600" i="1" dirty="0"/>
              <a:t>It is expected that timely feedback will be given based on </a:t>
            </a:r>
            <a:r>
              <a:rPr lang="en-US" sz="1600" i="1"/>
              <a:t>what </a:t>
            </a:r>
            <a:r>
              <a:rPr lang="en-US" sz="1600" i="1" smtClean="0"/>
              <a:t>has </a:t>
            </a:r>
            <a:r>
              <a:rPr lang="en-US" sz="1600" i="1" dirty="0"/>
              <a:t>been committed</a:t>
            </a:r>
          </a:p>
          <a:p>
            <a:endParaRPr lang="en-US" sz="1600" i="1" dirty="0" smtClean="0"/>
          </a:p>
        </p:txBody>
      </p:sp>
    </p:spTree>
    <p:extLst>
      <p:ext uri="{BB962C8B-B14F-4D97-AF65-F5344CB8AC3E}">
        <p14:creationId xmlns:p14="http://schemas.microsoft.com/office/powerpoint/2010/main" val="163957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3600" b="1" dirty="0" smtClean="0"/>
              <a:t>Coaching Opportunity – </a:t>
            </a:r>
            <a:r>
              <a:rPr lang="en-US" sz="3600" b="1" dirty="0" smtClean="0">
                <a:solidFill>
                  <a:srgbClr val="00B050"/>
                </a:solidFill>
              </a:rPr>
              <a:t>Courtesy and Empathy</a:t>
            </a:r>
            <a:endParaRPr lang="en-US" sz="3600" b="1" dirty="0">
              <a:solidFill>
                <a:srgbClr val="00B050"/>
              </a:solidFill>
            </a:endParaRPr>
          </a:p>
        </p:txBody>
      </p:sp>
      <p:pic>
        <p:nvPicPr>
          <p:cNvPr id="4102" name="Picture 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33500"/>
            <a:ext cx="7859216" cy="3771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445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1236"/>
            <a:ext cx="8229600" cy="952500"/>
          </a:xfrm>
        </p:spPr>
        <p:txBody>
          <a:bodyPr/>
          <a:lstStyle/>
          <a:p>
            <a:pPr algn="l"/>
            <a:r>
              <a:rPr lang="en-US" sz="3600" b="1" dirty="0"/>
              <a:t>Coaching Opportunity – </a:t>
            </a:r>
            <a:r>
              <a:rPr lang="en-US" sz="3600" b="1" dirty="0" smtClean="0">
                <a:solidFill>
                  <a:srgbClr val="00B050"/>
                </a:solidFill>
              </a:rPr>
              <a:t>Tone of Voice and Eloquence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128513"/>
              </p:ext>
            </p:extLst>
          </p:nvPr>
        </p:nvGraphicFramePr>
        <p:xfrm>
          <a:off x="454092" y="1705372"/>
          <a:ext cx="7927924" cy="3771900"/>
        </p:xfrm>
        <a:graphic>
          <a:graphicData uri="http://schemas.openxmlformats.org/drawingml/2006/table">
            <a:tbl>
              <a:tblPr/>
              <a:tblGrid>
                <a:gridCol w="1329578"/>
                <a:gridCol w="1215767"/>
                <a:gridCol w="4407823"/>
                <a:gridCol w="974756"/>
              </a:tblGrid>
              <a:tr h="135263"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Service Principle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Component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Coaching Opportunity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Comments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19804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Tone of voice and eloquence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687908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Care / Anticipate / Engage /Delight (esp for complaints)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Sounded helpful and accomodating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Coaching Rating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 Unintentional monotone, bedroom, and sleepy voice 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Rating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 Agent sounded/expressed disinterest in assisting the customer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 Sleepy, bored monotone, bedroom voice with customer reaction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2110100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Care / Anticipate / Engage / Act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Maintained professionalism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Coaching Rating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 Correct grammar and pronunciation of words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 Prolonged pronunciation of syllables              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 Mouthpiece too near or far (causing high pitch sound, heavy breathing or subs can't hear agent's voice)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 Agent stutters (to speak with involuntary disruption)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 Agent keeps on using the fillers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 Unnecessary words/sounds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  Able to adapt to customer's language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Rating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 If the agent was mindful of his/her grammar and pronunciation of words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 Agent sounded unsure of the info given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 If the agent failed to adjust the mouthpiece despite customer request, with or without customer reaction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 Excessive use of po and opo (per word/sentence)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 Use of uncertain words like "baka", "siguro", "pwede"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 Giggling, humming, flirting with subscriber, sneezing without apology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 Agent must adopt to subs language (If foreigner but agent speak tagalog)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  <a:tr h="718825"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Care / Anticipate / Engage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Observe proper pace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Coaching Rating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 Agent spoke too slow/fast for the customer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No Rating</a:t>
                      </a: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/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 Rushing to end the call</a:t>
                      </a:r>
                      <a:br>
                        <a:rPr lang="en-US" sz="7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</a:br>
                      <a:endParaRPr lang="en-US" sz="7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3865" marR="3865" marT="386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0813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Coaching Effectiveness Report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Coaching Opportunities </a:t>
            </a:r>
          </a:p>
          <a:p>
            <a:r>
              <a:rPr lang="en-US" dirty="0" smtClean="0"/>
              <a:t>IP (Improvement </a:t>
            </a:r>
            <a:r>
              <a:rPr lang="en-US" dirty="0" smtClean="0"/>
              <a:t>Plan) – duly signed</a:t>
            </a:r>
          </a:p>
          <a:p>
            <a:r>
              <a:rPr lang="en-US" dirty="0" smtClean="0"/>
              <a:t> (Action/Exit Plans) – metrics to be determined upon calibration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965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ea typeface="ＭＳ Ｐゴシック" pitchFamily="34" charset="-128"/>
              </a:rPr>
              <a:t>Agenda: 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>
                <a:ea typeface="ＭＳ Ｐゴシック" pitchFamily="34" charset="-128"/>
              </a:rPr>
              <a:t>Work Plan</a:t>
            </a:r>
          </a:p>
          <a:p>
            <a:pPr>
              <a:defRPr/>
            </a:pPr>
            <a:r>
              <a:rPr lang="en-US" b="1" dirty="0" smtClean="0">
                <a:ea typeface="ＭＳ Ｐゴシック" pitchFamily="34" charset="-128"/>
              </a:rPr>
              <a:t>New </a:t>
            </a:r>
            <a:r>
              <a:rPr lang="en-US" b="1" dirty="0">
                <a:ea typeface="ＭＳ Ｐゴシック" pitchFamily="34" charset="-128"/>
              </a:rPr>
              <a:t>B</a:t>
            </a:r>
            <a:r>
              <a:rPr lang="en-US" b="1" dirty="0" smtClean="0">
                <a:ea typeface="ＭＳ Ｐゴシック" pitchFamily="34" charset="-128"/>
              </a:rPr>
              <a:t>ehavioral Map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>
                <a:ea typeface="ＭＳ Ｐゴシック" pitchFamily="34" charset="-128"/>
              </a:rPr>
              <a:t>ACT Score sheet 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>
                <a:ea typeface="ＭＳ Ｐゴシック" pitchFamily="34" charset="-128"/>
              </a:rPr>
              <a:t>Call Calibration</a:t>
            </a:r>
          </a:p>
          <a:p>
            <a:pPr>
              <a:buFont typeface="Arial" pitchFamily="34" charset="0"/>
              <a:buChar char="•"/>
              <a:defRPr/>
            </a:pPr>
            <a:r>
              <a:rPr lang="en-US" b="1" dirty="0" smtClean="0">
                <a:ea typeface="ＭＳ Ｐゴシック" pitchFamily="34" charset="-128"/>
              </a:rPr>
              <a:t>Coaching Effectiveness Tracking Report</a:t>
            </a:r>
          </a:p>
          <a:p>
            <a:pPr marL="0" indent="0">
              <a:buFont typeface="Arial" pitchFamily="34" charset="0"/>
              <a:buNone/>
              <a:defRPr/>
            </a:pPr>
            <a:endParaRPr lang="en-US" b="1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QM Work Plan</a:t>
            </a:r>
            <a:endParaRPr lang="en-US" b="1" dirty="0"/>
          </a:p>
        </p:txBody>
      </p:sp>
      <p:pic>
        <p:nvPicPr>
          <p:cNvPr id="102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799940"/>
            <a:ext cx="8229600" cy="28390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02214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228600"/>
            <a:ext cx="8579296" cy="952500"/>
          </a:xfrm>
        </p:spPr>
        <p:txBody>
          <a:bodyPr/>
          <a:lstStyle/>
          <a:p>
            <a:pPr algn="l"/>
            <a:r>
              <a:rPr lang="en-US" sz="4000" b="1" dirty="0" smtClean="0"/>
              <a:t>New Behavioral Map – As Customer….</a:t>
            </a:r>
            <a:endParaRPr lang="en-US" sz="4000" b="1" dirty="0"/>
          </a:p>
        </p:txBody>
      </p:sp>
      <p:pic>
        <p:nvPicPr>
          <p:cNvPr id="1029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847"/>
            <a:ext cx="2664296" cy="13680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1181100"/>
            <a:ext cx="2647852" cy="1382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186586"/>
            <a:ext cx="2641935" cy="1382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107504" y="2857499"/>
            <a:ext cx="2849880" cy="246678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b="1" dirty="0">
                <a:effectLst/>
                <a:latin typeface="Calibri"/>
                <a:ea typeface="Calibri"/>
                <a:cs typeface="Times New Roman"/>
              </a:rPr>
              <a:t>As a CUSTOMER, I want you to:</a:t>
            </a:r>
            <a:endParaRPr lang="en-US" sz="1100" b="0" dirty="0">
              <a:effectLst/>
              <a:latin typeface="Calibri"/>
              <a:ea typeface="Calibri"/>
              <a:cs typeface="Times New Roman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b="0" dirty="0">
                <a:effectLst/>
                <a:latin typeface="Calibri"/>
                <a:ea typeface="Calibri"/>
                <a:cs typeface="Times New Roman"/>
              </a:rPr>
              <a:t>1.</a:t>
            </a:r>
            <a:r>
              <a:rPr lang="en-US" sz="1100" b="0" baseline="0" dirty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en-US" sz="1100" dirty="0">
                <a:effectLst/>
                <a:latin typeface="Calibri"/>
                <a:ea typeface="Calibri"/>
                <a:cs typeface="Times New Roman"/>
              </a:rPr>
              <a:t>Recognize me at once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latin typeface="Calibri"/>
                <a:ea typeface="Calibri"/>
                <a:cs typeface="Times New Roman"/>
              </a:rPr>
              <a:t>2.</a:t>
            </a:r>
            <a:r>
              <a:rPr lang="en-US" sz="1100" baseline="0" dirty="0">
                <a:effectLst/>
                <a:latin typeface="Calibri"/>
                <a:ea typeface="Calibri"/>
                <a:cs typeface="Times New Roman"/>
              </a:rPr>
              <a:t> </a:t>
            </a:r>
            <a:r>
              <a:rPr lang="en-US" sz="1100" dirty="0">
                <a:effectLst/>
                <a:latin typeface="Calibri"/>
                <a:ea typeface="Calibri"/>
                <a:cs typeface="Times New Roman"/>
              </a:rPr>
              <a:t>Immediately</a:t>
            </a:r>
            <a:r>
              <a:rPr lang="en-US" sz="1100" baseline="0" dirty="0">
                <a:effectLst/>
                <a:latin typeface="Calibri"/>
                <a:ea typeface="Calibri"/>
                <a:cs typeface="Times New Roman"/>
              </a:rPr>
              <a:t> identify </a:t>
            </a:r>
            <a:r>
              <a:rPr lang="en-US" sz="1100" dirty="0">
                <a:effectLst/>
                <a:latin typeface="Calibri"/>
                <a:ea typeface="Calibri"/>
                <a:cs typeface="Times New Roman"/>
              </a:rPr>
              <a:t>and acknowledge what matters to me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dirty="0">
                <a:effectLst/>
                <a:latin typeface="Calibri"/>
                <a:ea typeface="Calibri"/>
                <a:cs typeface="Times New Roman"/>
              </a:rPr>
              <a:t>3. Verify my account thoroughly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3030827" y="2857499"/>
            <a:ext cx="2849880" cy="244288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As a CUSTOMER, I want you to:</a:t>
            </a: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4. Provide  me relevant solutions  to address all concerns raised to you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5. Provide me with complete and accurate information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6. Confirm and record what was discussed and our agreement of what will happen and when the request will be processed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6134472" y="2858994"/>
            <a:ext cx="2849880" cy="246529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As a CUSTOMER, I want you to:</a:t>
            </a: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7. Deal with my concern efficiently 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8. Ensure that your actions will mean , I only have to contact you once 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9. Execute  correct and complete resolution (Not Wrong or incomplete action) 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10. Update me on the status if there will be  any changes or delays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84728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41564"/>
            <a:ext cx="8579296" cy="684684"/>
          </a:xfrm>
        </p:spPr>
        <p:txBody>
          <a:bodyPr/>
          <a:lstStyle/>
          <a:p>
            <a:pPr algn="l"/>
            <a:r>
              <a:rPr lang="en-US" sz="3600" b="1" dirty="0"/>
              <a:t>New Behavioral Map – As </a:t>
            </a:r>
            <a:r>
              <a:rPr lang="en-US" sz="3600" b="1" dirty="0" smtClean="0"/>
              <a:t>Agent….</a:t>
            </a:r>
            <a:endParaRPr lang="en-US" sz="36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113" y="725860"/>
            <a:ext cx="2859272" cy="94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9359" y="726248"/>
            <a:ext cx="2841625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0636" y="748374"/>
            <a:ext cx="2835275" cy="938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Text Box 2"/>
          <p:cNvSpPr txBox="1">
            <a:spLocks noChangeArrowheads="1"/>
          </p:cNvSpPr>
          <p:nvPr/>
        </p:nvSpPr>
        <p:spPr bwMode="auto">
          <a:xfrm>
            <a:off x="147147" y="1686587"/>
            <a:ext cx="2849880" cy="390721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As a CUSTOMER REPRESENTATIVE, you have to:</a:t>
            </a:r>
            <a:endParaRPr kumimoji="0" lang="en-US" sz="11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1. </a:t>
            </a: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Answer the call within standard time (8 seconds)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2.  </a:t>
            </a: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Have a full understanding of what the customer is contacting us for, by being mindful of his verbatim. Effectively probe to determine the root cause of the concern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3. </a:t>
            </a:r>
            <a:r>
              <a:rPr kumimoji="0" lang="en-US" sz="11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Ensure efficient  account verification</a:t>
            </a:r>
          </a:p>
        </p:txBody>
      </p:sp>
      <p:sp>
        <p:nvSpPr>
          <p:cNvPr id="25" name="Text Box 2"/>
          <p:cNvSpPr txBox="1">
            <a:spLocks noChangeArrowheads="1"/>
          </p:cNvSpPr>
          <p:nvPr/>
        </p:nvSpPr>
        <p:spPr bwMode="auto">
          <a:xfrm>
            <a:off x="3105231" y="1688496"/>
            <a:ext cx="2849880" cy="390530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As a CUSTOMER REPRESENTATIVE, you have to:</a:t>
            </a: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4. Ensure that all communication/actions taken to address the customer’s concern is accurate and applicable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5. Have full knowledge on our products and services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6. Obtain customer's agreement and/or understanding on solution offered.  Do necessary contact tagging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6100636" y="1690178"/>
            <a:ext cx="2827468" cy="3903626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As a CUSTOMER REPRESENTATIVE, you have to: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7. Provide correct information at the onset of the call and refrain from unnecessary holding and/or efficiently 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utilze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 standard holding procedures (with music and TAT of 2 </a:t>
            </a:r>
            <a:r>
              <a:rPr kumimoji="0" lang="en-US" sz="1000" b="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mins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)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8. Avoid the possibility of a follow up from the customer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9. Practice total contact ownership (TCO) by strictly monitoring the committed action to be fulfilled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10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Be committed in providing feedback once promised (within TAT/as committed by the agent)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11. Understand  that as the customer had a </a:t>
            </a:r>
            <a:r>
              <a:rPr kumimoji="0" lang="en-US" sz="1000" b="0" i="1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"not so wonderful" </a:t>
            </a: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experience, it is expected that we will be engaged in a much higher level in  terms of our commitment to resolve their complaints ; thus, enrolling it to Service Recovery program.</a:t>
            </a: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endParaRPr kumimoji="0" lang="en-US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/>
              <a:ea typeface="Calibri"/>
              <a:cs typeface="Times New Roman"/>
            </a:endParaRPr>
          </a:p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Calibri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3344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ACT Score Sheet</a:t>
            </a:r>
            <a:endParaRPr lang="en-US" b="1" dirty="0"/>
          </a:p>
        </p:txBody>
      </p:sp>
      <p:pic>
        <p:nvPicPr>
          <p:cNvPr id="1025" name="Picture 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375899"/>
            <a:ext cx="8229600" cy="36871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5239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/>
              <a:t>Basic Guidelines – Agent Level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4" y="1333500"/>
            <a:ext cx="8229600" cy="3771900"/>
          </a:xfrm>
        </p:spPr>
        <p:txBody>
          <a:bodyPr/>
          <a:lstStyle/>
          <a:p>
            <a:pPr marL="0" indent="0">
              <a:buNone/>
            </a:pPr>
            <a:r>
              <a:rPr lang="en-US" sz="2800" b="1" i="1" dirty="0" smtClean="0">
                <a:solidFill>
                  <a:srgbClr val="0070C0"/>
                </a:solidFill>
              </a:rPr>
              <a:t>Recognize me at once…</a:t>
            </a:r>
          </a:p>
          <a:p>
            <a:r>
              <a:rPr lang="en-US" sz="1600" dirty="0" smtClean="0"/>
              <a:t>Able </a:t>
            </a:r>
            <a:r>
              <a:rPr lang="en-US" sz="1600" dirty="0"/>
              <a:t>to deliver the opening </a:t>
            </a:r>
            <a:r>
              <a:rPr lang="en-US" sz="1600" dirty="0" smtClean="0"/>
              <a:t>spiel </a:t>
            </a:r>
            <a:r>
              <a:rPr lang="en-US" sz="1600" dirty="0"/>
              <a:t>within 8 seconds for the Customer to be assured that she will get </a:t>
            </a:r>
            <a:r>
              <a:rPr lang="en-US" sz="1600" dirty="0" smtClean="0"/>
              <a:t>help</a:t>
            </a:r>
          </a:p>
          <a:p>
            <a:endParaRPr lang="en-US" sz="1600" dirty="0"/>
          </a:p>
          <a:p>
            <a:pPr marL="0" indent="0">
              <a:buNone/>
            </a:pPr>
            <a:r>
              <a:rPr lang="en-US" sz="2800" b="1" i="1" dirty="0" smtClean="0">
                <a:solidFill>
                  <a:srgbClr val="0070C0"/>
                </a:solidFill>
              </a:rPr>
              <a:t>Immediately identify and acknowledge what matters to me…</a:t>
            </a:r>
          </a:p>
          <a:p>
            <a:r>
              <a:rPr lang="en-US" sz="1600" dirty="0"/>
              <a:t>A</a:t>
            </a:r>
            <a:r>
              <a:rPr lang="en-US" sz="1600" dirty="0" smtClean="0"/>
              <a:t>ble to grasp customers needs at the onset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5094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Basic Guidelines – Agent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4" y="1333500"/>
            <a:ext cx="8229600" cy="4188296"/>
          </a:xfrm>
        </p:spPr>
        <p:txBody>
          <a:bodyPr/>
          <a:lstStyle/>
          <a:p>
            <a:pPr marL="0" indent="0">
              <a:buNone/>
            </a:pPr>
            <a:r>
              <a:rPr lang="en-US" sz="2800" b="1" i="1" dirty="0">
                <a:solidFill>
                  <a:srgbClr val="00B050"/>
                </a:solidFill>
              </a:rPr>
              <a:t>Provide  me relevant solutions  to address all concerns raised to </a:t>
            </a:r>
            <a:r>
              <a:rPr lang="en-US" sz="2800" b="1" i="1" dirty="0" smtClean="0">
                <a:solidFill>
                  <a:srgbClr val="00B050"/>
                </a:solidFill>
              </a:rPr>
              <a:t>you…</a:t>
            </a:r>
          </a:p>
          <a:p>
            <a:r>
              <a:rPr lang="en-US" sz="1600" dirty="0" smtClean="0"/>
              <a:t>Best solution should be offered</a:t>
            </a:r>
          </a:p>
          <a:p>
            <a:r>
              <a:rPr lang="en-US" sz="1600" dirty="0" smtClean="0"/>
              <a:t> </a:t>
            </a:r>
            <a:r>
              <a:rPr lang="en-US" sz="1600" dirty="0"/>
              <a:t>R</a:t>
            </a:r>
            <a:r>
              <a:rPr lang="en-US" sz="1600" dirty="0" smtClean="0"/>
              <a:t>esponse/question should be </a:t>
            </a:r>
            <a:r>
              <a:rPr lang="en-US" sz="1600" dirty="0"/>
              <a:t>appropriate to the customer's </a:t>
            </a:r>
            <a:r>
              <a:rPr lang="en-US" sz="1600" dirty="0" smtClean="0"/>
              <a:t>question/statement</a:t>
            </a:r>
          </a:p>
          <a:p>
            <a:r>
              <a:rPr lang="en-US" sz="1600" dirty="0" smtClean="0"/>
              <a:t> Agent should have  full control of the call; hence, should not take an action based on customer’s perception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800" b="1" i="1" dirty="0" smtClean="0">
                <a:solidFill>
                  <a:srgbClr val="00B050"/>
                </a:solidFill>
              </a:rPr>
              <a:t>Provide </a:t>
            </a:r>
            <a:r>
              <a:rPr lang="en-US" sz="2800" b="1" i="1" dirty="0">
                <a:solidFill>
                  <a:srgbClr val="00B050"/>
                </a:solidFill>
              </a:rPr>
              <a:t>me with complete and accurate </a:t>
            </a:r>
            <a:r>
              <a:rPr lang="en-US" sz="2800" b="1" i="1" dirty="0" smtClean="0">
                <a:solidFill>
                  <a:srgbClr val="00B050"/>
                </a:solidFill>
              </a:rPr>
              <a:t>information…</a:t>
            </a:r>
          </a:p>
          <a:p>
            <a:r>
              <a:rPr lang="en-US" sz="1600" dirty="0" smtClean="0"/>
              <a:t>All web tools should </a:t>
            </a:r>
            <a:r>
              <a:rPr lang="en-US" sz="1600" dirty="0"/>
              <a:t>be utilized to </a:t>
            </a:r>
            <a:r>
              <a:rPr lang="en-US" sz="1600" dirty="0" smtClean="0"/>
              <a:t>be able to provide </a:t>
            </a:r>
            <a:r>
              <a:rPr lang="en-US" sz="1600" dirty="0"/>
              <a:t>complete and accurate information</a:t>
            </a:r>
          </a:p>
        </p:txBody>
      </p:sp>
    </p:spTree>
    <p:extLst>
      <p:ext uri="{BB962C8B-B14F-4D97-AF65-F5344CB8AC3E}">
        <p14:creationId xmlns:p14="http://schemas.microsoft.com/office/powerpoint/2010/main" val="2478760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/>
              <a:t>Basic Guidelines – Agent Level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764" y="1333500"/>
            <a:ext cx="8229600" cy="4188296"/>
          </a:xfrm>
        </p:spPr>
        <p:txBody>
          <a:bodyPr/>
          <a:lstStyle/>
          <a:p>
            <a:pPr marL="0" indent="0">
              <a:buNone/>
            </a:pPr>
            <a:r>
              <a:rPr lang="en-US" sz="2800" b="1" i="1" dirty="0">
                <a:solidFill>
                  <a:srgbClr val="00B050"/>
                </a:solidFill>
              </a:rPr>
              <a:t>Confirm and record what was discussed and our agreement of what will happen and when the request be processed…</a:t>
            </a:r>
            <a:endParaRPr lang="en-US" sz="2800" b="1" i="1" dirty="0" smtClean="0">
              <a:solidFill>
                <a:srgbClr val="00B050"/>
              </a:solidFill>
            </a:endParaRPr>
          </a:p>
          <a:p>
            <a:r>
              <a:rPr lang="en-US" sz="1600" dirty="0" smtClean="0"/>
              <a:t>Do necessary contact tagging</a:t>
            </a:r>
          </a:p>
          <a:p>
            <a:pPr marL="0" indent="0">
              <a:buNone/>
            </a:pPr>
            <a:endParaRPr lang="en-US" sz="1600" dirty="0"/>
          </a:p>
          <a:p>
            <a:pPr marL="0" indent="0">
              <a:buNone/>
            </a:pPr>
            <a:r>
              <a:rPr lang="en-US" sz="2800" b="1" i="1" dirty="0">
                <a:solidFill>
                  <a:srgbClr val="FF0000"/>
                </a:solidFill>
              </a:rPr>
              <a:t>Deal with my concern efficiently…</a:t>
            </a:r>
            <a:endParaRPr lang="en-US" sz="2800" b="1" i="1" dirty="0" smtClean="0">
              <a:solidFill>
                <a:srgbClr val="FF0000"/>
              </a:solidFill>
            </a:endParaRPr>
          </a:p>
          <a:p>
            <a:r>
              <a:rPr lang="en-US" sz="1600" dirty="0" smtClean="0"/>
              <a:t>Correct information/resolution/option should be provided a the onset of the call</a:t>
            </a:r>
          </a:p>
          <a:p>
            <a:r>
              <a:rPr lang="en-US" sz="1600" dirty="0" smtClean="0"/>
              <a:t> Never prolong </a:t>
            </a:r>
            <a:r>
              <a:rPr lang="en-US" sz="1600" dirty="0"/>
              <a:t>the call by resolving without </a:t>
            </a:r>
            <a:r>
              <a:rPr lang="en-US" sz="1600" dirty="0" smtClean="0"/>
              <a:t>probing</a:t>
            </a:r>
          </a:p>
          <a:p>
            <a:r>
              <a:rPr lang="en-US" sz="1600" dirty="0" smtClean="0"/>
              <a:t> </a:t>
            </a:r>
            <a:r>
              <a:rPr lang="en-US" sz="1600" dirty="0"/>
              <a:t>Agent </a:t>
            </a:r>
            <a:r>
              <a:rPr lang="en-US" sz="1600" dirty="0" smtClean="0"/>
              <a:t>should not </a:t>
            </a:r>
            <a:r>
              <a:rPr lang="en-US" sz="1600" dirty="0"/>
              <a:t>use the mute button or simply put the customer in </a:t>
            </a:r>
            <a:r>
              <a:rPr lang="en-US" sz="1600" dirty="0" smtClean="0"/>
              <a:t>limbo (cannot be monitored for long holding time)</a:t>
            </a:r>
          </a:p>
          <a:p>
            <a:r>
              <a:rPr lang="en-US" sz="1600" dirty="0" smtClean="0"/>
              <a:t>Never commit unnecessary </a:t>
            </a:r>
            <a:r>
              <a:rPr lang="en-US" sz="1600" dirty="0"/>
              <a:t>holding</a:t>
            </a:r>
          </a:p>
        </p:txBody>
      </p:sp>
    </p:spTree>
    <p:extLst>
      <p:ext uri="{BB962C8B-B14F-4D97-AF65-F5344CB8AC3E}">
        <p14:creationId xmlns:p14="http://schemas.microsoft.com/office/powerpoint/2010/main" val="115219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14055</TotalTime>
  <Words>819</Words>
  <Application>Microsoft Office PowerPoint</Application>
  <PresentationFormat>On-screen Show (16:10)</PresentationFormat>
  <Paragraphs>106</Paragraphs>
  <Slides>14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1_Office Theme</vt:lpstr>
      <vt:lpstr>PowerPoint Presentation</vt:lpstr>
      <vt:lpstr>Agenda: </vt:lpstr>
      <vt:lpstr>QM Work Plan</vt:lpstr>
      <vt:lpstr>New Behavioral Map – As Customer….</vt:lpstr>
      <vt:lpstr>New Behavioral Map – As Agent….</vt:lpstr>
      <vt:lpstr>ACT Score Sheet</vt:lpstr>
      <vt:lpstr>Basic Guidelines – Agent Level</vt:lpstr>
      <vt:lpstr>Basic Guidelines – Agent Level</vt:lpstr>
      <vt:lpstr>Basic Guidelines – Agent Level</vt:lpstr>
      <vt:lpstr>Basic Guidelines – Agent Level</vt:lpstr>
      <vt:lpstr>Coaching Opportunity – Courtesy and Empathy</vt:lpstr>
      <vt:lpstr>Coaching Opportunity – Tone of Voice and Eloquence</vt:lpstr>
      <vt:lpstr>Coaching Effectiveness Report</vt:lpstr>
      <vt:lpstr>PowerPoint Presentation</vt:lpstr>
    </vt:vector>
  </TitlesOfParts>
  <Company>Globe Telecom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Globe</dc:creator>
  <cp:lastModifiedBy>GT VILLAFRANCA,  Priscila Belinda "Da" C.</cp:lastModifiedBy>
  <cp:revision>262</cp:revision>
  <dcterms:created xsi:type="dcterms:W3CDTF">2015-02-18T07:23:53Z</dcterms:created>
  <dcterms:modified xsi:type="dcterms:W3CDTF">2015-06-01T07:18:57Z</dcterms:modified>
</cp:coreProperties>
</file>