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83" r:id="rId4"/>
    <p:sldId id="272" r:id="rId5"/>
    <p:sldId id="285" r:id="rId6"/>
    <p:sldId id="271" r:id="rId7"/>
    <p:sldId id="273" r:id="rId8"/>
    <p:sldId id="274" r:id="rId9"/>
    <p:sldId id="275" r:id="rId10"/>
    <p:sldId id="276" r:id="rId11"/>
    <p:sldId id="270" r:id="rId12"/>
    <p:sldId id="278" r:id="rId13"/>
    <p:sldId id="284" r:id="rId14"/>
    <p:sldId id="277" r:id="rId15"/>
    <p:sldId id="261" r:id="rId16"/>
    <p:sldId id="262" r:id="rId17"/>
    <p:sldId id="287" r:id="rId18"/>
    <p:sldId id="263" r:id="rId19"/>
    <p:sldId id="264" r:id="rId20"/>
    <p:sldId id="265" r:id="rId21"/>
    <p:sldId id="286" r:id="rId22"/>
    <p:sldId id="266" r:id="rId23"/>
    <p:sldId id="268" r:id="rId24"/>
    <p:sldId id="279" r:id="rId25"/>
    <p:sldId id="280" r:id="rId26"/>
    <p:sldId id="281" r:id="rId27"/>
    <p:sldId id="282" r:id="rId28"/>
    <p:sldId id="267" r:id="rId29"/>
  </p:sldIdLst>
  <p:sldSz cx="9144000" cy="5715000" type="screen16x1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4C8336-76BD-41A8-B219-535C76B47232}">
  <a:tblStyle styleId="{4C4C8336-76BD-41A8-B219-535C76B47232}" styleName="Table_0"/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 autoAdjust="0"/>
    <p:restoredTop sz="86501" autoAdjust="0"/>
  </p:normalViewPr>
  <p:slideViewPr>
    <p:cSldViewPr snapToGrid="0">
      <p:cViewPr>
        <p:scale>
          <a:sx n="96" d="100"/>
          <a:sy n="96" d="100"/>
        </p:scale>
        <p:origin x="-108" y="-4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9441D-E85F-40E3-B71A-B204144C2FE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CA8C71-FD4A-4CD9-A7DC-10704B397CB1}">
      <dgm:prSet phldrT="[Text]" custT="1"/>
      <dgm:spPr>
        <a:gradFill rotWithShape="0">
          <a:gsLst>
            <a:gs pos="0">
              <a:srgbClr val="7030A0"/>
            </a:gs>
            <a:gs pos="100000">
              <a:srgbClr val="002060"/>
            </a:gs>
          </a:gsLst>
          <a:lin ang="5400000" scaled="0"/>
        </a:gradFill>
      </dgm:spPr>
      <dgm:t>
        <a:bodyPr/>
        <a:lstStyle/>
        <a:p>
          <a:r>
            <a:rPr lang="en-US" sz="2000" dirty="0" smtClean="0">
              <a:latin typeface="Calibri Light" pitchFamily="34" charset="0"/>
            </a:rPr>
            <a:t>I. Product Highlights: Galaxy S6 &amp; S6 Edge</a:t>
          </a:r>
          <a:endParaRPr lang="en-US" sz="2000" dirty="0">
            <a:latin typeface="Calibri Light" pitchFamily="34" charset="0"/>
          </a:endParaRPr>
        </a:p>
      </dgm:t>
    </dgm:pt>
    <dgm:pt modelId="{B9465E6E-1648-4D3B-A259-ED10AD7C74F0}" type="parTrans" cxnId="{7556BAFB-E4DE-49EA-BC99-C06395B2DB25}">
      <dgm:prSet/>
      <dgm:spPr/>
      <dgm:t>
        <a:bodyPr/>
        <a:lstStyle/>
        <a:p>
          <a:endParaRPr lang="en-US" sz="2000">
            <a:latin typeface="Calibri Light" pitchFamily="34" charset="0"/>
          </a:endParaRPr>
        </a:p>
      </dgm:t>
    </dgm:pt>
    <dgm:pt modelId="{C5A42896-95E4-482D-8D68-96F4FAF7DEDD}" type="sibTrans" cxnId="{7556BAFB-E4DE-49EA-BC99-C06395B2DB25}">
      <dgm:prSet/>
      <dgm:spPr>
        <a:ln>
          <a:solidFill>
            <a:srgbClr val="7030A0"/>
          </a:solidFill>
        </a:ln>
      </dgm:spPr>
      <dgm:t>
        <a:bodyPr/>
        <a:lstStyle/>
        <a:p>
          <a:endParaRPr lang="en-US" sz="2000">
            <a:latin typeface="Calibri Light" pitchFamily="34" charset="0"/>
          </a:endParaRPr>
        </a:p>
      </dgm:t>
    </dgm:pt>
    <dgm:pt modelId="{5B5A2286-53C9-4377-9F4F-4687D54DE5CA}">
      <dgm:prSet phldrT="[Text]" custT="1"/>
      <dgm:spPr>
        <a:gradFill rotWithShape="0">
          <a:gsLst>
            <a:gs pos="0">
              <a:srgbClr val="7030A0"/>
            </a:gs>
            <a:gs pos="100000">
              <a:srgbClr val="002060"/>
            </a:gs>
          </a:gsLst>
          <a:lin ang="5400000" scaled="0"/>
        </a:gradFill>
      </dgm:spPr>
      <dgm:t>
        <a:bodyPr/>
        <a:lstStyle/>
        <a:p>
          <a:r>
            <a:rPr lang="en-US" sz="2000" dirty="0" smtClean="0">
              <a:latin typeface="Calibri Light" pitchFamily="34" charset="0"/>
            </a:rPr>
            <a:t>II. Launch Timeline</a:t>
          </a:r>
          <a:endParaRPr lang="en-US" sz="2000" dirty="0">
            <a:latin typeface="Calibri Light" pitchFamily="34" charset="0"/>
          </a:endParaRPr>
        </a:p>
      </dgm:t>
    </dgm:pt>
    <dgm:pt modelId="{C8272586-6EBF-4E15-9864-BA99C39782B1}" type="parTrans" cxnId="{48C12CB7-413A-4E9E-8740-9B40E06E5DFD}">
      <dgm:prSet/>
      <dgm:spPr/>
      <dgm:t>
        <a:bodyPr/>
        <a:lstStyle/>
        <a:p>
          <a:endParaRPr lang="en-US" sz="2000">
            <a:latin typeface="Calibri Light" pitchFamily="34" charset="0"/>
          </a:endParaRPr>
        </a:p>
      </dgm:t>
    </dgm:pt>
    <dgm:pt modelId="{39DE544F-8B55-4BD5-A9E4-D95B8C69DCF5}" type="sibTrans" cxnId="{48C12CB7-413A-4E9E-8740-9B40E06E5DFD}">
      <dgm:prSet/>
      <dgm:spPr/>
      <dgm:t>
        <a:bodyPr/>
        <a:lstStyle/>
        <a:p>
          <a:endParaRPr lang="en-US" sz="2000">
            <a:latin typeface="Calibri Light" pitchFamily="34" charset="0"/>
          </a:endParaRPr>
        </a:p>
      </dgm:t>
    </dgm:pt>
    <dgm:pt modelId="{9A4CCE1E-087D-44BB-937E-43509D0B2086}">
      <dgm:prSet phldrT="[Text]" custT="1"/>
      <dgm:spPr>
        <a:gradFill rotWithShape="0">
          <a:gsLst>
            <a:gs pos="0">
              <a:srgbClr val="7030A0"/>
            </a:gs>
            <a:gs pos="100000">
              <a:srgbClr val="002060"/>
            </a:gs>
          </a:gsLst>
          <a:lin ang="5400000" scaled="0"/>
        </a:gradFill>
      </dgm:spPr>
      <dgm:t>
        <a:bodyPr/>
        <a:lstStyle/>
        <a:p>
          <a:r>
            <a:rPr lang="en-US" sz="2000" dirty="0" smtClean="0">
              <a:latin typeface="Calibri Light" pitchFamily="34" charset="0"/>
            </a:rPr>
            <a:t>III. Customer Journey </a:t>
          </a:r>
          <a:endParaRPr lang="en-US" sz="2000" dirty="0">
            <a:latin typeface="Calibri Light" pitchFamily="34" charset="0"/>
          </a:endParaRPr>
        </a:p>
      </dgm:t>
    </dgm:pt>
    <dgm:pt modelId="{DAA052FD-ED9F-49F5-8A65-90299A8EB636}" type="parTrans" cxnId="{8E334EA8-F112-429C-9CB5-FE7D766F79A2}">
      <dgm:prSet/>
      <dgm:spPr/>
      <dgm:t>
        <a:bodyPr/>
        <a:lstStyle/>
        <a:p>
          <a:endParaRPr lang="en-US" sz="2000">
            <a:latin typeface="Calibri Light" pitchFamily="34" charset="0"/>
          </a:endParaRPr>
        </a:p>
      </dgm:t>
    </dgm:pt>
    <dgm:pt modelId="{9FB4FD05-041A-46C1-B9A8-61FE4441AEE9}" type="sibTrans" cxnId="{8E334EA8-F112-429C-9CB5-FE7D766F79A2}">
      <dgm:prSet/>
      <dgm:spPr/>
      <dgm:t>
        <a:bodyPr/>
        <a:lstStyle/>
        <a:p>
          <a:endParaRPr lang="en-US" sz="2000">
            <a:latin typeface="Calibri Light" pitchFamily="34" charset="0"/>
          </a:endParaRPr>
        </a:p>
      </dgm:t>
    </dgm:pt>
    <dgm:pt modelId="{099A091E-4F67-41F0-901B-19FFD7B60898}">
      <dgm:prSet custT="1"/>
      <dgm:spPr>
        <a:gradFill rotWithShape="0">
          <a:gsLst>
            <a:gs pos="0">
              <a:srgbClr val="7030A0"/>
            </a:gs>
            <a:gs pos="100000">
              <a:srgbClr val="002060"/>
            </a:gs>
          </a:gsLst>
          <a:lin ang="5400000" scaled="0"/>
        </a:gradFill>
      </dgm:spPr>
      <dgm:t>
        <a:bodyPr/>
        <a:lstStyle/>
        <a:p>
          <a:r>
            <a:rPr lang="en-US" sz="2000" dirty="0" smtClean="0">
              <a:latin typeface="Calibri Light" pitchFamily="34" charset="0"/>
            </a:rPr>
            <a:t>V. OM Handling</a:t>
          </a:r>
          <a:endParaRPr lang="en-US" sz="2000" dirty="0">
            <a:latin typeface="Calibri Light" pitchFamily="34" charset="0"/>
          </a:endParaRPr>
        </a:p>
      </dgm:t>
    </dgm:pt>
    <dgm:pt modelId="{A29E7038-FB76-47FA-9A47-1E289EBDEAC8}" type="parTrans" cxnId="{2A704CE9-7FC0-48BB-A280-B0B3031AFC57}">
      <dgm:prSet/>
      <dgm:spPr/>
      <dgm:t>
        <a:bodyPr/>
        <a:lstStyle/>
        <a:p>
          <a:endParaRPr lang="en-US" sz="2000">
            <a:latin typeface="Calibri Light" pitchFamily="34" charset="0"/>
          </a:endParaRPr>
        </a:p>
      </dgm:t>
    </dgm:pt>
    <dgm:pt modelId="{70A1E11C-4728-48DD-9C27-35AF55B28671}" type="sibTrans" cxnId="{2A704CE9-7FC0-48BB-A280-B0B3031AFC57}">
      <dgm:prSet/>
      <dgm:spPr/>
      <dgm:t>
        <a:bodyPr/>
        <a:lstStyle/>
        <a:p>
          <a:endParaRPr lang="en-US" sz="2000">
            <a:latin typeface="Calibri Light" pitchFamily="34" charset="0"/>
          </a:endParaRPr>
        </a:p>
      </dgm:t>
    </dgm:pt>
    <dgm:pt modelId="{053CD04C-7E4F-4742-AA38-19D1DE6B0BE7}">
      <dgm:prSet custT="1"/>
      <dgm:spPr>
        <a:gradFill rotWithShape="0">
          <a:gsLst>
            <a:gs pos="0">
              <a:srgbClr val="7030A0"/>
            </a:gs>
            <a:gs pos="100000">
              <a:srgbClr val="002060"/>
            </a:gs>
          </a:gsLst>
          <a:lin ang="5400000" scaled="0"/>
        </a:gradFill>
      </dgm:spPr>
      <dgm:t>
        <a:bodyPr/>
        <a:lstStyle/>
        <a:p>
          <a:r>
            <a:rPr lang="en-US" sz="2000" dirty="0" smtClean="0">
              <a:latin typeface="Calibri Light" pitchFamily="34" charset="0"/>
            </a:rPr>
            <a:t>VI. </a:t>
          </a:r>
          <a:r>
            <a:rPr lang="en-US" sz="2000" dirty="0" err="1" smtClean="0">
              <a:latin typeface="Calibri Light" pitchFamily="34" charset="0"/>
            </a:rPr>
            <a:t>Recontracting</a:t>
          </a:r>
          <a:r>
            <a:rPr lang="en-US" sz="2000" dirty="0" smtClean="0">
              <a:latin typeface="Calibri Light" pitchFamily="34" charset="0"/>
            </a:rPr>
            <a:t> Handling</a:t>
          </a:r>
          <a:endParaRPr lang="en-US" sz="2000" dirty="0">
            <a:latin typeface="Calibri Light" pitchFamily="34" charset="0"/>
          </a:endParaRPr>
        </a:p>
      </dgm:t>
    </dgm:pt>
    <dgm:pt modelId="{7DEBDD51-2F97-4DC1-AC71-09D20DE46344}" type="parTrans" cxnId="{FF9935D0-1D26-4B3E-B9AC-B8512B13AC10}">
      <dgm:prSet/>
      <dgm:spPr/>
      <dgm:t>
        <a:bodyPr/>
        <a:lstStyle/>
        <a:p>
          <a:endParaRPr lang="en-US" sz="2000">
            <a:latin typeface="Calibri Light" pitchFamily="34" charset="0"/>
          </a:endParaRPr>
        </a:p>
      </dgm:t>
    </dgm:pt>
    <dgm:pt modelId="{6DBA0EB2-B228-4BA2-9681-96CF4C38416E}" type="sibTrans" cxnId="{FF9935D0-1D26-4B3E-B9AC-B8512B13AC10}">
      <dgm:prSet/>
      <dgm:spPr/>
      <dgm:t>
        <a:bodyPr/>
        <a:lstStyle/>
        <a:p>
          <a:endParaRPr lang="en-US" sz="2000">
            <a:latin typeface="Calibri Light" pitchFamily="34" charset="0"/>
          </a:endParaRPr>
        </a:p>
      </dgm:t>
    </dgm:pt>
    <dgm:pt modelId="{17F4D248-F166-42A1-99E3-2AE440B598A1}">
      <dgm:prSet custT="1"/>
      <dgm:spPr>
        <a:gradFill rotWithShape="0">
          <a:gsLst>
            <a:gs pos="0">
              <a:srgbClr val="7030A0"/>
            </a:gs>
            <a:gs pos="100000">
              <a:srgbClr val="002060"/>
            </a:gs>
          </a:gsLst>
          <a:lin ang="5400000" scaled="0"/>
        </a:gradFill>
      </dgm:spPr>
      <dgm:t>
        <a:bodyPr/>
        <a:lstStyle/>
        <a:p>
          <a:r>
            <a:rPr lang="en-US" sz="2000" dirty="0" smtClean="0">
              <a:latin typeface="Calibri Light" pitchFamily="34" charset="0"/>
            </a:rPr>
            <a:t>IV. </a:t>
          </a:r>
          <a:r>
            <a:rPr lang="en-US" sz="2000" dirty="0" err="1" smtClean="0">
              <a:latin typeface="Calibri Light" pitchFamily="34" charset="0"/>
            </a:rPr>
            <a:t>Recontracting</a:t>
          </a:r>
          <a:r>
            <a:rPr lang="en-US" sz="2000" dirty="0" smtClean="0">
              <a:latin typeface="Calibri Light" pitchFamily="34" charset="0"/>
            </a:rPr>
            <a:t> Call-out Team Handling</a:t>
          </a:r>
          <a:endParaRPr lang="en-US" sz="2000" dirty="0">
            <a:latin typeface="Calibri Light" pitchFamily="34" charset="0"/>
          </a:endParaRPr>
        </a:p>
      </dgm:t>
    </dgm:pt>
    <dgm:pt modelId="{8DDAAB66-82B1-4396-9D46-76994EC71A65}" type="parTrans" cxnId="{30E70300-C117-4C4A-802D-32EF03554783}">
      <dgm:prSet/>
      <dgm:spPr/>
      <dgm:t>
        <a:bodyPr/>
        <a:lstStyle/>
        <a:p>
          <a:endParaRPr lang="en-US"/>
        </a:p>
      </dgm:t>
    </dgm:pt>
    <dgm:pt modelId="{84329171-98AF-4EA8-9B3D-96728772FEFC}" type="sibTrans" cxnId="{30E70300-C117-4C4A-802D-32EF03554783}">
      <dgm:prSet/>
      <dgm:spPr/>
      <dgm:t>
        <a:bodyPr/>
        <a:lstStyle/>
        <a:p>
          <a:endParaRPr lang="en-US"/>
        </a:p>
      </dgm:t>
    </dgm:pt>
    <dgm:pt modelId="{3696CBFF-C627-4E68-A120-00744136797D}" type="pres">
      <dgm:prSet presAssocID="{4F59441D-E85F-40E3-B71A-B204144C2F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C343E27-520C-4CC7-A822-DEBD88C15E69}" type="pres">
      <dgm:prSet presAssocID="{4F59441D-E85F-40E3-B71A-B204144C2FEB}" presName="Name1" presStyleCnt="0"/>
      <dgm:spPr/>
    </dgm:pt>
    <dgm:pt modelId="{6CC33D8A-5DA2-4714-B769-7FA3A09ED031}" type="pres">
      <dgm:prSet presAssocID="{4F59441D-E85F-40E3-B71A-B204144C2FEB}" presName="cycle" presStyleCnt="0"/>
      <dgm:spPr/>
    </dgm:pt>
    <dgm:pt modelId="{64A041AF-B36F-443D-9381-B6AAD7006843}" type="pres">
      <dgm:prSet presAssocID="{4F59441D-E85F-40E3-B71A-B204144C2FEB}" presName="srcNode" presStyleLbl="node1" presStyleIdx="0" presStyleCnt="6"/>
      <dgm:spPr/>
    </dgm:pt>
    <dgm:pt modelId="{97F26426-4653-454D-9E25-D733752760CF}" type="pres">
      <dgm:prSet presAssocID="{4F59441D-E85F-40E3-B71A-B204144C2FEB}" presName="conn" presStyleLbl="parChTrans1D2" presStyleIdx="0" presStyleCnt="1"/>
      <dgm:spPr/>
      <dgm:t>
        <a:bodyPr/>
        <a:lstStyle/>
        <a:p>
          <a:endParaRPr lang="en-US"/>
        </a:p>
      </dgm:t>
    </dgm:pt>
    <dgm:pt modelId="{C8CCF3A2-2BF4-4B1E-ACFA-F975B3A6DE1B}" type="pres">
      <dgm:prSet presAssocID="{4F59441D-E85F-40E3-B71A-B204144C2FEB}" presName="extraNode" presStyleLbl="node1" presStyleIdx="0" presStyleCnt="6"/>
      <dgm:spPr/>
    </dgm:pt>
    <dgm:pt modelId="{96EE8E13-8720-4C32-9024-1EC85CF0A0CA}" type="pres">
      <dgm:prSet presAssocID="{4F59441D-E85F-40E3-B71A-B204144C2FEB}" presName="dstNode" presStyleLbl="node1" presStyleIdx="0" presStyleCnt="6"/>
      <dgm:spPr/>
    </dgm:pt>
    <dgm:pt modelId="{E9F8D605-737C-43F1-A1D9-89DA55FBD944}" type="pres">
      <dgm:prSet presAssocID="{66CA8C71-FD4A-4CD9-A7DC-10704B397CB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C42CFA-E811-4991-B5F3-6943713EF2FD}" type="pres">
      <dgm:prSet presAssocID="{66CA8C71-FD4A-4CD9-A7DC-10704B397CB1}" presName="accent_1" presStyleCnt="0"/>
      <dgm:spPr/>
    </dgm:pt>
    <dgm:pt modelId="{9808735B-9E07-4F06-9307-0A4678E55F4F}" type="pres">
      <dgm:prSet presAssocID="{66CA8C71-FD4A-4CD9-A7DC-10704B397CB1}" presName="accentRepeatNode" presStyleLbl="solidFgAcc1" presStyleIdx="0" presStyleCnt="6"/>
      <dgm:spPr>
        <a:ln>
          <a:solidFill>
            <a:srgbClr val="7030A0"/>
          </a:solidFill>
        </a:ln>
      </dgm:spPr>
    </dgm:pt>
    <dgm:pt modelId="{69E9A23A-F986-4865-8ACC-C472CD1A1374}" type="pres">
      <dgm:prSet presAssocID="{5B5A2286-53C9-4377-9F4F-4687D54DE5C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554D7-6060-4E82-8799-05821B74B72D}" type="pres">
      <dgm:prSet presAssocID="{5B5A2286-53C9-4377-9F4F-4687D54DE5CA}" presName="accent_2" presStyleCnt="0"/>
      <dgm:spPr/>
    </dgm:pt>
    <dgm:pt modelId="{0543CA2E-8990-4E46-8B0B-A788EDD88B68}" type="pres">
      <dgm:prSet presAssocID="{5B5A2286-53C9-4377-9F4F-4687D54DE5CA}" presName="accentRepeatNode" presStyleLbl="solidFgAcc1" presStyleIdx="1" presStyleCnt="6"/>
      <dgm:spPr>
        <a:ln>
          <a:solidFill>
            <a:srgbClr val="7030A0"/>
          </a:solidFill>
        </a:ln>
      </dgm:spPr>
    </dgm:pt>
    <dgm:pt modelId="{D82C79D0-7E05-44AA-BC8A-93B9A74FD50A}" type="pres">
      <dgm:prSet presAssocID="{9A4CCE1E-087D-44BB-937E-43509D0B208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8A3A1-5708-42F1-AA90-FB837DA3DF71}" type="pres">
      <dgm:prSet presAssocID="{9A4CCE1E-087D-44BB-937E-43509D0B2086}" presName="accent_3" presStyleCnt="0"/>
      <dgm:spPr/>
    </dgm:pt>
    <dgm:pt modelId="{96F1B8BF-26E5-4947-B2FF-EB04FC6B56BD}" type="pres">
      <dgm:prSet presAssocID="{9A4CCE1E-087D-44BB-937E-43509D0B2086}" presName="accentRepeatNode" presStyleLbl="solidFgAcc1" presStyleIdx="2" presStyleCnt="6"/>
      <dgm:spPr>
        <a:ln>
          <a:solidFill>
            <a:srgbClr val="7030A0"/>
          </a:solidFill>
        </a:ln>
      </dgm:spPr>
    </dgm:pt>
    <dgm:pt modelId="{10C7E782-92CE-4699-A8D3-2CDB6E259609}" type="pres">
      <dgm:prSet presAssocID="{17F4D248-F166-42A1-99E3-2AE440B598A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E2D20-8756-40E9-8AF7-6B2F99D0F80E}" type="pres">
      <dgm:prSet presAssocID="{17F4D248-F166-42A1-99E3-2AE440B598A1}" presName="accent_4" presStyleCnt="0"/>
      <dgm:spPr/>
    </dgm:pt>
    <dgm:pt modelId="{312EF213-1DF9-4E6A-83A5-223A346B60FC}" type="pres">
      <dgm:prSet presAssocID="{17F4D248-F166-42A1-99E3-2AE440B598A1}" presName="accentRepeatNode" presStyleLbl="solidFgAcc1" presStyleIdx="3" presStyleCnt="6"/>
      <dgm:spPr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CA7F2A79-3883-4D4C-8625-9E9476A53552}" type="pres">
      <dgm:prSet presAssocID="{099A091E-4F67-41F0-901B-19FFD7B6089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B0A83-E937-4008-9FFF-89CF23C2EC02}" type="pres">
      <dgm:prSet presAssocID="{099A091E-4F67-41F0-901B-19FFD7B60898}" presName="accent_5" presStyleCnt="0"/>
      <dgm:spPr/>
    </dgm:pt>
    <dgm:pt modelId="{66FE62EC-78BA-4370-86B1-A611551F2437}" type="pres">
      <dgm:prSet presAssocID="{099A091E-4F67-41F0-901B-19FFD7B60898}" presName="accentRepeatNode" presStyleLbl="solidFgAcc1" presStyleIdx="4" presStyleCnt="6"/>
      <dgm:spPr>
        <a:ln>
          <a:solidFill>
            <a:srgbClr val="7030A0"/>
          </a:solidFill>
        </a:ln>
      </dgm:spPr>
    </dgm:pt>
    <dgm:pt modelId="{49E35FFD-DD6E-4F5D-B705-526BE8618DB4}" type="pres">
      <dgm:prSet presAssocID="{053CD04C-7E4F-4742-AA38-19D1DE6B0BE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28CB4-B89B-4529-A9C0-0B8D5700C2B9}" type="pres">
      <dgm:prSet presAssocID="{053CD04C-7E4F-4742-AA38-19D1DE6B0BE7}" presName="accent_6" presStyleCnt="0"/>
      <dgm:spPr/>
    </dgm:pt>
    <dgm:pt modelId="{2E342F7E-E4A2-44E5-B1A7-6192FB46EBC9}" type="pres">
      <dgm:prSet presAssocID="{053CD04C-7E4F-4742-AA38-19D1DE6B0BE7}" presName="accentRepeatNode" presStyleLbl="solidFgAcc1" presStyleIdx="5" presStyleCnt="6"/>
      <dgm:spPr>
        <a:ln>
          <a:solidFill>
            <a:srgbClr val="7030A0"/>
          </a:solidFill>
        </a:ln>
      </dgm:spPr>
    </dgm:pt>
  </dgm:ptLst>
  <dgm:cxnLst>
    <dgm:cxn modelId="{99C712A3-492A-48A4-B654-A6CE12E781FC}" type="presOf" srcId="{9A4CCE1E-087D-44BB-937E-43509D0B2086}" destId="{D82C79D0-7E05-44AA-BC8A-93B9A74FD50A}" srcOrd="0" destOrd="0" presId="urn:microsoft.com/office/officeart/2008/layout/VerticalCurvedList"/>
    <dgm:cxn modelId="{170D42B5-AD8A-45F6-AA8E-A495E690F325}" type="presOf" srcId="{5B5A2286-53C9-4377-9F4F-4687D54DE5CA}" destId="{69E9A23A-F986-4865-8ACC-C472CD1A1374}" srcOrd="0" destOrd="0" presId="urn:microsoft.com/office/officeart/2008/layout/VerticalCurvedList"/>
    <dgm:cxn modelId="{FF9935D0-1D26-4B3E-B9AC-B8512B13AC10}" srcId="{4F59441D-E85F-40E3-B71A-B204144C2FEB}" destId="{053CD04C-7E4F-4742-AA38-19D1DE6B0BE7}" srcOrd="5" destOrd="0" parTransId="{7DEBDD51-2F97-4DC1-AC71-09D20DE46344}" sibTransId="{6DBA0EB2-B228-4BA2-9681-96CF4C38416E}"/>
    <dgm:cxn modelId="{F39EB1AB-87D8-4B82-8F47-7EA461BCB0BC}" type="presOf" srcId="{099A091E-4F67-41F0-901B-19FFD7B60898}" destId="{CA7F2A79-3883-4D4C-8625-9E9476A53552}" srcOrd="0" destOrd="0" presId="urn:microsoft.com/office/officeart/2008/layout/VerticalCurvedList"/>
    <dgm:cxn modelId="{5990C2BE-6D64-4EA1-9FD6-B088608D2C47}" type="presOf" srcId="{66CA8C71-FD4A-4CD9-A7DC-10704B397CB1}" destId="{E9F8D605-737C-43F1-A1D9-89DA55FBD944}" srcOrd="0" destOrd="0" presId="urn:microsoft.com/office/officeart/2008/layout/VerticalCurvedList"/>
    <dgm:cxn modelId="{95E88DA9-114C-4E3D-92CA-546B26844A60}" type="presOf" srcId="{C5A42896-95E4-482D-8D68-96F4FAF7DEDD}" destId="{97F26426-4653-454D-9E25-D733752760CF}" srcOrd="0" destOrd="0" presId="urn:microsoft.com/office/officeart/2008/layout/VerticalCurvedList"/>
    <dgm:cxn modelId="{7556BAFB-E4DE-49EA-BC99-C06395B2DB25}" srcId="{4F59441D-E85F-40E3-B71A-B204144C2FEB}" destId="{66CA8C71-FD4A-4CD9-A7DC-10704B397CB1}" srcOrd="0" destOrd="0" parTransId="{B9465E6E-1648-4D3B-A259-ED10AD7C74F0}" sibTransId="{C5A42896-95E4-482D-8D68-96F4FAF7DEDD}"/>
    <dgm:cxn modelId="{30E70300-C117-4C4A-802D-32EF03554783}" srcId="{4F59441D-E85F-40E3-B71A-B204144C2FEB}" destId="{17F4D248-F166-42A1-99E3-2AE440B598A1}" srcOrd="3" destOrd="0" parTransId="{8DDAAB66-82B1-4396-9D46-76994EC71A65}" sibTransId="{84329171-98AF-4EA8-9B3D-96728772FEFC}"/>
    <dgm:cxn modelId="{2A704CE9-7FC0-48BB-A280-B0B3031AFC57}" srcId="{4F59441D-E85F-40E3-B71A-B204144C2FEB}" destId="{099A091E-4F67-41F0-901B-19FFD7B60898}" srcOrd="4" destOrd="0" parTransId="{A29E7038-FB76-47FA-9A47-1E289EBDEAC8}" sibTransId="{70A1E11C-4728-48DD-9C27-35AF55B28671}"/>
    <dgm:cxn modelId="{8E334EA8-F112-429C-9CB5-FE7D766F79A2}" srcId="{4F59441D-E85F-40E3-B71A-B204144C2FEB}" destId="{9A4CCE1E-087D-44BB-937E-43509D0B2086}" srcOrd="2" destOrd="0" parTransId="{DAA052FD-ED9F-49F5-8A65-90299A8EB636}" sibTransId="{9FB4FD05-041A-46C1-B9A8-61FE4441AEE9}"/>
    <dgm:cxn modelId="{CB4713F8-0EFE-47DB-BB0C-16414D2C896E}" type="presOf" srcId="{4F59441D-E85F-40E3-B71A-B204144C2FEB}" destId="{3696CBFF-C627-4E68-A120-00744136797D}" srcOrd="0" destOrd="0" presId="urn:microsoft.com/office/officeart/2008/layout/VerticalCurvedList"/>
    <dgm:cxn modelId="{38B2981D-DD4B-47FF-80A1-E16CB4568ACB}" type="presOf" srcId="{17F4D248-F166-42A1-99E3-2AE440B598A1}" destId="{10C7E782-92CE-4699-A8D3-2CDB6E259609}" srcOrd="0" destOrd="0" presId="urn:microsoft.com/office/officeart/2008/layout/VerticalCurvedList"/>
    <dgm:cxn modelId="{48C12CB7-413A-4E9E-8740-9B40E06E5DFD}" srcId="{4F59441D-E85F-40E3-B71A-B204144C2FEB}" destId="{5B5A2286-53C9-4377-9F4F-4687D54DE5CA}" srcOrd="1" destOrd="0" parTransId="{C8272586-6EBF-4E15-9864-BA99C39782B1}" sibTransId="{39DE544F-8B55-4BD5-A9E4-D95B8C69DCF5}"/>
    <dgm:cxn modelId="{96F12630-147E-42B6-9290-F0DD39123DA5}" type="presOf" srcId="{053CD04C-7E4F-4742-AA38-19D1DE6B0BE7}" destId="{49E35FFD-DD6E-4F5D-B705-526BE8618DB4}" srcOrd="0" destOrd="0" presId="urn:microsoft.com/office/officeart/2008/layout/VerticalCurvedList"/>
    <dgm:cxn modelId="{64E3F370-F931-4057-98C8-DDE46E4F80F9}" type="presParOf" srcId="{3696CBFF-C627-4E68-A120-00744136797D}" destId="{2C343E27-520C-4CC7-A822-DEBD88C15E69}" srcOrd="0" destOrd="0" presId="urn:microsoft.com/office/officeart/2008/layout/VerticalCurvedList"/>
    <dgm:cxn modelId="{D44CF078-8BE8-446F-B217-B547F1FA9ABA}" type="presParOf" srcId="{2C343E27-520C-4CC7-A822-DEBD88C15E69}" destId="{6CC33D8A-5DA2-4714-B769-7FA3A09ED031}" srcOrd="0" destOrd="0" presId="urn:microsoft.com/office/officeart/2008/layout/VerticalCurvedList"/>
    <dgm:cxn modelId="{ED55F771-ECC1-46BD-ADC3-A88D545D0C35}" type="presParOf" srcId="{6CC33D8A-5DA2-4714-B769-7FA3A09ED031}" destId="{64A041AF-B36F-443D-9381-B6AAD7006843}" srcOrd="0" destOrd="0" presId="urn:microsoft.com/office/officeart/2008/layout/VerticalCurvedList"/>
    <dgm:cxn modelId="{A2AB1D1D-C4E1-4D65-B4AC-F208A16B8450}" type="presParOf" srcId="{6CC33D8A-5DA2-4714-B769-7FA3A09ED031}" destId="{97F26426-4653-454D-9E25-D733752760CF}" srcOrd="1" destOrd="0" presId="urn:microsoft.com/office/officeart/2008/layout/VerticalCurvedList"/>
    <dgm:cxn modelId="{3E54DD05-9475-4382-912B-0DD0175C25D5}" type="presParOf" srcId="{6CC33D8A-5DA2-4714-B769-7FA3A09ED031}" destId="{C8CCF3A2-2BF4-4B1E-ACFA-F975B3A6DE1B}" srcOrd="2" destOrd="0" presId="urn:microsoft.com/office/officeart/2008/layout/VerticalCurvedList"/>
    <dgm:cxn modelId="{7080715B-D3FA-4761-97CC-69161818DBED}" type="presParOf" srcId="{6CC33D8A-5DA2-4714-B769-7FA3A09ED031}" destId="{96EE8E13-8720-4C32-9024-1EC85CF0A0CA}" srcOrd="3" destOrd="0" presId="urn:microsoft.com/office/officeart/2008/layout/VerticalCurvedList"/>
    <dgm:cxn modelId="{6344633C-4D55-4A14-9A74-C5C02B6685E2}" type="presParOf" srcId="{2C343E27-520C-4CC7-A822-DEBD88C15E69}" destId="{E9F8D605-737C-43F1-A1D9-89DA55FBD944}" srcOrd="1" destOrd="0" presId="urn:microsoft.com/office/officeart/2008/layout/VerticalCurvedList"/>
    <dgm:cxn modelId="{3DB7600D-E77C-404D-B7A6-D5371155F2E8}" type="presParOf" srcId="{2C343E27-520C-4CC7-A822-DEBD88C15E69}" destId="{61C42CFA-E811-4991-B5F3-6943713EF2FD}" srcOrd="2" destOrd="0" presId="urn:microsoft.com/office/officeart/2008/layout/VerticalCurvedList"/>
    <dgm:cxn modelId="{177901E2-AC00-414F-8BCF-9C27FDAB2E83}" type="presParOf" srcId="{61C42CFA-E811-4991-B5F3-6943713EF2FD}" destId="{9808735B-9E07-4F06-9307-0A4678E55F4F}" srcOrd="0" destOrd="0" presId="urn:microsoft.com/office/officeart/2008/layout/VerticalCurvedList"/>
    <dgm:cxn modelId="{EE87A975-B80D-41CD-9DB3-153D51929C24}" type="presParOf" srcId="{2C343E27-520C-4CC7-A822-DEBD88C15E69}" destId="{69E9A23A-F986-4865-8ACC-C472CD1A1374}" srcOrd="3" destOrd="0" presId="urn:microsoft.com/office/officeart/2008/layout/VerticalCurvedList"/>
    <dgm:cxn modelId="{2DD2F2EE-2479-468E-9627-F1C314DA800F}" type="presParOf" srcId="{2C343E27-520C-4CC7-A822-DEBD88C15E69}" destId="{B4C554D7-6060-4E82-8799-05821B74B72D}" srcOrd="4" destOrd="0" presId="urn:microsoft.com/office/officeart/2008/layout/VerticalCurvedList"/>
    <dgm:cxn modelId="{AF5429A9-7F10-4B24-8945-286C79671199}" type="presParOf" srcId="{B4C554D7-6060-4E82-8799-05821B74B72D}" destId="{0543CA2E-8990-4E46-8B0B-A788EDD88B68}" srcOrd="0" destOrd="0" presId="urn:microsoft.com/office/officeart/2008/layout/VerticalCurvedList"/>
    <dgm:cxn modelId="{299429ED-1905-48DF-9930-930C50B5230E}" type="presParOf" srcId="{2C343E27-520C-4CC7-A822-DEBD88C15E69}" destId="{D82C79D0-7E05-44AA-BC8A-93B9A74FD50A}" srcOrd="5" destOrd="0" presId="urn:microsoft.com/office/officeart/2008/layout/VerticalCurvedList"/>
    <dgm:cxn modelId="{C06218EE-2D18-4A3F-AFB8-F8FB9D6F6E58}" type="presParOf" srcId="{2C343E27-520C-4CC7-A822-DEBD88C15E69}" destId="{A598A3A1-5708-42F1-AA90-FB837DA3DF71}" srcOrd="6" destOrd="0" presId="urn:microsoft.com/office/officeart/2008/layout/VerticalCurvedList"/>
    <dgm:cxn modelId="{581D83CE-833E-4916-AF6D-CB4416F686BC}" type="presParOf" srcId="{A598A3A1-5708-42F1-AA90-FB837DA3DF71}" destId="{96F1B8BF-26E5-4947-B2FF-EB04FC6B56BD}" srcOrd="0" destOrd="0" presId="urn:microsoft.com/office/officeart/2008/layout/VerticalCurvedList"/>
    <dgm:cxn modelId="{6D654601-6203-49A2-84FD-8F0D91A87684}" type="presParOf" srcId="{2C343E27-520C-4CC7-A822-DEBD88C15E69}" destId="{10C7E782-92CE-4699-A8D3-2CDB6E259609}" srcOrd="7" destOrd="0" presId="urn:microsoft.com/office/officeart/2008/layout/VerticalCurvedList"/>
    <dgm:cxn modelId="{530E3F51-A3F1-475B-8E3D-FCC61E772C13}" type="presParOf" srcId="{2C343E27-520C-4CC7-A822-DEBD88C15E69}" destId="{0E5E2D20-8756-40E9-8AF7-6B2F99D0F80E}" srcOrd="8" destOrd="0" presId="urn:microsoft.com/office/officeart/2008/layout/VerticalCurvedList"/>
    <dgm:cxn modelId="{3B05D7A7-4B97-4D0A-A37E-6C8112DD285D}" type="presParOf" srcId="{0E5E2D20-8756-40E9-8AF7-6B2F99D0F80E}" destId="{312EF213-1DF9-4E6A-83A5-223A346B60FC}" srcOrd="0" destOrd="0" presId="urn:microsoft.com/office/officeart/2008/layout/VerticalCurvedList"/>
    <dgm:cxn modelId="{3D9287FC-F156-4856-8939-1546B6F9F073}" type="presParOf" srcId="{2C343E27-520C-4CC7-A822-DEBD88C15E69}" destId="{CA7F2A79-3883-4D4C-8625-9E9476A53552}" srcOrd="9" destOrd="0" presId="urn:microsoft.com/office/officeart/2008/layout/VerticalCurvedList"/>
    <dgm:cxn modelId="{7F129FA4-9133-4B08-B7BA-C3EE39413979}" type="presParOf" srcId="{2C343E27-520C-4CC7-A822-DEBD88C15E69}" destId="{2D6B0A83-E937-4008-9FFF-89CF23C2EC02}" srcOrd="10" destOrd="0" presId="urn:microsoft.com/office/officeart/2008/layout/VerticalCurvedList"/>
    <dgm:cxn modelId="{E02CD253-E078-49C5-BC15-650D14AEFEA9}" type="presParOf" srcId="{2D6B0A83-E937-4008-9FFF-89CF23C2EC02}" destId="{66FE62EC-78BA-4370-86B1-A611551F2437}" srcOrd="0" destOrd="0" presId="urn:microsoft.com/office/officeart/2008/layout/VerticalCurvedList"/>
    <dgm:cxn modelId="{2D0AD075-ABE5-45B8-B106-879B8C575E66}" type="presParOf" srcId="{2C343E27-520C-4CC7-A822-DEBD88C15E69}" destId="{49E35FFD-DD6E-4F5D-B705-526BE8618DB4}" srcOrd="11" destOrd="0" presId="urn:microsoft.com/office/officeart/2008/layout/VerticalCurvedList"/>
    <dgm:cxn modelId="{FE9566D1-E753-4D63-93FA-7A77C945BA5A}" type="presParOf" srcId="{2C343E27-520C-4CC7-A822-DEBD88C15E69}" destId="{F3C28CB4-B89B-4529-A9C0-0B8D5700C2B9}" srcOrd="12" destOrd="0" presId="urn:microsoft.com/office/officeart/2008/layout/VerticalCurvedList"/>
    <dgm:cxn modelId="{FB3FA99F-67BA-477C-B830-E0D9FC6C24C8}" type="presParOf" srcId="{F3C28CB4-B89B-4529-A9C0-0B8D5700C2B9}" destId="{2E342F7E-E4A2-44E5-B1A7-6192FB46EB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26426-4653-454D-9E25-D733752760CF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8D605-737C-43F1-A1D9-89DA55FBD944}">
      <dsp:nvSpPr>
        <dsp:cNvPr id="0" name=""/>
        <dsp:cNvSpPr/>
      </dsp:nvSpPr>
      <dsp:spPr>
        <a:xfrm>
          <a:off x="328048" y="214010"/>
          <a:ext cx="8033650" cy="427857"/>
        </a:xfrm>
        <a:prstGeom prst="rect">
          <a:avLst/>
        </a:prstGeom>
        <a:gradFill rotWithShape="0">
          <a:gsLst>
            <a:gs pos="0">
              <a:srgbClr val="7030A0"/>
            </a:gs>
            <a:gs pos="100000">
              <a:srgbClr val="00206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 Light" pitchFamily="34" charset="0"/>
            </a:rPr>
            <a:t>I. Product Highlights: Galaxy S6 &amp; S6 Edge</a:t>
          </a:r>
          <a:endParaRPr lang="en-US" sz="2000" kern="1200" dirty="0">
            <a:latin typeface="Calibri Light" pitchFamily="34" charset="0"/>
          </a:endParaRPr>
        </a:p>
      </dsp:txBody>
      <dsp:txXfrm>
        <a:off x="328048" y="214010"/>
        <a:ext cx="8033650" cy="427857"/>
      </dsp:txXfrm>
    </dsp:sp>
    <dsp:sp modelId="{9808735B-9E07-4F06-9307-0A4678E55F4F}">
      <dsp:nvSpPr>
        <dsp:cNvPr id="0" name=""/>
        <dsp:cNvSpPr/>
      </dsp:nvSpPr>
      <dsp:spPr>
        <a:xfrm>
          <a:off x="60637" y="16052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9A23A-F986-4865-8ACC-C472CD1A1374}">
      <dsp:nvSpPr>
        <dsp:cNvPr id="0" name=""/>
        <dsp:cNvSpPr/>
      </dsp:nvSpPr>
      <dsp:spPr>
        <a:xfrm>
          <a:off x="679991" y="855715"/>
          <a:ext cx="7681708" cy="427857"/>
        </a:xfrm>
        <a:prstGeom prst="rect">
          <a:avLst/>
        </a:prstGeom>
        <a:gradFill rotWithShape="0">
          <a:gsLst>
            <a:gs pos="0">
              <a:srgbClr val="7030A0"/>
            </a:gs>
            <a:gs pos="100000">
              <a:srgbClr val="00206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 Light" pitchFamily="34" charset="0"/>
            </a:rPr>
            <a:t>II. Launch Timeline</a:t>
          </a:r>
          <a:endParaRPr lang="en-US" sz="2000" kern="1200" dirty="0">
            <a:latin typeface="Calibri Light" pitchFamily="34" charset="0"/>
          </a:endParaRPr>
        </a:p>
      </dsp:txBody>
      <dsp:txXfrm>
        <a:off x="679991" y="855715"/>
        <a:ext cx="7681708" cy="427857"/>
      </dsp:txXfrm>
    </dsp:sp>
    <dsp:sp modelId="{0543CA2E-8990-4E46-8B0B-A788EDD88B68}">
      <dsp:nvSpPr>
        <dsp:cNvPr id="0" name=""/>
        <dsp:cNvSpPr/>
      </dsp:nvSpPr>
      <dsp:spPr>
        <a:xfrm>
          <a:off x="412579" y="802233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C79D0-7E05-44AA-BC8A-93B9A74FD50A}">
      <dsp:nvSpPr>
        <dsp:cNvPr id="0" name=""/>
        <dsp:cNvSpPr/>
      </dsp:nvSpPr>
      <dsp:spPr>
        <a:xfrm>
          <a:off x="840925" y="1497421"/>
          <a:ext cx="7520774" cy="427857"/>
        </a:xfrm>
        <a:prstGeom prst="rect">
          <a:avLst/>
        </a:prstGeom>
        <a:gradFill rotWithShape="0">
          <a:gsLst>
            <a:gs pos="0">
              <a:srgbClr val="7030A0"/>
            </a:gs>
            <a:gs pos="100000">
              <a:srgbClr val="00206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 Light" pitchFamily="34" charset="0"/>
            </a:rPr>
            <a:t>III. Customer Journey </a:t>
          </a:r>
          <a:endParaRPr lang="en-US" sz="2000" kern="1200" dirty="0">
            <a:latin typeface="Calibri Light" pitchFamily="34" charset="0"/>
          </a:endParaRPr>
        </a:p>
      </dsp:txBody>
      <dsp:txXfrm>
        <a:off x="840925" y="1497421"/>
        <a:ext cx="7520774" cy="427857"/>
      </dsp:txXfrm>
    </dsp:sp>
    <dsp:sp modelId="{96F1B8BF-26E5-4947-B2FF-EB04FC6B56BD}">
      <dsp:nvSpPr>
        <dsp:cNvPr id="0" name=""/>
        <dsp:cNvSpPr/>
      </dsp:nvSpPr>
      <dsp:spPr>
        <a:xfrm>
          <a:off x="573514" y="144393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7E782-92CE-4699-A8D3-2CDB6E259609}">
      <dsp:nvSpPr>
        <dsp:cNvPr id="0" name=""/>
        <dsp:cNvSpPr/>
      </dsp:nvSpPr>
      <dsp:spPr>
        <a:xfrm>
          <a:off x="840925" y="2138720"/>
          <a:ext cx="7520774" cy="427857"/>
        </a:xfrm>
        <a:prstGeom prst="rect">
          <a:avLst/>
        </a:prstGeom>
        <a:gradFill rotWithShape="0">
          <a:gsLst>
            <a:gs pos="0">
              <a:srgbClr val="7030A0"/>
            </a:gs>
            <a:gs pos="100000">
              <a:srgbClr val="00206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 Light" pitchFamily="34" charset="0"/>
            </a:rPr>
            <a:t>IV. </a:t>
          </a:r>
          <a:r>
            <a:rPr lang="en-US" sz="2000" kern="1200" dirty="0" err="1" smtClean="0">
              <a:latin typeface="Calibri Light" pitchFamily="34" charset="0"/>
            </a:rPr>
            <a:t>Recontracting</a:t>
          </a:r>
          <a:r>
            <a:rPr lang="en-US" sz="2000" kern="1200" dirty="0" smtClean="0">
              <a:latin typeface="Calibri Light" pitchFamily="34" charset="0"/>
            </a:rPr>
            <a:t> Call-out Team Handling</a:t>
          </a:r>
          <a:endParaRPr lang="en-US" sz="2000" kern="1200" dirty="0">
            <a:latin typeface="Calibri Light" pitchFamily="34" charset="0"/>
          </a:endParaRPr>
        </a:p>
      </dsp:txBody>
      <dsp:txXfrm>
        <a:off x="840925" y="2138720"/>
        <a:ext cx="7520774" cy="427857"/>
      </dsp:txXfrm>
    </dsp:sp>
    <dsp:sp modelId="{312EF213-1DF9-4E6A-83A5-223A346B60FC}">
      <dsp:nvSpPr>
        <dsp:cNvPr id="0" name=""/>
        <dsp:cNvSpPr/>
      </dsp:nvSpPr>
      <dsp:spPr>
        <a:xfrm>
          <a:off x="573514" y="2085238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F2A79-3883-4D4C-8625-9E9476A53552}">
      <dsp:nvSpPr>
        <dsp:cNvPr id="0" name=""/>
        <dsp:cNvSpPr/>
      </dsp:nvSpPr>
      <dsp:spPr>
        <a:xfrm>
          <a:off x="679991" y="2780426"/>
          <a:ext cx="7681708" cy="427857"/>
        </a:xfrm>
        <a:prstGeom prst="rect">
          <a:avLst/>
        </a:prstGeom>
        <a:gradFill rotWithShape="0">
          <a:gsLst>
            <a:gs pos="0">
              <a:srgbClr val="7030A0"/>
            </a:gs>
            <a:gs pos="100000">
              <a:srgbClr val="00206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 Light" pitchFamily="34" charset="0"/>
            </a:rPr>
            <a:t>V. OM Handling</a:t>
          </a:r>
          <a:endParaRPr lang="en-US" sz="2000" kern="1200" dirty="0">
            <a:latin typeface="Calibri Light" pitchFamily="34" charset="0"/>
          </a:endParaRPr>
        </a:p>
      </dsp:txBody>
      <dsp:txXfrm>
        <a:off x="679991" y="2780426"/>
        <a:ext cx="7681708" cy="427857"/>
      </dsp:txXfrm>
    </dsp:sp>
    <dsp:sp modelId="{66FE62EC-78BA-4370-86B1-A611551F2437}">
      <dsp:nvSpPr>
        <dsp:cNvPr id="0" name=""/>
        <dsp:cNvSpPr/>
      </dsp:nvSpPr>
      <dsp:spPr>
        <a:xfrm>
          <a:off x="412579" y="2726944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35FFD-DD6E-4F5D-B705-526BE8618DB4}">
      <dsp:nvSpPr>
        <dsp:cNvPr id="0" name=""/>
        <dsp:cNvSpPr/>
      </dsp:nvSpPr>
      <dsp:spPr>
        <a:xfrm>
          <a:off x="328048" y="3422131"/>
          <a:ext cx="8033650" cy="427857"/>
        </a:xfrm>
        <a:prstGeom prst="rect">
          <a:avLst/>
        </a:prstGeom>
        <a:gradFill rotWithShape="0">
          <a:gsLst>
            <a:gs pos="0">
              <a:srgbClr val="7030A0"/>
            </a:gs>
            <a:gs pos="100000">
              <a:srgbClr val="002060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61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 Light" pitchFamily="34" charset="0"/>
            </a:rPr>
            <a:t>VI. </a:t>
          </a:r>
          <a:r>
            <a:rPr lang="en-US" sz="2000" kern="1200" dirty="0" err="1" smtClean="0">
              <a:latin typeface="Calibri Light" pitchFamily="34" charset="0"/>
            </a:rPr>
            <a:t>Recontracting</a:t>
          </a:r>
          <a:r>
            <a:rPr lang="en-US" sz="2000" kern="1200" dirty="0" smtClean="0">
              <a:latin typeface="Calibri Light" pitchFamily="34" charset="0"/>
            </a:rPr>
            <a:t> Handling</a:t>
          </a:r>
          <a:endParaRPr lang="en-US" sz="2000" kern="1200" dirty="0">
            <a:latin typeface="Calibri Light" pitchFamily="34" charset="0"/>
          </a:endParaRPr>
        </a:p>
      </dsp:txBody>
      <dsp:txXfrm>
        <a:off x="328048" y="3422131"/>
        <a:ext cx="8033650" cy="427857"/>
      </dsp:txXfrm>
    </dsp:sp>
    <dsp:sp modelId="{2E342F7E-E4A2-44E5-B1A7-6192FB46EBC9}">
      <dsp:nvSpPr>
        <dsp:cNvPr id="0" name=""/>
        <dsp:cNvSpPr/>
      </dsp:nvSpPr>
      <dsp:spPr>
        <a:xfrm>
          <a:off x="60637" y="3368649"/>
          <a:ext cx="534822" cy="534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3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059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Please coordinate</a:t>
            </a:r>
            <a:r>
              <a:rPr lang="en-US" baseline="0" dirty="0" smtClean="0"/>
              <a:t> with traffic partners re: schedules</a:t>
            </a:r>
            <a:endParaRPr dirty="0"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73877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S6 Edge comparison</a:t>
            </a:r>
            <a:r>
              <a:rPr lang="en-US" baseline="0" dirty="0" smtClean="0"/>
              <a:t> with Note Edge</a:t>
            </a:r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98947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128 Memory (?) </a:t>
            </a:r>
            <a:r>
              <a:rPr lang="en-US" baseline="0" dirty="0" smtClean="0">
                <a:sym typeface="Wingdings" pitchFamily="2" charset="2"/>
              </a:rPr>
              <a:t> no for the launch, waiting for the pricing, possible after the launch</a:t>
            </a: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endParaRPr lang="en-US" baseline="0" dirty="0" smtClean="0">
              <a:sym typeface="Wingdings" pitchFamily="2" charset="2"/>
            </a:endParaRPr>
          </a:p>
          <a:p>
            <a:pPr>
              <a:spcBef>
                <a:spcPts val="0"/>
              </a:spcBef>
              <a:buNone/>
            </a:pPr>
            <a:r>
              <a:rPr lang="en-US" baseline="0" dirty="0" smtClean="0">
                <a:sym typeface="Wingdings" pitchFamily="2" charset="2"/>
              </a:rPr>
              <a:t>Card Slot  No, to be confirmed with Marketing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>
              <a:sym typeface="Wingdings" pitchFamily="2" charset="2"/>
            </a:endParaRPr>
          </a:p>
          <a:p>
            <a:pPr>
              <a:spcBef>
                <a:spcPts val="0"/>
              </a:spcBef>
              <a:buNone/>
            </a:pPr>
            <a:r>
              <a:rPr lang="en-US" baseline="0" dirty="0" smtClean="0">
                <a:sym typeface="Wingdings" pitchFamily="2" charset="2"/>
              </a:rPr>
              <a:t>Confirmation re: dual </a:t>
            </a:r>
            <a:r>
              <a:rPr lang="en-US" baseline="0" dirty="0" err="1" smtClean="0">
                <a:sym typeface="Wingdings" pitchFamily="2" charset="2"/>
              </a:rPr>
              <a:t>sim</a:t>
            </a:r>
            <a:r>
              <a:rPr lang="en-US" baseline="0" dirty="0" smtClean="0">
                <a:sym typeface="Wingdings" pitchFamily="2" charset="2"/>
              </a:rPr>
              <a:t> version?  The S6 Edge will come in a single </a:t>
            </a:r>
            <a:r>
              <a:rPr lang="en-US" baseline="0" dirty="0" err="1" smtClean="0">
                <a:sym typeface="Wingdings" pitchFamily="2" charset="2"/>
              </a:rPr>
              <a:t>sim</a:t>
            </a:r>
            <a:r>
              <a:rPr lang="en-US" baseline="0" dirty="0" smtClean="0">
                <a:sym typeface="Wingdings" pitchFamily="2" charset="2"/>
              </a:rPr>
              <a:t> variant, S6 dual-</a:t>
            </a:r>
            <a:r>
              <a:rPr lang="en-US" baseline="0" dirty="0" err="1" smtClean="0">
                <a:sym typeface="Wingdings" pitchFamily="2" charset="2"/>
              </a:rPr>
              <a:t>sim</a:t>
            </a:r>
            <a:r>
              <a:rPr lang="en-US" baseline="0" dirty="0" smtClean="0">
                <a:sym typeface="Wingdings" pitchFamily="2" charset="2"/>
              </a:rPr>
              <a:t>, training to confirm with Marketing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>
              <a:sym typeface="Wingdings" pitchFamily="2" charset="2"/>
            </a:endParaRPr>
          </a:p>
          <a:p>
            <a:pPr>
              <a:spcBef>
                <a:spcPts val="0"/>
              </a:spcBef>
              <a:buNone/>
            </a:pPr>
            <a:r>
              <a:rPr lang="en-US" baseline="0" dirty="0" smtClean="0">
                <a:sym typeface="Wingdings" pitchFamily="2" charset="2"/>
              </a:rPr>
              <a:t>LTE for both </a:t>
            </a:r>
            <a:r>
              <a:rPr lang="en-US" baseline="0" dirty="0" err="1" smtClean="0">
                <a:sym typeface="Wingdings" pitchFamily="2" charset="2"/>
              </a:rPr>
              <a:t>sims</a:t>
            </a:r>
            <a:endParaRPr lang="en-US" baseline="0" dirty="0" smtClean="0">
              <a:sym typeface="Wingdings" pitchFamily="2" charset="2"/>
            </a:endParaRPr>
          </a:p>
          <a:p>
            <a:pPr>
              <a:spcBef>
                <a:spcPts val="0"/>
              </a:spcBef>
              <a:buNone/>
            </a:pPr>
            <a:endParaRPr lang="en-US" baseline="0" dirty="0" smtClean="0">
              <a:sym typeface="Wingdings" pitchFamily="2" charset="2"/>
            </a:endParaRPr>
          </a:p>
          <a:p>
            <a:pPr>
              <a:spcBef>
                <a:spcPts val="0"/>
              </a:spcBef>
              <a:buNone/>
            </a:pPr>
            <a:r>
              <a:rPr lang="en-US" baseline="0" dirty="0" smtClean="0">
                <a:sym typeface="Wingdings" pitchFamily="2" charset="2"/>
              </a:rPr>
              <a:t>Built-in battery</a:t>
            </a: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53774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CTB – charged to bill</a:t>
            </a:r>
          </a:p>
          <a:p>
            <a:r>
              <a:rPr lang="en-US" dirty="0" smtClean="0"/>
              <a:t>EC – emerging</a:t>
            </a:r>
            <a:r>
              <a:rPr lang="en-US" baseline="0" dirty="0" smtClean="0"/>
              <a:t> channel</a:t>
            </a:r>
          </a:p>
          <a:p>
            <a:r>
              <a:rPr lang="en-US" baseline="0" dirty="0" smtClean="0"/>
              <a:t>Pre-payment for OM (advance MSF and handset </a:t>
            </a:r>
            <a:r>
              <a:rPr lang="en-US" baseline="0" dirty="0" err="1" smtClean="0"/>
              <a:t>cashout</a:t>
            </a:r>
            <a:r>
              <a:rPr lang="en-US" baseline="0" dirty="0" smtClean="0"/>
              <a:t>, historic or overdue balance if applicable </a:t>
            </a:r>
            <a:r>
              <a:rPr lang="en-US" baseline="0" dirty="0" smtClean="0">
                <a:sym typeface="Wingdings" pitchFamily="2" charset="2"/>
              </a:rPr>
              <a:t> for new line</a:t>
            </a:r>
            <a:endParaRPr lang="en-US" baseline="0" dirty="0" smtClean="0"/>
          </a:p>
          <a:p>
            <a:r>
              <a:rPr lang="en-US" baseline="0" dirty="0" smtClean="0"/>
              <a:t>Pre-payment for </a:t>
            </a:r>
            <a:r>
              <a:rPr lang="en-US" baseline="0" dirty="0" err="1" smtClean="0"/>
              <a:t>Recontracting</a:t>
            </a:r>
            <a:r>
              <a:rPr lang="en-US" baseline="0" dirty="0" smtClean="0"/>
              <a:t>: Overdue Balance, historic, payoff fee (for early </a:t>
            </a:r>
            <a:r>
              <a:rPr lang="en-US" baseline="0" dirty="0" err="1" smtClean="0"/>
              <a:t>recontracting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Encourage customer to pay at a Globe Store (for real-time posting), other payment channels are available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CVG Shaw: </a:t>
            </a:r>
            <a:r>
              <a:rPr lang="en-US" baseline="0" dirty="0" err="1" smtClean="0"/>
              <a:t>Recontracting</a:t>
            </a:r>
            <a:r>
              <a:rPr lang="en-US" baseline="0" dirty="0" smtClean="0"/>
              <a:t> does the customer has to settle </a:t>
            </a:r>
            <a:r>
              <a:rPr lang="en-US" baseline="0" dirty="0" err="1" smtClean="0"/>
              <a:t>cashout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11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*Raise order as it is,</a:t>
            </a:r>
            <a:r>
              <a:rPr lang="en-US" baseline="0" dirty="0" smtClean="0"/>
              <a:t> back up team will tag free content for </a:t>
            </a:r>
            <a:r>
              <a:rPr lang="en-US" baseline="0" dirty="0" err="1" smtClean="0"/>
              <a:t>Hooq</a:t>
            </a:r>
            <a:r>
              <a:rPr lang="en-US" baseline="0" dirty="0" smtClean="0"/>
              <a:t>, but come March 25 agent should be able to tag </a:t>
            </a:r>
            <a:r>
              <a:rPr lang="en-US" baseline="0" dirty="0" err="1" smtClean="0"/>
              <a:t>Hooq</a:t>
            </a:r>
            <a:r>
              <a:rPr lang="en-US" baseline="0" dirty="0" smtClean="0"/>
              <a:t> in the order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Charge to bill is applicable </a:t>
            </a:r>
            <a:r>
              <a:rPr lang="en-US" baseline="0" dirty="0" smtClean="0">
                <a:sym typeface="Wingdings" pitchFamily="2" charset="2"/>
              </a:rPr>
              <a:t> one time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>
              <a:sym typeface="Wingdings" pitchFamily="2" charset="2"/>
            </a:endParaRPr>
          </a:p>
          <a:p>
            <a:pPr>
              <a:spcBef>
                <a:spcPts val="0"/>
              </a:spcBef>
              <a:buNone/>
            </a:pPr>
            <a:r>
              <a:rPr lang="en-US" baseline="0" dirty="0" smtClean="0">
                <a:sym typeface="Wingdings" pitchFamily="2" charset="2"/>
              </a:rPr>
              <a:t>Samsung Wireless Charger  SRP (selling point)</a:t>
            </a:r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11832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7095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11905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Globe</a:t>
            </a:r>
            <a:r>
              <a:rPr lang="en-US" baseline="0" dirty="0" smtClean="0"/>
              <a:t> Online Portal – screenshot to follow (refer to KMS)</a:t>
            </a:r>
            <a:endParaRPr dirty="0"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77943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11905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* An authorized</a:t>
            </a:r>
            <a:r>
              <a:rPr lang="en-US" baseline="0" dirty="0" smtClean="0"/>
              <a:t> may pick the items up as long as they present a copy of their ID and the customer’s ID, as well as a letter of authorization. If a customer has prepaid for the handset, they need to present the OR</a:t>
            </a:r>
            <a:endParaRPr dirty="0"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15946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8801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lang="en-US" sz="1800" b="0" i="0" u="none" strike="noStrike" cap="none" baseline="0" dirty="0"/>
          </a:p>
        </p:txBody>
      </p:sp>
      <p:sp>
        <p:nvSpPr>
          <p:cNvPr id="95" name="Shape 9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336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By March 23</a:t>
            </a:r>
            <a:r>
              <a:rPr lang="en-US" baseline="0" dirty="0" smtClean="0"/>
              <a:t>, EPC is available/uploaded in </a:t>
            </a:r>
            <a:r>
              <a:rPr lang="en-US" baseline="0" dirty="0" err="1" smtClean="0"/>
              <a:t>MyBSS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30108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73877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OM</a:t>
            </a:r>
            <a:r>
              <a:rPr lang="en-US" baseline="0" dirty="0" smtClean="0"/>
              <a:t> Handling </a:t>
            </a:r>
            <a:r>
              <a:rPr lang="en-US" baseline="0" dirty="0" smtClean="0">
                <a:sym typeface="Wingdings" pitchFamily="2" charset="2"/>
              </a:rPr>
              <a:t> after verification &amp; approval (separate session), price bulletin (expect an updated)</a:t>
            </a:r>
            <a:endParaRPr dirty="0"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37066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4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</a:t>
            </a:r>
            <a:r>
              <a:rPr lang="en-US" baseline="0" dirty="0" smtClean="0"/>
              <a:t> countermeasure to the competitor’s S6 launch, </a:t>
            </a:r>
            <a:r>
              <a:rPr lang="en-US" dirty="0" smtClean="0"/>
              <a:t>refer to this KMS article</a:t>
            </a:r>
            <a:r>
              <a:rPr lang="en-US" baseline="0" dirty="0" smtClean="0"/>
              <a:t> for handling customer inquiries.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0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68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Highlight:</a:t>
            </a:r>
            <a:r>
              <a:rPr lang="en-US" baseline="0" dirty="0" smtClean="0"/>
              <a:t> Made of glass and metal compared to the previous models</a:t>
            </a:r>
          </a:p>
          <a:p>
            <a:endParaRPr lang="en-US" dirty="0" smtClean="0"/>
          </a:p>
          <a:p>
            <a:r>
              <a:rPr lang="en-US" dirty="0" smtClean="0"/>
              <a:t>Design: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Samsung</a:t>
            </a:r>
            <a:r>
              <a:rPr lang="en-US" baseline="0" dirty="0" smtClean="0"/>
              <a:t> started from ground-zero by ditching the plastic material we associated with Samsung in favor of </a:t>
            </a:r>
            <a:r>
              <a:rPr lang="en-US" dirty="0" smtClean="0"/>
              <a:t>premium-feeling</a:t>
            </a:r>
            <a:r>
              <a:rPr lang="en-US" baseline="0" dirty="0" smtClean="0"/>
              <a:t> glass and metal.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With Jewel-toned colors (white pearl, black sapphire, gold platinum)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Both the front and the non-removable back are covered with Gorilla glass 4, metal bands all around the side, drilled holes for the speakers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Retained the 5.1 screen size (Same with S5) for easier one-handed use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Bumped up the resolution of its Super </a:t>
            </a:r>
            <a:r>
              <a:rPr lang="en-US" baseline="0" dirty="0" err="1" smtClean="0"/>
              <a:t>Amoled</a:t>
            </a:r>
            <a:r>
              <a:rPr lang="en-US" baseline="0" dirty="0" smtClean="0"/>
              <a:t> display to Quad HD </a:t>
            </a:r>
            <a:r>
              <a:rPr lang="en-US" baseline="0" dirty="0" smtClean="0">
                <a:sym typeface="Wingdings" pitchFamily="2" charset="2"/>
              </a:rPr>
              <a:t> 30% higher than the S5 and 76% higher than the iPhone 6  for super sharp and super crisp visuals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>
              <a:sym typeface="Wingdings" pitchFamily="2" charset="2"/>
            </a:endParaRPr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>
                <a:sym typeface="Wingdings" pitchFamily="2" charset="2"/>
              </a:rPr>
              <a:t>Camera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>
                <a:sym typeface="Wingdings" pitchFamily="2" charset="2"/>
              </a:rPr>
              <a:t>Same 16MP resolution as the S5 but don’t let that fool you into thinking that the quality of the camera hasn’t changed.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>
                <a:sym typeface="Wingdings" pitchFamily="2" charset="2"/>
              </a:rPr>
              <a:t>The S6’s sensor and lens was improved to a 1.4 aperture lens for better quality photos and videos in lowlight conditions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Calibri Light" pitchFamily="34" charset="0"/>
              </a:rPr>
              <a:t>Optical Image Stabilization  and Video Digital Image Stabilization for clear, professional-looking pictures and videos </a:t>
            </a:r>
            <a:r>
              <a:rPr lang="en-US" sz="1200" dirty="0" smtClean="0">
                <a:solidFill>
                  <a:schemeClr val="tx1"/>
                </a:solidFill>
                <a:latin typeface="Calibri Light" pitchFamily="34" charset="0"/>
                <a:sym typeface="Wingdings" pitchFamily="2" charset="2"/>
              </a:rPr>
              <a:t> less blur for shaky hands</a:t>
            </a:r>
            <a:endParaRPr lang="en-US" baseline="0" dirty="0" smtClean="0"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7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Battery Life</a:t>
            </a:r>
          </a:p>
          <a:p>
            <a:r>
              <a:rPr lang="en-US" u="sng" dirty="0" smtClean="0"/>
              <a:t>Supercharging</a:t>
            </a:r>
            <a:r>
              <a:rPr lang="en-US" dirty="0" smtClean="0"/>
              <a:t> (for</a:t>
            </a:r>
            <a:r>
              <a:rPr lang="en-US" baseline="0" dirty="0" smtClean="0"/>
              <a:t> regular usage: call, text, </a:t>
            </a:r>
            <a:r>
              <a:rPr lang="en-US" baseline="0" dirty="0" err="1" smtClean="0"/>
              <a:t>occassional</a:t>
            </a:r>
            <a:r>
              <a:rPr lang="en-US" baseline="0" dirty="0" smtClean="0"/>
              <a:t> browsing) </a:t>
            </a:r>
            <a:r>
              <a:rPr lang="en-US" baseline="0" dirty="0" smtClean="0">
                <a:sym typeface="Wingdings" pitchFamily="2" charset="2"/>
              </a:rPr>
              <a:t> no historical data for all-day data</a:t>
            </a:r>
          </a:p>
          <a:p>
            <a:r>
              <a:rPr lang="en-US" baseline="0" dirty="0" smtClean="0">
                <a:sym typeface="Wingdings" pitchFamily="2" charset="2"/>
              </a:rPr>
              <a:t>Lower </a:t>
            </a:r>
            <a:r>
              <a:rPr lang="en-US" baseline="0" dirty="0" err="1" smtClean="0">
                <a:sym typeface="Wingdings" pitchFamily="2" charset="2"/>
              </a:rPr>
              <a:t>mAH</a:t>
            </a:r>
            <a:r>
              <a:rPr lang="en-US" baseline="0" dirty="0" smtClean="0">
                <a:sym typeface="Wingdings" pitchFamily="2" charset="2"/>
              </a:rPr>
              <a:t>  low power consumption due to the processor</a:t>
            </a:r>
          </a:p>
          <a:p>
            <a:r>
              <a:rPr lang="en-US" baseline="0" dirty="0" smtClean="0">
                <a:sym typeface="Wingdings" pitchFamily="2" charset="2"/>
              </a:rPr>
              <a:t>Solid State Devices (SSD)  newer, faster processing time</a:t>
            </a:r>
          </a:p>
          <a:p>
            <a:r>
              <a:rPr lang="en-US" baseline="0" dirty="0" smtClean="0">
                <a:sym typeface="Wingdings" pitchFamily="2" charset="2"/>
              </a:rPr>
              <a:t>Wireless charging  w/o the need for any special cases, built-in; available in selected coffee shops (Starbucks and </a:t>
            </a:r>
            <a:r>
              <a:rPr lang="en-US" baseline="0" dirty="0" err="1" smtClean="0">
                <a:sym typeface="Wingdings" pitchFamily="2" charset="2"/>
              </a:rPr>
              <a:t>McCafes</a:t>
            </a:r>
            <a:r>
              <a:rPr lang="en-US" baseline="0" dirty="0" smtClean="0">
                <a:sym typeface="Wingdings" pitchFamily="2" charset="2"/>
              </a:rPr>
              <a:t>)</a:t>
            </a:r>
          </a:p>
          <a:p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smtClean="0"/>
              <a:t>Processor</a:t>
            </a:r>
          </a:p>
          <a:p>
            <a:r>
              <a:rPr lang="en-US" baseline="0" dirty="0" smtClean="0"/>
              <a:t>Processor </a:t>
            </a:r>
            <a:r>
              <a:rPr lang="en-US" baseline="0" dirty="0" smtClean="0">
                <a:sym typeface="Wingdings" pitchFamily="2" charset="2"/>
              </a:rPr>
              <a:t> Samsung </a:t>
            </a:r>
            <a:r>
              <a:rPr lang="en-US" baseline="0" dirty="0" err="1" smtClean="0">
                <a:sym typeface="Wingdings" pitchFamily="2" charset="2"/>
              </a:rPr>
              <a:t>Exynos</a:t>
            </a:r>
            <a:r>
              <a:rPr lang="en-US" baseline="0" dirty="0" smtClean="0">
                <a:sym typeface="Wingdings" pitchFamily="2" charset="2"/>
              </a:rPr>
              <a:t> 64-bit </a:t>
            </a:r>
            <a:r>
              <a:rPr lang="en-US" baseline="0" dirty="0" err="1" smtClean="0">
                <a:sym typeface="Wingdings" pitchFamily="2" charset="2"/>
              </a:rPr>
              <a:t>Octa</a:t>
            </a:r>
            <a:r>
              <a:rPr lang="en-US" baseline="0" dirty="0" smtClean="0">
                <a:sym typeface="Wingdings" pitchFamily="2" charset="2"/>
              </a:rPr>
              <a:t>-Core (14 nm process), 2.1 GHz Quad + 1.5 GHz Quad coupled with 3GB of DDR4 RAM and a UFS 2.0 storage (Simply put, </a:t>
            </a:r>
            <a:r>
              <a:rPr lang="en-US" u="sng" baseline="0" dirty="0" smtClean="0">
                <a:sym typeface="Wingdings" pitchFamily="2" charset="2"/>
              </a:rPr>
              <a:t>it’s fast</a:t>
            </a:r>
            <a:r>
              <a:rPr lang="en-US" baseline="0" dirty="0" smtClean="0">
                <a:sym typeface="Wingdings" pitchFamily="2" charset="2"/>
              </a:rPr>
              <a:t>.)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41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600 Candela screen </a:t>
            </a:r>
            <a:r>
              <a:rPr lang="en-US" dirty="0" smtClean="0">
                <a:sym typeface="Wingdings" pitchFamily="2" charset="2"/>
              </a:rPr>
              <a:t> unit of measure for brightness  intelligent</a:t>
            </a:r>
            <a:r>
              <a:rPr lang="en-US" baseline="0" dirty="0" smtClean="0">
                <a:sym typeface="Wingdings" pitchFamily="2" charset="2"/>
              </a:rPr>
              <a:t> bright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4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Smart Manager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aseline="0" dirty="0" smtClean="0">
                <a:sym typeface="Wingdings" pitchFamily="2" charset="2"/>
              </a:rPr>
              <a:t>McAfee –built in</a:t>
            </a:r>
            <a:endParaRPr lang="en-US" dirty="0" smtClean="0"/>
          </a:p>
          <a:p>
            <a:r>
              <a:rPr lang="en-US" dirty="0" smtClean="0"/>
              <a:t>My Knox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work data is stored separately</a:t>
            </a:r>
          </a:p>
          <a:p>
            <a:r>
              <a:rPr lang="en-US" baseline="0" dirty="0" smtClean="0">
                <a:sym typeface="Wingdings" pitchFamily="2" charset="2"/>
              </a:rPr>
              <a:t>*not your typical storage (different storage allocation)</a:t>
            </a:r>
          </a:p>
          <a:p>
            <a:r>
              <a:rPr lang="en-US" baseline="0" dirty="0" smtClean="0">
                <a:sym typeface="Wingdings" pitchFamily="2" charset="2"/>
              </a:rPr>
              <a:t>Fingerprint scanner  The S5’s fingerprint scanner was swipe-based, but with the S6 Samsung has upgraded its fingerprint scanner to a touch-based sensor which should translate to a more convenient and more accurate fingerprint scanner</a:t>
            </a:r>
          </a:p>
          <a:p>
            <a:endParaRPr lang="en-US" baseline="0" dirty="0" smtClean="0">
              <a:sym typeface="Wingdings" pitchFamily="2" charset="2"/>
            </a:endParaRPr>
          </a:p>
          <a:p>
            <a:r>
              <a:rPr lang="en-US" baseline="0" dirty="0" smtClean="0">
                <a:sym typeface="Wingdings" pitchFamily="2" charset="2"/>
              </a:rPr>
              <a:t>Note to Trainer: If a trainee or a customer asks about the Samsung Pay (use of the fingerprint scanner and unique transaction tokens for more secure payments), say that the feature is available, but </a:t>
            </a:r>
            <a:r>
              <a:rPr lang="en-US" u="sng" baseline="0" dirty="0" smtClean="0">
                <a:sym typeface="Wingdings" pitchFamily="2" charset="2"/>
              </a:rPr>
              <a:t>very few</a:t>
            </a:r>
            <a:r>
              <a:rPr lang="en-US" u="none" baseline="0" dirty="0" smtClean="0">
                <a:sym typeface="Wingdings" pitchFamily="2" charset="2"/>
              </a:rPr>
              <a:t> establishments in the country is compatible with that technology (similar to the Apple Pay)</a:t>
            </a:r>
            <a:endParaRPr lang="en-US" u="sng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3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799" cy="146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5297487"/>
            <a:ext cx="2895600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111250"/>
            <a:ext cx="4038599" cy="3143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648200" y="1111250"/>
            <a:ext cx="4038599" cy="3143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5297487"/>
            <a:ext cx="2895600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22312" y="3672417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22312" y="2422260"/>
            <a:ext cx="7772400" cy="12501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5297487"/>
            <a:ext cx="2895600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5297487"/>
            <a:ext cx="2895600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 rot="5400000">
            <a:off x="5626099" y="1193800"/>
            <a:ext cx="40640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 rot="5400000">
            <a:off x="1435100" y="-787399"/>
            <a:ext cx="40640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5297487"/>
            <a:ext cx="2895600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 rot="5400000">
            <a:off x="2686049" y="-895350"/>
            <a:ext cx="37719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5297487"/>
            <a:ext cx="2895600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399" cy="472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pic" idx="2"/>
          </p:nvPr>
        </p:nvSpPr>
        <p:spPr>
          <a:xfrm>
            <a:off x="1792288" y="510645"/>
            <a:ext cx="5486399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399" cy="6707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5297487"/>
            <a:ext cx="2895600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27541"/>
            <a:ext cx="3008313" cy="968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575050" y="227541"/>
            <a:ext cx="5111750" cy="48775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1195916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5297487"/>
            <a:ext cx="2895600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5297487"/>
            <a:ext cx="2895600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5297487"/>
            <a:ext cx="2895600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28864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87" cy="5331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7" cy="32927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3"/>
          </p:nvPr>
        </p:nvSpPr>
        <p:spPr>
          <a:xfrm>
            <a:off x="4645026" y="1279261"/>
            <a:ext cx="4041774" cy="5331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4"/>
          </p:nvPr>
        </p:nvSpPr>
        <p:spPr>
          <a:xfrm>
            <a:off x="4645026" y="1812396"/>
            <a:ext cx="4041774" cy="32927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5297487"/>
            <a:ext cx="2895600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5297487"/>
            <a:ext cx="2895600" cy="30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5297487"/>
            <a:ext cx="2133599" cy="303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lobekms:81/kms/CM/T_ADVISORY/VIEW?item_id=221876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4716462" y="2281236"/>
            <a:ext cx="4198937" cy="1570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Samsung Galaxy S6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S6 Edge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4716462" y="4084637"/>
            <a:ext cx="4198937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March 2015 Cascade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621574" y="1523619"/>
            <a:ext cx="3938532" cy="2431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>
              <a:buNone/>
            </a:pPr>
            <a:r>
              <a:rPr lang="en-US" sz="1800" b="1" i="1" dirty="0" smtClean="0">
                <a:solidFill>
                  <a:schemeClr val="tx1"/>
                </a:solidFill>
                <a:latin typeface="Calibri Light" pitchFamily="34" charset="0"/>
              </a:rPr>
              <a:t>Security</a:t>
            </a:r>
          </a:p>
          <a:p>
            <a:r>
              <a:rPr lang="en-US" sz="1800" dirty="0">
                <a:solidFill>
                  <a:schemeClr val="tx1"/>
                </a:solidFill>
                <a:latin typeface="Calibri Light" pitchFamily="34" charset="0"/>
              </a:rPr>
              <a:t>Smart Manager – Samsung has teamed up with </a:t>
            </a:r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McAfee</a:t>
            </a:r>
          </a:p>
          <a:p>
            <a:r>
              <a:rPr lang="en-US" sz="1800" dirty="0">
                <a:solidFill>
                  <a:schemeClr val="tx1"/>
                </a:solidFill>
                <a:latin typeface="Calibri Light" pitchFamily="34" charset="0"/>
              </a:rPr>
              <a:t>My Knox </a:t>
            </a:r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– Easy-to-use </a:t>
            </a:r>
            <a:r>
              <a:rPr lang="en-US" sz="1800" dirty="0">
                <a:solidFill>
                  <a:schemeClr val="tx1"/>
                </a:solidFill>
                <a:latin typeface="Calibri Light" pitchFamily="34" charset="0"/>
              </a:rPr>
              <a:t>isolated space </a:t>
            </a:r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for work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Fingerprint scanner – accurate and quick from any angle</a:t>
            </a:r>
          </a:p>
        </p:txBody>
      </p:sp>
      <p:sp>
        <p:nvSpPr>
          <p:cNvPr id="5" name="Shape 97"/>
          <p:cNvSpPr txBox="1">
            <a:spLocks noGrp="1"/>
          </p:cNvSpPr>
          <p:nvPr>
            <p:ph type="title"/>
          </p:nvPr>
        </p:nvSpPr>
        <p:spPr>
          <a:xfrm>
            <a:off x="91897" y="187288"/>
            <a:ext cx="5537722" cy="592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Beautiful Outside,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 Powerful Inside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 Light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5670" y="990903"/>
            <a:ext cx="4224974" cy="4059028"/>
            <a:chOff x="115670" y="990903"/>
            <a:chExt cx="4224974" cy="4059028"/>
          </a:xfrm>
        </p:grpSpPr>
        <p:pic>
          <p:nvPicPr>
            <p:cNvPr id="6" name="Shape 1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28157" y="990903"/>
              <a:ext cx="2112487" cy="4059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1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5670" y="1032867"/>
              <a:ext cx="2112487" cy="39750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9437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1255699" y="4403934"/>
            <a:ext cx="6700838" cy="11905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Notification even when phone is off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Emits light with different colors that can be assigned to different contacts</a:t>
            </a:r>
          </a:p>
        </p:txBody>
      </p:sp>
      <p:sp>
        <p:nvSpPr>
          <p:cNvPr id="9" name="Shape 97"/>
          <p:cNvSpPr txBox="1">
            <a:spLocks noGrp="1"/>
          </p:cNvSpPr>
          <p:nvPr>
            <p:ph type="title"/>
          </p:nvPr>
        </p:nvSpPr>
        <p:spPr>
          <a:xfrm>
            <a:off x="80879" y="143220"/>
            <a:ext cx="5537722" cy="592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Beautiful Outside,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 Powerful Inside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 Light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67" y="1486028"/>
            <a:ext cx="4637979" cy="18851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4" y="1049302"/>
            <a:ext cx="3840479" cy="275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0718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-3" y="-4320"/>
            <a:ext cx="4550703" cy="592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Beautiful Outside,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 Powerful Inside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 Light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9075" y="598832"/>
            <a:ext cx="942975" cy="163036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611187" y="2734556"/>
            <a:ext cx="1089024" cy="358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614362" y="3145182"/>
            <a:ext cx="1089024" cy="360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614362" y="3562468"/>
            <a:ext cx="1089024" cy="360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614362" y="3937346"/>
            <a:ext cx="1368425" cy="358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614362" y="4453812"/>
            <a:ext cx="1368425" cy="360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611186" y="4817447"/>
            <a:ext cx="1368425" cy="358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Battery</a:t>
            </a:r>
          </a:p>
        </p:txBody>
      </p:sp>
      <p:pic>
        <p:nvPicPr>
          <p:cNvPr id="12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7102" y="587816"/>
            <a:ext cx="821041" cy="163036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22"/>
          <p:cNvSpPr txBox="1">
            <a:spLocks noGrp="1"/>
          </p:cNvSpPr>
          <p:nvPr>
            <p:ph type="body" idx="1"/>
          </p:nvPr>
        </p:nvSpPr>
        <p:spPr>
          <a:xfrm>
            <a:off x="8131904" y="4477952"/>
            <a:ext cx="1012096" cy="1065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*Available come launch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200" i="1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**  Wait for further notice</a:t>
            </a:r>
            <a:endParaRPr lang="en-US" sz="1200" b="0" i="1" u="none" strike="noStrike" cap="none" baseline="0" dirty="0">
              <a:solidFill>
                <a:schemeClr val="dk1"/>
              </a:solidFill>
              <a:latin typeface="Calibri Light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4" name="Shape 101"/>
          <p:cNvSpPr txBox="1"/>
          <p:nvPr/>
        </p:nvSpPr>
        <p:spPr>
          <a:xfrm>
            <a:off x="2266002" y="2247921"/>
            <a:ext cx="2069122" cy="358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Samsung Galaxy S6</a:t>
            </a:r>
            <a:endParaRPr lang="en-US" sz="1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01"/>
          <p:cNvSpPr txBox="1"/>
          <p:nvPr/>
        </p:nvSpPr>
        <p:spPr>
          <a:xfrm>
            <a:off x="5553061" y="2255936"/>
            <a:ext cx="2069122" cy="3587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Samsung S6 Edge</a:t>
            </a:r>
            <a:endParaRPr lang="en-US" sz="1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794155"/>
              </p:ext>
            </p:extLst>
          </p:nvPr>
        </p:nvGraphicFramePr>
        <p:xfrm>
          <a:off x="1784031" y="2734556"/>
          <a:ext cx="3033063" cy="281432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033063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32GB, 64GB*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Black*, White*, </a:t>
                      </a:r>
                      <a:r>
                        <a:rPr lang="en-US" sz="1400" b="0" i="0" u="sng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 (32G only)**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Gold**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5.1” QHD Super </a:t>
                      </a:r>
                      <a:r>
                        <a:rPr lang="en-US" sz="1400" b="0" i="0" u="none" strike="noStrike" cap="none" baseline="0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Amoled</a:t>
                      </a:r>
                      <a:endParaRPr lang="en-US" sz="1400" b="0" i="0" u="none" strike="noStrike" cap="none" baseline="0" dirty="0" smtClean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Glass and Metal Gemstone Finish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143.4 (H) x 70.5 (W) x 6.8 (T) mm, 138g.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64-bit </a:t>
                      </a:r>
                      <a:r>
                        <a:rPr lang="en-US" sz="1400" b="0" i="0" u="none" strike="noStrike" cap="none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Octacore</a:t>
                      </a:r>
                      <a:r>
                        <a:rPr lang="en-US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Processor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2,550mAh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Fast charging; Wireless Charging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160090"/>
              </p:ext>
            </p:extLst>
          </p:nvPr>
        </p:nvGraphicFramePr>
        <p:xfrm>
          <a:off x="5131323" y="2723539"/>
          <a:ext cx="3033063" cy="2808623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033063"/>
              </a:tblGrid>
              <a:tr h="395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32GB, 64GB*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2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Black*, White*, </a:t>
                      </a:r>
                      <a:r>
                        <a:rPr lang="en-US" sz="1400" b="0" i="0" u="sng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Green (32G only)**</a:t>
                      </a: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Gold**</a:t>
                      </a:r>
                      <a:endParaRPr lang="en-US" sz="1400" b="0" i="0" u="none" strike="noStrike" cap="none" baseline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3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5.1” QHD Super </a:t>
                      </a:r>
                      <a:r>
                        <a:rPr lang="en-US" sz="1400" b="0" i="0" u="none" strike="noStrike" cap="none" baseline="0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Amoled</a:t>
                      </a:r>
                      <a:endParaRPr lang="en-US" sz="1400" b="0" i="0" u="none" strike="noStrike" cap="none" baseline="0" dirty="0" smtClean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Glass and Metal Gemstone Finis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28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142.1 (H) x 70.1 (W) x 7.0 (T) mm, 132g</a:t>
                      </a:r>
                      <a:endParaRPr lang="en-US" sz="1400" b="0" i="0" u="none" strike="noStrike" cap="none" baseline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64-bit </a:t>
                      </a:r>
                      <a:r>
                        <a:rPr lang="en-US" sz="1400" b="0" i="0" u="none" strike="noStrike" cap="none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Octacore</a:t>
                      </a:r>
                      <a:r>
                        <a:rPr lang="en-US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Processor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3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2,550mAh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1400" b="0" i="0" u="none" strike="noStrike" cap="none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Fast charging; Wireless Charging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1864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94" y="116379"/>
            <a:ext cx="1654231" cy="631767"/>
          </a:xfrm>
        </p:spPr>
        <p:txBody>
          <a:bodyPr/>
          <a:lstStyle/>
          <a:p>
            <a:pPr algn="l"/>
            <a:r>
              <a:rPr lang="en-US" sz="3200" dirty="0" smtClean="0">
                <a:latin typeface="Calibri Light" pitchFamily="34" charset="0"/>
              </a:rPr>
              <a:t>Pricing</a:t>
            </a:r>
            <a:endParaRPr lang="en-US" sz="3200" dirty="0">
              <a:latin typeface="Calibri Light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839545"/>
              </p:ext>
            </p:extLst>
          </p:nvPr>
        </p:nvGraphicFramePr>
        <p:xfrm>
          <a:off x="266011" y="980904"/>
          <a:ext cx="8661858" cy="380722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94556"/>
                <a:gridCol w="1230284"/>
                <a:gridCol w="1313411"/>
                <a:gridCol w="1296785"/>
                <a:gridCol w="1313411"/>
                <a:gridCol w="1313411"/>
              </a:tblGrid>
              <a:tr h="3791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 Light" pitchFamily="34" charset="0"/>
                        </a:rPr>
                        <a:t>Device</a:t>
                      </a:r>
                      <a:endParaRPr lang="en-US" sz="1600" dirty="0"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 Light" pitchFamily="34" charset="0"/>
                        </a:rPr>
                        <a:t>Plan 599</a:t>
                      </a:r>
                      <a:endParaRPr lang="en-US" sz="1600" dirty="0"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 Light" pitchFamily="34" charset="0"/>
                        </a:rPr>
                        <a:t>Plan 999</a:t>
                      </a:r>
                      <a:endParaRPr lang="en-US" sz="1600" dirty="0"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 Light" pitchFamily="34" charset="0"/>
                        </a:rPr>
                        <a:t>Plan 1499</a:t>
                      </a:r>
                      <a:endParaRPr lang="en-US" sz="1600" dirty="0"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 Light" pitchFamily="34" charset="0"/>
                        </a:rPr>
                        <a:t>Plan 1999</a:t>
                      </a:r>
                      <a:endParaRPr lang="en-US" sz="1600" dirty="0"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 Light" pitchFamily="34" charset="0"/>
                        </a:rPr>
                        <a:t>Plan 2499</a:t>
                      </a:r>
                      <a:endParaRPr lang="en-US" sz="1600" dirty="0">
                        <a:latin typeface="Calibri Light" pitchFamily="34" charset="0"/>
                      </a:endParaRPr>
                    </a:p>
                  </a:txBody>
                  <a:tcPr anchor="ctr"/>
                </a:tc>
              </a:tr>
              <a:tr h="747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Samsung Galaxy S6 32GB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24,200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19,800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15,600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10,800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 Light" pitchFamily="34" charset="0"/>
                        </a:rPr>
                        <a:t>FREE</a:t>
                      </a:r>
                      <a:endParaRPr lang="en-US" sz="1600" dirty="0">
                        <a:latin typeface="Calibri Light" pitchFamily="34" charset="0"/>
                      </a:endParaRPr>
                    </a:p>
                  </a:txBody>
                  <a:tcPr anchor="ctr"/>
                </a:tc>
              </a:tr>
              <a:tr h="747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Samsung Galaxy S6 64GB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27,900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23,400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19,200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 Light" pitchFamily="34" charset="0"/>
                        </a:rPr>
                        <a:t>15,000</a:t>
                      </a:r>
                      <a:endParaRPr lang="en-US" sz="1600" dirty="0"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 Light" pitchFamily="34" charset="0"/>
                        </a:rPr>
                        <a:t>4,800</a:t>
                      </a:r>
                      <a:endParaRPr lang="en-US" sz="1600" dirty="0">
                        <a:latin typeface="Calibri Light" pitchFamily="34" charset="0"/>
                      </a:endParaRPr>
                    </a:p>
                  </a:txBody>
                  <a:tcPr anchor="ctr"/>
                </a:tc>
              </a:tr>
              <a:tr h="9660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Samsung Galaxy S6 Edge 32GB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29,400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25,200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20,400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16,200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7,200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</a:tr>
              <a:tr h="9660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Samsung Galaxy S6 Edge 64GB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33,100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28,800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24,000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20,400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  <a:latin typeface="Calibri Light" pitchFamily="34" charset="0"/>
                        </a:rPr>
                        <a:t>16,800</a:t>
                      </a:r>
                      <a:endParaRPr lang="en-US" sz="1600" b="0" i="0" u="none" strike="noStrike" dirty="0" smtClean="0">
                        <a:solidFill>
                          <a:srgbClr val="002060"/>
                        </a:solidFill>
                        <a:effectLst/>
                        <a:latin typeface="Calibri Ligh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143676" y="4915707"/>
            <a:ext cx="2561914" cy="631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l"/>
            <a:r>
              <a:rPr lang="en-US" sz="1600" dirty="0" smtClean="0">
                <a:latin typeface="Calibri Light" pitchFamily="34" charset="0"/>
              </a:rPr>
              <a:t>*</a:t>
            </a:r>
            <a:r>
              <a:rPr lang="en-US" sz="1600" dirty="0" err="1" smtClean="0">
                <a:latin typeface="Calibri Light" pitchFamily="34" charset="0"/>
              </a:rPr>
              <a:t>MyBSS</a:t>
            </a:r>
            <a:r>
              <a:rPr lang="en-US" sz="1600" dirty="0" smtClean="0">
                <a:latin typeface="Calibri Light" pitchFamily="34" charset="0"/>
              </a:rPr>
              <a:t> upload still pending</a:t>
            </a:r>
            <a:endParaRPr lang="en-US" sz="1600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8313738" y="1893888"/>
            <a:ext cx="701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dirty="0">
                <a:latin typeface="Calibri Light" pitchFamily="34" charset="0"/>
              </a:rPr>
              <a:t>Day 1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7463" y="954088"/>
            <a:ext cx="9072562" cy="739775"/>
            <a:chOff x="17463" y="985838"/>
            <a:chExt cx="9072562" cy="73977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55600" y="985838"/>
              <a:ext cx="0" cy="431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451600" y="985838"/>
              <a:ext cx="0" cy="431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55600" y="1201738"/>
              <a:ext cx="8320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17463" y="1417638"/>
              <a:ext cx="8286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 smtClean="0">
                  <a:latin typeface="Calibri Light" pitchFamily="34" charset="0"/>
                </a:rPr>
                <a:t>20Mar</a:t>
              </a:r>
              <a:endParaRPr lang="en-US" sz="1400" dirty="0">
                <a:latin typeface="Calibri Light" pitchFamily="34" charset="0"/>
              </a:endParaRPr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6037263" y="1417638"/>
              <a:ext cx="8286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>
                  <a:latin typeface="Calibri Light" pitchFamily="34" charset="0"/>
                </a:rPr>
                <a:t>05Apr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805738" y="985838"/>
              <a:ext cx="0" cy="431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7"/>
            <p:cNvSpPr txBox="1">
              <a:spLocks noChangeArrowheads="1"/>
            </p:cNvSpPr>
            <p:nvPr/>
          </p:nvSpPr>
          <p:spPr bwMode="auto">
            <a:xfrm>
              <a:off x="7416800" y="1417638"/>
              <a:ext cx="8270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 dirty="0" smtClean="0">
                  <a:latin typeface="Calibri Light" pitchFamily="34" charset="0"/>
                </a:rPr>
                <a:t>12Apr</a:t>
              </a:r>
              <a:endParaRPr lang="en-US" sz="1400" dirty="0">
                <a:latin typeface="Calibri Light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8675688" y="985838"/>
              <a:ext cx="0" cy="431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4"/>
            <p:cNvSpPr txBox="1">
              <a:spLocks noChangeArrowheads="1"/>
            </p:cNvSpPr>
            <p:nvPr/>
          </p:nvSpPr>
          <p:spPr bwMode="auto">
            <a:xfrm>
              <a:off x="8262938" y="1417638"/>
              <a:ext cx="8270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400">
                  <a:latin typeface="Calibri Light" pitchFamily="34" charset="0"/>
                </a:rPr>
                <a:t>18Apr</a:t>
              </a:r>
            </a:p>
          </p:txBody>
        </p:sp>
      </p:grpSp>
      <p:sp>
        <p:nvSpPr>
          <p:cNvPr id="30" name="TextBox 47"/>
          <p:cNvSpPr txBox="1">
            <a:spLocks noChangeArrowheads="1"/>
          </p:cNvSpPr>
          <p:nvPr/>
        </p:nvSpPr>
        <p:spPr bwMode="auto">
          <a:xfrm>
            <a:off x="-36513" y="1893888"/>
            <a:ext cx="8191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dirty="0">
                <a:latin typeface="Calibri Light" pitchFamily="34" charset="0"/>
              </a:rPr>
              <a:t>Begin</a:t>
            </a:r>
          </a:p>
        </p:txBody>
      </p:sp>
      <p:sp>
        <p:nvSpPr>
          <p:cNvPr id="41" name="Shape 97"/>
          <p:cNvSpPr txBox="1">
            <a:spLocks noGrp="1"/>
          </p:cNvSpPr>
          <p:nvPr>
            <p:ph type="title"/>
          </p:nvPr>
        </p:nvSpPr>
        <p:spPr>
          <a:xfrm>
            <a:off x="58815" y="99153"/>
            <a:ext cx="5537722" cy="592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Launch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 Timeline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 Light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605213" y="1697038"/>
            <a:ext cx="5325365" cy="3685025"/>
            <a:chOff x="3605213" y="1697038"/>
            <a:chExt cx="5325365" cy="3685025"/>
          </a:xfrm>
        </p:grpSpPr>
        <p:pic>
          <p:nvPicPr>
            <p:cNvPr id="1026" name="Picture 2" descr="avatar, male, man, person, us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9965" y="3737631"/>
              <a:ext cx="1090613" cy="1090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3605213" y="1697038"/>
              <a:ext cx="5071268" cy="3685025"/>
              <a:chOff x="3605213" y="1697038"/>
              <a:chExt cx="5071268" cy="3685025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8675688" y="1697038"/>
                <a:ext cx="793" cy="1869143"/>
              </a:xfrm>
              <a:prstGeom prst="line">
                <a:avLst/>
              </a:prstGeom>
              <a:ln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>
                <a:spLocks noChangeArrowheads="1"/>
              </p:cNvSpPr>
              <p:nvPr/>
            </p:nvSpPr>
            <p:spPr bwMode="auto">
              <a:xfrm>
                <a:off x="3605213" y="3566181"/>
                <a:ext cx="4424362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 dirty="0" smtClean="0">
                    <a:latin typeface="Calibri Light" pitchFamily="34" charset="0"/>
                  </a:rPr>
                  <a:t>Customers who ordered from March 20 to Apr 5</a:t>
                </a:r>
              </a:p>
              <a:p>
                <a:r>
                  <a:rPr lang="en-US" sz="1400" dirty="0" smtClean="0">
                    <a:latin typeface="Calibri Light" pitchFamily="34" charset="0"/>
                  </a:rPr>
                  <a:t>Payment posted on or before April 12 can </a:t>
                </a:r>
                <a:r>
                  <a:rPr lang="en-US" sz="1400" dirty="0">
                    <a:latin typeface="Calibri Light" pitchFamily="34" charset="0"/>
                  </a:rPr>
                  <a:t>get their unit from designated </a:t>
                </a:r>
                <a:r>
                  <a:rPr lang="en-US" sz="1400" dirty="0" smtClean="0">
                    <a:latin typeface="Calibri Light" pitchFamily="34" charset="0"/>
                  </a:rPr>
                  <a:t>event hubs</a:t>
                </a:r>
              </a:p>
              <a:p>
                <a:pPr marL="285750" indent="-285750" eaLnBrk="1" hangingPunct="1">
                  <a:buFont typeface="Arial" pitchFamily="34" charset="0"/>
                  <a:buChar char="•"/>
                </a:pPr>
                <a:r>
                  <a:rPr lang="en-US" sz="1400" dirty="0" smtClean="0">
                    <a:latin typeface="Calibri Light" pitchFamily="34" charset="0"/>
                  </a:rPr>
                  <a:t>For OM </a:t>
                </a:r>
                <a:r>
                  <a:rPr lang="en-US" sz="1400" dirty="0" smtClean="0">
                    <a:latin typeface="Calibri Light" pitchFamily="34" charset="0"/>
                    <a:sym typeface="Wingdings" pitchFamily="2" charset="2"/>
                  </a:rPr>
                  <a:t> Advance MSF, Handset </a:t>
                </a:r>
                <a:r>
                  <a:rPr lang="en-US" sz="1400" dirty="0" err="1" smtClean="0">
                    <a:latin typeface="Calibri Light" pitchFamily="34" charset="0"/>
                    <a:sym typeface="Wingdings" pitchFamily="2" charset="2"/>
                  </a:rPr>
                  <a:t>cashout</a:t>
                </a:r>
                <a:r>
                  <a:rPr lang="en-US" sz="1400" dirty="0" smtClean="0">
                    <a:latin typeface="Calibri Light" pitchFamily="34" charset="0"/>
                    <a:sym typeface="Wingdings" pitchFamily="2" charset="2"/>
                  </a:rPr>
                  <a:t>, historic/overdue balance if applicable</a:t>
                </a:r>
              </a:p>
              <a:p>
                <a:pPr marL="285750" indent="-285750" eaLnBrk="1" hangingPunct="1">
                  <a:buFont typeface="Arial" pitchFamily="34" charset="0"/>
                  <a:buChar char="•"/>
                </a:pPr>
                <a:r>
                  <a:rPr lang="en-US" sz="1400" dirty="0" smtClean="0">
                    <a:latin typeface="Calibri Light" pitchFamily="34" charset="0"/>
                    <a:sym typeface="Wingdings" pitchFamily="2" charset="2"/>
                  </a:rPr>
                  <a:t>For </a:t>
                </a:r>
                <a:r>
                  <a:rPr lang="en-US" sz="1400" dirty="0" err="1" smtClean="0">
                    <a:latin typeface="Calibri Light" pitchFamily="34" charset="0"/>
                    <a:sym typeface="Wingdings" pitchFamily="2" charset="2"/>
                  </a:rPr>
                  <a:t>Recontracting</a:t>
                </a:r>
                <a:r>
                  <a:rPr lang="en-US" sz="1400" dirty="0" smtClean="0">
                    <a:latin typeface="Calibri Light" pitchFamily="34" charset="0"/>
                    <a:sym typeface="Wingdings" pitchFamily="2" charset="2"/>
                  </a:rPr>
                  <a:t>  Overdue balance, historic &amp; payoff fee, handset </a:t>
                </a:r>
                <a:r>
                  <a:rPr lang="en-US" sz="1400" dirty="0" err="1" smtClean="0">
                    <a:latin typeface="Calibri Light" pitchFamily="34" charset="0"/>
                    <a:sym typeface="Wingdings" pitchFamily="2" charset="2"/>
                  </a:rPr>
                  <a:t>cashout</a:t>
                </a:r>
                <a:endParaRPr lang="en-US" sz="1400" dirty="0" smtClean="0">
                  <a:latin typeface="Calibri Light" pitchFamily="34" charset="0"/>
                </a:endParaRPr>
              </a:p>
              <a:p>
                <a:pPr eaLnBrk="1" hangingPunct="1"/>
                <a:endParaRPr lang="en-US" sz="1400" dirty="0">
                  <a:latin typeface="Calibri Light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65122" y="1573125"/>
            <a:ext cx="6075364" cy="884124"/>
            <a:chOff x="365122" y="1573125"/>
            <a:chExt cx="6075364" cy="884124"/>
          </a:xfrm>
        </p:grpSpPr>
        <p:grpSp>
          <p:nvGrpSpPr>
            <p:cNvPr id="2" name="Group 1"/>
            <p:cNvGrpSpPr/>
            <p:nvPr/>
          </p:nvGrpSpPr>
          <p:grpSpPr>
            <a:xfrm>
              <a:off x="365122" y="1693863"/>
              <a:ext cx="6075363" cy="763386"/>
              <a:chOff x="365122" y="1693863"/>
              <a:chExt cx="6075363" cy="763386"/>
            </a:xfrm>
          </p:grpSpPr>
          <p:sp>
            <p:nvSpPr>
              <p:cNvPr id="16" name="Right Bracket 15"/>
              <p:cNvSpPr/>
              <p:nvPr/>
            </p:nvSpPr>
            <p:spPr>
              <a:xfrm rot="5400000">
                <a:off x="3264791" y="-730857"/>
                <a:ext cx="276025" cy="6075363"/>
              </a:xfrm>
              <a:prstGeom prst="rightBracket">
                <a:avLst/>
              </a:prstGeom>
              <a:ln w="412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/>
                <a:endParaRPr lang="en-US">
                  <a:latin typeface="Calibri Light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659876" y="2149274"/>
                <a:ext cx="442436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1400" dirty="0">
                    <a:latin typeface="Calibri Light" pitchFamily="34" charset="0"/>
                  </a:rPr>
                  <a:t>Place orders to be valid for April 18 (Day 1)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365125" y="1693863"/>
                <a:ext cx="0" cy="222250"/>
              </a:xfrm>
              <a:prstGeom prst="line">
                <a:avLst/>
              </a:prstGeom>
              <a:ln>
                <a:solidFill>
                  <a:schemeClr val="accent3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/>
            <p:cNvCxnSpPr/>
            <p:nvPr/>
          </p:nvCxnSpPr>
          <p:spPr>
            <a:xfrm>
              <a:off x="6440485" y="1573125"/>
              <a:ext cx="1" cy="523788"/>
            </a:xfrm>
            <a:prstGeom prst="line">
              <a:avLst/>
            </a:prstGeom>
            <a:ln>
              <a:solidFill>
                <a:schemeClr val="accent3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34986" y="1693863"/>
            <a:ext cx="7695360" cy="1317609"/>
            <a:chOff x="134986" y="1693863"/>
            <a:chExt cx="7695360" cy="1317609"/>
          </a:xfrm>
        </p:grpSpPr>
        <p:grpSp>
          <p:nvGrpSpPr>
            <p:cNvPr id="3" name="Group 2"/>
            <p:cNvGrpSpPr/>
            <p:nvPr/>
          </p:nvGrpSpPr>
          <p:grpSpPr>
            <a:xfrm>
              <a:off x="134986" y="2703495"/>
              <a:ext cx="7695359" cy="307977"/>
              <a:chOff x="134986" y="2703495"/>
              <a:chExt cx="7695359" cy="307977"/>
            </a:xfrm>
          </p:grpSpPr>
          <p:sp>
            <p:nvSpPr>
              <p:cNvPr id="27" name="Right Bracket 26"/>
              <p:cNvSpPr/>
              <p:nvPr/>
            </p:nvSpPr>
            <p:spPr>
              <a:xfrm rot="5400000">
                <a:off x="3943746" y="-875128"/>
                <a:ext cx="307976" cy="7465223"/>
              </a:xfrm>
              <a:prstGeom prst="rightBracket">
                <a:avLst/>
              </a:prstGeom>
              <a:noFill/>
              <a:ln w="41275">
                <a:solidFill>
                  <a:schemeClr val="bg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/>
                <a:endParaRPr lang="en-US">
                  <a:latin typeface="Calibri Light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8" name="TextBox 27"/>
              <p:cNvSpPr txBox="1">
                <a:spLocks noChangeArrowheads="1"/>
              </p:cNvSpPr>
              <p:nvPr/>
            </p:nvSpPr>
            <p:spPr bwMode="auto">
              <a:xfrm>
                <a:off x="134986" y="2703495"/>
                <a:ext cx="5761038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1400" dirty="0" smtClean="0">
                    <a:latin typeface="Calibri Light" pitchFamily="34" charset="0"/>
                  </a:rPr>
                  <a:t>Pre-payment must be posted on or before April 12</a:t>
                </a:r>
                <a:endParaRPr lang="en-US" sz="1400" dirty="0">
                  <a:latin typeface="Calibri Light" pitchFamily="34" charset="0"/>
                </a:endParaRPr>
              </a:p>
            </p:txBody>
          </p:sp>
        </p:grpSp>
        <p:cxnSp>
          <p:nvCxnSpPr>
            <p:cNvPr id="32" name="Straight Connector 31"/>
            <p:cNvCxnSpPr>
              <a:stCxn id="12" idx="2"/>
              <a:endCxn id="27" idx="0"/>
            </p:cNvCxnSpPr>
            <p:nvPr/>
          </p:nvCxnSpPr>
          <p:spPr>
            <a:xfrm>
              <a:off x="7830344" y="1693863"/>
              <a:ext cx="2" cy="1009633"/>
            </a:xfrm>
            <a:prstGeom prst="line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705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0" y="6489700"/>
            <a:ext cx="9144000" cy="5667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0" y="144461"/>
            <a:ext cx="8066087" cy="636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Mainstream Offer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282700" y="2262186"/>
            <a:ext cx="336550" cy="384175"/>
          </a:xfrm>
          <a:custGeom>
            <a:avLst/>
            <a:gdLst/>
            <a:ahLst/>
            <a:cxnLst/>
            <a:rect l="0" t="0" r="0" b="0"/>
            <a:pathLst>
              <a:path w="317330" h="470161" extrusionOk="0">
                <a:moveTo>
                  <a:pt x="0" y="184301"/>
                </a:moveTo>
                <a:lnTo>
                  <a:pt x="107885" y="184301"/>
                </a:lnTo>
                <a:lnTo>
                  <a:pt x="107885" y="0"/>
                </a:lnTo>
                <a:lnTo>
                  <a:pt x="209445" y="0"/>
                </a:lnTo>
                <a:lnTo>
                  <a:pt x="209445" y="184301"/>
                </a:lnTo>
                <a:lnTo>
                  <a:pt x="317330" y="184301"/>
                </a:lnTo>
                <a:lnTo>
                  <a:pt x="317330" y="285860"/>
                </a:lnTo>
                <a:lnTo>
                  <a:pt x="209445" y="285860"/>
                </a:lnTo>
                <a:lnTo>
                  <a:pt x="209445" y="470161"/>
                </a:lnTo>
                <a:lnTo>
                  <a:pt x="107885" y="470161"/>
                </a:lnTo>
                <a:lnTo>
                  <a:pt x="107885" y="285860"/>
                </a:lnTo>
                <a:lnTo>
                  <a:pt x="0" y="285860"/>
                </a:lnTo>
                <a:lnTo>
                  <a:pt x="0" y="184301"/>
                </a:lnTo>
                <a:close/>
              </a:path>
            </a:pathLst>
          </a:custGeom>
          <a:solidFill>
            <a:srgbClr val="93CDDD"/>
          </a:solidFill>
          <a:ln w="25400" cap="flat">
            <a:solidFill>
              <a:srgbClr val="93CDD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2665411" y="2265361"/>
            <a:ext cx="336550" cy="384175"/>
          </a:xfrm>
          <a:custGeom>
            <a:avLst/>
            <a:gdLst/>
            <a:ahLst/>
            <a:cxnLst/>
            <a:rect l="0" t="0" r="0" b="0"/>
            <a:pathLst>
              <a:path w="317330" h="470161" extrusionOk="0">
                <a:moveTo>
                  <a:pt x="0" y="184301"/>
                </a:moveTo>
                <a:lnTo>
                  <a:pt x="107885" y="184301"/>
                </a:lnTo>
                <a:lnTo>
                  <a:pt x="107885" y="0"/>
                </a:lnTo>
                <a:lnTo>
                  <a:pt x="209445" y="0"/>
                </a:lnTo>
                <a:lnTo>
                  <a:pt x="209445" y="184301"/>
                </a:lnTo>
                <a:lnTo>
                  <a:pt x="317330" y="184301"/>
                </a:lnTo>
                <a:lnTo>
                  <a:pt x="317330" y="285860"/>
                </a:lnTo>
                <a:lnTo>
                  <a:pt x="209445" y="285860"/>
                </a:lnTo>
                <a:lnTo>
                  <a:pt x="209445" y="470161"/>
                </a:lnTo>
                <a:lnTo>
                  <a:pt x="107885" y="470161"/>
                </a:lnTo>
                <a:lnTo>
                  <a:pt x="107885" y="285860"/>
                </a:lnTo>
                <a:lnTo>
                  <a:pt x="0" y="285860"/>
                </a:lnTo>
                <a:lnTo>
                  <a:pt x="0" y="184301"/>
                </a:lnTo>
                <a:close/>
              </a:path>
            </a:pathLst>
          </a:custGeom>
          <a:solidFill>
            <a:srgbClr val="93CDDD"/>
          </a:solidFill>
          <a:ln w="25400" cap="flat">
            <a:solidFill>
              <a:srgbClr val="93CDD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400050" y="900112"/>
            <a:ext cx="3741737" cy="949324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-US" sz="18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March 20 to April</a:t>
            </a:r>
            <a:r>
              <a:rPr lang="en-US" sz="1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1800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(Pick up Date on April 18)</a:t>
            </a:r>
            <a:endParaRPr lang="en-US" sz="18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Shape 132"/>
          <p:cNvGrpSpPr/>
          <p:nvPr/>
        </p:nvGrpSpPr>
        <p:grpSpPr>
          <a:xfrm>
            <a:off x="1697036" y="2058987"/>
            <a:ext cx="1074737" cy="2370138"/>
            <a:chOff x="0" y="0"/>
            <a:chExt cx="2147483647" cy="2147483647"/>
          </a:xfrm>
        </p:grpSpPr>
        <p:sp>
          <p:nvSpPr>
            <p:cNvPr id="133" name="Shape 133"/>
            <p:cNvSpPr txBox="1"/>
            <p:nvPr/>
          </p:nvSpPr>
          <p:spPr>
            <a:xfrm>
              <a:off x="84013578" y="0"/>
              <a:ext cx="1838775059" cy="4558190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Free Content</a:t>
              </a:r>
            </a:p>
          </p:txBody>
        </p:sp>
        <p:pic>
          <p:nvPicPr>
            <p:cNvPr id="134" name="Shape 1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644461" y="1827768241"/>
              <a:ext cx="1845513160" cy="319715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Shape 1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581953438"/>
              <a:ext cx="1926155565" cy="328325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Shape 136"/>
            <p:cNvSpPr txBox="1"/>
            <p:nvPr/>
          </p:nvSpPr>
          <p:spPr>
            <a:xfrm>
              <a:off x="1188286" y="790280993"/>
              <a:ext cx="2146295360" cy="76018794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4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FREE 3 months via Go Surf </a:t>
              </a:r>
              <a:r>
                <a:rPr lang="en-US" sz="14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299*</a:t>
              </a:r>
              <a:endPara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Shape 137"/>
            <p:cNvSpPr txBox="1"/>
            <p:nvPr/>
          </p:nvSpPr>
          <p:spPr>
            <a:xfrm>
              <a:off x="543063201" y="1531343276"/>
              <a:ext cx="1173011724" cy="31674530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</p:txBody>
        </p:sp>
      </p:grpSp>
      <p:sp>
        <p:nvSpPr>
          <p:cNvPr id="138" name="Shape 138"/>
          <p:cNvSpPr txBox="1"/>
          <p:nvPr/>
        </p:nvSpPr>
        <p:spPr>
          <a:xfrm>
            <a:off x="1577975" y="6113462"/>
            <a:ext cx="1076324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3 months</a:t>
            </a:r>
          </a:p>
        </p:txBody>
      </p:sp>
      <p:grpSp>
        <p:nvGrpSpPr>
          <p:cNvPr id="139" name="Shape 139"/>
          <p:cNvGrpSpPr/>
          <p:nvPr/>
        </p:nvGrpSpPr>
        <p:grpSpPr>
          <a:xfrm>
            <a:off x="2987675" y="2095500"/>
            <a:ext cx="1344611" cy="2201862"/>
            <a:chOff x="0" y="0"/>
            <a:chExt cx="2147483647" cy="2147483647"/>
          </a:xfrm>
        </p:grpSpPr>
        <p:sp>
          <p:nvSpPr>
            <p:cNvPr id="140" name="Shape 140"/>
            <p:cNvSpPr txBox="1"/>
            <p:nvPr/>
          </p:nvSpPr>
          <p:spPr>
            <a:xfrm>
              <a:off x="0" y="1259576426"/>
              <a:ext cx="2147483647" cy="6887810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Free Samsung Wireless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Charger</a:t>
              </a:r>
            </a:p>
          </p:txBody>
        </p:sp>
        <p:pic>
          <p:nvPicPr>
            <p:cNvPr id="141" name="Shape 14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4297672" y="0"/>
              <a:ext cx="1703788150" cy="21474836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Shape 142"/>
          <p:cNvSpPr txBox="1"/>
          <p:nvPr/>
        </p:nvSpPr>
        <p:spPr>
          <a:xfrm>
            <a:off x="5008562" y="900112"/>
            <a:ext cx="3740149" cy="949324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From April 6 onwards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(Pick up Date on April 19 onwards)</a:t>
            </a:r>
            <a:endParaRPr lang="en-US" sz="18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6991350" y="6099175"/>
            <a:ext cx="1074737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3 months</a:t>
            </a:r>
          </a:p>
        </p:txBody>
      </p:sp>
      <p:grpSp>
        <p:nvGrpSpPr>
          <p:cNvPr id="144" name="Shape 144"/>
          <p:cNvGrpSpPr/>
          <p:nvPr/>
        </p:nvGrpSpPr>
        <p:grpSpPr>
          <a:xfrm>
            <a:off x="274636" y="2000250"/>
            <a:ext cx="1074736" cy="1633537"/>
            <a:chOff x="0" y="0"/>
            <a:chExt cx="2147483647" cy="2147483647"/>
          </a:xfrm>
        </p:grpSpPr>
        <p:sp>
          <p:nvSpPr>
            <p:cNvPr id="145" name="Shape 145"/>
            <p:cNvSpPr txBox="1"/>
            <p:nvPr/>
          </p:nvSpPr>
          <p:spPr>
            <a:xfrm>
              <a:off x="0" y="1567250957"/>
              <a:ext cx="2147483647" cy="58023268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Samsung Galaxy S6</a:t>
              </a:r>
            </a:p>
          </p:txBody>
        </p:sp>
        <p:pic>
          <p:nvPicPr>
            <p:cNvPr id="146" name="Shape 14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7546719" y="0"/>
              <a:ext cx="1212394349" cy="14954547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Shape 147"/>
          <p:cNvSpPr/>
          <p:nvPr/>
        </p:nvSpPr>
        <p:spPr>
          <a:xfrm>
            <a:off x="6754811" y="2185986"/>
            <a:ext cx="336550" cy="384175"/>
          </a:xfrm>
          <a:custGeom>
            <a:avLst/>
            <a:gdLst/>
            <a:ahLst/>
            <a:cxnLst/>
            <a:rect l="0" t="0" r="0" b="0"/>
            <a:pathLst>
              <a:path w="317330" h="470161" extrusionOk="0">
                <a:moveTo>
                  <a:pt x="0" y="184301"/>
                </a:moveTo>
                <a:lnTo>
                  <a:pt x="107885" y="184301"/>
                </a:lnTo>
                <a:lnTo>
                  <a:pt x="107885" y="0"/>
                </a:lnTo>
                <a:lnTo>
                  <a:pt x="209445" y="0"/>
                </a:lnTo>
                <a:lnTo>
                  <a:pt x="209445" y="184301"/>
                </a:lnTo>
                <a:lnTo>
                  <a:pt x="317330" y="184301"/>
                </a:lnTo>
                <a:lnTo>
                  <a:pt x="317330" y="285860"/>
                </a:lnTo>
                <a:lnTo>
                  <a:pt x="209445" y="285860"/>
                </a:lnTo>
                <a:lnTo>
                  <a:pt x="209445" y="470161"/>
                </a:lnTo>
                <a:lnTo>
                  <a:pt x="107885" y="470161"/>
                </a:lnTo>
                <a:lnTo>
                  <a:pt x="107885" y="285860"/>
                </a:lnTo>
                <a:lnTo>
                  <a:pt x="0" y="285860"/>
                </a:lnTo>
                <a:lnTo>
                  <a:pt x="0" y="184301"/>
                </a:lnTo>
                <a:close/>
              </a:path>
            </a:pathLst>
          </a:custGeom>
          <a:solidFill>
            <a:srgbClr val="93CDDD"/>
          </a:solidFill>
          <a:ln w="25400" cap="flat">
            <a:solidFill>
              <a:srgbClr val="93CDD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Shape 154"/>
          <p:cNvGrpSpPr/>
          <p:nvPr/>
        </p:nvGrpSpPr>
        <p:grpSpPr>
          <a:xfrm>
            <a:off x="5580061" y="2065337"/>
            <a:ext cx="1074736" cy="1633537"/>
            <a:chOff x="0" y="0"/>
            <a:chExt cx="2147483647" cy="2147483647"/>
          </a:xfrm>
        </p:grpSpPr>
        <p:sp>
          <p:nvSpPr>
            <p:cNvPr id="155" name="Shape 155"/>
            <p:cNvSpPr txBox="1"/>
            <p:nvPr/>
          </p:nvSpPr>
          <p:spPr>
            <a:xfrm>
              <a:off x="0" y="1567250957"/>
              <a:ext cx="2147483647" cy="58023268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4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Samsung Galaxy S6</a:t>
              </a:r>
            </a:p>
          </p:txBody>
        </p:sp>
        <p:pic>
          <p:nvPicPr>
            <p:cNvPr id="156" name="Shape 15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7546719" y="0"/>
              <a:ext cx="1212394349" cy="14954547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Shape 155"/>
          <p:cNvSpPr txBox="1"/>
          <p:nvPr/>
        </p:nvSpPr>
        <p:spPr>
          <a:xfrm>
            <a:off x="7566812" y="5157788"/>
            <a:ext cx="1348587" cy="336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*minimum</a:t>
            </a:r>
            <a:endParaRPr lang="en-US" sz="1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Shape 132"/>
          <p:cNvGrpSpPr/>
          <p:nvPr/>
        </p:nvGrpSpPr>
        <p:grpSpPr>
          <a:xfrm>
            <a:off x="7260478" y="2029519"/>
            <a:ext cx="1074737" cy="2370138"/>
            <a:chOff x="0" y="0"/>
            <a:chExt cx="2147483647" cy="2147483647"/>
          </a:xfrm>
        </p:grpSpPr>
        <p:sp>
          <p:nvSpPr>
            <p:cNvPr id="34" name="Shape 133"/>
            <p:cNvSpPr txBox="1"/>
            <p:nvPr/>
          </p:nvSpPr>
          <p:spPr>
            <a:xfrm>
              <a:off x="84013578" y="0"/>
              <a:ext cx="1838775059" cy="4558190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Free Content</a:t>
              </a:r>
            </a:p>
          </p:txBody>
        </p:sp>
        <p:pic>
          <p:nvPicPr>
            <p:cNvPr id="35" name="Shape 1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644461" y="1827768241"/>
              <a:ext cx="1845513160" cy="3197154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Shape 1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581953438"/>
              <a:ext cx="1926155565" cy="328325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Shape 136"/>
            <p:cNvSpPr txBox="1"/>
            <p:nvPr/>
          </p:nvSpPr>
          <p:spPr>
            <a:xfrm>
              <a:off x="1188286" y="790280993"/>
              <a:ext cx="2146295360" cy="76018794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4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FREE 3 months via Go Surf </a:t>
              </a:r>
              <a:r>
                <a:rPr lang="en-US" sz="14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299*</a:t>
              </a:r>
              <a:endPara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137"/>
            <p:cNvSpPr txBox="1"/>
            <p:nvPr/>
          </p:nvSpPr>
          <p:spPr>
            <a:xfrm>
              <a:off x="543063201" y="1531343276"/>
              <a:ext cx="1173011724" cy="31674530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42" grpId="0" animBg="1"/>
      <p:bldP spid="147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921418" y="1628775"/>
            <a:ext cx="7240586" cy="885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Level-up Offer for Blue and Platinum Subs!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6555454" y="5254625"/>
            <a:ext cx="1814512" cy="441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0" y="450850"/>
            <a:ext cx="8066087" cy="636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Platinum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Offers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243555" y="2797175"/>
            <a:ext cx="1241425" cy="522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Mainstream Offer</a:t>
            </a:r>
          </a:p>
        </p:txBody>
      </p:sp>
      <p:grpSp>
        <p:nvGrpSpPr>
          <p:cNvPr id="165" name="Shape 165"/>
          <p:cNvGrpSpPr/>
          <p:nvPr/>
        </p:nvGrpSpPr>
        <p:grpSpPr>
          <a:xfrm>
            <a:off x="1881855" y="2243136"/>
            <a:ext cx="2462212" cy="1814511"/>
            <a:chOff x="0" y="0"/>
            <a:chExt cx="2147483647" cy="2147483647"/>
          </a:xfrm>
        </p:grpSpPr>
        <p:sp>
          <p:nvSpPr>
            <p:cNvPr id="166" name="Shape 166"/>
            <p:cNvSpPr txBox="1"/>
            <p:nvPr/>
          </p:nvSpPr>
          <p:spPr>
            <a:xfrm>
              <a:off x="0" y="1363728745"/>
              <a:ext cx="2147483647" cy="78375490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4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Guaranteed Special Block Screening of Avengers for </a:t>
              </a:r>
              <a:r>
                <a:rPr lang="en-US" sz="14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two*</a:t>
              </a:r>
              <a:endPara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7" name="Shape 16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6484886" y="0"/>
              <a:ext cx="1538106049" cy="13637287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Shape 168"/>
          <p:cNvGrpSpPr/>
          <p:nvPr/>
        </p:nvGrpSpPr>
        <p:grpSpPr>
          <a:xfrm>
            <a:off x="7565104" y="2176462"/>
            <a:ext cx="1501775" cy="2235199"/>
            <a:chOff x="0" y="0"/>
            <a:chExt cx="2147483647" cy="2147483647"/>
          </a:xfrm>
        </p:grpSpPr>
        <p:sp>
          <p:nvSpPr>
            <p:cNvPr id="169" name="Shape 169"/>
            <p:cNvSpPr txBox="1"/>
            <p:nvPr/>
          </p:nvSpPr>
          <p:spPr>
            <a:xfrm>
              <a:off x="0" y="1378841211"/>
              <a:ext cx="2147483647" cy="76864243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Guaranteed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Char char="-"/>
              </a:pP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Wanderland Tickets for two!</a:t>
              </a:r>
            </a:p>
          </p:txBody>
        </p:sp>
        <p:pic>
          <p:nvPicPr>
            <p:cNvPr id="170" name="Shape 1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7836956" y="0"/>
              <a:ext cx="1458881314" cy="13700843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Shape 171"/>
          <p:cNvSpPr/>
          <p:nvPr/>
        </p:nvSpPr>
        <p:spPr>
          <a:xfrm>
            <a:off x="1545305" y="2887661"/>
            <a:ext cx="336550" cy="384175"/>
          </a:xfrm>
          <a:custGeom>
            <a:avLst/>
            <a:gdLst/>
            <a:ahLst/>
            <a:cxnLst/>
            <a:rect l="0" t="0" r="0" b="0"/>
            <a:pathLst>
              <a:path w="317330" h="470161" extrusionOk="0">
                <a:moveTo>
                  <a:pt x="0" y="184301"/>
                </a:moveTo>
                <a:lnTo>
                  <a:pt x="107885" y="184301"/>
                </a:lnTo>
                <a:lnTo>
                  <a:pt x="107885" y="0"/>
                </a:lnTo>
                <a:lnTo>
                  <a:pt x="209445" y="0"/>
                </a:lnTo>
                <a:lnTo>
                  <a:pt x="209445" y="184301"/>
                </a:lnTo>
                <a:lnTo>
                  <a:pt x="317330" y="184301"/>
                </a:lnTo>
                <a:lnTo>
                  <a:pt x="317330" y="285860"/>
                </a:lnTo>
                <a:lnTo>
                  <a:pt x="209445" y="285860"/>
                </a:lnTo>
                <a:lnTo>
                  <a:pt x="209445" y="470161"/>
                </a:lnTo>
                <a:lnTo>
                  <a:pt x="107885" y="470161"/>
                </a:lnTo>
                <a:lnTo>
                  <a:pt x="107885" y="285860"/>
                </a:lnTo>
                <a:lnTo>
                  <a:pt x="0" y="285860"/>
                </a:lnTo>
                <a:lnTo>
                  <a:pt x="0" y="184301"/>
                </a:lnTo>
                <a:close/>
              </a:path>
            </a:pathLst>
          </a:custGeom>
          <a:solidFill>
            <a:srgbClr val="93CDDD"/>
          </a:solidFill>
          <a:ln w="25400" cap="flat">
            <a:solidFill>
              <a:srgbClr val="93CDD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4361530" y="2889250"/>
            <a:ext cx="1241425" cy="522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Mainstream Offer</a:t>
            </a:r>
          </a:p>
        </p:txBody>
      </p:sp>
      <p:sp>
        <p:nvSpPr>
          <p:cNvPr id="173" name="Shape 173"/>
          <p:cNvSpPr/>
          <p:nvPr/>
        </p:nvSpPr>
        <p:spPr>
          <a:xfrm>
            <a:off x="5366418" y="3533775"/>
            <a:ext cx="336550" cy="384175"/>
          </a:xfrm>
          <a:custGeom>
            <a:avLst/>
            <a:gdLst/>
            <a:ahLst/>
            <a:cxnLst/>
            <a:rect l="0" t="0" r="0" b="0"/>
            <a:pathLst>
              <a:path w="317330" h="470161" extrusionOk="0">
                <a:moveTo>
                  <a:pt x="0" y="184301"/>
                </a:moveTo>
                <a:lnTo>
                  <a:pt x="107885" y="184301"/>
                </a:lnTo>
                <a:lnTo>
                  <a:pt x="107885" y="0"/>
                </a:lnTo>
                <a:lnTo>
                  <a:pt x="209445" y="0"/>
                </a:lnTo>
                <a:lnTo>
                  <a:pt x="209445" y="184301"/>
                </a:lnTo>
                <a:lnTo>
                  <a:pt x="317330" y="184301"/>
                </a:lnTo>
                <a:lnTo>
                  <a:pt x="317330" y="285860"/>
                </a:lnTo>
                <a:lnTo>
                  <a:pt x="209445" y="285860"/>
                </a:lnTo>
                <a:lnTo>
                  <a:pt x="209445" y="470161"/>
                </a:lnTo>
                <a:lnTo>
                  <a:pt x="107885" y="470161"/>
                </a:lnTo>
                <a:lnTo>
                  <a:pt x="107885" y="285860"/>
                </a:lnTo>
                <a:lnTo>
                  <a:pt x="0" y="285860"/>
                </a:lnTo>
                <a:lnTo>
                  <a:pt x="0" y="184301"/>
                </a:lnTo>
                <a:close/>
              </a:path>
            </a:pathLst>
          </a:custGeom>
          <a:solidFill>
            <a:srgbClr val="93CDDD"/>
          </a:solidFill>
          <a:ln w="25400" cap="flat">
            <a:solidFill>
              <a:srgbClr val="93CDD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396829" y="3576636"/>
            <a:ext cx="336550" cy="384175"/>
          </a:xfrm>
          <a:custGeom>
            <a:avLst/>
            <a:gdLst/>
            <a:ahLst/>
            <a:cxnLst/>
            <a:rect l="0" t="0" r="0" b="0"/>
            <a:pathLst>
              <a:path w="317330" h="470161" extrusionOk="0">
                <a:moveTo>
                  <a:pt x="0" y="184301"/>
                </a:moveTo>
                <a:lnTo>
                  <a:pt x="107885" y="184301"/>
                </a:lnTo>
                <a:lnTo>
                  <a:pt x="107885" y="0"/>
                </a:lnTo>
                <a:lnTo>
                  <a:pt x="209445" y="0"/>
                </a:lnTo>
                <a:lnTo>
                  <a:pt x="209445" y="184301"/>
                </a:lnTo>
                <a:lnTo>
                  <a:pt x="317330" y="184301"/>
                </a:lnTo>
                <a:lnTo>
                  <a:pt x="317330" y="285860"/>
                </a:lnTo>
                <a:lnTo>
                  <a:pt x="209445" y="285860"/>
                </a:lnTo>
                <a:lnTo>
                  <a:pt x="209445" y="470161"/>
                </a:lnTo>
                <a:lnTo>
                  <a:pt x="107885" y="470161"/>
                </a:lnTo>
                <a:lnTo>
                  <a:pt x="107885" y="285860"/>
                </a:lnTo>
                <a:lnTo>
                  <a:pt x="0" y="285860"/>
                </a:lnTo>
                <a:lnTo>
                  <a:pt x="0" y="184301"/>
                </a:lnTo>
                <a:close/>
              </a:path>
            </a:pathLst>
          </a:custGeom>
          <a:solidFill>
            <a:srgbClr val="93CDDD"/>
          </a:solidFill>
          <a:ln w="25400" cap="flat">
            <a:solidFill>
              <a:srgbClr val="93CDD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Shape 175"/>
          <p:cNvGrpSpPr/>
          <p:nvPr/>
        </p:nvGrpSpPr>
        <p:grpSpPr>
          <a:xfrm>
            <a:off x="5769642" y="2263775"/>
            <a:ext cx="1763711" cy="2178049"/>
            <a:chOff x="0" y="0"/>
            <a:chExt cx="2147483647" cy="2147483646"/>
          </a:xfrm>
        </p:grpSpPr>
        <p:pic>
          <p:nvPicPr>
            <p:cNvPr id="176" name="Shape 17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147483647" cy="11362174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Shape 177"/>
            <p:cNvSpPr txBox="1"/>
            <p:nvPr/>
          </p:nvSpPr>
          <p:spPr>
            <a:xfrm>
              <a:off x="272198875" y="1199001759"/>
              <a:ext cx="1499143796" cy="9484818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4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Guaranteed Special Block Screening of Avengers for </a:t>
              </a:r>
              <a:r>
                <a:rPr lang="en-US" sz="14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two*</a:t>
              </a:r>
              <a:endParaRPr lang="en-US" sz="1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Shape 178"/>
          <p:cNvSpPr txBox="1"/>
          <p:nvPr/>
        </p:nvSpPr>
        <p:spPr>
          <a:xfrm>
            <a:off x="262605" y="1497012"/>
            <a:ext cx="3733800" cy="573086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Blue (Plan 2499)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4540918" y="1497012"/>
            <a:ext cx="4564061" cy="574674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Platinum (Plan 3799 and up)</a:t>
            </a:r>
          </a:p>
        </p:txBody>
      </p:sp>
      <p:sp>
        <p:nvSpPr>
          <p:cNvPr id="22" name="Shape 214"/>
          <p:cNvSpPr txBox="1"/>
          <p:nvPr/>
        </p:nvSpPr>
        <p:spPr>
          <a:xfrm>
            <a:off x="4982242" y="4657729"/>
            <a:ext cx="3991813" cy="846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US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 customer of a Wonderful surprise if they avail of the offer, refer to KMS for the final confirmation on Avengers &amp; </a:t>
            </a:r>
            <a:r>
              <a:rPr lang="en-US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Wanderland</a:t>
            </a:r>
            <a:r>
              <a:rPr lang="en-US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tickets</a:t>
            </a:r>
            <a:endParaRPr lang="en-US" sz="1400" b="0" i="1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171" grpId="0" animBg="1"/>
      <p:bldP spid="172" grpId="0"/>
      <p:bldP spid="173" grpId="0" animBg="1"/>
      <p:bldP spid="174" grpId="0" animBg="1"/>
      <p:bldP spid="178" grpId="0" animBg="1"/>
      <p:bldP spid="179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34925" y="144461"/>
            <a:ext cx="5905500" cy="636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Customer Journey: </a:t>
            </a:r>
            <a:r>
              <a:rPr lang="en-US" sz="2400" b="0" i="0" u="none" strike="noStrike" cap="none" baseline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Recontracting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Call-out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55575" y="-173036"/>
            <a:ext cx="30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307975" y="9525"/>
            <a:ext cx="30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612775" y="374650"/>
            <a:ext cx="304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8111" y="1158310"/>
            <a:ext cx="2193789" cy="3957768"/>
            <a:chOff x="138111" y="1415897"/>
            <a:chExt cx="2193789" cy="3957768"/>
          </a:xfrm>
        </p:grpSpPr>
        <p:sp>
          <p:nvSpPr>
            <p:cNvPr id="226" name="Shape 226"/>
            <p:cNvSpPr txBox="1"/>
            <p:nvPr/>
          </p:nvSpPr>
          <p:spPr>
            <a:xfrm>
              <a:off x="502251" y="2939430"/>
              <a:ext cx="1829649" cy="243423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6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Call-out team advises customer on eligibility, Arrow plans and upsell. Informs customer to wait for an email and SMS for pick-up schedule. </a:t>
              </a:r>
              <a:endPara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138111" y="2656872"/>
              <a:ext cx="433421" cy="436174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7030A0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pic>
          <p:nvPicPr>
            <p:cNvPr id="233" name="Shape 2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2448" y="1415897"/>
              <a:ext cx="1489253" cy="14895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4" name="Shape 234"/>
          <p:cNvGrpSpPr/>
          <p:nvPr/>
        </p:nvGrpSpPr>
        <p:grpSpPr>
          <a:xfrm>
            <a:off x="6302917" y="1133258"/>
            <a:ext cx="2736849" cy="2424111"/>
            <a:chOff x="0" y="0"/>
            <a:chExt cx="2147483647" cy="2147483646"/>
          </a:xfrm>
        </p:grpSpPr>
        <p:sp>
          <p:nvSpPr>
            <p:cNvPr id="235" name="Shape 235"/>
            <p:cNvSpPr txBox="1"/>
            <p:nvPr/>
          </p:nvSpPr>
          <p:spPr>
            <a:xfrm>
              <a:off x="169997227" y="1410523969"/>
              <a:ext cx="1955277832" cy="7369596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Customer</a:t>
              </a:r>
              <a:r>
                <a:rPr lang="en-US" sz="1600" b="1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receives an </a:t>
              </a:r>
              <a:r>
                <a:rPr lang="en-US" sz="1600" b="1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email</a:t>
              </a: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 </a:t>
              </a:r>
              <a:r>
                <a:rPr lang="en-US" sz="1600" b="1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SMS</a:t>
              </a: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on </a:t>
              </a:r>
              <a:r>
                <a:rPr lang="en-US" sz="1600" b="1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schedule</a:t>
              </a: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for pick-up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0" y="1107606378"/>
              <a:ext cx="339993792" cy="38647304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7030A0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  <p:pic>
          <p:nvPicPr>
            <p:cNvPr id="237" name="Shape 2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2077136" y="0"/>
              <a:ext cx="1099206044" cy="1241317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Shape 2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01283187" y="163802864"/>
              <a:ext cx="846200459" cy="94380362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9" name="Shape 239"/>
          <p:cNvCxnSpPr/>
          <p:nvPr/>
        </p:nvCxnSpPr>
        <p:spPr>
          <a:xfrm rot="10800000" flipH="1">
            <a:off x="2627311" y="2251075"/>
            <a:ext cx="747711" cy="1269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40" name="Shape 240"/>
          <p:cNvCxnSpPr/>
          <p:nvPr/>
        </p:nvCxnSpPr>
        <p:spPr>
          <a:xfrm>
            <a:off x="5651500" y="2274886"/>
            <a:ext cx="749299" cy="317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/>
            <a:headEnd type="none" w="med" len="med"/>
            <a:tailEnd type="stealth" w="lg" len="lg"/>
          </a:ln>
        </p:spPr>
      </p:cxnSp>
      <p:grpSp>
        <p:nvGrpSpPr>
          <p:cNvPr id="3" name="Group 2"/>
          <p:cNvGrpSpPr/>
          <p:nvPr/>
        </p:nvGrpSpPr>
        <p:grpSpPr>
          <a:xfrm>
            <a:off x="3138640" y="1231022"/>
            <a:ext cx="2657474" cy="2426578"/>
            <a:chOff x="3263900" y="1443964"/>
            <a:chExt cx="2657474" cy="2426578"/>
          </a:xfrm>
        </p:grpSpPr>
        <p:sp>
          <p:nvSpPr>
            <p:cNvPr id="231" name="Shape 231"/>
            <p:cNvSpPr txBox="1"/>
            <p:nvPr/>
          </p:nvSpPr>
          <p:spPr>
            <a:xfrm>
              <a:off x="3429897" y="2980373"/>
              <a:ext cx="2491477" cy="89016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 algn="ctr">
                <a:buClr>
                  <a:schemeClr val="dk1"/>
                </a:buClr>
                <a:buSzPct val="25000"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Customer 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pre-pays</a:t>
              </a: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at any Globe-owned Store or online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3263900" y="2596824"/>
              <a:ext cx="433231" cy="436163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7030A0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pic>
          <p:nvPicPr>
            <p:cNvPr id="22" name="Shape 20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93787" y="1443964"/>
              <a:ext cx="1563695" cy="156314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832093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0" y="220662"/>
            <a:ext cx="6956424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Customer Journey: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New Acquisition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155575" y="-173036"/>
            <a:ext cx="30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307975" y="9525"/>
            <a:ext cx="30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460375" y="192086"/>
            <a:ext cx="304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612775" y="374650"/>
            <a:ext cx="304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Shape 189"/>
          <p:cNvCxnSpPr/>
          <p:nvPr/>
        </p:nvCxnSpPr>
        <p:spPr>
          <a:xfrm>
            <a:off x="1581150" y="3359820"/>
            <a:ext cx="0" cy="32317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190" name="Shape 190"/>
          <p:cNvSpPr txBox="1"/>
          <p:nvPr/>
        </p:nvSpPr>
        <p:spPr>
          <a:xfrm>
            <a:off x="1069975" y="923925"/>
            <a:ext cx="30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1222375" y="1106487"/>
            <a:ext cx="304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Shape 192"/>
          <p:cNvCxnSpPr/>
          <p:nvPr/>
        </p:nvCxnSpPr>
        <p:spPr>
          <a:xfrm flipV="1">
            <a:off x="2051881" y="2690571"/>
            <a:ext cx="1729652" cy="1593202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93" name="Shape 193"/>
          <p:cNvCxnSpPr/>
          <p:nvPr/>
        </p:nvCxnSpPr>
        <p:spPr>
          <a:xfrm rot="10800000" flipH="1">
            <a:off x="5795962" y="1989137"/>
            <a:ext cx="747711" cy="1111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94" name="Shape 194"/>
          <p:cNvCxnSpPr/>
          <p:nvPr/>
        </p:nvCxnSpPr>
        <p:spPr>
          <a:xfrm>
            <a:off x="7861302" y="3355715"/>
            <a:ext cx="0" cy="44767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/>
            <a:headEnd type="none" w="med" len="med"/>
            <a:tailEnd type="stealth" w="lg" len="lg"/>
          </a:ln>
        </p:spPr>
      </p:cxnSp>
      <p:grpSp>
        <p:nvGrpSpPr>
          <p:cNvPr id="195" name="Shape 195"/>
          <p:cNvGrpSpPr/>
          <p:nvPr/>
        </p:nvGrpSpPr>
        <p:grpSpPr>
          <a:xfrm>
            <a:off x="179386" y="3757612"/>
            <a:ext cx="2236786" cy="1658936"/>
            <a:chOff x="0" y="0"/>
            <a:chExt cx="2147483647" cy="2147483647"/>
          </a:xfrm>
        </p:grpSpPr>
        <p:sp>
          <p:nvSpPr>
            <p:cNvPr id="196" name="Shape 196"/>
            <p:cNvSpPr txBox="1"/>
            <p:nvPr/>
          </p:nvSpPr>
          <p:spPr>
            <a:xfrm>
              <a:off x="416009395" y="1191048922"/>
              <a:ext cx="1731474252" cy="9564347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4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Customer receives confirmation email on the registration</a:t>
              </a:r>
            </a:p>
          </p:txBody>
        </p:sp>
        <p:pic>
          <p:nvPicPr>
            <p:cNvPr id="197" name="Shape 19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9473639" y="0"/>
              <a:ext cx="1068262342" cy="13201521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Shape 198"/>
            <p:cNvSpPr/>
            <p:nvPr/>
          </p:nvSpPr>
          <p:spPr>
            <a:xfrm>
              <a:off x="0" y="786540588"/>
              <a:ext cx="416148094" cy="56484482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7030A0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</p:grpSp>
      <p:grpSp>
        <p:nvGrpSpPr>
          <p:cNvPr id="199" name="Shape 199"/>
          <p:cNvGrpSpPr/>
          <p:nvPr/>
        </p:nvGrpSpPr>
        <p:grpSpPr>
          <a:xfrm>
            <a:off x="3413879" y="1087438"/>
            <a:ext cx="2769432" cy="2595561"/>
            <a:chOff x="54557232" y="0"/>
            <a:chExt cx="2092926414" cy="2147483646"/>
          </a:xfrm>
        </p:grpSpPr>
        <p:sp>
          <p:nvSpPr>
            <p:cNvPr id="200" name="Shape 200"/>
            <p:cNvSpPr txBox="1"/>
            <p:nvPr/>
          </p:nvSpPr>
          <p:spPr>
            <a:xfrm>
              <a:off x="263648746" y="1358428532"/>
              <a:ext cx="1883834900" cy="78905511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4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Customer receives a call from Globe about the </a:t>
              </a:r>
              <a:r>
                <a:rPr lang="en-US" sz="1400" b="1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approval</a:t>
              </a:r>
              <a:r>
                <a:rPr lang="en-US" sz="14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of his/her application and the need to </a:t>
              </a:r>
              <a:r>
                <a:rPr lang="en-US" sz="1400" b="1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pre-pay</a:t>
              </a:r>
            </a:p>
          </p:txBody>
        </p:sp>
        <p:pic>
          <p:nvPicPr>
            <p:cNvPr id="201" name="Shape 20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4110371" y="0"/>
              <a:ext cx="1231885752" cy="13478799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Shape 202"/>
            <p:cNvSpPr/>
            <p:nvPr/>
          </p:nvSpPr>
          <p:spPr>
            <a:xfrm>
              <a:off x="54557232" y="1678964279"/>
              <a:ext cx="327570864" cy="36077042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7030A0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</p:grpSp>
      <p:grpSp>
        <p:nvGrpSpPr>
          <p:cNvPr id="203" name="Shape 203"/>
          <p:cNvGrpSpPr/>
          <p:nvPr/>
        </p:nvGrpSpPr>
        <p:grpSpPr>
          <a:xfrm>
            <a:off x="6430962" y="909586"/>
            <a:ext cx="2533650" cy="2439987"/>
            <a:chOff x="0" y="0"/>
            <a:chExt cx="2147483647" cy="2147483647"/>
          </a:xfrm>
        </p:grpSpPr>
        <p:sp>
          <p:nvSpPr>
            <p:cNvPr id="204" name="Shape 204"/>
            <p:cNvSpPr txBox="1"/>
            <p:nvPr/>
          </p:nvSpPr>
          <p:spPr>
            <a:xfrm>
              <a:off x="321229398" y="1497514888"/>
              <a:ext cx="1826254248" cy="64996875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4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Customer </a:t>
              </a:r>
              <a:r>
                <a:rPr lang="en-US" sz="1400" b="1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pre-pays</a:t>
              </a:r>
              <a:r>
                <a:rPr lang="en-US" sz="14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at any Globe-owned Store or online</a:t>
              </a:r>
            </a:p>
          </p:txBody>
        </p:sp>
        <p:pic>
          <p:nvPicPr>
            <p:cNvPr id="205" name="Shape 20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5915638" y="0"/>
              <a:ext cx="1325364283" cy="13757605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Shape 206"/>
            <p:cNvSpPr/>
            <p:nvPr/>
          </p:nvSpPr>
          <p:spPr>
            <a:xfrm>
              <a:off x="0" y="1500150394"/>
              <a:ext cx="367378568" cy="383853977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7030A0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</a:p>
          </p:txBody>
        </p:sp>
      </p:grpSp>
      <p:grpSp>
        <p:nvGrpSpPr>
          <p:cNvPr id="207" name="Shape 207"/>
          <p:cNvGrpSpPr/>
          <p:nvPr/>
        </p:nvGrpSpPr>
        <p:grpSpPr>
          <a:xfrm>
            <a:off x="5867400" y="3803389"/>
            <a:ext cx="2998786" cy="1681162"/>
            <a:chOff x="0" y="0"/>
            <a:chExt cx="2147483647" cy="2147483647"/>
          </a:xfrm>
        </p:grpSpPr>
        <p:pic>
          <p:nvPicPr>
            <p:cNvPr id="208" name="Shape 20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7308136" y="150631587"/>
              <a:ext cx="948588278" cy="1486907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Shape 209"/>
            <p:cNvSpPr txBox="1"/>
            <p:nvPr/>
          </p:nvSpPr>
          <p:spPr>
            <a:xfrm>
              <a:off x="310461269" y="1479091303"/>
              <a:ext cx="1785439270" cy="6683923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4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Customer</a:t>
              </a:r>
              <a:r>
                <a:rPr lang="en-US" sz="1400" b="1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receives an </a:t>
              </a:r>
              <a:r>
                <a:rPr lang="en-US" sz="1400" b="1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email</a:t>
              </a:r>
              <a:r>
                <a:rPr lang="en-US" sz="14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 </a:t>
              </a:r>
              <a:r>
                <a:rPr lang="en-US" sz="1400" b="1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SMS</a:t>
              </a:r>
              <a:r>
                <a:rPr lang="en-US" sz="14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on </a:t>
              </a:r>
              <a:r>
                <a:rPr lang="en-US" sz="1400" b="1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schedule</a:t>
              </a:r>
              <a:r>
                <a:rPr lang="en-US" sz="14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for pick-up</a:t>
              </a:r>
            </a:p>
          </p:txBody>
        </p:sp>
        <p:pic>
          <p:nvPicPr>
            <p:cNvPr id="210" name="Shape 2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63528646" y="0"/>
              <a:ext cx="783955000" cy="13807382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Shape 211"/>
            <p:cNvSpPr/>
            <p:nvPr/>
          </p:nvSpPr>
          <p:spPr>
            <a:xfrm>
              <a:off x="0" y="1358891175"/>
              <a:ext cx="310461387" cy="557272543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7030A0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</a:p>
          </p:txBody>
        </p:sp>
      </p:grpSp>
      <p:grpSp>
        <p:nvGrpSpPr>
          <p:cNvPr id="212" name="Shape 212"/>
          <p:cNvGrpSpPr/>
          <p:nvPr/>
        </p:nvGrpSpPr>
        <p:grpSpPr>
          <a:xfrm>
            <a:off x="179386" y="1073149"/>
            <a:ext cx="2730500" cy="2101849"/>
            <a:chOff x="0" y="0"/>
            <a:chExt cx="2147483647" cy="2147483647"/>
          </a:xfrm>
        </p:grpSpPr>
        <p:grpSp>
          <p:nvGrpSpPr>
            <p:cNvPr id="213" name="Shape 213"/>
            <p:cNvGrpSpPr/>
            <p:nvPr/>
          </p:nvGrpSpPr>
          <p:grpSpPr>
            <a:xfrm>
              <a:off x="0" y="1612867908"/>
              <a:ext cx="2001046576" cy="534615739"/>
              <a:chOff x="0" y="0"/>
              <a:chExt cx="2147483647" cy="2147483646"/>
            </a:xfrm>
          </p:grpSpPr>
          <p:sp>
            <p:nvSpPr>
              <p:cNvPr id="214" name="Shape 214"/>
              <p:cNvSpPr txBox="1"/>
              <p:nvPr/>
            </p:nvSpPr>
            <p:spPr>
              <a:xfrm>
                <a:off x="311065591" y="0"/>
                <a:ext cx="1836418055" cy="21474836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Calibri"/>
                  <a:buNone/>
                </a:pPr>
                <a:r>
                  <a:rPr lang="en-US" sz="1400" b="0" i="0" u="none" strike="noStrike" cap="none" baseline="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Customer </a:t>
                </a:r>
                <a:r>
                  <a:rPr lang="en-US" sz="1400" b="0" i="0" u="none" strike="noStrike" cap="none" baseline="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fills-out </a:t>
                </a:r>
                <a:r>
                  <a:rPr lang="en-US" sz="1400" b="0" i="0" u="none" strike="noStrike" cap="none" baseline="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registration </a:t>
                </a:r>
                <a:r>
                  <a:rPr lang="en-US" sz="1400" b="0" i="0" u="none" strike="noStrike" cap="none" baseline="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form via Globe website</a:t>
                </a:r>
                <a:endParaRPr lang="en-US" sz="14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0" y="0"/>
                <a:ext cx="365728145" cy="1790465863"/>
              </a:xfrm>
              <a:prstGeom prst="ellipse">
                <a:avLst/>
              </a:prstGeom>
              <a:gradFill>
                <a:gsLst>
                  <a:gs pos="0">
                    <a:srgbClr val="002060"/>
                  </a:gs>
                  <a:gs pos="100000">
                    <a:srgbClr val="7030A0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Calibri"/>
                  <a:buNone/>
                </a:pPr>
                <a:r>
                  <a:rPr lang="en-US" sz="1800" b="0" i="0" u="none" strike="noStrike" cap="non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</a:p>
            </p:txBody>
          </p:sp>
        </p:grpSp>
        <p:pic>
          <p:nvPicPr>
            <p:cNvPr id="216" name="Shape 2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71860824" y="0"/>
              <a:ext cx="1975622823" cy="15204275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34925" y="144461"/>
            <a:ext cx="5905500" cy="636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Customer Journey: </a:t>
            </a:r>
            <a:r>
              <a:rPr lang="en-US" sz="2400" b="0" i="0" u="none" strike="noStrike" cap="none" baseline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Recontracting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155575" y="-173036"/>
            <a:ext cx="30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307975" y="9525"/>
            <a:ext cx="30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612775" y="374650"/>
            <a:ext cx="304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Shape 225"/>
          <p:cNvGrpSpPr/>
          <p:nvPr/>
        </p:nvGrpSpPr>
        <p:grpSpPr>
          <a:xfrm>
            <a:off x="138111" y="1241425"/>
            <a:ext cx="2287587" cy="2528886"/>
            <a:chOff x="0" y="0"/>
            <a:chExt cx="2147483647" cy="2147483647"/>
          </a:xfrm>
        </p:grpSpPr>
        <p:sp>
          <p:nvSpPr>
            <p:cNvPr id="226" name="Shape 226"/>
            <p:cNvSpPr txBox="1"/>
            <p:nvPr/>
          </p:nvSpPr>
          <p:spPr>
            <a:xfrm>
              <a:off x="341837768" y="1441915256"/>
              <a:ext cx="1717592177" cy="70556839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Customer calls </a:t>
              </a:r>
              <a:r>
                <a:rPr lang="en-US" sz="16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the </a:t>
              </a: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hotline to </a:t>
              </a:r>
              <a:r>
                <a:rPr lang="en-US" sz="1600" b="0" i="0" u="none" strike="noStrike" cap="none" baseline="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recontract</a:t>
              </a:r>
              <a:endParaRPr lang="en-US" sz="1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0" y="1201971844"/>
              <a:ext cx="406876021" cy="370390786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7030A0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  <p:pic>
          <p:nvPicPr>
            <p:cNvPr id="228" name="Shape 2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8169213" y="0"/>
              <a:ext cx="979314433" cy="885677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Shape 2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4686322" y="229247737"/>
              <a:ext cx="1228846622" cy="11113507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Shape 230"/>
          <p:cNvGrpSpPr/>
          <p:nvPr/>
        </p:nvGrpSpPr>
        <p:grpSpPr>
          <a:xfrm>
            <a:off x="3263900" y="1416049"/>
            <a:ext cx="2657474" cy="3133724"/>
            <a:chOff x="0" y="0"/>
            <a:chExt cx="2147483647" cy="2147483647"/>
          </a:xfrm>
        </p:grpSpPr>
        <p:sp>
          <p:nvSpPr>
            <p:cNvPr id="231" name="Shape 231"/>
            <p:cNvSpPr txBox="1"/>
            <p:nvPr/>
          </p:nvSpPr>
          <p:spPr>
            <a:xfrm>
              <a:off x="134141045" y="1072002842"/>
              <a:ext cx="2013342601" cy="107548080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6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Agent advises customer</a:t>
              </a:r>
              <a:r>
                <a:rPr lang="en-US" sz="16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on </a:t>
              </a:r>
              <a:r>
                <a:rPr lang="en-US" sz="16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eligibility</a:t>
              </a: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Arrow </a:t>
              </a:r>
              <a:r>
                <a:rPr lang="en-US" sz="16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plans</a:t>
              </a:r>
              <a:r>
                <a:rPr lang="en-US" sz="16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 ups</a:t>
              </a:r>
              <a:r>
                <a:rPr lang="en-US" sz="16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ell. Informs customer </a:t>
              </a: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wait for an email and SMS for the schedule of pick-up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0" y="809163507"/>
              <a:ext cx="350090394" cy="29889425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7030A0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  <p:pic>
          <p:nvPicPr>
            <p:cNvPr id="233" name="Shape 2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39085031" y="0"/>
              <a:ext cx="1203453686" cy="10207564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4" name="Shape 234"/>
          <p:cNvGrpSpPr/>
          <p:nvPr/>
        </p:nvGrpSpPr>
        <p:grpSpPr>
          <a:xfrm>
            <a:off x="6227761" y="1346200"/>
            <a:ext cx="2736849" cy="2424111"/>
            <a:chOff x="0" y="0"/>
            <a:chExt cx="2147483647" cy="2147483646"/>
          </a:xfrm>
        </p:grpSpPr>
        <p:sp>
          <p:nvSpPr>
            <p:cNvPr id="235" name="Shape 235"/>
            <p:cNvSpPr txBox="1"/>
            <p:nvPr/>
          </p:nvSpPr>
          <p:spPr>
            <a:xfrm>
              <a:off x="169997227" y="1410523969"/>
              <a:ext cx="1955277832" cy="7369596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Customer</a:t>
              </a:r>
              <a:r>
                <a:rPr lang="en-US" sz="1600" b="1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receives an </a:t>
              </a:r>
              <a:r>
                <a:rPr lang="en-US" sz="1600" b="1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email</a:t>
              </a: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 </a:t>
              </a:r>
              <a:r>
                <a:rPr lang="en-US" sz="1600" b="1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SMS</a:t>
              </a: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on </a:t>
              </a:r>
              <a:r>
                <a:rPr lang="en-US" sz="1600" b="1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schedule</a:t>
              </a:r>
              <a:r>
                <a:rPr lang="en-US" sz="16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for pick-up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0" y="1107606378"/>
              <a:ext cx="339993792" cy="386473048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7030A0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  <p:pic>
          <p:nvPicPr>
            <p:cNvPr id="237" name="Shape 23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2077136" y="0"/>
              <a:ext cx="1099206044" cy="1241317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Shape 23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01283187" y="163802864"/>
              <a:ext cx="846200459" cy="94380362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9" name="Shape 239"/>
          <p:cNvCxnSpPr/>
          <p:nvPr/>
        </p:nvCxnSpPr>
        <p:spPr>
          <a:xfrm rot="10800000" flipH="1">
            <a:off x="2627311" y="2251075"/>
            <a:ext cx="747711" cy="1269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40" name="Shape 240"/>
          <p:cNvCxnSpPr/>
          <p:nvPr/>
        </p:nvCxnSpPr>
        <p:spPr>
          <a:xfrm>
            <a:off x="5651500" y="2274886"/>
            <a:ext cx="749299" cy="317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Course Outline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33802957"/>
              </p:ext>
            </p:extLst>
          </p:nvPr>
        </p:nvGraphicFramePr>
        <p:xfrm>
          <a:off x="462709" y="990753"/>
          <a:ext cx="84168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34925" y="144461"/>
            <a:ext cx="4897436" cy="636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Customer Journey: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Launch Event</a:t>
            </a:r>
            <a:endParaRPr lang="en-US" sz="2400" b="0" i="0" u="none" strike="noStrike" cap="none" baseline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155575" y="-173036"/>
            <a:ext cx="30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307975" y="9525"/>
            <a:ext cx="30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612775" y="374650"/>
            <a:ext cx="304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765175" y="558800"/>
            <a:ext cx="30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5691187" y="4838670"/>
            <a:ext cx="3298824" cy="64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new sub/recon who walks-in, front liner to accept application for processing. No releasing of handsets on-site </a:t>
            </a:r>
          </a:p>
        </p:txBody>
      </p:sp>
      <p:cxnSp>
        <p:nvCxnSpPr>
          <p:cNvPr id="251" name="Shape 251"/>
          <p:cNvCxnSpPr/>
          <p:nvPr/>
        </p:nvCxnSpPr>
        <p:spPr>
          <a:xfrm rot="10800000" flipH="1">
            <a:off x="2378075" y="2239962"/>
            <a:ext cx="749299" cy="1111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52" name="Shape 252"/>
          <p:cNvCxnSpPr/>
          <p:nvPr/>
        </p:nvCxnSpPr>
        <p:spPr>
          <a:xfrm>
            <a:off x="5691187" y="2274886"/>
            <a:ext cx="747711" cy="317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/>
            <a:headEnd type="none" w="med" len="med"/>
            <a:tailEnd type="stealth" w="lg" len="lg"/>
          </a:ln>
        </p:spPr>
      </p:cxnSp>
      <p:grpSp>
        <p:nvGrpSpPr>
          <p:cNvPr id="253" name="Shape 253"/>
          <p:cNvGrpSpPr/>
          <p:nvPr/>
        </p:nvGrpSpPr>
        <p:grpSpPr>
          <a:xfrm>
            <a:off x="34924" y="806439"/>
            <a:ext cx="2922586" cy="3125786"/>
            <a:chOff x="0" y="0"/>
            <a:chExt cx="2147483647" cy="2147483647"/>
          </a:xfrm>
        </p:grpSpPr>
        <p:sp>
          <p:nvSpPr>
            <p:cNvPr id="254" name="Shape 254"/>
            <p:cNvSpPr txBox="1"/>
            <p:nvPr/>
          </p:nvSpPr>
          <p:spPr>
            <a:xfrm>
              <a:off x="0" y="1513143975"/>
              <a:ext cx="2147483647" cy="63433967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Customer presents </a:t>
              </a:r>
              <a:r>
                <a:rPr lang="en-US" sz="18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 and </a:t>
              </a:r>
              <a:r>
                <a:rPr lang="en-US" sz="18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official receipt</a:t>
              </a:r>
              <a:r>
                <a:rPr lang="en-US" sz="18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 p</a:t>
              </a:r>
              <a:r>
                <a:rPr lang="en-US" sz="18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icks</a:t>
              </a:r>
              <a:r>
                <a:rPr lang="en-US" sz="18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 </a:t>
              </a:r>
              <a:r>
                <a:rPr lang="en-US" sz="18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phone at the event. </a:t>
              </a:r>
              <a:r>
                <a:rPr lang="en-US" sz="1800" b="0" i="0" u="none" strike="noStrike" cap="none" baseline="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 authorized representative* may also pick the items</a:t>
              </a:r>
              <a:r>
                <a:rPr lang="en-US" sz="18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up.</a:t>
              </a:r>
              <a:endPara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5" name="Shape 2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3784748" y="112931946"/>
              <a:ext cx="1528146685" cy="1400212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Shape 256"/>
            <p:cNvSpPr/>
            <p:nvPr/>
          </p:nvSpPr>
          <p:spPr>
            <a:xfrm>
              <a:off x="88652211" y="0"/>
              <a:ext cx="318447726" cy="299699093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7030A0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</a:p>
          </p:txBody>
        </p:sp>
      </p:grpSp>
      <p:grpSp>
        <p:nvGrpSpPr>
          <p:cNvPr id="257" name="Shape 257"/>
          <p:cNvGrpSpPr/>
          <p:nvPr/>
        </p:nvGrpSpPr>
        <p:grpSpPr>
          <a:xfrm>
            <a:off x="2913061" y="825491"/>
            <a:ext cx="3084512" cy="3702049"/>
            <a:chOff x="0" y="0"/>
            <a:chExt cx="2147483647" cy="2147483647"/>
          </a:xfrm>
        </p:grpSpPr>
        <p:pic>
          <p:nvPicPr>
            <p:cNvPr id="258" name="Shape 25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5703692" y="5394532"/>
              <a:ext cx="1655717810" cy="1373087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Shape 259"/>
            <p:cNvSpPr txBox="1"/>
            <p:nvPr/>
          </p:nvSpPr>
          <p:spPr>
            <a:xfrm>
              <a:off x="159641021" y="1290078896"/>
              <a:ext cx="1987842625" cy="8574047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Customer is advised on on-site </a:t>
              </a:r>
              <a:r>
                <a:rPr lang="en-US" sz="1800" b="1" i="0" u="sng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surprise</a:t>
              </a:r>
              <a:r>
                <a:rPr lang="en-US" sz="18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via pick-a-prize (Avengers tickets or Avengers exclusive bag tag set)</a:t>
              </a:r>
            </a:p>
          </p:txBody>
        </p:sp>
        <p:sp>
          <p:nvSpPr>
            <p:cNvPr id="260" name="Shape 260"/>
            <p:cNvSpPr/>
            <p:nvPr/>
          </p:nvSpPr>
          <p:spPr>
            <a:xfrm>
              <a:off x="0" y="0"/>
              <a:ext cx="301824466" cy="253071262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7030A0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</a:p>
          </p:txBody>
        </p:sp>
      </p:grpSp>
      <p:grpSp>
        <p:nvGrpSpPr>
          <p:cNvPr id="261" name="Shape 261"/>
          <p:cNvGrpSpPr/>
          <p:nvPr/>
        </p:nvGrpSpPr>
        <p:grpSpPr>
          <a:xfrm>
            <a:off x="6280150" y="744529"/>
            <a:ext cx="2709861" cy="3825875"/>
            <a:chOff x="0" y="0"/>
            <a:chExt cx="2147483647" cy="2147483647"/>
          </a:xfrm>
        </p:grpSpPr>
        <p:sp>
          <p:nvSpPr>
            <p:cNvPr id="262" name="Shape 262"/>
            <p:cNvSpPr txBox="1"/>
            <p:nvPr/>
          </p:nvSpPr>
          <p:spPr>
            <a:xfrm>
              <a:off x="171773655" y="1318711937"/>
              <a:ext cx="1975709991" cy="8287717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Customer is advised that he and his family may participate in the myLifestyle plan hubs to get instant prizes</a:t>
              </a:r>
            </a:p>
          </p:txBody>
        </p:sp>
        <p:pic>
          <p:nvPicPr>
            <p:cNvPr id="263" name="Shape 26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1773655" y="0"/>
              <a:ext cx="1817323547" cy="12869470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Shape 264"/>
            <p:cNvSpPr/>
            <p:nvPr/>
          </p:nvSpPr>
          <p:spPr>
            <a:xfrm>
              <a:off x="0" y="74702406"/>
              <a:ext cx="343546641" cy="244883064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7030A0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lang="en-US" sz="1800" b="0" i="0" u="none" strike="noStrike" cap="none" baseline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</p:grpSp>
      <p:sp>
        <p:nvSpPr>
          <p:cNvPr id="22" name="Shape 250"/>
          <p:cNvSpPr txBox="1"/>
          <p:nvPr/>
        </p:nvSpPr>
        <p:spPr>
          <a:xfrm>
            <a:off x="17065" y="4579927"/>
            <a:ext cx="3298824" cy="4476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12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*New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 –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authorization letter</a:t>
            </a:r>
          </a:p>
          <a:p>
            <a:pPr>
              <a:buClr>
                <a:schemeClr val="dk1"/>
              </a:buClr>
              <a:buSzPct val="25000"/>
            </a:pPr>
            <a:r>
              <a:rPr lang="en-US" sz="12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Recontracting</a:t>
            </a:r>
            <a:r>
              <a:rPr lang="en-US" sz="1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signed </a:t>
            </a:r>
            <a:r>
              <a:rPr lang="en-US" sz="12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recontracting</a:t>
            </a:r>
            <a:r>
              <a:rPr lang="en-US" sz="1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>
                <a:latin typeface="Calibri Light" pitchFamily="34" charset="0"/>
              </a:rPr>
              <a:t>Recontracting</a:t>
            </a:r>
            <a:r>
              <a:rPr lang="en-US" sz="4400" dirty="0">
                <a:latin typeface="Calibri Light" pitchFamily="34" charset="0"/>
              </a:rPr>
              <a:t> Call out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695" y="1466505"/>
            <a:ext cx="5428211" cy="3088870"/>
          </a:xfrm>
        </p:spPr>
        <p:txBody>
          <a:bodyPr/>
          <a:lstStyle/>
          <a:p>
            <a:pPr marL="203200" lvl="2" indent="0">
              <a:spcBef>
                <a:spcPts val="640"/>
              </a:spcBef>
              <a:buNone/>
            </a:pPr>
            <a:r>
              <a:rPr lang="en-US" sz="3200" dirty="0" smtClean="0">
                <a:latin typeface="Calibri Light" pitchFamily="34" charset="0"/>
              </a:rPr>
              <a:t>Follow </a:t>
            </a:r>
            <a:r>
              <a:rPr lang="en-US" sz="3200" dirty="0">
                <a:latin typeface="Calibri Light" pitchFamily="34" charset="0"/>
              </a:rPr>
              <a:t>existing </a:t>
            </a:r>
            <a:r>
              <a:rPr lang="en-US" sz="3200" dirty="0" smtClean="0">
                <a:latin typeface="Calibri Light" pitchFamily="34" charset="0"/>
              </a:rPr>
              <a:t>handling in KMS: </a:t>
            </a:r>
            <a:r>
              <a:rPr lang="en-US" sz="3200" dirty="0">
                <a:latin typeface="Calibri Light" pitchFamily="34" charset="0"/>
              </a:rPr>
              <a:t>Consumer Wireless Postpaid </a:t>
            </a:r>
            <a:r>
              <a:rPr lang="en-US" sz="3200" dirty="0" err="1">
                <a:latin typeface="Calibri Light" pitchFamily="34" charset="0"/>
              </a:rPr>
              <a:t>Recontracting</a:t>
            </a:r>
            <a:r>
              <a:rPr lang="en-US" sz="3200" dirty="0">
                <a:latin typeface="Calibri Light" pitchFamily="34" charset="0"/>
              </a:rPr>
              <a:t> Program </a:t>
            </a:r>
            <a:r>
              <a:rPr lang="en-US" sz="3200" dirty="0" smtClean="0">
                <a:latin typeface="Calibri Light" pitchFamily="34" charset="0"/>
              </a:rPr>
              <a:t>Handling</a:t>
            </a:r>
          </a:p>
          <a:p>
            <a:pPr marL="203200" lvl="2" indent="0">
              <a:spcBef>
                <a:spcPts val="640"/>
              </a:spcBef>
              <a:buNone/>
            </a:pPr>
            <a:r>
              <a:rPr lang="en-US" sz="3200" dirty="0" smtClean="0">
                <a:latin typeface="Calibri Light" pitchFamily="34" charset="0"/>
              </a:rPr>
              <a:t>(ID</a:t>
            </a:r>
            <a:r>
              <a:rPr lang="en-US" sz="3200" dirty="0">
                <a:latin typeface="Calibri Light" pitchFamily="34" charset="0"/>
              </a:rPr>
              <a:t>: 62886</a:t>
            </a:r>
            <a:r>
              <a:rPr lang="en-US" sz="3200" dirty="0" smtClean="0">
                <a:latin typeface="Calibri Light" pitchFamily="34" charset="0"/>
              </a:rPr>
              <a:t>)</a:t>
            </a:r>
            <a:endParaRPr lang="en-US" sz="3200" dirty="0">
              <a:latin typeface="Calibri Light" pitchFamily="34" charset="0"/>
            </a:endParaRPr>
          </a:p>
        </p:txBody>
      </p:sp>
      <p:pic>
        <p:nvPicPr>
          <p:cNvPr id="4" name="Shape 2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4144" y="1602206"/>
            <a:ext cx="3168650" cy="247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3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OM Handling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 Light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276225" y="2258187"/>
            <a:ext cx="4835525" cy="769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Refer to KMS</a:t>
            </a:r>
            <a:endParaRPr lang="en-US" sz="4400" b="0" i="0" u="none" strike="noStrike" cap="none" baseline="0" dirty="0" smtClean="0">
              <a:solidFill>
                <a:schemeClr val="dk1"/>
              </a:solidFill>
              <a:latin typeface="Calibri Light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4144" y="1602206"/>
            <a:ext cx="3168650" cy="24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 err="1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Recontracting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 Handling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 Light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6833" y="1818480"/>
            <a:ext cx="3168650" cy="2479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70"/>
          <p:cNvSpPr txBox="1"/>
          <p:nvPr/>
        </p:nvSpPr>
        <p:spPr>
          <a:xfrm>
            <a:off x="249773" y="1997867"/>
            <a:ext cx="5585647" cy="2300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Follow BAU process in KMS except pre-payment requirements &amp; event pick-up</a:t>
            </a:r>
            <a:endParaRPr lang="en-US" sz="3600" b="0" i="0" u="none" strike="noStrike" cap="none" baseline="0" dirty="0" smtClean="0">
              <a:solidFill>
                <a:schemeClr val="dk1"/>
              </a:solidFill>
              <a:latin typeface="Calibri Light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327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google.com/mail/u/0/?ui=2&amp;ik=c0feb1a44e&amp;view=fimg&amp;th=14c0d4dd8dbe4bd0&amp;attid=0.1&amp;disp=emb&amp;realattid=ca1defcd79b86fc7_0.1&amp;attbid=ANGjdJ9IWZrambThOjUV54xntSDwmKrJEX5OkgBQbK-umdU_exQ19PJUiTMyDbsKOrOh8kSTRAomb46dtNDOyXaaFHRFZUW8BHKkUowtVw8f98ZtLNNMpiFg629opK4&amp;sz=w1036-h742&amp;ats=1426153677306&amp;rm=14c0d4dd8dbe4bd0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Shape 2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73126" y="1787049"/>
            <a:ext cx="3168650" cy="2479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70"/>
          <p:cNvSpPr txBox="1"/>
          <p:nvPr/>
        </p:nvSpPr>
        <p:spPr>
          <a:xfrm>
            <a:off x="307974" y="1085168"/>
            <a:ext cx="4835525" cy="388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16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 application follow </a:t>
            </a:r>
            <a:r>
              <a:rPr lang="en-US" sz="16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up: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MyBSS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Process: New Line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 Follow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for Care and Tech (ID:68722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>
              <a:buClr>
                <a:schemeClr val="dk1"/>
              </a:buClr>
              <a:buSzPct val="25000"/>
            </a:pP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Follow-up on line </a:t>
            </a:r>
            <a:r>
              <a:rPr lang="en-US" sz="16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activation: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MyBSS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Process: Activation Follow up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Newly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Applied and Additional Postpaid Line (ID 105480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>
              <a:buClr>
                <a:schemeClr val="dk1"/>
              </a:buClr>
              <a:buSzPct val="25000"/>
            </a:pP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inquiries on Handset/Gadget repair or </a:t>
            </a:r>
            <a:r>
              <a:rPr lang="en-US" sz="16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replacement: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MyBSS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Process: Handset Repair and Replacement (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 146071)</a:t>
            </a:r>
          </a:p>
          <a:p>
            <a:pPr lvl="0">
              <a:buClr>
                <a:schemeClr val="dk1"/>
              </a:buClr>
              <a:buSzPct val="25000"/>
            </a:pP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Defective/Lost </a:t>
            </a:r>
            <a:r>
              <a:rPr lang="en-US" sz="16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SIM: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MyBSS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Process: Change SIM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Postpaid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(ID 160608)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69"/>
          <p:cNvSpPr txBox="1">
            <a:spLocks/>
          </p:cNvSpPr>
          <p:nvPr/>
        </p:nvSpPr>
        <p:spPr>
          <a:xfrm>
            <a:off x="155575" y="372508"/>
            <a:ext cx="6749821" cy="600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l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Follow Existing Handling for the Following scenarios:</a:t>
            </a:r>
            <a:endParaRPr lang="en-US" sz="2400" dirty="0">
              <a:solidFill>
                <a:schemeClr val="dk1"/>
              </a:solidFill>
              <a:latin typeface="Calibri Light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7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google.com/mail/u/0/?ui=2&amp;ik=c0feb1a44e&amp;view=fimg&amp;th=14c0d4dd8dbe4bd0&amp;attid=0.1&amp;disp=emb&amp;realattid=ca1defcd79b86fc7_0.1&amp;attbid=ANGjdJ9IWZrambThOjUV54xntSDwmKrJEX5OkgBQbK-umdU_exQ19PJUiTMyDbsKOrOh8kSTRAomb46dtNDOyXaaFHRFZUW8BHKkUowtVw8f98ZtLNNMpiFg629opK4&amp;sz=w1036-h742&amp;ats=1426153677306&amp;rm=14c0d4dd8dbe4bd0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Shape 2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8189" y="1630506"/>
            <a:ext cx="3168650" cy="2479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70"/>
          <p:cNvSpPr txBox="1"/>
          <p:nvPr/>
        </p:nvSpPr>
        <p:spPr>
          <a:xfrm>
            <a:off x="307975" y="1630506"/>
            <a:ext cx="4835525" cy="2770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16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inquiries on pre-termination: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Process: Termination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Downgrade &amp; Transfer of Ownership Policy for Wireless (ID 19849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>
              <a:buClr>
                <a:schemeClr val="dk1"/>
              </a:buClr>
              <a:buSzPct val="25000"/>
            </a:pP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sz="1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16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inquiries on gadget care: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Process: Globe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Gadget Care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Aftersales Handling (ID 79775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>
              <a:buClr>
                <a:schemeClr val="dk1"/>
              </a:buClr>
              <a:buSzPct val="25000"/>
            </a:pP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sz="16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1600" b="1" u="sng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unposted</a:t>
            </a:r>
            <a:r>
              <a:rPr lang="en-US" sz="16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payment inquiries: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Unposted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Payment (Wireless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Postpaid)Handling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(ID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88107)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69"/>
          <p:cNvSpPr txBox="1">
            <a:spLocks/>
          </p:cNvSpPr>
          <p:nvPr/>
        </p:nvSpPr>
        <p:spPr>
          <a:xfrm>
            <a:off x="155575" y="372508"/>
            <a:ext cx="6749821" cy="600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l"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Follow Existing Handling for the Following scenarios:</a:t>
            </a:r>
            <a:endParaRPr lang="en-US" sz="2400" dirty="0">
              <a:solidFill>
                <a:schemeClr val="dk1"/>
              </a:solidFill>
              <a:latin typeface="Calibri Light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4867944" y="2281236"/>
            <a:ext cx="4198937" cy="11780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Exclusive Platinum First Look Event</a:t>
            </a:r>
            <a:endParaRPr lang="en-US" sz="3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4716462" y="3620291"/>
            <a:ext cx="4198937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Calibri"/>
              <a:buNone/>
            </a:pPr>
            <a:endParaRPr lang="en-US"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4145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70"/>
          <p:cNvSpPr txBox="1"/>
          <p:nvPr/>
        </p:nvSpPr>
        <p:spPr>
          <a:xfrm>
            <a:off x="183541" y="1534969"/>
            <a:ext cx="5822936" cy="21448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800" b="1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Preview Weekend Schedule &amp; Venues</a:t>
            </a:r>
          </a:p>
          <a:p>
            <a:pPr lvl="0">
              <a:buClr>
                <a:schemeClr val="dk1"/>
              </a:buClr>
              <a:buSzPct val="25000"/>
            </a:pPr>
            <a:endParaRPr lang="en-US" sz="2800" dirty="0">
              <a:solidFill>
                <a:schemeClr val="dk1"/>
              </a:solidFill>
              <a:latin typeface="Calibri Light" pitchFamily="34" charset="0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n-US" sz="2800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Refer to KMS Article: </a:t>
            </a:r>
            <a:r>
              <a:rPr lang="en-US" sz="2800" dirty="0">
                <a:latin typeface="Calibri Light" pitchFamily="34" charset="0"/>
              </a:rPr>
              <a:t>Samsung Galaxy S6 Private </a:t>
            </a:r>
            <a:r>
              <a:rPr lang="en-US" sz="2800" dirty="0" smtClean="0">
                <a:latin typeface="Calibri Light" pitchFamily="34" charset="0"/>
              </a:rPr>
              <a:t>Viewing (2233690)</a:t>
            </a:r>
            <a:endParaRPr lang="en-US" sz="2800" dirty="0">
              <a:latin typeface="Calibri Light" pitchFamily="34" charset="0"/>
            </a:endParaRPr>
          </a:p>
          <a:p>
            <a:pPr lvl="0">
              <a:buClr>
                <a:schemeClr val="dk1"/>
              </a:buClr>
              <a:buSzPct val="25000"/>
            </a:pPr>
            <a:endParaRPr lang="en-US" sz="2800" dirty="0" smtClean="0">
              <a:solidFill>
                <a:schemeClr val="dk1"/>
              </a:solidFill>
              <a:latin typeface="Calibri Light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70" y="1188516"/>
            <a:ext cx="3013088" cy="3013088"/>
          </a:xfrm>
          <a:prstGeom prst="rect">
            <a:avLst/>
          </a:prstGeom>
        </p:spPr>
      </p:pic>
      <p:sp>
        <p:nvSpPr>
          <p:cNvPr id="7" name="Shape 84"/>
          <p:cNvSpPr txBox="1"/>
          <p:nvPr/>
        </p:nvSpPr>
        <p:spPr>
          <a:xfrm>
            <a:off x="59107" y="199048"/>
            <a:ext cx="6071805" cy="715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200" dirty="0" smtClean="0">
                <a:solidFill>
                  <a:schemeClr val="tx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Exclusive Platinum First Look Event</a:t>
            </a:r>
            <a:endParaRPr lang="en-US" sz="3200" dirty="0">
              <a:solidFill>
                <a:schemeClr val="tx1"/>
              </a:solidFill>
              <a:latin typeface="Calibri Light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76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33" y="245221"/>
            <a:ext cx="8229600" cy="952499"/>
          </a:xfrm>
        </p:spPr>
        <p:txBody>
          <a:bodyPr/>
          <a:lstStyle/>
          <a:p>
            <a:r>
              <a:rPr lang="en-US" sz="2800" dirty="0" smtClean="0">
                <a:latin typeface="Calibri Light" pitchFamily="34" charset="0"/>
              </a:rPr>
              <a:t>Status Update: Pending Items as of March 19, 2015</a:t>
            </a:r>
            <a:endParaRPr lang="en-US" sz="2800" dirty="0">
              <a:latin typeface="Calibri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3626"/>
            <a:ext cx="8229600" cy="3271748"/>
          </a:xfrm>
        </p:spPr>
        <p:txBody>
          <a:bodyPr/>
          <a:lstStyle/>
          <a:p>
            <a:r>
              <a:rPr lang="en-US" sz="2400" dirty="0" smtClean="0">
                <a:latin typeface="Calibri Light" pitchFamily="34" charset="0"/>
              </a:rPr>
              <a:t>Pricing </a:t>
            </a:r>
            <a:r>
              <a:rPr lang="en-US" sz="2400" dirty="0" smtClean="0">
                <a:latin typeface="Calibri Light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Calibri Light" pitchFamily="34" charset="0"/>
              </a:rPr>
              <a:t>Closed (Go to Slide 13)</a:t>
            </a:r>
          </a:p>
          <a:p>
            <a:r>
              <a:rPr lang="en-US" sz="2400" dirty="0" smtClean="0">
                <a:latin typeface="Calibri Light" pitchFamily="34" charset="0"/>
              </a:rPr>
              <a:t>Plans </a:t>
            </a:r>
            <a:r>
              <a:rPr lang="en-US" sz="2400" dirty="0" smtClean="0">
                <a:latin typeface="Calibri Light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Calibri Light" pitchFamily="34" charset="0"/>
              </a:rPr>
              <a:t>Closed (please check S6 Queries Tracker)</a:t>
            </a:r>
          </a:p>
          <a:p>
            <a:r>
              <a:rPr lang="en-US" sz="2400" dirty="0" smtClean="0">
                <a:latin typeface="Calibri Light" pitchFamily="34" charset="0"/>
              </a:rPr>
              <a:t>EPC Codes </a:t>
            </a:r>
            <a:r>
              <a:rPr lang="en-US" sz="2400" dirty="0" smtClean="0">
                <a:latin typeface="Calibri Light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Calibri Light" pitchFamily="34" charset="0"/>
              </a:rPr>
              <a:t>Pending (please check S6 Queries Tracker for updates)</a:t>
            </a:r>
          </a:p>
          <a:p>
            <a:r>
              <a:rPr lang="en-US" sz="2400" dirty="0" smtClean="0">
                <a:latin typeface="Calibri Light" pitchFamily="34" charset="0"/>
              </a:rPr>
              <a:t>Queue Name for MYBSS Assignment* </a:t>
            </a:r>
            <a:r>
              <a:rPr lang="en-US" sz="2400" dirty="0" smtClean="0">
                <a:latin typeface="Calibri Light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latin typeface="Calibri Light" pitchFamily="34" charset="0"/>
              </a:rPr>
              <a:t>Pending</a:t>
            </a:r>
          </a:p>
          <a:p>
            <a:r>
              <a:rPr lang="en-US" sz="2400" dirty="0" err="1" smtClean="0">
                <a:latin typeface="Calibri Light" pitchFamily="34" charset="0"/>
              </a:rPr>
              <a:t>Hooq</a:t>
            </a:r>
            <a:r>
              <a:rPr lang="en-US" sz="2400" dirty="0" smtClean="0">
                <a:latin typeface="Calibri Light" pitchFamily="34" charset="0"/>
              </a:rPr>
              <a:t> Free Content EPC Tagging – available March 24 x 25</a:t>
            </a:r>
          </a:p>
          <a:p>
            <a:r>
              <a:rPr lang="en-US" sz="2400" dirty="0" smtClean="0">
                <a:latin typeface="Calibri Light" pitchFamily="34" charset="0"/>
              </a:rPr>
              <a:t>Globe Online Portal (</a:t>
            </a:r>
            <a:r>
              <a:rPr lang="en-US" sz="2400" dirty="0" err="1" smtClean="0">
                <a:latin typeface="Calibri Light" pitchFamily="34" charset="0"/>
              </a:rPr>
              <a:t>AlphaOne</a:t>
            </a:r>
            <a:r>
              <a:rPr lang="en-US" sz="2400" dirty="0" smtClean="0">
                <a:latin typeface="Calibri Light" pitchFamily="34" charset="0"/>
              </a:rPr>
              <a:t> Form) </a:t>
            </a:r>
            <a:r>
              <a:rPr lang="en-US" sz="2400" dirty="0" smtClean="0">
                <a:latin typeface="Calibri Light" pitchFamily="34" charset="0"/>
                <a:sym typeface="Wingdings" pitchFamily="2" charset="2"/>
              </a:rPr>
              <a:t> will go live March 20 </a:t>
            </a:r>
            <a:endParaRPr lang="en-US" sz="2400" dirty="0">
              <a:latin typeface="Calibri Light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762366" y="4999337"/>
            <a:ext cx="3085071" cy="425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>
              <a:buNone/>
            </a:pPr>
            <a:r>
              <a:rPr lang="en-US" dirty="0" smtClean="0"/>
              <a:t>*Applicable to </a:t>
            </a:r>
            <a:r>
              <a:rPr lang="en-US" dirty="0" err="1" smtClean="0"/>
              <a:t>Recontracting</a:t>
            </a:r>
            <a:r>
              <a:rPr lang="en-US" dirty="0" smtClean="0"/>
              <a:t>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8721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0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6" y="436676"/>
            <a:ext cx="5195455" cy="4426528"/>
          </a:xfrm>
        </p:spPr>
        <p:txBody>
          <a:bodyPr/>
          <a:lstStyle/>
          <a:p>
            <a:pPr algn="l"/>
            <a:r>
              <a:rPr lang="en-US" sz="3200" dirty="0" smtClean="0">
                <a:latin typeface="Calibri Light" pitchFamily="34" charset="0"/>
              </a:rPr>
              <a:t>Handling for Inquiries prior to Launch</a:t>
            </a:r>
            <a:br>
              <a:rPr lang="en-US" sz="3200" dirty="0" smtClean="0">
                <a:latin typeface="Calibri Light" pitchFamily="34" charset="0"/>
              </a:rPr>
            </a:br>
            <a:r>
              <a:rPr lang="en-US" sz="3200" dirty="0">
                <a:latin typeface="Calibri Light" pitchFamily="34" charset="0"/>
              </a:rPr>
              <a:t/>
            </a:r>
            <a:br>
              <a:rPr lang="en-US" sz="3200" dirty="0">
                <a:latin typeface="Calibri Light" pitchFamily="34" charset="0"/>
              </a:rPr>
            </a:br>
            <a:r>
              <a:rPr lang="en-US" sz="3200" dirty="0" smtClean="0">
                <a:latin typeface="Calibri Light" pitchFamily="34" charset="0"/>
              </a:rPr>
              <a:t>KMS Article: 2218763</a:t>
            </a:r>
            <a:br>
              <a:rPr lang="en-US" sz="3200" dirty="0" smtClean="0">
                <a:latin typeface="Calibri Light" pitchFamily="34" charset="0"/>
              </a:rPr>
            </a:br>
            <a:r>
              <a:rPr lang="en-US" sz="3200" u="sng" dirty="0">
                <a:latin typeface="Calibri Light" pitchFamily="34" charset="0"/>
                <a:hlinkClick r:id="rId3"/>
              </a:rPr>
              <a:t>Samsung Galaxy S6 is Coming Soon</a:t>
            </a:r>
            <a:endParaRPr lang="en-US" sz="3200" dirty="0">
              <a:latin typeface="Calibri Ligh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27" y="1575780"/>
            <a:ext cx="2745077" cy="214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2661"/>
            <a:ext cx="2732183" cy="594453"/>
          </a:xfrm>
        </p:spPr>
        <p:txBody>
          <a:bodyPr/>
          <a:lstStyle/>
          <a:p>
            <a:pPr marL="203200" indent="0">
              <a:buNone/>
            </a:pPr>
            <a:r>
              <a:rPr lang="en-US" sz="2800" dirty="0" smtClean="0">
                <a:latin typeface="Calibri Light" pitchFamily="34" charset="0"/>
              </a:rPr>
              <a:t>Next is Now!</a:t>
            </a:r>
            <a:endParaRPr lang="en-US" sz="2800" dirty="0">
              <a:latin typeface="Calibri Light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-5835" y="796265"/>
            <a:ext cx="9062023" cy="9384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>
              <a:buFont typeface="Arial"/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 Light" pitchFamily="34" charset="0"/>
              </a:rPr>
              <a:t>The Galaxy S6 and S6 Edge are the newest flagship devices from Samsung to be offered to our customers!</a:t>
            </a:r>
            <a:endParaRPr lang="en-US" sz="24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87990" y="4038134"/>
            <a:ext cx="3988375" cy="1676866"/>
            <a:chOff x="4154092" y="3908686"/>
            <a:chExt cx="3988375" cy="1676866"/>
          </a:xfrm>
        </p:grpSpPr>
        <p:sp>
          <p:nvSpPr>
            <p:cNvPr id="19" name="Text Placeholder 2"/>
            <p:cNvSpPr txBox="1">
              <a:spLocks/>
            </p:cNvSpPr>
            <p:nvPr/>
          </p:nvSpPr>
          <p:spPr>
            <a:xfrm>
              <a:off x="4651874" y="4351960"/>
              <a:ext cx="2978311" cy="123359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/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indent="-139700" algn="l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L="742950" marR="0" indent="-107950" algn="l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L="1143000" marR="0" indent="-762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L="16002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L="20574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»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L="25146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L="29718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L="34290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L="38862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marL="203200" indent="0">
                <a:buFont typeface="Arial"/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Calibri Light" pitchFamily="34" charset="0"/>
                </a:rPr>
                <a:t>Wide QHD Screen</a:t>
              </a:r>
            </a:p>
            <a:p>
              <a:pPr marL="203200" indent="0">
                <a:buFont typeface="Arial"/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Calibri Light" pitchFamily="34" charset="0"/>
                </a:rPr>
                <a:t>Fast charging</a:t>
              </a:r>
            </a:p>
            <a:p>
              <a:pPr marL="203200" indent="0">
                <a:buFont typeface="Arial"/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Calibri Light" pitchFamily="34" charset="0"/>
                </a:rPr>
                <a:t>Fast processor</a:t>
              </a:r>
              <a:endParaRPr lang="en-US" sz="1600" dirty="0">
                <a:solidFill>
                  <a:schemeClr val="tx1"/>
                </a:solidFill>
                <a:latin typeface="Calibri Light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154092" y="3908686"/>
              <a:ext cx="3988375" cy="771704"/>
              <a:chOff x="4154092" y="3908686"/>
              <a:chExt cx="3988375" cy="771704"/>
            </a:xfrm>
          </p:grpSpPr>
          <p:sp>
            <p:nvSpPr>
              <p:cNvPr id="29" name="Text Placeholder 2"/>
              <p:cNvSpPr txBox="1">
                <a:spLocks/>
              </p:cNvSpPr>
              <p:nvPr/>
            </p:nvSpPr>
            <p:spPr>
              <a:xfrm>
                <a:off x="4591279" y="4101612"/>
                <a:ext cx="3551188" cy="3858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/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342900" marR="0" indent="-139700" algn="l" rtl="0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L="742950" marR="0" indent="-107950" algn="l" rtl="0">
                  <a:lnSpc>
                    <a:spcPct val="10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–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L="1143000" marR="0" indent="-762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L="1600200" marR="0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–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L="2057400" marR="0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»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L="2514600" marR="0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L="2971800" marR="0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L="3429000" marR="0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L="3886200" marR="0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pPr marL="203200" indent="0">
                  <a:buFont typeface="Arial"/>
                  <a:buNone/>
                </a:pPr>
                <a:r>
                  <a:rPr lang="en-US" sz="2400" b="1" dirty="0" smtClean="0">
                    <a:solidFill>
                      <a:schemeClr val="bg2"/>
                    </a:solidFill>
                    <a:latin typeface="Calibri Light" pitchFamily="34" charset="0"/>
                  </a:rPr>
                  <a:t>Wonderful Device</a:t>
                </a:r>
                <a:endParaRPr lang="en-US" sz="2400" b="1" dirty="0">
                  <a:solidFill>
                    <a:schemeClr val="bg2"/>
                  </a:solidFill>
                  <a:latin typeface="Calibri Light" pitchFamily="34" charset="0"/>
                </a:endParaRPr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4092" y="3908686"/>
                <a:ext cx="914413" cy="771704"/>
              </a:xfrm>
              <a:prstGeom prst="rect">
                <a:avLst/>
              </a:prstGeom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4155932" y="1734691"/>
            <a:ext cx="3606134" cy="936827"/>
            <a:chOff x="4155932" y="1806373"/>
            <a:chExt cx="3606134" cy="936827"/>
          </a:xfrm>
        </p:grpSpPr>
        <p:sp>
          <p:nvSpPr>
            <p:cNvPr id="13" name="Text Placeholder 2"/>
            <p:cNvSpPr txBox="1">
              <a:spLocks/>
            </p:cNvSpPr>
            <p:nvPr/>
          </p:nvSpPr>
          <p:spPr>
            <a:xfrm>
              <a:off x="4591280" y="2368887"/>
              <a:ext cx="2211168" cy="37431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/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indent="-139700" algn="l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L="742950" marR="0" indent="-107950" algn="l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L="1143000" marR="0" indent="-762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L="16002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L="20574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»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L="25146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L="29718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L="34290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L="38862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marL="203200" indent="0">
                <a:buFont typeface="Arial"/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Calibri Light" pitchFamily="34" charset="0"/>
                </a:rPr>
                <a:t>Fastest LTE Network</a:t>
              </a:r>
              <a:endParaRPr lang="en-US" sz="1600" dirty="0">
                <a:solidFill>
                  <a:schemeClr val="tx1"/>
                </a:solidFill>
                <a:latin typeface="Calibri Light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155932" y="1806373"/>
              <a:ext cx="3606134" cy="771704"/>
              <a:chOff x="4144915" y="1784339"/>
              <a:chExt cx="3606134" cy="77170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4915" y="1784339"/>
                <a:ext cx="914413" cy="771704"/>
              </a:xfrm>
              <a:prstGeom prst="rect">
                <a:avLst/>
              </a:prstGeom>
            </p:spPr>
          </p:pic>
          <p:sp>
            <p:nvSpPr>
              <p:cNvPr id="12" name="Text Placeholder 2"/>
              <p:cNvSpPr txBox="1">
                <a:spLocks/>
              </p:cNvSpPr>
              <p:nvPr/>
            </p:nvSpPr>
            <p:spPr>
              <a:xfrm>
                <a:off x="4531011" y="1882676"/>
                <a:ext cx="3220038" cy="486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/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342900" marR="0" indent="-139700" algn="l" rtl="0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L="742950" marR="0" indent="-107950" algn="l" rtl="0">
                  <a:lnSpc>
                    <a:spcPct val="10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–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L="1143000" marR="0" indent="-762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L="1600200" marR="0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–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L="2057400" marR="0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»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L="2514600" marR="0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L="2971800" marR="0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L="3429000" marR="0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L="3886200" marR="0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pPr marL="203200" indent="0">
                  <a:buFont typeface="Arial"/>
                  <a:buNone/>
                </a:pPr>
                <a:r>
                  <a:rPr lang="en-US" sz="2400" b="1" dirty="0" smtClean="0">
                    <a:solidFill>
                      <a:schemeClr val="bg2"/>
                    </a:solidFill>
                    <a:latin typeface="Calibri Light" pitchFamily="34" charset="0"/>
                  </a:rPr>
                  <a:t>Wonderful Network</a:t>
                </a:r>
                <a:endParaRPr lang="en-US" sz="2400" b="1" dirty="0">
                  <a:solidFill>
                    <a:schemeClr val="bg2"/>
                  </a:solidFill>
                  <a:latin typeface="Calibri Light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087990" y="2671518"/>
            <a:ext cx="4891772" cy="1211907"/>
            <a:chOff x="4181268" y="2718813"/>
            <a:chExt cx="4891772" cy="1211907"/>
          </a:xfrm>
        </p:grpSpPr>
        <p:sp>
          <p:nvSpPr>
            <p:cNvPr id="28" name="Text Placeholder 2"/>
            <p:cNvSpPr txBox="1">
              <a:spLocks/>
            </p:cNvSpPr>
            <p:nvPr/>
          </p:nvSpPr>
          <p:spPr>
            <a:xfrm>
              <a:off x="4602296" y="3335808"/>
              <a:ext cx="4470744" cy="5949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/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342900" marR="0" indent="-139700" algn="l" rtl="0">
                <a:lnSpc>
                  <a:spcPct val="100000"/>
                </a:lnSpc>
                <a:spcBef>
                  <a:spcPts val="64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L="742950" marR="0" indent="-107950" algn="l" rtl="0">
                <a:lnSpc>
                  <a:spcPct val="10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L="1143000" marR="0" indent="-76200" algn="l" rtl="0">
                <a:lnSpc>
                  <a:spcPct val="10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L="16002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–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L="20574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»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L="25146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L="29718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L="34290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L="3886200" marR="0" indent="-101600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Char char="•"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marL="203200" indent="0">
                <a:buNone/>
              </a:pPr>
              <a:r>
                <a:rPr lang="en-US" sz="1600" dirty="0" smtClean="0">
                  <a:solidFill>
                    <a:schemeClr val="tx1"/>
                  </a:solidFill>
                  <a:latin typeface="Calibri Light" pitchFamily="34" charset="0"/>
                </a:rPr>
                <a:t>All-you-want </a:t>
              </a:r>
              <a:r>
                <a:rPr lang="en-US" sz="1600" dirty="0">
                  <a:solidFill>
                    <a:schemeClr val="tx1"/>
                  </a:solidFill>
                  <a:latin typeface="Calibri Light" pitchFamily="34" charset="0"/>
                </a:rPr>
                <a:t>premium apps and content</a:t>
              </a:r>
            </a:p>
            <a:p>
              <a:pPr marL="203200" indent="0">
                <a:buNone/>
              </a:pPr>
              <a:r>
                <a:rPr lang="en-US" sz="1600" dirty="0">
                  <a:solidFill>
                    <a:schemeClr val="tx1"/>
                  </a:solidFill>
                  <a:latin typeface="Calibri Light" pitchFamily="34" charset="0"/>
                </a:rPr>
                <a:t>(</a:t>
              </a:r>
              <a:r>
                <a:rPr lang="en-US" sz="1600" dirty="0" err="1">
                  <a:solidFill>
                    <a:schemeClr val="tx1"/>
                  </a:solidFill>
                  <a:latin typeface="Calibri Light" pitchFamily="34" charset="0"/>
                </a:rPr>
                <a:t>Spotify</a:t>
              </a:r>
              <a:r>
                <a:rPr lang="en-US" sz="1600" dirty="0">
                  <a:solidFill>
                    <a:schemeClr val="tx1"/>
                  </a:solidFill>
                  <a:latin typeface="Calibri Light" pitchFamily="34" charset="0"/>
                </a:rPr>
                <a:t>, NBA &amp; </a:t>
              </a:r>
              <a:r>
                <a:rPr lang="en-US" sz="1600" dirty="0" err="1" smtClean="0">
                  <a:solidFill>
                    <a:schemeClr val="tx1"/>
                  </a:solidFill>
                  <a:latin typeface="Calibri Light" pitchFamily="34" charset="0"/>
                </a:rPr>
                <a:t>Hooq</a:t>
              </a:r>
              <a:r>
                <a:rPr lang="en-US" sz="1600" dirty="0">
                  <a:solidFill>
                    <a:schemeClr val="tx1"/>
                  </a:solidFill>
                  <a:latin typeface="Calibri Light" pitchFamily="34" charset="0"/>
                </a:rPr>
                <a:t>)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181268" y="2718813"/>
              <a:ext cx="3651081" cy="771704"/>
              <a:chOff x="4170251" y="2696779"/>
              <a:chExt cx="3651081" cy="771704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0251" y="2696779"/>
                <a:ext cx="914413" cy="771704"/>
              </a:xfrm>
              <a:prstGeom prst="rect">
                <a:avLst/>
              </a:prstGeom>
            </p:spPr>
          </p:pic>
          <p:sp>
            <p:nvSpPr>
              <p:cNvPr id="31" name="Text Placeholder 2"/>
              <p:cNvSpPr txBox="1">
                <a:spLocks/>
              </p:cNvSpPr>
              <p:nvPr/>
            </p:nvSpPr>
            <p:spPr>
              <a:xfrm>
                <a:off x="4601294" y="2839526"/>
                <a:ext cx="3220038" cy="4862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ctr" anchorCtr="0"/>
              <a:lstStyle>
                <a:defPPr marR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342900" marR="0" indent="-139700" algn="l" rtl="0">
                  <a:lnSpc>
                    <a:spcPct val="100000"/>
                  </a:lnSpc>
                  <a:spcBef>
                    <a:spcPts val="64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1pPr>
                <a:lvl2pPr marL="742950" marR="0" indent="-107950" algn="l" rtl="0">
                  <a:lnSpc>
                    <a:spcPct val="100000"/>
                  </a:lnSpc>
                  <a:spcBef>
                    <a:spcPts val="56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–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2pPr>
                <a:lvl3pPr marL="1143000" marR="0" indent="-76200" algn="l" rtl="0">
                  <a:lnSpc>
                    <a:spcPct val="100000"/>
                  </a:lnSpc>
                  <a:spcBef>
                    <a:spcPts val="48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3pPr>
                <a:lvl4pPr marL="1600200" marR="0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–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4pPr>
                <a:lvl5pPr marL="2057400" marR="0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»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5pPr>
                <a:lvl6pPr marL="2514600" marR="0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6pPr>
                <a:lvl7pPr marL="2971800" marR="0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7pPr>
                <a:lvl8pPr marL="3429000" marR="0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8pPr>
                <a:lvl9pPr marL="3886200" marR="0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Char char="•"/>
                  <a:defRPr sz="1400" b="0" i="0" u="none" strike="noStrike" cap="non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  <a:rtl val="0"/>
                  </a:defRPr>
                </a:lvl9pPr>
              </a:lstStyle>
              <a:p>
                <a:pPr marL="203200" indent="0">
                  <a:buFont typeface="Arial"/>
                  <a:buNone/>
                </a:pPr>
                <a:r>
                  <a:rPr lang="en-US" sz="2400" b="1" dirty="0" smtClean="0">
                    <a:solidFill>
                      <a:schemeClr val="bg2"/>
                    </a:solidFill>
                    <a:latin typeface="Calibri Light" pitchFamily="34" charset="0"/>
                  </a:rPr>
                  <a:t>Wonderful Content</a:t>
                </a:r>
                <a:endParaRPr lang="en-US" sz="2400" b="1" dirty="0">
                  <a:solidFill>
                    <a:schemeClr val="bg2"/>
                  </a:solidFill>
                  <a:latin typeface="Calibri Light" pitchFamily="34" charset="0"/>
                </a:endParaRPr>
              </a:p>
            </p:txBody>
          </p:sp>
        </p:grpSp>
      </p:grpSp>
      <p:pic>
        <p:nvPicPr>
          <p:cNvPr id="32" name="Shape 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3668" y="1912925"/>
            <a:ext cx="1404097" cy="289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1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028" y="1924859"/>
            <a:ext cx="1438254" cy="2855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41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 txBox="1">
            <a:spLocks/>
          </p:cNvSpPr>
          <p:nvPr/>
        </p:nvSpPr>
        <p:spPr>
          <a:xfrm>
            <a:off x="3538190" y="1428853"/>
            <a:ext cx="4830898" cy="14945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>
              <a:buNone/>
            </a:pPr>
            <a:r>
              <a:rPr lang="en-US" sz="1800" b="1" i="1" dirty="0" smtClean="0">
                <a:solidFill>
                  <a:schemeClr val="tx1"/>
                </a:solidFill>
                <a:latin typeface="Calibri Light" pitchFamily="34" charset="0"/>
              </a:rPr>
              <a:t>Design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Dynamic optical feel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Precise glass and metal cutting – gives you the perfect grip</a:t>
            </a:r>
          </a:p>
        </p:txBody>
      </p:sp>
      <p:sp>
        <p:nvSpPr>
          <p:cNvPr id="24" name="Shape 97"/>
          <p:cNvSpPr txBox="1">
            <a:spLocks noGrp="1"/>
          </p:cNvSpPr>
          <p:nvPr>
            <p:ph type="title"/>
          </p:nvPr>
        </p:nvSpPr>
        <p:spPr>
          <a:xfrm>
            <a:off x="80880" y="169162"/>
            <a:ext cx="5097048" cy="592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Beautiful Outside,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 Powerful Inside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 Light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538190" y="2995338"/>
            <a:ext cx="4830898" cy="2324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>
              <a:buNone/>
            </a:pPr>
            <a:r>
              <a:rPr lang="en-US" sz="1800" b="1" i="1" dirty="0" smtClean="0">
                <a:solidFill>
                  <a:schemeClr val="tx1"/>
                </a:solidFill>
                <a:latin typeface="Calibri Light" pitchFamily="34" charset="0"/>
              </a:rPr>
              <a:t>Camera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Fast-launching camera (.7 seconds)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1.4 aperture wider for bright &amp; brilliant pictures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Optical Image Stabilization  and Video Digital Image Stabilization for clear, professional-looking pictures and videos</a:t>
            </a:r>
          </a:p>
          <a:p>
            <a:endParaRPr lang="en-US" sz="1800" dirty="0" smtClean="0">
              <a:solidFill>
                <a:schemeClr val="tx1"/>
              </a:solidFill>
              <a:latin typeface="Calibri Light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43156" y="788266"/>
            <a:ext cx="4699177" cy="4019707"/>
            <a:chOff x="743156" y="788266"/>
            <a:chExt cx="4699177" cy="4019707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156" y="957400"/>
              <a:ext cx="2619085" cy="38505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Shape 97"/>
            <p:cNvSpPr txBox="1">
              <a:spLocks/>
            </p:cNvSpPr>
            <p:nvPr/>
          </p:nvSpPr>
          <p:spPr>
            <a:xfrm>
              <a:off x="3674124" y="788266"/>
              <a:ext cx="1768209" cy="5921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L="0" marR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L="0" marR="0" indent="0" algn="ctr" rtl="0">
                <a:spcBef>
                  <a:spcPts val="0"/>
                </a:spcBef>
                <a:spcAft>
                  <a:spcPts val="0"/>
                </a:spcAft>
                <a:defRPr/>
              </a:lvl3pPr>
              <a:lvl4pPr marL="0" marR="0" indent="0" algn="ctr" rtl="0">
                <a:spcBef>
                  <a:spcPts val="0"/>
                </a:spcBef>
                <a:spcAft>
                  <a:spcPts val="0"/>
                </a:spcAft>
                <a:defRPr/>
              </a:lvl4pPr>
              <a:lvl5pPr marL="0" marR="0" indent="0" algn="ctr" rtl="0">
                <a:spcBef>
                  <a:spcPts val="0"/>
                </a:spcBef>
                <a:spcAft>
                  <a:spcPts val="0"/>
                </a:spcAft>
                <a:defRPr/>
              </a:lvl5pPr>
              <a:lvl6pPr marL="457200" marR="0" indent="0" algn="ctr" rtl="0">
                <a:spcBef>
                  <a:spcPts val="0"/>
                </a:spcBef>
                <a:spcAft>
                  <a:spcPts val="0"/>
                </a:spcAft>
                <a:defRPr/>
              </a:lvl6pPr>
              <a:lvl7pPr marL="914400" marR="0" indent="0" algn="ctr" rtl="0">
                <a:spcBef>
                  <a:spcPts val="0"/>
                </a:spcBef>
                <a:spcAft>
                  <a:spcPts val="0"/>
                </a:spcAft>
                <a:defRPr/>
              </a:lvl7pPr>
              <a:lvl8pPr marL="1371600" marR="0" indent="0" algn="ctr" rtl="0">
                <a:spcBef>
                  <a:spcPts val="0"/>
                </a:spcBef>
                <a:spcAft>
                  <a:spcPts val="0"/>
                </a:spcAft>
                <a:defRPr/>
              </a:lvl8pPr>
              <a:lvl9pPr marL="1828800" marR="0" indent="0" algn="ctr" rtl="0">
                <a:spcBef>
                  <a:spcPts val="0"/>
                </a:spcBef>
                <a:spcAft>
                  <a:spcPts val="0"/>
                </a:spcAft>
                <a:defRPr/>
              </a:lvl9pPr>
            </a:lstStyle>
            <a:p>
              <a:pPr algn="l"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800" dirty="0" smtClean="0">
                  <a:solidFill>
                    <a:schemeClr val="dk1"/>
                  </a:solidFill>
                  <a:latin typeface="Calibri Light" pitchFamily="34" charset="0"/>
                  <a:ea typeface="Calibri"/>
                  <a:cs typeface="Calibri"/>
                  <a:sym typeface="Calibri"/>
                </a:rPr>
                <a:t>Galaxy S6</a:t>
              </a:r>
              <a:endParaRPr lang="en-US" sz="2800" dirty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43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4" grpId="0"/>
      <p:bldP spid="2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 txBox="1">
            <a:spLocks/>
          </p:cNvSpPr>
          <p:nvPr/>
        </p:nvSpPr>
        <p:spPr>
          <a:xfrm>
            <a:off x="3674124" y="1288106"/>
            <a:ext cx="4830898" cy="1774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>
              <a:buNone/>
            </a:pPr>
            <a:r>
              <a:rPr lang="en-US" sz="1800" b="1" i="1" dirty="0" smtClean="0">
                <a:solidFill>
                  <a:schemeClr val="tx1"/>
                </a:solidFill>
                <a:latin typeface="Calibri Light" pitchFamily="34" charset="0"/>
              </a:rPr>
              <a:t>Battery Life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Super-charging – in 10 minutes you can have four hours of usage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Takes 80 minutes to fully charge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Wireless charging – no longer messy</a:t>
            </a:r>
          </a:p>
        </p:txBody>
      </p:sp>
      <p:sp>
        <p:nvSpPr>
          <p:cNvPr id="24" name="Shape 97"/>
          <p:cNvSpPr txBox="1">
            <a:spLocks noGrp="1"/>
          </p:cNvSpPr>
          <p:nvPr>
            <p:ph type="title"/>
          </p:nvPr>
        </p:nvSpPr>
        <p:spPr>
          <a:xfrm>
            <a:off x="91897" y="187288"/>
            <a:ext cx="5537722" cy="592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Beautiful Outside,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 Powerful Inside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 Light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674124" y="3138504"/>
            <a:ext cx="4830898" cy="2324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>
              <a:buNone/>
            </a:pPr>
            <a:r>
              <a:rPr lang="en-US" sz="1800" b="1" i="1" dirty="0" smtClean="0">
                <a:solidFill>
                  <a:schemeClr val="tx1"/>
                </a:solidFill>
                <a:latin typeface="Calibri Light" pitchFamily="34" charset="0"/>
              </a:rPr>
              <a:t>Processor</a:t>
            </a:r>
          </a:p>
          <a:p>
            <a:r>
              <a:rPr lang="en-US" sz="1800" dirty="0">
                <a:solidFill>
                  <a:schemeClr val="tx1"/>
                </a:solidFill>
                <a:latin typeface="Calibri Light" pitchFamily="34" charset="0"/>
              </a:rPr>
              <a:t>64 bit processor – dual </a:t>
            </a:r>
            <a:r>
              <a:rPr lang="en-US" sz="1800" dirty="0" err="1">
                <a:solidFill>
                  <a:schemeClr val="tx1"/>
                </a:solidFill>
                <a:latin typeface="Calibri Light" pitchFamily="34" charset="0"/>
              </a:rPr>
              <a:t>quadcore</a:t>
            </a:r>
            <a:r>
              <a:rPr lang="en-US" sz="1800" dirty="0">
                <a:solidFill>
                  <a:schemeClr val="tx1"/>
                </a:solidFill>
                <a:latin typeface="Calibri Light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latin typeface="Calibri Light" pitchFamily="34" charset="0"/>
              </a:rPr>
              <a:t>Octacore</a:t>
            </a:r>
            <a:r>
              <a:rPr lang="en-US" sz="1800" dirty="0">
                <a:solidFill>
                  <a:schemeClr val="tx1"/>
                </a:solidFill>
                <a:latin typeface="Calibri Light" pitchFamily="34" charset="0"/>
              </a:rPr>
              <a:t>) – performance goes up to </a:t>
            </a:r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30%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Power </a:t>
            </a:r>
            <a:r>
              <a:rPr lang="en-US" sz="1800" dirty="0">
                <a:solidFill>
                  <a:schemeClr val="tx1"/>
                </a:solidFill>
                <a:latin typeface="Calibri Light" pitchFamily="34" charset="0"/>
              </a:rPr>
              <a:t>consumption goes down by 35</a:t>
            </a:r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%</a:t>
            </a:r>
          </a:p>
          <a:p>
            <a:r>
              <a:rPr lang="en-US" sz="1800" dirty="0">
                <a:solidFill>
                  <a:schemeClr val="tx1"/>
                </a:solidFill>
                <a:latin typeface="Calibri Light" pitchFamily="34" charset="0"/>
              </a:rPr>
              <a:t>LPDDR4 </a:t>
            </a:r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memory</a:t>
            </a:r>
          </a:p>
          <a:p>
            <a:r>
              <a:rPr lang="en-US" sz="1800" dirty="0">
                <a:solidFill>
                  <a:schemeClr val="tx1"/>
                </a:solidFill>
                <a:latin typeface="Calibri Light" pitchFamily="34" charset="0"/>
              </a:rPr>
              <a:t>UFS 2.0 internal storage</a:t>
            </a:r>
            <a:endParaRPr lang="en-US" sz="1800" dirty="0" smtClean="0">
              <a:solidFill>
                <a:schemeClr val="tx1"/>
              </a:solidFill>
              <a:latin typeface="Calibri Ligh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3156" y="788266"/>
            <a:ext cx="4699177" cy="4019707"/>
            <a:chOff x="743156" y="788266"/>
            <a:chExt cx="4699177" cy="4019707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156" y="957400"/>
              <a:ext cx="2619085" cy="38505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Shape 97"/>
            <p:cNvSpPr txBox="1">
              <a:spLocks/>
            </p:cNvSpPr>
            <p:nvPr/>
          </p:nvSpPr>
          <p:spPr>
            <a:xfrm>
              <a:off x="3674124" y="788266"/>
              <a:ext cx="1768209" cy="5921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L="0" marR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L="0" marR="0" indent="0" algn="ctr" rtl="0">
                <a:spcBef>
                  <a:spcPts val="0"/>
                </a:spcBef>
                <a:spcAft>
                  <a:spcPts val="0"/>
                </a:spcAft>
                <a:defRPr/>
              </a:lvl3pPr>
              <a:lvl4pPr marL="0" marR="0" indent="0" algn="ctr" rtl="0">
                <a:spcBef>
                  <a:spcPts val="0"/>
                </a:spcBef>
                <a:spcAft>
                  <a:spcPts val="0"/>
                </a:spcAft>
                <a:defRPr/>
              </a:lvl4pPr>
              <a:lvl5pPr marL="0" marR="0" indent="0" algn="ctr" rtl="0">
                <a:spcBef>
                  <a:spcPts val="0"/>
                </a:spcBef>
                <a:spcAft>
                  <a:spcPts val="0"/>
                </a:spcAft>
                <a:defRPr/>
              </a:lvl5pPr>
              <a:lvl6pPr marL="457200" marR="0" indent="0" algn="ctr" rtl="0">
                <a:spcBef>
                  <a:spcPts val="0"/>
                </a:spcBef>
                <a:spcAft>
                  <a:spcPts val="0"/>
                </a:spcAft>
                <a:defRPr/>
              </a:lvl6pPr>
              <a:lvl7pPr marL="914400" marR="0" indent="0" algn="ctr" rtl="0">
                <a:spcBef>
                  <a:spcPts val="0"/>
                </a:spcBef>
                <a:spcAft>
                  <a:spcPts val="0"/>
                </a:spcAft>
                <a:defRPr/>
              </a:lvl7pPr>
              <a:lvl8pPr marL="1371600" marR="0" indent="0" algn="ctr" rtl="0">
                <a:spcBef>
                  <a:spcPts val="0"/>
                </a:spcBef>
                <a:spcAft>
                  <a:spcPts val="0"/>
                </a:spcAft>
                <a:defRPr/>
              </a:lvl8pPr>
              <a:lvl9pPr marL="1828800" marR="0" indent="0" algn="ctr" rtl="0">
                <a:spcBef>
                  <a:spcPts val="0"/>
                </a:spcBef>
                <a:spcAft>
                  <a:spcPts val="0"/>
                </a:spcAft>
                <a:defRPr/>
              </a:lvl9pPr>
            </a:lstStyle>
            <a:p>
              <a:pPr algn="l"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800" dirty="0" smtClean="0">
                  <a:solidFill>
                    <a:schemeClr val="dk1"/>
                  </a:solidFill>
                  <a:latin typeface="Calibri Light" pitchFamily="34" charset="0"/>
                  <a:ea typeface="Calibri"/>
                  <a:cs typeface="Calibri"/>
                  <a:sym typeface="Calibri"/>
                </a:rPr>
                <a:t>Galaxy S6</a:t>
              </a:r>
              <a:endParaRPr lang="en-US" sz="2800" dirty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54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070731" y="1092825"/>
            <a:ext cx="4830898" cy="1774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>
              <a:buNone/>
            </a:pPr>
            <a:r>
              <a:rPr lang="en-US" sz="1800" b="1" i="1" dirty="0" smtClean="0">
                <a:solidFill>
                  <a:schemeClr val="tx1"/>
                </a:solidFill>
                <a:latin typeface="Calibri Light" pitchFamily="34" charset="0"/>
              </a:rPr>
              <a:t>Display</a:t>
            </a:r>
          </a:p>
          <a:p>
            <a:r>
              <a:rPr lang="en-US" sz="1800" dirty="0">
                <a:solidFill>
                  <a:schemeClr val="tx1"/>
                </a:solidFill>
                <a:latin typeface="Calibri Light" pitchFamily="34" charset="0"/>
              </a:rPr>
              <a:t>B</a:t>
            </a:r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rilliant</a:t>
            </a:r>
            <a:r>
              <a:rPr lang="en-US" sz="1800" dirty="0">
                <a:solidFill>
                  <a:schemeClr val="tx1"/>
                </a:solidFill>
                <a:latin typeface="Calibri Light" pitchFamily="34" charset="0"/>
              </a:rPr>
              <a:t>, lifelike images to astonish your </a:t>
            </a:r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eyes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Light" pitchFamily="34" charset="0"/>
              </a:rPr>
              <a:t>600 candela – </a:t>
            </a:r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Adjusts </a:t>
            </a:r>
            <a:r>
              <a:rPr lang="en-US" sz="1800" dirty="0">
                <a:solidFill>
                  <a:schemeClr val="tx1"/>
                </a:solidFill>
                <a:latin typeface="Calibri Light" pitchFamily="34" charset="0"/>
              </a:rPr>
              <a:t>to make sure it is not painful to the eyes</a:t>
            </a:r>
            <a:endParaRPr lang="en-US" sz="1800" dirty="0" smtClean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5" name="Shape 97"/>
          <p:cNvSpPr txBox="1">
            <a:spLocks noGrp="1"/>
          </p:cNvSpPr>
          <p:nvPr>
            <p:ph type="title"/>
          </p:nvPr>
        </p:nvSpPr>
        <p:spPr>
          <a:xfrm>
            <a:off x="3762" y="187288"/>
            <a:ext cx="5537722" cy="592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Beautiful Outside,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 Light" pitchFamily="34" charset="0"/>
                <a:ea typeface="Calibri"/>
                <a:cs typeface="Calibri"/>
                <a:sym typeface="Calibri"/>
              </a:rPr>
              <a:t> Powerful Inside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 Light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1117384"/>
            <a:ext cx="3897528" cy="354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114322" y="2795727"/>
            <a:ext cx="4830898" cy="14582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203200" indent="0">
              <a:buNone/>
            </a:pPr>
            <a:r>
              <a:rPr lang="en-US" sz="1800" b="1" i="1" dirty="0" smtClean="0">
                <a:solidFill>
                  <a:schemeClr val="tx1"/>
                </a:solidFill>
                <a:latin typeface="Calibri Light" pitchFamily="34" charset="0"/>
              </a:rPr>
              <a:t>Audio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Speaker is 50% louder than the one on the S5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 Light" pitchFamily="34" charset="0"/>
              </a:rPr>
              <a:t>Moved the speaker from the back of the phone</a:t>
            </a:r>
          </a:p>
        </p:txBody>
      </p:sp>
    </p:spTree>
    <p:extLst>
      <p:ext uri="{BB962C8B-B14F-4D97-AF65-F5344CB8AC3E}">
        <p14:creationId xmlns:p14="http://schemas.microsoft.com/office/powerpoint/2010/main" val="310300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2020</Words>
  <Application>Microsoft Office PowerPoint</Application>
  <PresentationFormat>On-screen Show (16:10)</PresentationFormat>
  <Paragraphs>303</Paragraphs>
  <Slides>28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Course Outline</vt:lpstr>
      <vt:lpstr>Status Update: Pending Items as of March 19, 2015</vt:lpstr>
      <vt:lpstr>PowerPoint Presentation</vt:lpstr>
      <vt:lpstr>Handling for Inquiries prior to Launch  KMS Article: 2218763 Samsung Galaxy S6 is Coming Soon</vt:lpstr>
      <vt:lpstr>PowerPoint Presentation</vt:lpstr>
      <vt:lpstr>Beautiful Outside, Powerful Inside</vt:lpstr>
      <vt:lpstr>Beautiful Outside, Powerful Inside</vt:lpstr>
      <vt:lpstr>Beautiful Outside, Powerful Inside</vt:lpstr>
      <vt:lpstr>Beautiful Outside, Powerful Inside</vt:lpstr>
      <vt:lpstr>Beautiful Outside, Powerful Inside</vt:lpstr>
      <vt:lpstr>Beautiful Outside, Powerful Inside</vt:lpstr>
      <vt:lpstr>Pricing</vt:lpstr>
      <vt:lpstr>Launch Timeline</vt:lpstr>
      <vt:lpstr>PowerPoint Presentation</vt:lpstr>
      <vt:lpstr>PowerPoint Presentation</vt:lpstr>
      <vt:lpstr>PowerPoint Presentation</vt:lpstr>
      <vt:lpstr>Customer Journey: New Acquisition</vt:lpstr>
      <vt:lpstr>PowerPoint Presentation</vt:lpstr>
      <vt:lpstr>PowerPoint Presentation</vt:lpstr>
      <vt:lpstr>Recontracting Call out Team</vt:lpstr>
      <vt:lpstr>OM Handling</vt:lpstr>
      <vt:lpstr>Recontracting Handling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 Rodulfa, Lionel A</dc:creator>
  <cp:lastModifiedBy>Kristelle Anne Menor</cp:lastModifiedBy>
  <cp:revision>63</cp:revision>
  <dcterms:modified xsi:type="dcterms:W3CDTF">2015-03-19T08:40:30Z</dcterms:modified>
</cp:coreProperties>
</file>