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7620000" cx="10160000"/>
  <p:notesSz cy="10160000" cx="7620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1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y="762000" x="1270250"/>
            <a:ext cy="3809999" cx="50802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" name="Shape 5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" name="Shape 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" name="Shape 7"/>
          <p:cNvSpPr txBox="1"/>
          <p:nvPr>
            <p:ph type="ctrTitle"/>
          </p:nvPr>
        </p:nvSpPr>
        <p:spPr>
          <a:xfrm>
            <a:off y="3048000" x="914400"/>
            <a:ext cy="1219199" cx="83312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4800"/>
            </a:lvl1pPr>
            <a:lvl2pPr algn="ctr">
              <a:buSzPct val="100000"/>
              <a:defRPr sz="4800"/>
            </a:lvl2pPr>
            <a:lvl3pPr algn="ctr">
              <a:buSzPct val="100000"/>
              <a:defRPr sz="4800"/>
            </a:lvl3pPr>
            <a:lvl4pPr algn="ctr">
              <a:buSzPct val="100000"/>
              <a:defRPr sz="4800"/>
            </a:lvl4pPr>
            <a:lvl5pPr algn="ctr">
              <a:buSzPct val="100000"/>
              <a:defRPr sz="4800"/>
            </a:lvl5pPr>
            <a:lvl6pPr algn="ctr">
              <a:buSzPct val="100000"/>
              <a:defRPr sz="4800"/>
            </a:lvl6pPr>
            <a:lvl7pPr algn="ctr">
              <a:buSzPct val="100000"/>
              <a:defRPr sz="4800"/>
            </a:lvl7pPr>
            <a:lvl8pPr algn="ctr">
              <a:buSzPct val="100000"/>
              <a:defRPr sz="4800"/>
            </a:lvl8pPr>
            <a:lvl9pPr algn="ctr">
              <a:buSzPct val="100000"/>
              <a:defRPr sz="4800"/>
            </a:lvl9pPr>
          </a:lstStyle>
          <a:p/>
        </p:txBody>
      </p:sp>
      <p:sp>
        <p:nvSpPr>
          <p:cNvPr id="8" name="Shape 8"/>
          <p:cNvSpPr txBox="1"/>
          <p:nvPr>
            <p:ph idx="1" type="subTitle"/>
          </p:nvPr>
        </p:nvSpPr>
        <p:spPr>
          <a:xfrm>
            <a:off y="4572000" x="1828800"/>
            <a:ext cy="914400" cx="6502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9" name="Shape 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y="1828800" x="304800"/>
            <a:ext cy="54863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828800" x="30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  <p:sp>
        <p:nvSpPr>
          <p:cNvPr id="15" name="Shape 15"/>
          <p:cNvSpPr txBox="1"/>
          <p:nvPr>
            <p:ph idx="2" type="body"/>
          </p:nvPr>
        </p:nvSpPr>
        <p:spPr>
          <a:xfrm>
            <a:off y="1828800" x="538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idx="1" type="body"/>
          </p:nvPr>
        </p:nvSpPr>
        <p:spPr>
          <a:xfrm>
            <a:off y="6705600" x="304800"/>
            <a:ext cy="6095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theme/theme2.xml" Type="http://schemas.openxmlformats.org/officeDocument/2006/relationships/theme" Id="rId6"/><Relationship Target="../slideLayouts/slideLayout5.xml" Type="http://schemas.openxmlformats.org/officeDocument/2006/relationships/slideLayout" Id="rId5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4.png" Type="http://schemas.openxmlformats.org/officeDocument/2006/relationships/image" Id="rId4"/><Relationship Target="../media/image02.png" Type="http://schemas.openxmlformats.org/officeDocument/2006/relationships/image" Id="rId3"/><Relationship Target="../media/image14.png" Type="http://schemas.openxmlformats.org/officeDocument/2006/relationships/image" Id="rId5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http://www.quia.com/pages/lchristiancy/marchmadness" Type="http://schemas.openxmlformats.org/officeDocument/2006/relationships/hyperlink" TargetMode="External" Id="rId4"/><Relationship Target="../media/image02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15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11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3.png" Type="http://schemas.openxmlformats.org/officeDocument/2006/relationships/image" Id="rId4"/><Relationship Target="../media/image02.png" Type="http://schemas.openxmlformats.org/officeDocument/2006/relationships/image" Id="rId3"/><Relationship Target="../media/image13.png" Type="http://schemas.openxmlformats.org/officeDocument/2006/relationships/image" Id="rId6"/><Relationship Target="../media/image00.png" Type="http://schemas.openxmlformats.org/officeDocument/2006/relationships/image" Id="rId5"/><Relationship Target="../media/image07.png" Type="http://schemas.openxmlformats.org/officeDocument/2006/relationships/image" Id="rId7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9.png" Type="http://schemas.openxmlformats.org/officeDocument/2006/relationships/image" Id="rId4"/><Relationship Target="../media/image02.png" Type="http://schemas.openxmlformats.org/officeDocument/2006/relationships/image" Id="rId3"/><Relationship Target="../media/image05.png" Type="http://schemas.openxmlformats.org/officeDocument/2006/relationships/image" Id="rId6"/><Relationship Target="../media/image08.png" Type="http://schemas.openxmlformats.org/officeDocument/2006/relationships/image" Id="rId5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6.png" Type="http://schemas.openxmlformats.org/officeDocument/2006/relationships/image" Id="rId4"/><Relationship Target="../media/image02.png" Type="http://schemas.openxmlformats.org/officeDocument/2006/relationships/image" Id="rId3"/><Relationship Target="../media/image12.png" Type="http://schemas.openxmlformats.org/officeDocument/2006/relationships/image" Id="rId6"/><Relationship Target="../media/image10.png" Type="http://schemas.openxmlformats.org/officeDocument/2006/relationships/image" Id="rId5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4.png" Type="http://schemas.openxmlformats.org/officeDocument/2006/relationships/image" Id="rId4"/><Relationship Target="../media/image02.png" Type="http://schemas.openxmlformats.org/officeDocument/2006/relationships/image" Id="rId3"/><Relationship Target="../media/image14.png" Type="http://schemas.openxmlformats.org/officeDocument/2006/relationships/image" Id="rId5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type="ctrTitle"/>
          </p:nvPr>
        </p:nvSpPr>
        <p:spPr>
          <a:xfrm>
            <a:off y="2591150" x="864300"/>
            <a:ext cy="1787649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TEACHERS HAVE </a:t>
            </a:r>
            <a:b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GONE MAD!!!</a:t>
            </a:r>
          </a:p>
        </p:txBody>
      </p:sp>
      <p:sp>
        <p:nvSpPr>
          <p:cNvPr id="20" name="Shape 20"/>
          <p:cNvSpPr txBox="1"/>
          <p:nvPr>
            <p:ph idx="1" type="subTitle"/>
          </p:nvPr>
        </p:nvSpPr>
        <p:spPr>
          <a:xfrm>
            <a:off y="4369150" x="1626300"/>
            <a:ext cy="1921225" cx="698357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marR="0" indent="0" mar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MARCH MADNESS </a:t>
            </a:r>
          </a:p>
          <a:p>
            <a:pPr algn="ctr" marR="0" indent="0" mar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HAS ARRIVED…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728475" x="864300"/>
            <a:ext cy="1243800" cx="85077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rtl="0" lvl="0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DATES TO REMEMBER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2252475" x="864300"/>
            <a:ext cy="4545900" cx="85077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rtl="0" lvl="0" marR="0" indent="-276578" marL="38100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Monday, March 1</a:t>
            </a:r>
            <a:r>
              <a:rPr sz="3555" lang="en-US"/>
              <a:t>7</a:t>
            </a: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Official tournament bracket will be in the newspaper</a:t>
            </a:r>
          </a:p>
          <a:p>
            <a:pPr algn="l" rtl="0" lvl="1" marR="0" indent="-454378" marL="91440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8765"/>
              <a:buFont typeface="Courier New"/>
              <a:buChar char="o"/>
            </a:pPr>
            <a:r>
              <a:rPr sz="3555" lang="en-US"/>
              <a:t>Type letter to college - send</a:t>
            </a:r>
          </a:p>
          <a:p>
            <a:pPr algn="l" rtl="0" lvl="0" marR="0" indent="-276578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Thursday, March 1</a:t>
            </a:r>
            <a:r>
              <a:rPr sz="3555" lang="en-US"/>
              <a:t>8</a:t>
            </a: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&amp; Friday, March 1</a:t>
            </a:r>
            <a:r>
              <a:rPr sz="3555" lang="en-US"/>
              <a:t>9</a:t>
            </a: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Tournament begins – support your college by wearing their team colors to school!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6393525" x="3794725"/>
            <a:ext cy="751399" cx="1344074"/>
          </a:xfrm>
          <a:prstGeom prst="rect">
            <a:avLst/>
          </a:prstGeom>
        </p:spPr>
      </p:pic>
      <p:pic>
        <p:nvPicPr>
          <p:cNvPr id="88" name="Shape 88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6225025" x="7781950"/>
            <a:ext cy="1094274" cx="21272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728475" x="864300"/>
            <a:ext cy="1787649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rtl="0" lvl="0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MARCH MADNESS WEBSITE</a:t>
            </a:r>
          </a:p>
          <a:p>
            <a:r>
              <a:t/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2252475" x="864300"/>
            <a:ext cy="4545875" cx="850757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200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u="sng" sz="3000" lang="en-US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www.quia.com/pages/lchristiancy/marchmadness</a:t>
            </a:r>
          </a:p>
          <a:p>
            <a:r>
              <a:t/>
            </a:r>
          </a:p>
          <a:p>
            <a:pPr algn="l" marR="0" indent="0" marL="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None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website lists the requirements for the unit and has links to sites that will help you research.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ctrTitle"/>
          </p:nvPr>
        </p:nvSpPr>
        <p:spPr>
          <a:xfrm>
            <a:off y="952050" x="910862"/>
            <a:ext cy="1243800" cx="8507700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LET’S HAVE A “BALL”</a:t>
            </a:r>
          </a:p>
        </p:txBody>
      </p:sp>
      <p:pic>
        <p:nvPicPr>
          <p:cNvPr id="100" name="Shape 100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953050" x="3386725"/>
            <a:ext cy="3354899" cx="355599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 txBox="1"/>
          <p:nvPr>
            <p:ph type="ctrTitle"/>
          </p:nvPr>
        </p:nvSpPr>
        <p:spPr>
          <a:xfrm>
            <a:off y="2591150" x="864300"/>
            <a:ext cy="1787649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We’re assigning a research project</a:t>
            </a:r>
          </a:p>
        </p:txBody>
      </p:sp>
      <p:sp>
        <p:nvSpPr>
          <p:cNvPr id="26" name="Shape 26"/>
          <p:cNvSpPr txBox="1"/>
          <p:nvPr>
            <p:ph idx="1" type="subTitle"/>
          </p:nvPr>
        </p:nvSpPr>
        <p:spPr>
          <a:xfrm>
            <a:off y="4369150" x="1626300"/>
            <a:ext cy="1921225" cx="698357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marR="0" indent="0" marL="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your topic is………………….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type="ctrTitle"/>
          </p:nvPr>
        </p:nvSpPr>
        <p:spPr>
          <a:xfrm>
            <a:off y="2591150" x="864300"/>
            <a:ext cy="1787649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COLLEGE from the NCAA </a:t>
            </a:r>
            <a:b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Men’s Basketball Tournament</a:t>
            </a:r>
          </a:p>
        </p:txBody>
      </p:sp>
      <p:pic>
        <p:nvPicPr>
          <p:cNvPr id="32" name="Shape 3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4233325" x="2709325"/>
            <a:ext cy="2201324" cx="49953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y="728475" x="864300"/>
            <a:ext cy="1787649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YOU’LL BE REQUIRED TO DO</a:t>
            </a:r>
          </a:p>
        </p:txBody>
      </p:sp>
      <p:pic>
        <p:nvPicPr>
          <p:cNvPr id="38" name="Shape 38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3386650" x="3471325"/>
            <a:ext cy="2963325" cx="30480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728475" x="864300"/>
            <a:ext cy="1787649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 a poster about your college 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2252475" x="864300"/>
            <a:ext cy="4545875" cx="850757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rtl="0" lvl="0" marR="0" indent="-276577" marL="381000">
              <a:lnSpc>
                <a:spcPct val="1199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poster is due on or before April</a:t>
            </a:r>
            <a:r>
              <a:rPr sz="3555" lang="en-US"/>
              <a:t> 4th</a:t>
            </a:r>
          </a:p>
          <a:p>
            <a:pPr algn="l" rtl="0" lvl="0" marR="0" indent="-276577" marL="38100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Poster board will be supplied by the teachers</a:t>
            </a:r>
          </a:p>
          <a:p>
            <a:pPr algn="l" rtl="0" lvl="0" marR="0" indent="-276577" marL="381000">
              <a:lnSpc>
                <a:spcPct val="119922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8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More than one person may be assigned a college but you will only create one poster per team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728475" x="864300"/>
            <a:ext cy="1243874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poster should include: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2252475" x="864300"/>
            <a:ext cy="4545875" cx="850757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lvl="0" marR="0" indent="-276577" marL="38100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typed letter to your college (which you’ll send)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drawing of the mascot 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Historical information about the college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Statistics - student enrollment, size of college, student teacher ratio, etc…..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Map - showing location of the college</a:t>
            </a:r>
          </a:p>
        </p:txBody>
      </p:sp>
      <p:pic>
        <p:nvPicPr>
          <p:cNvPr id="51" name="Shape 5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234025" x="219150"/>
            <a:ext cy="1102424" cx="983999"/>
          </a:xfrm>
          <a:prstGeom prst="rect">
            <a:avLst/>
          </a:prstGeom>
        </p:spPr>
      </p:pic>
      <p:pic>
        <p:nvPicPr>
          <p:cNvPr id="52" name="Shape 52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234025" x="8870225"/>
            <a:ext cy="934249" cx="835900"/>
          </a:xfrm>
          <a:prstGeom prst="rect">
            <a:avLst/>
          </a:prstGeom>
        </p:spPr>
      </p:pic>
      <p:pic>
        <p:nvPicPr>
          <p:cNvPr id="53" name="Shape 53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5767900" x="8382000"/>
            <a:ext cy="1524000" cx="1439324"/>
          </a:xfrm>
          <a:prstGeom prst="rect">
            <a:avLst/>
          </a:prstGeom>
        </p:spPr>
      </p:pic>
      <p:pic>
        <p:nvPicPr>
          <p:cNvPr id="54" name="Shape 54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6887650" x="508000"/>
            <a:ext cy="478325" cx="204257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728475" x="864300"/>
            <a:ext cy="1243874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Extra things you MAY include: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2252475" x="864300"/>
            <a:ext cy="4545875" cx="850757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lvl="0" marR="0" indent="-276577" marL="38100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Words to the fight song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Famous Alumni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Correspondence received from the college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Anything else interesting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5767900" x="7704650"/>
            <a:ext cy="1460474" cx="1947324"/>
          </a:xfrm>
          <a:prstGeom prst="rect">
            <a:avLst/>
          </a:prstGeom>
        </p:spPr>
      </p:pic>
      <p:pic>
        <p:nvPicPr>
          <p:cNvPr id="62" name="Shape 62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5556225" x="423325"/>
            <a:ext cy="1778000" cx="1725075"/>
          </a:xfrm>
          <a:prstGeom prst="rect">
            <a:avLst/>
          </a:prstGeom>
        </p:spPr>
      </p:pic>
      <p:pic>
        <p:nvPicPr>
          <p:cNvPr id="63" name="Shape 63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5556225" x="4037525"/>
            <a:ext cy="1777999" cx="177799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728475" x="864300"/>
            <a:ext cy="1243874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DATES TO REMEMBER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829150" x="864300"/>
            <a:ext cy="4465499" cx="85077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lvl="0" marR="0" indent="-276577" marL="38100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Friday, March </a:t>
            </a:r>
            <a:r>
              <a:rPr sz="3555" lang="en-US"/>
              <a:t>7th</a:t>
            </a: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6A Announcement Ceremony - students will draw numbers that correspond to the official bracket </a:t>
            </a:r>
          </a:p>
          <a:p>
            <a:pPr algn="l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Sunday, March 1</a:t>
            </a:r>
            <a:r>
              <a:rPr sz="3555" lang="en-US"/>
              <a:t>6</a:t>
            </a:r>
            <a:r>
              <a:rPr sz="3555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Watch CBS at 5:00 p.m. as the teams for the tournament are announced - you can find your college then or…….</a:t>
            </a:r>
          </a:p>
        </p:txBody>
      </p:sp>
      <p:pic>
        <p:nvPicPr>
          <p:cNvPr id="70" name="Shape 70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6291550" x="4771350"/>
            <a:ext cy="1132399" cx="1820324"/>
          </a:xfrm>
          <a:prstGeom prst="rect">
            <a:avLst/>
          </a:prstGeom>
        </p:spPr>
      </p:pic>
      <p:pic>
        <p:nvPicPr>
          <p:cNvPr id="71" name="Shape 71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6487600" x="998575"/>
            <a:ext cy="1132399" cx="1915575"/>
          </a:xfrm>
          <a:prstGeom prst="rect">
            <a:avLst/>
          </a:prstGeom>
        </p:spPr>
      </p:pic>
      <p:pic>
        <p:nvPicPr>
          <p:cNvPr id="72" name="Shape 72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5841975" x="7694075"/>
            <a:ext cy="1397000" cx="19050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y="728475" x="864300"/>
            <a:ext cy="1243874" cx="8507575"/>
          </a:xfrm>
          <a:prstGeom prst="rect">
            <a:avLst/>
          </a:prstGeom>
        </p:spPr>
        <p:txBody>
          <a:bodyPr bIns="38100" rIns="38100" lIns="38100" tIns="38100" anchor="ctr" anchorCtr="0">
            <a:noAutofit/>
          </a:bodyPr>
          <a:lstStyle/>
          <a:p>
            <a:pPr algn="ctr" marR="0" indent="0" marL="0">
              <a:lnSpc>
                <a:spcPct val="1198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4888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DATES TO REMEMBER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1679150" x="826225"/>
            <a:ext cy="4772699" cx="85077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rtl="0" lvl="0" marR="0" indent="-276578" marL="381000">
              <a:lnSpc>
                <a:spcPct val="11992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/>
              <a:t>Thur. March 20 &amp; Fri. March 21: 2nd round games</a:t>
            </a:r>
          </a:p>
          <a:p>
            <a:pPr algn="l" rtl="0" lvl="0" marR="0" indent="-276577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/>
              <a:t>Sat/Sun, March 22-23rd: 3rd round games</a:t>
            </a:r>
          </a:p>
          <a:p>
            <a:pPr algn="l" rtl="0" lvl="0" marR="0" indent="-276578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/>
              <a:t>March 27-30: Regional games</a:t>
            </a:r>
          </a:p>
          <a:p>
            <a:pPr algn="l" rtl="0" lvl="0" marR="0" indent="-276578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/>
              <a:t>April 4: Final Four</a:t>
            </a:r>
          </a:p>
          <a:p>
            <a:pPr algn="l" lvl="0" marR="0" indent="-276578" marL="381000">
              <a:lnSpc>
                <a:spcPct val="119921"/>
              </a:lnSpc>
              <a:spcBef>
                <a:spcPts val="635"/>
              </a:spcBef>
              <a:spcAft>
                <a:spcPts val="0"/>
              </a:spcAft>
              <a:buClr>
                <a:srgbClr val="000000"/>
              </a:buClr>
              <a:buSzPct val="164609"/>
              <a:buFont typeface="Arial"/>
              <a:buChar char="•"/>
            </a:pPr>
            <a:r>
              <a:rPr sz="3555" lang="en-US"/>
              <a:t>Mon. April 7: National Championship</a:t>
            </a:r>
          </a:p>
        </p:txBody>
      </p:sp>
      <p:pic>
        <p:nvPicPr>
          <p:cNvPr id="79" name="Shape 79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6689950" x="1214050"/>
            <a:ext cy="751399" cx="1344074"/>
          </a:xfrm>
          <a:prstGeom prst="rect">
            <a:avLst/>
          </a:prstGeom>
        </p:spPr>
      </p:pic>
      <p:pic>
        <p:nvPicPr>
          <p:cNvPr id="80" name="Shape 80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6225025" x="7781950"/>
            <a:ext cy="1094274" cx="21272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