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10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1"/>
    <p:sldMasterId id="2147483983" r:id="rId2"/>
    <p:sldMasterId id="2147484007" r:id="rId3"/>
    <p:sldMasterId id="2147484019" r:id="rId4"/>
    <p:sldMasterId id="2147484031" r:id="rId5"/>
    <p:sldMasterId id="2147484044" r:id="rId6"/>
    <p:sldMasterId id="2147484057" r:id="rId7"/>
    <p:sldMasterId id="2147484070" r:id="rId8"/>
  </p:sldMasterIdLst>
  <p:notesMasterIdLst>
    <p:notesMasterId r:id="rId23"/>
  </p:notesMasterIdLst>
  <p:handoutMasterIdLst>
    <p:handoutMasterId r:id="rId24"/>
  </p:handoutMasterIdLst>
  <p:sldIdLst>
    <p:sldId id="514" r:id="rId9"/>
    <p:sldId id="498" r:id="rId10"/>
    <p:sldId id="500" r:id="rId11"/>
    <p:sldId id="502" r:id="rId12"/>
    <p:sldId id="501" r:id="rId13"/>
    <p:sldId id="503" r:id="rId14"/>
    <p:sldId id="505" r:id="rId15"/>
    <p:sldId id="506" r:id="rId16"/>
    <p:sldId id="507" r:id="rId17"/>
    <p:sldId id="511" r:id="rId18"/>
    <p:sldId id="508" r:id="rId19"/>
    <p:sldId id="512" r:id="rId20"/>
    <p:sldId id="513" r:id="rId21"/>
    <p:sldId id="494" r:id="rId2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FF00"/>
    <a:srgbClr val="FF0066"/>
    <a:srgbClr val="0000FF"/>
    <a:srgbClr val="008000"/>
    <a:srgbClr val="3CB30D"/>
    <a:srgbClr val="000000"/>
    <a:srgbClr val="CCECFF"/>
    <a:srgbClr val="00FF00"/>
    <a:srgbClr val="996633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0" autoAdjust="0"/>
    <p:restoredTop sz="94803" autoAdjust="0"/>
  </p:normalViewPr>
  <p:slideViewPr>
    <p:cSldViewPr snapToGrid="0">
      <p:cViewPr>
        <p:scale>
          <a:sx n="66" d="100"/>
          <a:sy n="66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D9F841-C590-40BB-9220-D0B48D22A2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F9733B-86F4-4FEB-9D07-09808B7A5708}" type="datetimeFigureOut">
              <a:rPr lang="en-US"/>
              <a:pPr>
                <a:defRPr/>
              </a:pPr>
              <a:t>7/21/2013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0A543B5-EED9-492E-9616-20467A14A0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CD34A3-E28E-4E1F-8EA6-16C8AD9939A2}" type="slidenum">
              <a:rPr lang="en-US"/>
              <a:pPr/>
              <a:t>7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7AB2C-194E-4B79-B3D0-0296B3F8A5AB}" type="slidenum">
              <a:rPr lang="en-US"/>
              <a:pPr/>
              <a:t>13</a:t>
            </a:fld>
            <a:endParaRPr 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B03035-DED6-4D45-BE0B-7DA21AEBC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B03035-DED6-4D45-BE0B-7DA21AEBC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B03035-DED6-4D45-BE0B-7DA21AEBC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8F8F8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0F62FB-5584-4E03-89E2-B21BF4118E8A}" type="slidenum">
              <a:rPr lang="en-US" smtClean="0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8F8F8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5EE8D2-4D4A-4AD7-8745-920CD30ED7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76E65B-1264-47E2-8FCF-E837EAD3E7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6FAA26F0-7339-4B82-AFD6-024600CD5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949F8EF-AB57-4ECA-87B3-A57B21FB0A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A6E56-96D5-44DF-AF2A-3E9699982B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290439-7269-490C-92B5-9EF24ECFF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1AFAEB-6147-4375-A32E-E102D1FD65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D39162C-955F-4E1D-9B65-883C9F237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1C170-D1C6-4AF4-AEB3-AFED0E444C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6E3243E-538E-4899-B225-D62B531F25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B03035-DED6-4D45-BE0B-7DA21AEBC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4043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33497C3-597D-4E5C-9087-BF74D4910DD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7/21/2013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6689C07-8B7C-4E27-9453-5ADCB3CBEBC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  <p:sldLayoutId id="2147484056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2E2AD9-9AB3-4639-B62D-0C53A4FEF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  <p:sldLayoutId id="2147484082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b="1" dirty="0" smtClean="0"/>
              <a:t>Universal Systems Model</a:t>
            </a:r>
            <a:endParaRPr lang="en-US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15872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PRODUCTION PROCESS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Actions completed to produce the product, structure or service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MANAGEMENT PROCESS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Controlling and supervising the people, materials, and the production of the output. 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4582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 startAt="4"/>
              <a:tabLst/>
              <a:defRPr/>
            </a:pPr>
            <a:endParaRPr kumimoji="0" lang="en-US" sz="29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 startAt="4"/>
              <a:tabLst/>
              <a:defRPr/>
            </a:pPr>
            <a:r>
              <a:rPr kumimoji="0" lang="en-US" sz="29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Outputs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the</a:t>
            </a:r>
            <a:r>
              <a:rPr kumimoji="0" lang="en-US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result that comes out of the system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AutoNum type="arabicPeriod" startAt="4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886" y="3512457"/>
            <a:ext cx="843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</a:rPr>
              <a:t>Students discuss different OUTPUTS</a:t>
            </a:r>
            <a:endParaRPr lang="en-US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4582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990600" lvl="1" indent="-533400" eaLnBrk="1" fontAlgn="auto" hangingPunct="1">
              <a:spcBef>
                <a:spcPts val="550"/>
              </a:spcBef>
              <a:spcAft>
                <a:spcPts val="0"/>
              </a:spcAft>
              <a:buClr>
                <a:prstClr val="black"/>
              </a:buClr>
              <a:buSzPct val="125000"/>
            </a:pPr>
            <a:endParaRPr lang="en-US" sz="3200" dirty="0" smtClean="0">
              <a:solidFill>
                <a:prstClr val="black"/>
              </a:solidFill>
              <a:latin typeface="Arial"/>
            </a:endParaRPr>
          </a:p>
          <a:p>
            <a:pPr marL="623888" indent="-623888" eaLnBrk="1" hangingPunct="1">
              <a:buSzPct val="125000"/>
              <a:buFont typeface="+mj-lt"/>
              <a:buAutoNum type="arabicPeriod" startAt="5"/>
            </a:pPr>
            <a:r>
              <a:rPr lang="en-US" sz="2900" u="sng" dirty="0" smtClean="0">
                <a:solidFill>
                  <a:prstClr val="black"/>
                </a:solidFill>
                <a:latin typeface="Arial"/>
              </a:rPr>
              <a:t>Feedback</a:t>
            </a:r>
            <a:r>
              <a:rPr lang="en-US" sz="2900" dirty="0" smtClean="0">
                <a:solidFill>
                  <a:prstClr val="black"/>
                </a:solidFill>
                <a:latin typeface="Arial"/>
              </a:rPr>
              <a:t>- </a:t>
            </a:r>
            <a:r>
              <a:rPr lang="en-US" sz="2900" dirty="0" smtClean="0">
                <a:solidFill>
                  <a:prstClr val="black"/>
                </a:solidFill>
                <a:latin typeface="Arial"/>
                <a:ea typeface="2peas" pitchFamily="2" charset="0"/>
                <a:cs typeface="Times New Roman" pitchFamily="18" charset="0"/>
              </a:rPr>
              <a:t>Comparing the results to the goal:  adjustments are made to the input &amp; process if needed</a:t>
            </a:r>
          </a:p>
          <a:p>
            <a:pPr marL="609600" indent="-609600" eaLnBrk="1" fontAlgn="auto" hangingPunct="1">
              <a:spcBef>
                <a:spcPts val="700"/>
              </a:spcBef>
              <a:spcAft>
                <a:spcPts val="0"/>
              </a:spcAft>
              <a:buClr>
                <a:srgbClr val="B2B2B2"/>
              </a:buClr>
              <a:buSzPct val="60000"/>
              <a:buFontTx/>
              <a:buAutoNum type="arabicPeriod" startAt="4"/>
            </a:pPr>
            <a:endParaRPr lang="en-US" sz="29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886" y="3512457"/>
            <a:ext cx="843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</a:rPr>
              <a:t>Students discuss FEEDBACK</a:t>
            </a:r>
            <a:endParaRPr lang="en-US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outputs"/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0"/>
            <a:ext cx="8458200" cy="6477000"/>
          </a:xfrm>
          <a:noFill/>
          <a:ln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114800" y="64770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© </a:t>
            </a:r>
            <a:r>
              <a:rPr lang="en-US"/>
              <a:t>From </a:t>
            </a:r>
            <a:r>
              <a:rPr lang="en-US" u="sng"/>
              <a:t>Technology</a:t>
            </a:r>
            <a:r>
              <a:rPr lang="en-US"/>
              <a:t> by R. Thomas Wright,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763000" cy="6629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28600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peas" pitchFamily="2" charset="0"/>
                <a:ea typeface="2peas" pitchFamily="2" charset="0"/>
              </a:rPr>
              <a:t>Universal Systems Model</a:t>
            </a:r>
            <a:endParaRPr lang="en-US" sz="44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peas" pitchFamily="2" charset="0"/>
              <a:ea typeface="2peas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2485768" cy="14447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 eaLnBrk="1" hangingPunct="1"/>
            <a:r>
              <a:rPr lang="en-US" sz="3600" b="1" u="sng" dirty="0" smtClean="0">
                <a:solidFill>
                  <a:srgbClr val="FF0000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GOAL:</a:t>
            </a:r>
            <a:endParaRPr lang="en-US" sz="2000" b="1" u="sng" dirty="0" smtClean="0">
              <a:solidFill>
                <a:srgbClr val="FF0000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What you want </a:t>
            </a:r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the system </a:t>
            </a:r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to do</a:t>
            </a:r>
            <a:r>
              <a:rPr lang="en-US" sz="36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 </a:t>
            </a:r>
            <a:endParaRPr lang="en-US" sz="3600" b="1" dirty="0">
              <a:solidFill>
                <a:prstClr val="black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200400"/>
            <a:ext cx="2485768" cy="1447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 eaLnBrk="1" hangingPunct="1"/>
            <a:r>
              <a:rPr lang="en-US" sz="3600" b="1" u="sng" dirty="0" smtClean="0">
                <a:solidFill>
                  <a:srgbClr val="FF0000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INPUT:</a:t>
            </a:r>
            <a:endParaRPr lang="en-US" sz="2000" b="1" u="sng" dirty="0" smtClean="0">
              <a:solidFill>
                <a:srgbClr val="FF0000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Resources that  go into the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1632" y="3200400"/>
            <a:ext cx="2485768" cy="1447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 eaLnBrk="1" hangingPunct="1"/>
            <a:r>
              <a:rPr lang="en-US" sz="3600" b="1" u="sng" dirty="0" smtClean="0">
                <a:solidFill>
                  <a:srgbClr val="FF0000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PROCESS:</a:t>
            </a:r>
            <a:endParaRPr lang="en-US" sz="2000" b="1" u="sng" dirty="0" smtClean="0">
              <a:solidFill>
                <a:srgbClr val="FF0000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Steps that lead to a result</a:t>
            </a:r>
          </a:p>
          <a:p>
            <a:pPr algn="ctr" eaLnBrk="1" hangingPunct="1"/>
            <a:endParaRPr lang="en-US" sz="2000" b="1" dirty="0" smtClean="0">
              <a:solidFill>
                <a:prstClr val="black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3432" y="3200400"/>
            <a:ext cx="2485768" cy="1447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 eaLnBrk="1" hangingPunct="1"/>
            <a:r>
              <a:rPr lang="en-US" sz="3600" b="1" u="sng" dirty="0" smtClean="0">
                <a:solidFill>
                  <a:srgbClr val="FF0000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OUTPUT:</a:t>
            </a:r>
            <a:endParaRPr lang="en-US" sz="2000" b="1" u="sng" dirty="0" smtClean="0">
              <a:solidFill>
                <a:srgbClr val="FF0000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The result that comes out of the 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5181600"/>
            <a:ext cx="6248400" cy="1447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 eaLnBrk="1" hangingPunct="1"/>
            <a:r>
              <a:rPr lang="en-US" sz="3600" b="1" u="sng" dirty="0" smtClean="0">
                <a:solidFill>
                  <a:srgbClr val="FF0000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FEEDBACK:</a:t>
            </a:r>
            <a:endParaRPr lang="en-US" sz="2000" b="1" u="sng" dirty="0" smtClean="0">
              <a:solidFill>
                <a:srgbClr val="FF0000"/>
              </a:solidFill>
              <a:latin typeface="2peas" pitchFamily="2" charset="0"/>
              <a:ea typeface="2peas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prstClr val="black"/>
                </a:solidFill>
                <a:latin typeface="2peas" pitchFamily="2" charset="0"/>
                <a:ea typeface="2peas" pitchFamily="2" charset="0"/>
                <a:cs typeface="Times New Roman" pitchFamily="18" charset="0"/>
              </a:rPr>
              <a:t>Comparing the results to the goal:  adjustments are made to the input &amp; process if needed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00200" y="2590800"/>
            <a:ext cx="0" cy="54864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162800" y="4648200"/>
            <a:ext cx="0" cy="54864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133600" y="4648200"/>
            <a:ext cx="0" cy="54864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867400" y="3886200"/>
            <a:ext cx="457200" cy="1524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895600" y="3886200"/>
            <a:ext cx="457200" cy="1524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88174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Universal Systems Model?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5610"/>
            <a:ext cx="8229600" cy="1143000"/>
          </a:xfrm>
        </p:spPr>
        <p:txBody>
          <a:bodyPr/>
          <a:lstStyle/>
          <a:p>
            <a:r>
              <a:rPr lang="en-US" b="1" dirty="0"/>
              <a:t>Technology System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04794" y="2201411"/>
            <a:ext cx="8229600" cy="452596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indent="-32004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</a:pPr>
            <a:r>
              <a:rPr lang="en-US" sz="2800" dirty="0" smtClean="0"/>
              <a:t>A </a:t>
            </a:r>
            <a:r>
              <a:rPr lang="en-US" sz="2800" dirty="0" smtClean="0"/>
              <a:t>Flow Map used to describe how processes work.  Has 5 parts:  Goal, Input, Process, Output, &amp; </a:t>
            </a:r>
            <a:r>
              <a:rPr lang="en-US" sz="2800" dirty="0" smtClean="0"/>
              <a:t>Feedback</a:t>
            </a:r>
          </a:p>
          <a:p>
            <a:pPr marL="320040" indent="-32004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complete process of designing, creating, using a tool and the result of its use.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Created from human need or want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Designed and developed by people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Modified and/or abandoned over time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124"/>
            <a:ext cx="8229600" cy="1143000"/>
          </a:xfrm>
        </p:spPr>
        <p:txBody>
          <a:bodyPr/>
          <a:lstStyle/>
          <a:p>
            <a:r>
              <a:rPr lang="en-US" b="1" dirty="0"/>
              <a:t>Technology Systems Are: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77157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Five parts</a:t>
            </a:r>
            <a:r>
              <a:rPr kumimoji="0" lang="en-US" sz="29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Universal Systems Model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262743" y="2641600"/>
            <a:ext cx="7257143" cy="3469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8000" indent="-50800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/>
              <a:t>Goal</a:t>
            </a:r>
          </a:p>
          <a:p>
            <a:pPr marL="508000" indent="-50800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/>
              <a:t>Input</a:t>
            </a:r>
          </a:p>
          <a:p>
            <a:pPr marL="508000" indent="-50800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/>
              <a:t>Process</a:t>
            </a:r>
          </a:p>
          <a:p>
            <a:pPr marL="508000" indent="-50800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/>
              <a:t>Output</a:t>
            </a:r>
          </a:p>
          <a:p>
            <a:pPr marL="508000" indent="-50800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/>
              <a:t>Feedback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77157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/>
              <a:tabLst/>
              <a:defRPr/>
            </a:pPr>
            <a:r>
              <a:rPr kumimoji="0" lang="en-US" sz="29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Goals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the objective, what you want the system to do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91886" y="3512457"/>
            <a:ext cx="843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</a:rPr>
              <a:t>Students discuss some IDEAS</a:t>
            </a:r>
            <a:endParaRPr lang="en-US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150585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 </a:t>
            </a:r>
            <a:r>
              <a:rPr kumimoji="0" lang="en-US" sz="29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Inputs</a:t>
            </a:r>
            <a:r>
              <a:rPr kumimoji="0" lang="en-US" sz="29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resources</a:t>
            </a:r>
            <a:r>
              <a:rPr kumimoji="0" lang="en-US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that go into the system.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 different inputs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95086" y="2594428"/>
            <a:ext cx="8229600" cy="367574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People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Materials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tools or machines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Energy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information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Finances</a:t>
            </a:r>
          </a:p>
          <a:p>
            <a:pPr marL="2209800" marR="0" lvl="4" indent="-381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Time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process1"/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8763000" cy="6477000"/>
          </a:xfrm>
          <a:noFill/>
          <a:ln/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114800" y="64008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© </a:t>
            </a:r>
            <a:r>
              <a:rPr lang="en-US"/>
              <a:t>From </a:t>
            </a:r>
            <a:r>
              <a:rPr lang="en-US" u="sng"/>
              <a:t>Technology</a:t>
            </a:r>
            <a:r>
              <a:rPr lang="en-US"/>
              <a:t> by R. Thomas Wright,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21859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 startAt="3"/>
              <a:tabLst/>
              <a:defRPr/>
            </a:pPr>
            <a:r>
              <a:rPr kumimoji="0" lang="en-US" sz="29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Processes</a:t>
            </a:r>
            <a:r>
              <a:rPr kumimoji="0" lang="en-US" sz="29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steps that lead to a result</a:t>
            </a:r>
          </a:p>
          <a:p>
            <a:pPr marL="533400" indent="-53340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</a:pPr>
            <a:endParaRPr lang="en-US" sz="1400" dirty="0" smtClean="0">
              <a:solidFill>
                <a:prstClr val="black"/>
              </a:solidFill>
              <a:latin typeface="Arial"/>
            </a:endParaRPr>
          </a:p>
          <a:p>
            <a:pPr marL="2235200" indent="392113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Arial"/>
              </a:rPr>
              <a:t>3 Different Types</a:t>
            </a:r>
            <a:endParaRPr lang="en-US" sz="2800" dirty="0" smtClean="0">
              <a:solidFill>
                <a:prstClr val="black"/>
              </a:solidFill>
              <a:latin typeface="Arial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 startAt="3"/>
              <a:tabLst/>
              <a:defRPr/>
            </a:pPr>
            <a:endParaRPr lang="en-US" sz="2900" dirty="0" smtClean="0">
              <a:latin typeface="+mn-lt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1"/>
              </a:buClr>
              <a:buSzPct val="125000"/>
              <a:buFontTx/>
              <a:buAutoNum type="arabicPeriod" startAt="3"/>
              <a:tabLst/>
              <a:defRPr/>
            </a:pPr>
            <a:endParaRPr kumimoji="0" lang="en-US" sz="29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197429" y="3178665"/>
            <a:ext cx="6516906" cy="3171335"/>
            <a:chOff x="1226457" y="2481977"/>
            <a:chExt cx="6516906" cy="3171335"/>
          </a:xfrm>
        </p:grpSpPr>
        <p:sp>
          <p:nvSpPr>
            <p:cNvPr id="8" name="Rounded Rectangle 7"/>
            <p:cNvSpPr/>
            <p:nvPr/>
          </p:nvSpPr>
          <p:spPr>
            <a:xfrm>
              <a:off x="3570517" y="2481977"/>
              <a:ext cx="1886857" cy="12772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70514" y="2902853"/>
              <a:ext cx="19013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Processes</a:t>
              </a:r>
              <a:endParaRPr lang="en-US" sz="2000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856506" y="4376054"/>
              <a:ext cx="1886857" cy="12772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Management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577725" y="4347029"/>
              <a:ext cx="1886857" cy="12772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Production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226457" y="4347028"/>
              <a:ext cx="1886857" cy="12772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Problem Solving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Connector 18"/>
            <p:cNvCxnSpPr>
              <a:stCxn id="8" idx="2"/>
              <a:endCxn id="11" idx="0"/>
            </p:cNvCxnSpPr>
            <p:nvPr/>
          </p:nvCxnSpPr>
          <p:spPr>
            <a:xfrm>
              <a:off x="4513946" y="3759235"/>
              <a:ext cx="7208" cy="58779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509485" y="4093025"/>
              <a:ext cx="564605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531260" y="4056775"/>
              <a:ext cx="7254" cy="27432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141031" y="4078546"/>
              <a:ext cx="7254" cy="27432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Universal Systems Model</a:t>
            </a:r>
            <a:endParaRPr lang="en-US" sz="4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1714" y="1716315"/>
            <a:ext cx="8229600" cy="4906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 SOLVING PROCESS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2" indent="-449263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Identifying the problem</a:t>
            </a:r>
          </a:p>
          <a:p>
            <a:pPr marR="0" lvl="2" indent="-449263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Developing solutions to the prob.</a:t>
            </a:r>
          </a:p>
          <a:p>
            <a:pPr marR="0" lvl="2" indent="-449263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Isolating and detailing the best solution</a:t>
            </a:r>
          </a:p>
          <a:p>
            <a:pPr marR="0" lvl="2" indent="-449263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Modeling and evaluating the chosen solution</a:t>
            </a:r>
          </a:p>
          <a:p>
            <a:pPr marL="914400" marR="0" lvl="3" indent="-449263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Pictorial or physical models</a:t>
            </a:r>
          </a:p>
          <a:p>
            <a:pPr marR="0" lvl="2" indent="-449263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Selecting final solution and preparing for production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5856</TotalTime>
  <Words>343</Words>
  <Application>Microsoft Office PowerPoint</Application>
  <PresentationFormat>On-screen Show (4:3)</PresentationFormat>
  <Paragraphs>78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Median</vt:lpstr>
      <vt:lpstr>Office Theme</vt:lpstr>
      <vt:lpstr>1_Median</vt:lpstr>
      <vt:lpstr>3_Median</vt:lpstr>
      <vt:lpstr>4_Median</vt:lpstr>
      <vt:lpstr>5_Median</vt:lpstr>
      <vt:lpstr>6_Median</vt:lpstr>
      <vt:lpstr>7_Median</vt:lpstr>
      <vt:lpstr>Slide 1</vt:lpstr>
      <vt:lpstr>Technology System</vt:lpstr>
      <vt:lpstr>Technology Systems Are:</vt:lpstr>
      <vt:lpstr>Universal Systems Model</vt:lpstr>
      <vt:lpstr>Universal Systems Model</vt:lpstr>
      <vt:lpstr>Universal Systems Model</vt:lpstr>
      <vt:lpstr>Slide 7</vt:lpstr>
      <vt:lpstr>Universal Systems Model</vt:lpstr>
      <vt:lpstr>Universal Systems Model</vt:lpstr>
      <vt:lpstr>Universal Systems Model</vt:lpstr>
      <vt:lpstr>Universal Systems Model</vt:lpstr>
      <vt:lpstr>Universal Systems Model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Tech Ed GFMS</dc:creator>
  <cp:lastModifiedBy>none</cp:lastModifiedBy>
  <cp:revision>609</cp:revision>
  <cp:lastPrinted>1601-01-01T00:00:00Z</cp:lastPrinted>
  <dcterms:created xsi:type="dcterms:W3CDTF">2003-09-25T12:34:52Z</dcterms:created>
  <dcterms:modified xsi:type="dcterms:W3CDTF">2013-07-21T18:20:38Z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