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336" y="1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7D154-5FE3-43FC-81AC-44AC87FA19FC}" type="datetimeFigureOut">
              <a:rPr lang="en-US" smtClean="0"/>
              <a:t>5/12/2014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D4668-EB05-42C6-A113-7A65AE469D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7D154-5FE3-43FC-81AC-44AC87FA19FC}" type="datetimeFigureOut">
              <a:rPr lang="en-US" smtClean="0"/>
              <a:t>5/12/2014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D4668-EB05-42C6-A113-7A65AE469D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7D154-5FE3-43FC-81AC-44AC87FA19FC}" type="datetimeFigureOut">
              <a:rPr lang="en-US" smtClean="0"/>
              <a:t>5/12/2014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D4668-EB05-42C6-A113-7A65AE469D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7D154-5FE3-43FC-81AC-44AC87FA19FC}" type="datetimeFigureOut">
              <a:rPr lang="en-US" smtClean="0"/>
              <a:t>5/12/2014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D4668-EB05-42C6-A113-7A65AE469D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7D154-5FE3-43FC-81AC-44AC87FA19FC}" type="datetimeFigureOut">
              <a:rPr lang="en-US" smtClean="0"/>
              <a:t>5/12/2014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D4668-EB05-42C6-A113-7A65AE469D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7D154-5FE3-43FC-81AC-44AC87FA19FC}" type="datetimeFigureOut">
              <a:rPr lang="en-US" smtClean="0"/>
              <a:t>5/12/2014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D4668-EB05-42C6-A113-7A65AE469D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7D154-5FE3-43FC-81AC-44AC87FA19FC}" type="datetimeFigureOut">
              <a:rPr lang="en-US" smtClean="0"/>
              <a:t>5/12/2014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D4668-EB05-42C6-A113-7A65AE469D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7D154-5FE3-43FC-81AC-44AC87FA19FC}" type="datetimeFigureOut">
              <a:rPr lang="en-US" smtClean="0"/>
              <a:t>5/12/2014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D4668-EB05-42C6-A113-7A65AE469D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7D154-5FE3-43FC-81AC-44AC87FA19FC}" type="datetimeFigureOut">
              <a:rPr lang="en-US" smtClean="0"/>
              <a:t>5/12/2014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D4668-EB05-42C6-A113-7A65AE469D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7D154-5FE3-43FC-81AC-44AC87FA19FC}" type="datetimeFigureOut">
              <a:rPr lang="en-US" smtClean="0"/>
              <a:t>5/12/2014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D4668-EB05-42C6-A113-7A65AE469DF9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7D154-5FE3-43FC-81AC-44AC87FA19FC}" type="datetimeFigureOut">
              <a:rPr lang="en-US" smtClean="0"/>
              <a:t>5/12/2014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51D4668-EB05-42C6-A113-7A65AE469DF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D51D4668-EB05-42C6-A113-7A65AE469DF9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0037D154-5FE3-43FC-81AC-44AC87FA19FC}" type="datetimeFigureOut">
              <a:rPr lang="en-US" smtClean="0"/>
              <a:t>5/12/2014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8000" b="1" dirty="0" smtClean="0"/>
              <a:t>FALLACIES</a:t>
            </a:r>
            <a:endParaRPr lang="en-US" sz="8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800" b="1" dirty="0"/>
              <a:t>Common errors in reasoning that undermine the logic of your </a:t>
            </a:r>
            <a:r>
              <a:rPr lang="en-US" sz="2800" b="1" dirty="0" smtClean="0"/>
              <a:t>argument.</a:t>
            </a:r>
            <a:endParaRPr lang="en-US" sz="2800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0524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b="1" dirty="0" smtClean="0"/>
              <a:t>Common Fallacies:</a:t>
            </a:r>
            <a:endParaRPr lang="en-US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dirty="0" smtClean="0"/>
              <a:t>Ad </a:t>
            </a:r>
            <a:r>
              <a:rPr lang="en-US" sz="2800" b="1" dirty="0" err="1" smtClean="0"/>
              <a:t>Populum</a:t>
            </a:r>
            <a:r>
              <a:rPr lang="en-US" sz="2800" b="1" dirty="0" smtClean="0"/>
              <a:t> </a:t>
            </a:r>
            <a:r>
              <a:rPr lang="en-US" sz="2800" dirty="0" smtClean="0"/>
              <a:t>– “to the people”</a:t>
            </a:r>
          </a:p>
          <a:p>
            <a:pPr lvl="1"/>
            <a:r>
              <a:rPr lang="en-US" sz="2400" dirty="0" smtClean="0"/>
              <a:t>Appeals to the false authority of a person or group of people</a:t>
            </a:r>
          </a:p>
          <a:p>
            <a:pPr lvl="1"/>
            <a:r>
              <a:rPr lang="en-US" sz="2400" u="sng" dirty="0" smtClean="0"/>
              <a:t>Snob Appeal</a:t>
            </a:r>
            <a:r>
              <a:rPr lang="en-US" sz="2400" dirty="0" smtClean="0"/>
              <a:t> – SpongeBob says X, and SpongeBob is an elite; therefore, X is right.</a:t>
            </a:r>
          </a:p>
          <a:p>
            <a:pPr lvl="1"/>
            <a:r>
              <a:rPr lang="en-US" sz="2400" u="sng" dirty="0" smtClean="0"/>
              <a:t>Bandwagon Appeal</a:t>
            </a:r>
            <a:r>
              <a:rPr lang="en-US" sz="2400" dirty="0" smtClean="0"/>
              <a:t> – X is popular; therefore, X is right.</a:t>
            </a:r>
          </a:p>
          <a:p>
            <a:pPr lvl="1"/>
            <a:r>
              <a:rPr lang="en-US" sz="2400" i="1" dirty="0" smtClean="0"/>
              <a:t>Example</a:t>
            </a:r>
            <a:r>
              <a:rPr lang="en-US" sz="2400" dirty="0" smtClean="0"/>
              <a:t>: You should like Bradley Cooper’s movies because everyone else does.</a:t>
            </a:r>
          </a:p>
        </p:txBody>
      </p:sp>
    </p:spTree>
    <p:extLst>
      <p:ext uri="{BB962C8B-B14F-4D97-AF65-F5344CB8AC3E}">
        <p14:creationId xmlns:p14="http://schemas.microsoft.com/office/powerpoint/2010/main" val="1970635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b="1" dirty="0">
                <a:solidFill>
                  <a:srgbClr val="1F497D"/>
                </a:solidFill>
              </a:rPr>
              <a:t>Common Fallacies: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dirty="0"/>
              <a:t>Ad </a:t>
            </a:r>
            <a:r>
              <a:rPr lang="en-US" sz="2800" b="1" dirty="0" smtClean="0"/>
              <a:t>Hominem </a:t>
            </a:r>
            <a:r>
              <a:rPr lang="en-US" sz="2800" dirty="0" smtClean="0"/>
              <a:t>– “against the man”</a:t>
            </a:r>
          </a:p>
          <a:p>
            <a:pPr lvl="1"/>
            <a:r>
              <a:rPr lang="en-US" sz="2400" dirty="0" smtClean="0"/>
              <a:t>Attacking a person, not his or her argument</a:t>
            </a:r>
          </a:p>
          <a:p>
            <a:pPr lvl="1"/>
            <a:r>
              <a:rPr lang="en-US" sz="2400" i="1" dirty="0" smtClean="0"/>
              <a:t>Example</a:t>
            </a:r>
            <a:r>
              <a:rPr lang="en-US" sz="2400" dirty="0" smtClean="0"/>
              <a:t>: Ernest Hemingway’s writings are worthless because he was a drunk who committed suicide.</a:t>
            </a:r>
          </a:p>
          <a:p>
            <a:r>
              <a:rPr lang="en-US" sz="2800" b="1" dirty="0" smtClean="0"/>
              <a:t>Ad </a:t>
            </a:r>
            <a:r>
              <a:rPr lang="en-US" sz="2800" b="1" dirty="0" err="1" smtClean="0"/>
              <a:t>Misericordium</a:t>
            </a:r>
            <a:r>
              <a:rPr lang="en-US" sz="2800" b="1" dirty="0" smtClean="0"/>
              <a:t> </a:t>
            </a:r>
          </a:p>
          <a:p>
            <a:pPr lvl="1"/>
            <a:r>
              <a:rPr lang="en-US" sz="2400" dirty="0" err="1" smtClean="0"/>
              <a:t>Misericordia</a:t>
            </a:r>
            <a:r>
              <a:rPr lang="en-US" sz="2400" dirty="0" smtClean="0"/>
              <a:t> = mercy</a:t>
            </a:r>
          </a:p>
          <a:p>
            <a:pPr lvl="1"/>
            <a:r>
              <a:rPr lang="en-US" sz="2400" dirty="0" smtClean="0"/>
              <a:t>Falsely appealing to sympathy </a:t>
            </a:r>
          </a:p>
          <a:p>
            <a:pPr lvl="1"/>
            <a:r>
              <a:rPr lang="en-US" sz="2400" i="1" dirty="0" smtClean="0"/>
              <a:t>Example</a:t>
            </a:r>
            <a:r>
              <a:rPr lang="en-US" sz="2400" dirty="0" smtClean="0"/>
              <a:t>: Mrs. </a:t>
            </a:r>
            <a:r>
              <a:rPr lang="en-US" sz="2400" dirty="0" err="1" smtClean="0"/>
              <a:t>Kottra’s</a:t>
            </a:r>
            <a:r>
              <a:rPr lang="en-US" sz="2400" dirty="0" smtClean="0"/>
              <a:t> right hand has an unattractive scar, so arguing a test question with her is just plain cruel.</a:t>
            </a:r>
            <a:endParaRPr lang="en-US" sz="2400" dirty="0"/>
          </a:p>
          <a:p>
            <a:pPr marL="11430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9848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b="1" dirty="0" smtClean="0"/>
              <a:t>Common Fallacies:</a:t>
            </a:r>
            <a:endParaRPr lang="en-US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dirty="0" smtClean="0"/>
              <a:t>Hasty Generalization</a:t>
            </a:r>
          </a:p>
          <a:p>
            <a:pPr lvl="1"/>
            <a:r>
              <a:rPr lang="en-US" sz="2400" dirty="0" smtClean="0"/>
              <a:t>Assuming a general rule based on limited or insufficient evidence </a:t>
            </a:r>
          </a:p>
          <a:p>
            <a:pPr lvl="1"/>
            <a:r>
              <a:rPr lang="en-US" sz="2400" i="1" dirty="0" smtClean="0"/>
              <a:t>Example</a:t>
            </a:r>
            <a:r>
              <a:rPr lang="en-US" sz="2400" dirty="0" smtClean="0"/>
              <a:t>: Both times I ate </a:t>
            </a:r>
            <a:r>
              <a:rPr lang="en-US" sz="2400" dirty="0"/>
              <a:t>B</a:t>
            </a:r>
            <a:r>
              <a:rPr lang="en-US" sz="2400" dirty="0" smtClean="0"/>
              <a:t>russels sprouts as a child I became sick; therefore, </a:t>
            </a:r>
            <a:r>
              <a:rPr lang="en-US" sz="2400" dirty="0"/>
              <a:t>B</a:t>
            </a:r>
            <a:r>
              <a:rPr lang="en-US" sz="2400" dirty="0" smtClean="0"/>
              <a:t>russels sprouts must be bad for you.</a:t>
            </a:r>
          </a:p>
          <a:p>
            <a:r>
              <a:rPr lang="en-US" sz="2800" b="1" dirty="0" err="1" smtClean="0"/>
              <a:t>Tu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Quoque</a:t>
            </a:r>
            <a:r>
              <a:rPr lang="en-US" sz="2800" b="1" dirty="0" smtClean="0"/>
              <a:t> </a:t>
            </a:r>
            <a:r>
              <a:rPr lang="en-US" sz="2800" dirty="0" smtClean="0"/>
              <a:t>– “getting even”</a:t>
            </a:r>
          </a:p>
          <a:p>
            <a:pPr lvl="1"/>
            <a:r>
              <a:rPr lang="en-US" sz="2400" dirty="0" smtClean="0"/>
              <a:t>Avoiding an accusation by turning it back on the accuser</a:t>
            </a:r>
          </a:p>
          <a:p>
            <a:pPr lvl="1"/>
            <a:r>
              <a:rPr lang="en-US" sz="2400" i="1" dirty="0" smtClean="0"/>
              <a:t>Example</a:t>
            </a:r>
            <a:r>
              <a:rPr lang="en-US" sz="2400" dirty="0" smtClean="0"/>
              <a:t>: People defend capital punishment on the grounds that the state kills people who have killed.</a:t>
            </a:r>
          </a:p>
          <a:p>
            <a:pPr marL="11430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9750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b="1" dirty="0">
                <a:solidFill>
                  <a:srgbClr val="1F497D"/>
                </a:solidFill>
              </a:rPr>
              <a:t>Common Fallacies: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dirty="0" smtClean="0"/>
              <a:t>Circular Reasoning  </a:t>
            </a:r>
            <a:r>
              <a:rPr lang="en-US" sz="2800" dirty="0" smtClean="0"/>
              <a:t>- “begging the question”</a:t>
            </a:r>
          </a:p>
          <a:p>
            <a:pPr lvl="1"/>
            <a:r>
              <a:rPr lang="en-US" sz="2400" dirty="0" smtClean="0"/>
              <a:t>“Proving” your premise and pretending you made a point</a:t>
            </a:r>
          </a:p>
          <a:p>
            <a:pPr lvl="1"/>
            <a:r>
              <a:rPr lang="en-US" sz="2400" dirty="0" smtClean="0"/>
              <a:t>“X is true because X is true.”</a:t>
            </a:r>
          </a:p>
          <a:p>
            <a:pPr lvl="1"/>
            <a:r>
              <a:rPr lang="en-US" sz="2400" i="1" dirty="0" smtClean="0"/>
              <a:t>Example</a:t>
            </a:r>
            <a:r>
              <a:rPr lang="en-US" sz="2400" dirty="0" smtClean="0"/>
              <a:t>: Women should not be permitted to join men’s clubs because the clubs are for men only.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782253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81</TotalTime>
  <Words>275</Words>
  <Application>Microsoft Office PowerPoint</Application>
  <PresentationFormat>On-screen Show (4:3)</PresentationFormat>
  <Paragraphs>28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Adjacency</vt:lpstr>
      <vt:lpstr>FALLACIES</vt:lpstr>
      <vt:lpstr>Common Fallacies:</vt:lpstr>
      <vt:lpstr>Common Fallacies:</vt:lpstr>
      <vt:lpstr>Common Fallacies:</vt:lpstr>
      <vt:lpstr>Common Fallacies: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LOGICAL FALLACIES</dc:title>
  <dc:creator>Owner</dc:creator>
  <cp:lastModifiedBy>Saint Viator</cp:lastModifiedBy>
  <cp:revision>10</cp:revision>
  <dcterms:created xsi:type="dcterms:W3CDTF">2014-02-11T03:03:05Z</dcterms:created>
  <dcterms:modified xsi:type="dcterms:W3CDTF">2014-05-12T16:03:45Z</dcterms:modified>
</cp:coreProperties>
</file>