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270" r:id="rId3"/>
    <p:sldId id="311" r:id="rId4"/>
    <p:sldId id="271" r:id="rId5"/>
    <p:sldId id="342" r:id="rId6"/>
    <p:sldId id="343" r:id="rId7"/>
    <p:sldId id="344" r:id="rId8"/>
    <p:sldId id="345" r:id="rId9"/>
    <p:sldId id="335" r:id="rId10"/>
    <p:sldId id="336" r:id="rId11"/>
    <p:sldId id="339" r:id="rId12"/>
    <p:sldId id="340" r:id="rId13"/>
    <p:sldId id="341" r:id="rId14"/>
    <p:sldId id="337" r:id="rId15"/>
    <p:sldId id="346" r:id="rId16"/>
    <p:sldId id="338" r:id="rId17"/>
    <p:sldId id="267" r:id="rId18"/>
    <p:sldId id="268" r:id="rId19"/>
    <p:sldId id="269" r:id="rId20"/>
    <p:sldId id="272" r:id="rId21"/>
    <p:sldId id="307" r:id="rId22"/>
    <p:sldId id="308" r:id="rId23"/>
    <p:sldId id="309" r:id="rId24"/>
    <p:sldId id="310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76" r:id="rId34"/>
    <p:sldId id="273" r:id="rId35"/>
    <p:sldId id="275" r:id="rId36"/>
    <p:sldId id="274" r:id="rId37"/>
    <p:sldId id="358" r:id="rId38"/>
    <p:sldId id="366" r:id="rId39"/>
    <p:sldId id="367" r:id="rId40"/>
    <p:sldId id="368" r:id="rId41"/>
    <p:sldId id="359" r:id="rId42"/>
    <p:sldId id="360" r:id="rId43"/>
    <p:sldId id="349" r:id="rId44"/>
    <p:sldId id="365" r:id="rId45"/>
    <p:sldId id="361" r:id="rId46"/>
    <p:sldId id="362" r:id="rId47"/>
    <p:sldId id="363" r:id="rId48"/>
    <p:sldId id="364" r:id="rId49"/>
    <p:sldId id="350" r:id="rId50"/>
    <p:sldId id="351" r:id="rId51"/>
    <p:sldId id="352" r:id="rId52"/>
    <p:sldId id="356" r:id="rId53"/>
    <p:sldId id="370" r:id="rId54"/>
    <p:sldId id="371" r:id="rId55"/>
    <p:sldId id="372" r:id="rId56"/>
    <p:sldId id="373" r:id="rId57"/>
    <p:sldId id="369" r:id="rId58"/>
    <p:sldId id="376" r:id="rId5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4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3941A-7FD0-4981-AAF8-01A246B18731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C9E4A-DFBB-4BD9-AF30-AB6D8034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84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B11BC-6B60-495B-A0EC-39C487D68EEA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8DF8E-0D3C-41BD-90C2-43209D0CC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3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8E206B-008B-4F05-8D7F-D9044BA0A4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3FF619F-AC1D-432D-A069-D204C2A92ED2}" type="slidenum">
              <a:rPr lang="en-US"/>
              <a:pPr eaLnBrk="1" hangingPunct="1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B9E8F4-7E23-4523-8013-0DA40D40EDB5}" type="slidenum">
              <a:rPr lang="en-US"/>
              <a:pPr/>
              <a:t>15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FB6D79-CC3A-4B26-BE52-850FEF7391F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9D0CAA-544B-4E6B-B2BE-FAC5B317DD0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0FEA8F-01EF-4167-8698-9E700540A8C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8C79E6-9C19-4E42-871D-033967EF12B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7BF8ED-FF72-4543-A26D-2252BB8D172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37105B-BCF4-403F-B6EE-66FD02A5031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2ED9BE-1C3F-4CB2-9E5F-3F7B0FE6F47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E12ED2B-A128-4933-BB93-B839F4EF3D7D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12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920D939-E886-4DE9-963D-E73046BC8131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5361026-C4F1-4E4A-9914-493AAA622566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122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B6F6BC8-F223-47B5-9A05-9FD365BFA77E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133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E52CB7F-EDB1-4E60-AA67-620305BAA302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143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480B0F5-B8E7-4E46-9B5A-C6F3F1853C61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15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4D1F1A6-BE14-4DE3-86ED-F2A35FDDDE9E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EC53144-525B-43F4-AA44-C1CF8CE562E2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17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55A31BF-3F2D-4F66-9107-F5881B47FFB4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06EDA-82D9-4866-A2D6-A1A75F766D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F8AC3E-F2CD-4310-AD57-2FAB0F5FEC6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A4932F-CEF5-4B2F-8979-1DAD9F5F30E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9EB6E9-EAC5-4F5B-B5B7-2598A3677366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4B64D3-DBF4-4D1A-A4BC-0910A21F70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9C35DF-46AF-4D75-8933-7C390FC4C0C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F8AC3E-F2CD-4310-AD57-2FAB0F5FEC6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A4932F-CEF5-4B2F-8979-1DAD9F5F30E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4B64D3-DBF4-4D1A-A4BC-0910A21F70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DF174A-0DC0-4ACA-8794-CCEB04E434D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C4D5DF-C5B1-404D-9124-5C39B485E35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3D7D09-380B-4BBF-A66E-F0B78A0F0BE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B3BF95-B4F4-493B-BB71-62325C44F0B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3B9F0E-3559-4CD0-8A06-B80BF249AF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C6CA1F1-EF7D-4EAC-9A22-6F6EC8F0B8AC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985EF0-10C8-4A3B-B7E3-F9BD69235E9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8CFA40-F238-48A9-A89E-BF118F2A25D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6BE8777-F0A6-4D0E-8AC6-23ED2DE7F5F2}" type="slidenum">
              <a:rPr lang="en-US"/>
              <a:pPr eaLnBrk="1" hangingPunct="1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4888358-B194-4DB8-9EDE-B18EDDF88B78}" type="slidenum">
              <a:rPr lang="en-US"/>
              <a:pPr eaLnBrk="1" hangingPunct="1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4888358-B194-4DB8-9EDE-B18EDDF88B78}" type="slidenum">
              <a:rPr lang="en-US"/>
              <a:pPr eaLnBrk="1" hangingPunct="1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4888358-B194-4DB8-9EDE-B18EDDF88B78}" type="slidenum">
              <a:rPr lang="en-US"/>
              <a:pPr eaLnBrk="1" hangingPunct="1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4888358-B194-4DB8-9EDE-B18EDDF88B78}" type="slidenum">
              <a:rPr lang="en-US"/>
              <a:pPr eaLnBrk="1" hangingPunct="1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A9A7-6D06-4D51-8D37-02B43894389F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64DFE-B41B-408E-BA6A-4B9A444C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3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A9A7-6D06-4D51-8D37-02B43894389F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64DFE-B41B-408E-BA6A-4B9A444C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1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A9A7-6D06-4D51-8D37-02B43894389F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64DFE-B41B-408E-BA6A-4B9A444C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10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888C9-027C-4474-ABA1-1FEAF3572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4230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A9A7-6D06-4D51-8D37-02B43894389F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64DFE-B41B-408E-BA6A-4B9A444C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5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A9A7-6D06-4D51-8D37-02B43894389F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64DFE-B41B-408E-BA6A-4B9A444C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6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A9A7-6D06-4D51-8D37-02B43894389F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64DFE-B41B-408E-BA6A-4B9A444C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9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A9A7-6D06-4D51-8D37-02B43894389F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64DFE-B41B-408E-BA6A-4B9A444C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0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A9A7-6D06-4D51-8D37-02B43894389F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64DFE-B41B-408E-BA6A-4B9A444C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8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A9A7-6D06-4D51-8D37-02B43894389F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64DFE-B41B-408E-BA6A-4B9A444C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1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A9A7-6D06-4D51-8D37-02B43894389F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64DFE-B41B-408E-BA6A-4B9A444C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7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A9A7-6D06-4D51-8D37-02B43894389F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64DFE-B41B-408E-BA6A-4B9A444C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6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6A9A7-6D06-4D51-8D37-02B43894389F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64DFE-B41B-408E-BA6A-4B9A444C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1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truthquake.com/wp-content/uploads/2011/12/old-people-cartoon-aids-joke-senior-citizens-funny-motorcycle-harley-dwarf-troll-gnome-sports-will-smith-gay-rapper-lady-gaga-freemason-lesbian-funny-or-die-football-nascar-basketball-baseball-snl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2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a.com/rd/44247.html" TargetMode="External"/><Relationship Id="rId2" Type="http://schemas.openxmlformats.org/officeDocument/2006/relationships/hyperlink" Target="http://www.quia.com/rd/41147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quia.com/rd/59008.html" TargetMode="External"/><Relationship Id="rId4" Type="http://schemas.openxmlformats.org/officeDocument/2006/relationships/hyperlink" Target="http://www.quia.com/rd/44246.html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876800" y="1676400"/>
            <a:ext cx="41148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PSYC 1120</a:t>
            </a:r>
            <a:br>
              <a:rPr lang="en-US" dirty="0" smtClean="0"/>
            </a:br>
            <a:r>
              <a:rPr lang="en-US" dirty="0" smtClean="0"/>
              <a:t>Summer 2012</a:t>
            </a:r>
            <a:br>
              <a:rPr lang="en-US" dirty="0" smtClean="0"/>
            </a:br>
            <a:r>
              <a:rPr lang="en-US" dirty="0" smtClean="0"/>
              <a:t>Day 5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-- Adulthood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54000"/>
            <a:ext cx="3860800" cy="635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186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6" name="Picture 4" descr="BerBr1e_tab_8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6238"/>
            <a:ext cx="5630862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87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6" name="Picture 4" descr="BerBr1e_tab_8_0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92"/>
          <a:stretch/>
        </p:blipFill>
        <p:spPr bwMode="auto">
          <a:xfrm>
            <a:off x="236838" y="533400"/>
            <a:ext cx="875476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2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6" name="Picture 4" descr="BerBr1e_tab_8_0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0" b="37583"/>
          <a:stretch/>
        </p:blipFill>
        <p:spPr bwMode="auto">
          <a:xfrm>
            <a:off x="533400" y="381000"/>
            <a:ext cx="7969827" cy="61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5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6" name="Picture 4" descr="BerBr1e_tab_8_0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29"/>
          <a:stretch/>
        </p:blipFill>
        <p:spPr bwMode="auto">
          <a:xfrm>
            <a:off x="-76199" y="1295400"/>
            <a:ext cx="9220200" cy="529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76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Criticisms of Kohlberg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Kohlberg ignored culture and gender.</a:t>
            </a:r>
          </a:p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Kohlberg’s levels could be labeled personal (preconventional), communal (conventional), and worldwide (postconventional) </a:t>
            </a:r>
            <a:r>
              <a:rPr lang="en-US" sz="280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2800" smtClean="0">
                <a:solidFill>
                  <a:schemeClr val="tx1"/>
                </a:solidFill>
              </a:rPr>
              <a:t> family is not included.</a:t>
            </a:r>
          </a:p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The participants in Kohlberg’s original research were all boys.</a:t>
            </a:r>
          </a:p>
        </p:txBody>
      </p:sp>
    </p:spTree>
    <p:extLst>
      <p:ext uri="{BB962C8B-B14F-4D97-AF65-F5344CB8AC3E}">
        <p14:creationId xmlns:p14="http://schemas.microsoft.com/office/powerpoint/2010/main" val="32752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Carol Gilligan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/>
          </a:bodyPr>
          <a:lstStyle/>
          <a:p>
            <a:r>
              <a:rPr lang="en-US" dirty="0"/>
              <a:t>American feminist ethicist </a:t>
            </a:r>
          </a:p>
          <a:p>
            <a:r>
              <a:rPr lang="en-US" dirty="0" smtClean="0"/>
              <a:t>claimed </a:t>
            </a:r>
            <a:r>
              <a:rPr lang="en-US" dirty="0"/>
              <a:t>that the results </a:t>
            </a:r>
            <a:br>
              <a:rPr lang="en-US" dirty="0"/>
            </a:br>
            <a:r>
              <a:rPr lang="en-US" dirty="0"/>
              <a:t>of Kohlberg’s studies </a:t>
            </a:r>
            <a:r>
              <a:rPr lang="en-US" dirty="0" smtClean="0"/>
              <a:t>were </a:t>
            </a:r>
            <a:r>
              <a:rPr lang="en-US" dirty="0"/>
              <a:t>biased because </a:t>
            </a:r>
            <a:br>
              <a:rPr lang="en-US" dirty="0"/>
            </a:br>
            <a:r>
              <a:rPr lang="en-US" dirty="0"/>
              <a:t>the participants </a:t>
            </a:r>
            <a:r>
              <a:rPr lang="en-US" dirty="0" smtClean="0"/>
              <a:t>in </a:t>
            </a:r>
            <a:r>
              <a:rPr lang="en-US" dirty="0"/>
              <a:t>the basic study </a:t>
            </a:r>
            <a:br>
              <a:rPr lang="en-US" dirty="0"/>
            </a:br>
            <a:r>
              <a:rPr lang="en-US" dirty="0"/>
              <a:t>were largely male </a:t>
            </a:r>
            <a:endParaRPr lang="en-US" dirty="0" smtClean="0"/>
          </a:p>
          <a:p>
            <a:r>
              <a:rPr lang="en-US" dirty="0" smtClean="0"/>
              <a:t>Females reason differently than </a:t>
            </a:r>
            <a:br>
              <a:rPr lang="en-US" dirty="0" smtClean="0"/>
            </a:br>
            <a:r>
              <a:rPr lang="en-US" dirty="0" smtClean="0"/>
              <a:t>males in making moral decisions</a:t>
            </a:r>
            <a:endParaRPr lang="en-US" dirty="0"/>
          </a:p>
        </p:txBody>
      </p:sp>
      <p:pic>
        <p:nvPicPr>
          <p:cNvPr id="27652" name="Picture 4" descr="Carol Gillig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767" y="4191000"/>
            <a:ext cx="1594808" cy="2209800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961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10 Minute Break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6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can be done to avoid waste of cafeteria food?</a:t>
            </a:r>
          </a:p>
          <a:p>
            <a:pPr eaLnBrk="1" hangingPunct="1"/>
            <a:r>
              <a:rPr lang="en-US" smtClean="0"/>
              <a:t>What goes in a good lunch?</a:t>
            </a:r>
          </a:p>
          <a:p>
            <a:pPr lvl="1" eaLnBrk="1" hangingPunct="1"/>
            <a:r>
              <a:rPr lang="en-US" smtClean="0"/>
              <a:t>Pre-schooler</a:t>
            </a:r>
          </a:p>
          <a:p>
            <a:pPr lvl="1" eaLnBrk="1" hangingPunct="1"/>
            <a:r>
              <a:rPr lang="en-US" smtClean="0"/>
              <a:t>Grade school</a:t>
            </a:r>
          </a:p>
          <a:p>
            <a:pPr lvl="1" eaLnBrk="1" hangingPunct="1"/>
            <a:r>
              <a:rPr lang="en-US" smtClean="0"/>
              <a:t>High school</a:t>
            </a:r>
          </a:p>
          <a:p>
            <a:pPr lvl="1" eaLnBrk="1" hangingPunct="1"/>
            <a:r>
              <a:rPr lang="en-US" smtClean="0"/>
              <a:t>Adults at work</a:t>
            </a:r>
          </a:p>
        </p:txBody>
      </p:sp>
    </p:spTree>
    <p:extLst>
      <p:ext uri="{BB962C8B-B14F-4D97-AF65-F5344CB8AC3E}">
        <p14:creationId xmlns:p14="http://schemas.microsoft.com/office/powerpoint/2010/main" val="24314361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Plan a school lunch menu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05800" cy="42672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Plan a healthy school hot lunch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Plan a healthy school sack lunch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Plan a healthy fast food lunch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What can be done to encourage children to consume full lunches at school?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How can parents be involved?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Consider a full day on the pyramid worksheet – your lunch should include at least 1/3 of the recommended portions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How would lunch plans differ for adolescents?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13316" name="Picture 2" descr="C:\Documents and Settings\jfauchier\Local Settings\Temporary Internet Files\Content.IE5\EH2Z8D32\MPj0438787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143000"/>
            <a:ext cx="2160588" cy="1447800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432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/>
              <a:t>What can be done to help obese grade school children?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1.</a:t>
            </a:r>
            <a:br>
              <a:rPr lang="en-US" smtClean="0"/>
            </a:b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2.</a:t>
            </a:r>
            <a:br>
              <a:rPr lang="en-US" smtClean="0"/>
            </a:b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3.</a:t>
            </a:r>
            <a:br>
              <a:rPr lang="en-US" smtClean="0"/>
            </a:b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6313889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Complete answer sheets for test</a:t>
            </a:r>
          </a:p>
          <a:p>
            <a:r>
              <a:rPr lang="en-US" dirty="0" smtClean="0"/>
              <a:t>Finish book reviews</a:t>
            </a:r>
          </a:p>
          <a:p>
            <a:r>
              <a:rPr lang="en-US" dirty="0" smtClean="0"/>
              <a:t>Kohlberg’s Stages of Moral Development</a:t>
            </a:r>
          </a:p>
          <a:p>
            <a:r>
              <a:rPr lang="en-US" dirty="0" smtClean="0"/>
              <a:t>Menu activity</a:t>
            </a:r>
          </a:p>
          <a:p>
            <a:r>
              <a:rPr lang="en-US" dirty="0" err="1" smtClean="0"/>
              <a:t>Schaie’s</a:t>
            </a:r>
            <a:r>
              <a:rPr lang="en-US" dirty="0" smtClean="0"/>
              <a:t> Adult Stages</a:t>
            </a:r>
          </a:p>
          <a:p>
            <a:r>
              <a:rPr lang="en-US" dirty="0" smtClean="0"/>
              <a:t>Group Activity</a:t>
            </a:r>
          </a:p>
          <a:p>
            <a:r>
              <a:rPr lang="en-US" dirty="0" smtClean="0"/>
              <a:t>Review games</a:t>
            </a:r>
          </a:p>
          <a:p>
            <a:r>
              <a:rPr lang="en-US" dirty="0" smtClean="0"/>
              <a:t>Test</a:t>
            </a:r>
          </a:p>
          <a:p>
            <a:r>
              <a:rPr lang="en-US" dirty="0" smtClean="0"/>
              <a:t>Go over grades -- end</a:t>
            </a:r>
            <a:endParaRPr lang="en-US" dirty="0"/>
          </a:p>
        </p:txBody>
      </p:sp>
      <p:pic>
        <p:nvPicPr>
          <p:cNvPr id="1026" name="Picture 2" descr="http://truthquake.com/wp-content/uploads/2011/12/old-people-cartoon-aids-joke-senior-citizens-funny-motorcycle-harley-dwarf-troll-gnome-sports-will-smith-gay-rapper-lady-gaga-freemason-lesbian-funny-or-die-football-nascar-basketball-baseball-snl-300x22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"/>
            <a:ext cx="2400300" cy="1768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70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/>
              <a:t>W</a:t>
            </a:r>
            <a:r>
              <a:rPr lang="en-US" dirty="0" smtClean="0"/>
              <a:t>on’t Happen to 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58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1507" name="Text Placeholder 7"/>
          <p:cNvSpPr>
            <a:spLocks noGrp="1"/>
          </p:cNvSpPr>
          <p:nvPr>
            <p:ph type="body" idx="1"/>
          </p:nvPr>
        </p:nvSpPr>
        <p:spPr>
          <a:xfrm>
            <a:off x="457200" y="2636838"/>
            <a:ext cx="4040188" cy="715962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endParaRPr lang="en-US" smtClean="0">
              <a:latin typeface="Comic Sans MS" pitchFamily="66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smtClean="0">
              <a:latin typeface="Comic Sans MS" pitchFamily="66" charset="0"/>
            </a:endParaRPr>
          </a:p>
          <a:p>
            <a:pPr lvl="1" eaLnBrk="1" hangingPunct="1"/>
            <a:endParaRPr lang="en-US" sz="1800" smtClean="0"/>
          </a:p>
          <a:p>
            <a:endParaRPr lang="en-US" smtClean="0"/>
          </a:p>
        </p:txBody>
      </p:sp>
      <p:sp>
        <p:nvSpPr>
          <p:cNvPr id="21508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2560638"/>
            <a:ext cx="4041775" cy="715962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1509" name="Content Placeholder 10" descr="ft010319.gif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05000"/>
            <a:ext cx="8153400" cy="2568575"/>
          </a:xfrm>
        </p:spPr>
      </p:pic>
      <p:sp>
        <p:nvSpPr>
          <p:cNvPr id="21510" name="Content Placeholder 11"/>
          <p:cNvSpPr>
            <a:spLocks noGrp="1"/>
          </p:cNvSpPr>
          <p:nvPr>
            <p:ph sz="half" idx="2"/>
          </p:nvPr>
        </p:nvSpPr>
        <p:spPr>
          <a:xfrm>
            <a:off x="457200" y="2449513"/>
            <a:ext cx="4040188" cy="3951287"/>
          </a:xfrm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7437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625"/>
            <a:ext cx="4040188" cy="71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2532" name="Content Placeholder 6" descr="ft010320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205038"/>
            <a:ext cx="7996238" cy="2519362"/>
          </a:xfrm>
        </p:spPr>
      </p:pic>
      <p:sp>
        <p:nvSpPr>
          <p:cNvPr id="2253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625"/>
            <a:ext cx="4041775" cy="715963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22534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449513"/>
            <a:ext cx="4041775" cy="3951287"/>
          </a:xfrm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5243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6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3555" name="Content Placeholder 7" descr="ft010321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" y="2286000"/>
            <a:ext cx="8391525" cy="2657475"/>
          </a:xfrm>
        </p:spPr>
      </p:pic>
    </p:spTree>
    <p:extLst>
      <p:ext uri="{BB962C8B-B14F-4D97-AF65-F5344CB8AC3E}">
        <p14:creationId xmlns:p14="http://schemas.microsoft.com/office/powerpoint/2010/main" val="2913057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625"/>
            <a:ext cx="4040188" cy="71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4580" name="Content Placeholder 6" descr="ft010322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86000"/>
            <a:ext cx="8610600" cy="2727325"/>
          </a:xfrm>
        </p:spPr>
      </p:pic>
      <p:sp>
        <p:nvSpPr>
          <p:cNvPr id="2458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625"/>
            <a:ext cx="4041775" cy="715963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2458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3"/>
            <a:ext cx="4041775" cy="3951287"/>
          </a:xfrm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4670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dirty="0" smtClean="0"/>
              <a:t>Stages of Adult Development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5105400"/>
            <a:ext cx="6400800" cy="1752600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G. Warner Schaie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048000" y="3810000"/>
          <a:ext cx="1655763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2" name="Clip" r:id="rId4" imgW="1007280" imgH="1064160" progId="MS_ClipArt_Gallery.2">
                  <p:embed/>
                </p:oleObj>
              </mc:Choice>
              <mc:Fallback>
                <p:oleObj name="Clip" r:id="rId4" imgW="1007280" imgH="10641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810000"/>
                        <a:ext cx="1655763" cy="174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6934200" y="2743200"/>
          <a:ext cx="130016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name="Clip" r:id="rId6" imgW="913320" imgH="1176480" progId="MS_ClipArt_Gallery.2">
                  <p:embed/>
                </p:oleObj>
              </mc:Choice>
              <mc:Fallback>
                <p:oleObj name="Clip" r:id="rId6" imgW="913320" imgH="11764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743200"/>
                        <a:ext cx="1300163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905779"/>
              </p:ext>
            </p:extLst>
          </p:nvPr>
        </p:nvGraphicFramePr>
        <p:xfrm>
          <a:off x="1905000" y="2362200"/>
          <a:ext cx="101758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" name="Clip" r:id="rId8" imgW="659880" imgH="1184040" progId="MS_ClipArt_Gallery.2">
                  <p:embed/>
                </p:oleObj>
              </mc:Choice>
              <mc:Fallback>
                <p:oleObj name="Clip" r:id="rId8" imgW="659880" imgH="11840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362200"/>
                        <a:ext cx="1017588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669900"/>
              </p:ext>
            </p:extLst>
          </p:nvPr>
        </p:nvGraphicFramePr>
        <p:xfrm>
          <a:off x="228600" y="304800"/>
          <a:ext cx="990600" cy="6011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5" name="Clip" r:id="rId10" imgW="721080" imgH="4372200" progId="MS_ClipArt_Gallery.2">
                  <p:embed/>
                </p:oleObj>
              </mc:Choice>
              <mc:Fallback>
                <p:oleObj name="Clip" r:id="rId10" imgW="721080" imgH="43722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4800"/>
                        <a:ext cx="990600" cy="60112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405778"/>
              </p:ext>
            </p:extLst>
          </p:nvPr>
        </p:nvGraphicFramePr>
        <p:xfrm>
          <a:off x="6553200" y="4648200"/>
          <a:ext cx="1312863" cy="182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" name="Clip" r:id="rId12" imgW="1312560" imgH="1820520" progId="MS_ClipArt_Gallery.2">
                  <p:embed/>
                </p:oleObj>
              </mc:Choice>
              <mc:Fallback>
                <p:oleObj name="Clip" r:id="rId12" imgW="1312560" imgH="18205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648200"/>
                        <a:ext cx="1312863" cy="182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090151"/>
              </p:ext>
            </p:extLst>
          </p:nvPr>
        </p:nvGraphicFramePr>
        <p:xfrm>
          <a:off x="4800600" y="2286000"/>
          <a:ext cx="1600200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7" name="Clip" r:id="rId14" imgW="4952880" imgH="3474720" progId="MS_ClipArt_Gallery.2">
                  <p:embed/>
                </p:oleObj>
              </mc:Choice>
              <mc:Fallback>
                <p:oleObj name="Clip" r:id="rId14" imgW="4952880" imgH="34747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286000"/>
                        <a:ext cx="1600200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65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Schaie’s views on adult development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Compared with adolescent, adults become more self- motivated, broader, reasonable, and </a:t>
            </a:r>
            <a:br>
              <a:rPr lang="en-US" sz="3600" dirty="0" smtClean="0"/>
            </a:br>
            <a:r>
              <a:rPr lang="en-US" sz="3600" dirty="0" smtClean="0"/>
              <a:t>practical in relation to </a:t>
            </a:r>
            <a:br>
              <a:rPr lang="en-US" sz="3600" dirty="0" smtClean="0"/>
            </a:br>
            <a:r>
              <a:rPr lang="en-US" sz="3600" dirty="0" smtClean="0"/>
              <a:t>adult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59210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Adult Development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7772400" cy="4114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Stages of adult development correspond with patterns of commitment and social</a:t>
            </a:r>
            <a:br>
              <a:rPr lang="en-US" sz="3600" dirty="0" smtClean="0"/>
            </a:br>
            <a:r>
              <a:rPr lang="en-US" sz="3600" dirty="0" smtClean="0"/>
              <a:t>emphasis of adult life.</a:t>
            </a:r>
          </a:p>
          <a:p>
            <a:r>
              <a:rPr lang="en-US" sz="3600" dirty="0" smtClean="0"/>
              <a:t>Adult stages begin after</a:t>
            </a:r>
            <a:br>
              <a:rPr lang="en-US" sz="3600" dirty="0" smtClean="0"/>
            </a:br>
            <a:r>
              <a:rPr lang="en-US" sz="3600" dirty="0" smtClean="0"/>
              <a:t>childhood and adolescence.</a:t>
            </a:r>
          </a:p>
        </p:txBody>
      </p:sp>
    </p:spTree>
    <p:extLst>
      <p:ext uri="{BB962C8B-B14F-4D97-AF65-F5344CB8AC3E}">
        <p14:creationId xmlns:p14="http://schemas.microsoft.com/office/powerpoint/2010/main" val="382757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Period of Acquisitions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7772400" cy="4114800"/>
          </a:xfrm>
        </p:spPr>
        <p:txBody>
          <a:bodyPr/>
          <a:lstStyle/>
          <a:p>
            <a:r>
              <a:rPr lang="en-US" sz="3600" dirty="0" smtClean="0"/>
              <a:t>Childhood and adolescence</a:t>
            </a:r>
          </a:p>
          <a:p>
            <a:r>
              <a:rPr lang="en-US" sz="3600" dirty="0" smtClean="0"/>
              <a:t>Learning basic skills</a:t>
            </a:r>
          </a:p>
          <a:p>
            <a:r>
              <a:rPr lang="en-US" sz="3600" dirty="0" smtClean="0"/>
              <a:t>Information is absorbed indiscriminately without</a:t>
            </a:r>
            <a:br>
              <a:rPr lang="en-US" sz="3600" dirty="0" smtClean="0"/>
            </a:br>
            <a:r>
              <a:rPr lang="en-US" sz="3600" dirty="0" smtClean="0"/>
              <a:t>regard for its practical significance</a:t>
            </a:r>
            <a:r>
              <a:rPr lang="en-US" dirty="0" smtClean="0"/>
              <a:t>.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935759"/>
              </p:ext>
            </p:extLst>
          </p:nvPr>
        </p:nvGraphicFramePr>
        <p:xfrm>
          <a:off x="7696200" y="152400"/>
          <a:ext cx="1255713" cy="76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Clip" r:id="rId4" imgW="721080" imgH="4372200" progId="MS_ClipArt_Gallery.2">
                  <p:embed/>
                </p:oleObj>
              </mc:Choice>
              <mc:Fallback>
                <p:oleObj name="Clip" r:id="rId4" imgW="721080" imgH="43722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152400"/>
                        <a:ext cx="1255713" cy="762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858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mtClean="0"/>
              <a:t>Achieving Stage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7772400" cy="4114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Late teens and early 20’s</a:t>
            </a:r>
          </a:p>
          <a:p>
            <a:r>
              <a:rPr lang="en-US" sz="3600" dirty="0" smtClean="0"/>
              <a:t>Learning becomes more </a:t>
            </a:r>
            <a:br>
              <a:rPr lang="en-US" sz="3600" dirty="0" smtClean="0"/>
            </a:br>
            <a:r>
              <a:rPr lang="en-US" sz="3600" dirty="0" smtClean="0"/>
              <a:t>goal directed;</a:t>
            </a:r>
            <a:br>
              <a:rPr lang="en-US" sz="3600" dirty="0" smtClean="0"/>
            </a:br>
            <a:r>
              <a:rPr lang="en-US" sz="3600" dirty="0" smtClean="0"/>
              <a:t>entrepreneurial style</a:t>
            </a:r>
          </a:p>
          <a:p>
            <a:r>
              <a:rPr lang="en-US" sz="3600" dirty="0" smtClean="0"/>
              <a:t>Building job-related skills</a:t>
            </a:r>
            <a:br>
              <a:rPr lang="en-US" sz="3600" dirty="0" smtClean="0"/>
            </a:br>
            <a:r>
              <a:rPr lang="en-US" sz="3600" dirty="0" smtClean="0"/>
              <a:t>and reputation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7145338" y="3581400"/>
          <a:ext cx="156845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Clip" r:id="rId4" imgW="659880" imgH="1184040" progId="MS_ClipArt_Gallery.2">
                  <p:embed/>
                </p:oleObj>
              </mc:Choice>
              <mc:Fallback>
                <p:oleObj name="Clip" r:id="rId4" imgW="659880" imgH="11840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8" y="3581400"/>
                        <a:ext cx="156845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533400" y="228600"/>
          <a:ext cx="1655763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Clip" r:id="rId6" imgW="1007280" imgH="1064160" progId="MS_ClipArt_Gallery.2">
                  <p:embed/>
                </p:oleObj>
              </mc:Choice>
              <mc:Fallback>
                <p:oleObj name="Clip" r:id="rId6" imgW="1007280" imgH="10641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"/>
                        <a:ext cx="1655763" cy="174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452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Fill Out your Answer Sheet</a:t>
            </a:r>
            <a:br>
              <a:rPr lang="en-US" smtClean="0"/>
            </a:br>
            <a:r>
              <a:rPr lang="en-US" smtClean="0"/>
              <a:t>You have 10 minutes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6628" name="Picture 2" descr="C:\Users\Jenni\AppData\Local\Microsoft\Windows\Temporary Internet Files\Content.IE5\Y3Z1U34S\MP90043939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746250"/>
            <a:ext cx="6400800" cy="427355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096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Responsible Stage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Approaching middle adulthood</a:t>
            </a:r>
          </a:p>
          <a:p>
            <a:r>
              <a:rPr lang="en-US" sz="3600" dirty="0" smtClean="0"/>
              <a:t>More job stability</a:t>
            </a:r>
          </a:p>
          <a:p>
            <a:r>
              <a:rPr lang="en-US" sz="3600" dirty="0" smtClean="0"/>
              <a:t>Pattern integrates </a:t>
            </a:r>
            <a:br>
              <a:rPr lang="en-US" sz="3600" dirty="0" smtClean="0"/>
            </a:br>
            <a:r>
              <a:rPr lang="en-US" sz="3600" dirty="0" smtClean="0"/>
              <a:t>personal and family </a:t>
            </a:r>
            <a:r>
              <a:rPr lang="en-US" sz="3600" dirty="0" smtClean="0"/>
              <a:t>goals</a:t>
            </a:r>
            <a:endParaRPr lang="en-US" sz="3600" dirty="0" smtClean="0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6248400" y="4648200"/>
          <a:ext cx="25527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Clip" r:id="rId4" imgW="4952880" imgH="3474720" progId="MS_ClipArt_Gallery.2">
                  <p:embed/>
                </p:oleObj>
              </mc:Choice>
              <mc:Fallback>
                <p:oleObj name="Clip" r:id="rId4" imgW="4952880" imgH="34747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648200"/>
                        <a:ext cx="2552700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944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Executive Stage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7724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/>
              <a:t>Middle adulthood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Job security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Attainment of many </a:t>
            </a:r>
            <a:br>
              <a:rPr lang="en-US" sz="3600" dirty="0" smtClean="0"/>
            </a:br>
            <a:r>
              <a:rPr lang="en-US" sz="3600" dirty="0" smtClean="0"/>
              <a:t>goals; mentoring others 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Usually develops a broad sense of social responsibility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477266"/>
              </p:ext>
            </p:extLst>
          </p:nvPr>
        </p:nvGraphicFramePr>
        <p:xfrm>
          <a:off x="6248400" y="1371600"/>
          <a:ext cx="2009775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Clip" r:id="rId4" imgW="913320" imgH="1176480" progId="MS_ClipArt_Gallery.2">
                  <p:embed/>
                </p:oleObj>
              </mc:Choice>
              <mc:Fallback>
                <p:oleObj name="Clip" r:id="rId4" imgW="913320" imgH="11764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371600"/>
                        <a:ext cx="2009775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161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Reintegrative Stage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772400" cy="4114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Late adulthood</a:t>
            </a:r>
          </a:p>
          <a:p>
            <a:r>
              <a:rPr lang="en-US" sz="3600" dirty="0" smtClean="0"/>
              <a:t>Thoughts turn to making sense of life as a whole</a:t>
            </a:r>
          </a:p>
          <a:p>
            <a:r>
              <a:rPr lang="en-US" sz="3600" dirty="0" smtClean="0"/>
              <a:t>Retirement and/or </a:t>
            </a:r>
            <a:br>
              <a:rPr lang="en-US" sz="3600" dirty="0" smtClean="0"/>
            </a:br>
            <a:r>
              <a:rPr lang="en-US" sz="3600" dirty="0" smtClean="0"/>
              <a:t>“passing the torch” to</a:t>
            </a:r>
            <a:br>
              <a:rPr lang="en-US" sz="3600" dirty="0" smtClean="0"/>
            </a:br>
            <a:r>
              <a:rPr lang="en-US" sz="3600" dirty="0" smtClean="0"/>
              <a:t> the next generation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6740525" y="3505200"/>
          <a:ext cx="2192338" cy="304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Clip" r:id="rId4" imgW="1312560" imgH="1820520" progId="MS_ClipArt_Gallery.2">
                  <p:embed/>
                </p:oleObj>
              </mc:Choice>
              <mc:Fallback>
                <p:oleObj name="Clip" r:id="rId4" imgW="1312560" imgH="18205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0525" y="3505200"/>
                        <a:ext cx="2192338" cy="304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10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Group Assignments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Group 1</a:t>
            </a:r>
          </a:p>
          <a:p>
            <a:pPr marL="0" indent="0">
              <a:buNone/>
            </a:pPr>
            <a:r>
              <a:rPr lang="en-US" dirty="0" smtClean="0"/>
              <a:t>Cheryl</a:t>
            </a:r>
          </a:p>
          <a:p>
            <a:pPr marL="0" indent="0">
              <a:buNone/>
            </a:pPr>
            <a:r>
              <a:rPr lang="en-US" dirty="0" smtClean="0"/>
              <a:t>Craig</a:t>
            </a:r>
          </a:p>
          <a:p>
            <a:pPr marL="0" indent="0">
              <a:buNone/>
            </a:pPr>
            <a:r>
              <a:rPr lang="en-US" dirty="0" err="1" smtClean="0"/>
              <a:t>Jeni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Group 2</a:t>
            </a:r>
          </a:p>
          <a:p>
            <a:pPr marL="0" indent="0">
              <a:buNone/>
            </a:pPr>
            <a:r>
              <a:rPr lang="en-US" dirty="0" smtClean="0"/>
              <a:t>Candy</a:t>
            </a:r>
          </a:p>
          <a:p>
            <a:pPr marL="0" indent="0">
              <a:buNone/>
            </a:pPr>
            <a:r>
              <a:rPr lang="en-US" dirty="0" smtClean="0"/>
              <a:t>Angela</a:t>
            </a:r>
          </a:p>
          <a:p>
            <a:pPr marL="0" indent="0">
              <a:buNone/>
            </a:pPr>
            <a:r>
              <a:rPr lang="en-US" dirty="0" err="1" smtClean="0"/>
              <a:t>Jisike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Amber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54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</a:rPr>
              <a:t>Group Discussion Project on Adulthood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457200" y="38100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 </a:t>
            </a:r>
          </a:p>
        </p:txBody>
      </p:sp>
      <p:pic>
        <p:nvPicPr>
          <p:cNvPr id="14340" name="Picture 4" descr="avwfqwne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648200"/>
            <a:ext cx="1512888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or_132fk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343400"/>
            <a:ext cx="1185863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rxz3rtrq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2667000"/>
            <a:ext cx="16002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tvgi1ufo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2590800"/>
            <a:ext cx="1878013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md3k_nad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4419600"/>
            <a:ext cx="1806575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cridttr2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2362200"/>
            <a:ext cx="1439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nugxb0yc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4343400"/>
            <a:ext cx="17462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6187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Group Assignments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Group 1   ages 18 - </a:t>
            </a:r>
            <a:r>
              <a:rPr lang="en-US" sz="4000" dirty="0" smtClean="0"/>
              <a:t>40</a:t>
            </a:r>
            <a:endParaRPr lang="en-US" sz="4000" dirty="0" smtClean="0"/>
          </a:p>
          <a:p>
            <a:pPr eaLnBrk="1" hangingPunct="1"/>
            <a:r>
              <a:rPr lang="en-US" sz="4000" dirty="0" smtClean="0"/>
              <a:t>Group 2  ages </a:t>
            </a:r>
            <a:r>
              <a:rPr lang="en-US" sz="4000" dirty="0" smtClean="0"/>
              <a:t>40 – retirement (age 65)</a:t>
            </a:r>
            <a:endParaRPr lang="en-US" sz="4000" dirty="0" smtClean="0"/>
          </a:p>
          <a:p>
            <a:r>
              <a:rPr lang="en-US" sz="4000" dirty="0" smtClean="0"/>
              <a:t>Group 1  retirement  </a:t>
            </a:r>
            <a:r>
              <a:rPr lang="en-US" sz="4000" dirty="0" smtClean="0"/>
              <a:t>to  75 (early old age)</a:t>
            </a:r>
          </a:p>
          <a:p>
            <a:pPr eaLnBrk="1" hangingPunct="1"/>
            <a:r>
              <a:rPr lang="en-US" sz="4000" dirty="0" smtClean="0"/>
              <a:t>Group 2   </a:t>
            </a:r>
            <a:r>
              <a:rPr lang="en-US" sz="4000" dirty="0" smtClean="0"/>
              <a:t>75 to death (the old-old</a:t>
            </a:r>
            <a:r>
              <a:rPr lang="en-US" sz="4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60308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Questions for each Group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6858000" cy="4267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Gains, strengths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or advantages of being in this age group</a:t>
            </a:r>
            <a:b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</a:br>
            <a:endParaRPr lang="en-US" sz="36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</a:endParaRPr>
          </a:p>
          <a:p>
            <a:pPr eaLnBrk="1" hangingPunct="1"/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Pitfalls, drawbacks or challenges of being in this age group</a:t>
            </a:r>
            <a:b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</a:br>
            <a:endParaRPr lang="en-US" sz="36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15364" name="Picture 4" descr="cridttr2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35775" y="4114800"/>
            <a:ext cx="2122488" cy="2286000"/>
          </a:xfrm>
          <a:noFill/>
        </p:spPr>
      </p:pic>
    </p:spTree>
    <p:extLst>
      <p:ext uri="{BB962C8B-B14F-4D97-AF65-F5344CB8AC3E}">
        <p14:creationId xmlns:p14="http://schemas.microsoft.com/office/powerpoint/2010/main" val="108368545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Instructions</a:t>
            </a:r>
          </a:p>
        </p:txBody>
      </p:sp>
      <p:pic>
        <p:nvPicPr>
          <p:cNvPr id="20483" name="Picture 3" descr="rxz3rtrq[1]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231775"/>
            <a:ext cx="2192338" cy="1735138"/>
          </a:xfrm>
          <a:noFill/>
        </p:spPr>
      </p:pic>
      <p:sp>
        <p:nvSpPr>
          <p:cNvPr id="2048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874838"/>
            <a:ext cx="8686800" cy="4983162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pitchFamily="34" charset="0"/>
              </a:rPr>
              <a:t>Get into your group  </a:t>
            </a:r>
          </a:p>
          <a:p>
            <a:pPr eaLnBrk="1" hangingPunct="1"/>
            <a:r>
              <a:rPr lang="en-US" sz="2800" b="1" dirty="0" smtClean="0">
                <a:latin typeface="Arial" pitchFamily="34" charset="0"/>
              </a:rPr>
              <a:t>Get 2 sheets of flip chart paper; 3 pens each a different </a:t>
            </a:r>
            <a:r>
              <a:rPr lang="en-US" sz="2800" b="1" dirty="0" smtClean="0">
                <a:latin typeface="Arial" pitchFamily="34" charset="0"/>
              </a:rPr>
              <a:t>color</a:t>
            </a:r>
          </a:p>
          <a:p>
            <a:pPr eaLnBrk="1" hangingPunct="1"/>
            <a:r>
              <a:rPr lang="en-US" sz="2800" b="1" dirty="0" smtClean="0">
                <a:latin typeface="Arial" pitchFamily="34" charset="0"/>
              </a:rPr>
              <a:t>Make 1 sheet for advantages/strengths and the second sheet for challenges/pitfalls</a:t>
            </a:r>
            <a:endParaRPr lang="en-US" sz="2800" b="1" dirty="0" smtClean="0">
              <a:latin typeface="Arial" pitchFamily="34" charset="0"/>
            </a:endParaRPr>
          </a:p>
          <a:p>
            <a:pPr eaLnBrk="1" hangingPunct="1"/>
            <a:r>
              <a:rPr lang="en-US" sz="2800" b="1" dirty="0" smtClean="0">
                <a:latin typeface="Arial" pitchFamily="34" charset="0"/>
              </a:rPr>
              <a:t>Appoint a recorder or </a:t>
            </a:r>
            <a:r>
              <a:rPr lang="en-US" sz="2800" b="1" dirty="0" smtClean="0">
                <a:latin typeface="Arial" pitchFamily="34" charset="0"/>
              </a:rPr>
              <a:t>two</a:t>
            </a:r>
          </a:p>
          <a:p>
            <a:pPr eaLnBrk="1" hangingPunct="1"/>
            <a:r>
              <a:rPr lang="en-US" sz="2800" b="1" dirty="0" smtClean="0">
                <a:latin typeface="Arial" pitchFamily="34" charset="0"/>
              </a:rPr>
              <a:t>Brainstorm issues in answer to the two questions for your first age group</a:t>
            </a:r>
            <a:endParaRPr lang="en-US" sz="2800" b="1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201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Biosocial or Physical Domain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Overall growth</a:t>
            </a:r>
          </a:p>
          <a:p>
            <a:r>
              <a:rPr lang="en-US" smtClean="0">
                <a:latin typeface="Arial" pitchFamily="34" charset="0"/>
              </a:rPr>
              <a:t>Health issues</a:t>
            </a:r>
          </a:p>
          <a:p>
            <a:r>
              <a:rPr lang="en-US" smtClean="0">
                <a:latin typeface="Arial" pitchFamily="34" charset="0"/>
              </a:rPr>
              <a:t>Sensory information</a:t>
            </a:r>
          </a:p>
          <a:p>
            <a:r>
              <a:rPr lang="en-US" smtClean="0">
                <a:latin typeface="Arial" pitchFamily="34" charset="0"/>
              </a:rPr>
              <a:t>Sleep and wakening</a:t>
            </a:r>
          </a:p>
          <a:p>
            <a:r>
              <a:rPr lang="en-US" smtClean="0">
                <a:latin typeface="Arial" pitchFamily="34" charset="0"/>
              </a:rPr>
              <a:t>Dietary issues</a:t>
            </a:r>
          </a:p>
          <a:p>
            <a:r>
              <a:rPr lang="en-US" smtClean="0">
                <a:latin typeface="Arial" pitchFamily="34" charset="0"/>
              </a:rPr>
              <a:t>Motor skills and abilities</a:t>
            </a:r>
          </a:p>
          <a:p>
            <a:r>
              <a:rPr lang="en-US" smtClean="0">
                <a:latin typeface="Arial" pitchFamily="34" charset="0"/>
              </a:rPr>
              <a:t>Nervous system development</a:t>
            </a:r>
          </a:p>
        </p:txBody>
      </p:sp>
    </p:spTree>
    <p:extLst>
      <p:ext uri="{BB962C8B-B14F-4D97-AF65-F5344CB8AC3E}">
        <p14:creationId xmlns:p14="http://schemas.microsoft.com/office/powerpoint/2010/main" val="28180340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Cognitive Domain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latin typeface="Arial" pitchFamily="34" charset="0"/>
              </a:rPr>
              <a:t>Information-processing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Arial" pitchFamily="34" charset="0"/>
              </a:rPr>
              <a:t>Memory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Arial" pitchFamily="34" charset="0"/>
              </a:rPr>
              <a:t>Intelligence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Arial" pitchFamily="34" charset="0"/>
              </a:rPr>
              <a:t>Learning and thinking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Arial" pitchFamily="34" charset="0"/>
              </a:rPr>
              <a:t>Language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Arial" pitchFamily="34" charset="0"/>
              </a:rPr>
              <a:t>Moral development and values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Arial" pitchFamily="34" charset="0"/>
              </a:rPr>
              <a:t>Theories of Piaget, Kohlberg, Chomsky, Pavlov, Skinner, Bandura</a:t>
            </a:r>
          </a:p>
          <a:p>
            <a:pPr>
              <a:lnSpc>
                <a:spcPct val="90000"/>
              </a:lnSpc>
            </a:pPr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8091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50292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Be sure to introduce yourself</a:t>
            </a:r>
          </a:p>
          <a:p>
            <a:r>
              <a:rPr lang="en-US" sz="3600" dirty="0" smtClean="0"/>
              <a:t>Use buttons in ZOOM on front right corner to adjust the camera….   </a:t>
            </a:r>
            <a:r>
              <a:rPr lang="en-US" sz="3600" dirty="0" smtClean="0"/>
              <a:t>TELE </a:t>
            </a:r>
            <a:r>
              <a:rPr lang="en-US" sz="3600" dirty="0" smtClean="0"/>
              <a:t>increases image size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for small </a:t>
            </a:r>
            <a:r>
              <a:rPr lang="en-US" sz="3600" dirty="0" smtClean="0"/>
              <a:t>books </a:t>
            </a:r>
            <a:br>
              <a:rPr lang="en-US" sz="3600" dirty="0" smtClean="0"/>
            </a:br>
            <a:r>
              <a:rPr lang="en-US" sz="3600" dirty="0" smtClean="0"/>
              <a:t>and </a:t>
            </a:r>
            <a:r>
              <a:rPr lang="en-US" sz="3600" dirty="0" smtClean="0"/>
              <a:t>WIDE </a:t>
            </a:r>
            <a:r>
              <a:rPr lang="en-US" sz="3600" dirty="0" smtClean="0"/>
              <a:t>brings it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back </a:t>
            </a:r>
            <a:r>
              <a:rPr lang="en-US" sz="3600" dirty="0" smtClean="0"/>
              <a:t>to full page size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Book Reviews</a:t>
            </a:r>
            <a:endParaRPr lang="en-US" dirty="0"/>
          </a:p>
        </p:txBody>
      </p:sp>
      <p:pic>
        <p:nvPicPr>
          <p:cNvPr id="6" name="Picture 8" descr="MCj023311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3810000"/>
            <a:ext cx="4030583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122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Psychosocial Domain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213" y="1479550"/>
            <a:ext cx="8297862" cy="3992563"/>
          </a:xfrm>
        </p:spPr>
        <p:txBody>
          <a:bodyPr>
            <a:normAutofit fontScale="92500" lnSpcReduction="20000"/>
          </a:bodyPr>
          <a:lstStyle/>
          <a:p>
            <a:r>
              <a:rPr lang="en-US" smtClean="0">
                <a:latin typeface="Arial" pitchFamily="34" charset="0"/>
              </a:rPr>
              <a:t>Social life</a:t>
            </a:r>
          </a:p>
          <a:p>
            <a:r>
              <a:rPr lang="en-US" smtClean="0">
                <a:latin typeface="Arial" pitchFamily="34" charset="0"/>
              </a:rPr>
              <a:t>Emotional development and temperament</a:t>
            </a:r>
          </a:p>
          <a:p>
            <a:r>
              <a:rPr lang="en-US" smtClean="0">
                <a:latin typeface="Arial" pitchFamily="34" charset="0"/>
              </a:rPr>
              <a:t>Cultural influences</a:t>
            </a:r>
          </a:p>
          <a:p>
            <a:r>
              <a:rPr lang="en-US" smtClean="0">
                <a:latin typeface="Arial" pitchFamily="34" charset="0"/>
              </a:rPr>
              <a:t>Relationships with parents, family members, teachers, peers, and others</a:t>
            </a:r>
          </a:p>
          <a:p>
            <a:r>
              <a:rPr lang="en-US" smtClean="0">
                <a:latin typeface="Arial" pitchFamily="34" charset="0"/>
              </a:rPr>
              <a:t>Self-concept and self-awareness</a:t>
            </a:r>
          </a:p>
          <a:p>
            <a:r>
              <a:rPr lang="en-US" smtClean="0">
                <a:latin typeface="Arial" pitchFamily="34" charset="0"/>
              </a:rPr>
              <a:t>Psychological development </a:t>
            </a:r>
          </a:p>
          <a:p>
            <a:r>
              <a:rPr lang="en-US" smtClean="0">
                <a:latin typeface="Arial" pitchFamily="34" charset="0"/>
              </a:rPr>
              <a:t>Freudian and Eriksonian Developmental Theories</a:t>
            </a:r>
          </a:p>
          <a:p>
            <a:endParaRPr lang="en-US" smtClean="0">
              <a:solidFill>
                <a:srgbClr val="FFFFCC"/>
              </a:solidFill>
              <a:latin typeface="Arial" pitchFamily="34" charset="0"/>
            </a:endParaRPr>
          </a:p>
          <a:p>
            <a:endParaRPr lang="en-US" smtClean="0">
              <a:solidFill>
                <a:srgbClr val="FFFF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7310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On your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sheets make lists</a:t>
            </a:r>
            <a:endParaRPr lang="en-US" sz="36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22438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</a:rPr>
              <a:t>Gains or advantages </a:t>
            </a:r>
            <a:r>
              <a:rPr lang="en-US" sz="2800" b="1" dirty="0" smtClean="0">
                <a:latin typeface="Arial" pitchFamily="34" charset="0"/>
              </a:rPr>
              <a:t>of being in this age group</a:t>
            </a:r>
          </a:p>
          <a:p>
            <a:pPr lvl="1" eaLnBrk="1" hangingPunct="1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Aim for at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least 15 </a:t>
            </a:r>
            <a:r>
              <a:rPr lang="en-US" sz="2400" b="1" dirty="0" smtClean="0">
                <a:latin typeface="Arial" pitchFamily="34" charset="0"/>
              </a:rPr>
              <a:t>for biological/physical domain</a:t>
            </a:r>
          </a:p>
          <a:p>
            <a:pPr lvl="1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Aim for at least 15</a:t>
            </a:r>
            <a:r>
              <a:rPr lang="en-US" sz="2400" b="1" dirty="0" smtClean="0">
                <a:latin typeface="Arial" pitchFamily="34" charset="0"/>
              </a:rPr>
              <a:t> for </a:t>
            </a:r>
            <a:r>
              <a:rPr lang="en-US" sz="2400" b="1" dirty="0" smtClean="0">
                <a:latin typeface="Arial" pitchFamily="34" charset="0"/>
              </a:rPr>
              <a:t>cognitive domain</a:t>
            </a:r>
          </a:p>
          <a:p>
            <a:pPr lvl="1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Aim for at least 15 </a:t>
            </a:r>
            <a:r>
              <a:rPr lang="en-US" sz="2400" b="1" dirty="0" smtClean="0">
                <a:latin typeface="Arial" pitchFamily="34" charset="0"/>
              </a:rPr>
              <a:t>for </a:t>
            </a:r>
            <a:r>
              <a:rPr lang="en-US" sz="2400" b="1" dirty="0" smtClean="0">
                <a:latin typeface="Arial" pitchFamily="34" charset="0"/>
              </a:rPr>
              <a:t>psychosocial domain</a:t>
            </a:r>
            <a:endParaRPr lang="en-US" b="1" dirty="0" smtClean="0">
              <a:latin typeface="Arial" pitchFamily="34" charset="0"/>
            </a:endParaRPr>
          </a:p>
          <a:p>
            <a:pPr eaLnBrk="1" hangingPunct="1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</a:rPr>
              <a:t>Pitfalls, drawbacks or challenges </a:t>
            </a:r>
            <a:r>
              <a:rPr lang="en-US" sz="2800" b="1" dirty="0" smtClean="0">
                <a:latin typeface="Arial" pitchFamily="34" charset="0"/>
              </a:rPr>
              <a:t>of being in this age group</a:t>
            </a:r>
          </a:p>
          <a:p>
            <a:pPr lvl="1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Aim for at least 15</a:t>
            </a:r>
            <a:r>
              <a:rPr lang="en-US" sz="2400" b="1" dirty="0" smtClean="0">
                <a:latin typeface="Arial" pitchFamily="34" charset="0"/>
              </a:rPr>
              <a:t> for </a:t>
            </a:r>
            <a:r>
              <a:rPr lang="en-US" sz="2400" b="1" dirty="0" smtClean="0">
                <a:latin typeface="Arial" pitchFamily="34" charset="0"/>
              </a:rPr>
              <a:t>biological/physical domain</a:t>
            </a:r>
          </a:p>
          <a:p>
            <a:pPr lvl="1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Aim for at least 15 </a:t>
            </a:r>
            <a:r>
              <a:rPr lang="en-US" sz="2400" b="1" dirty="0" smtClean="0">
                <a:latin typeface="Arial" pitchFamily="34" charset="0"/>
              </a:rPr>
              <a:t>for </a:t>
            </a:r>
            <a:r>
              <a:rPr lang="en-US" sz="2400" b="1" dirty="0" smtClean="0">
                <a:latin typeface="Arial" pitchFamily="34" charset="0"/>
              </a:rPr>
              <a:t>cognitive domain</a:t>
            </a:r>
          </a:p>
          <a:p>
            <a:pPr lvl="1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Aim for at least 15 </a:t>
            </a:r>
            <a:r>
              <a:rPr lang="en-US" sz="2400" b="1" dirty="0" smtClean="0">
                <a:latin typeface="Arial" pitchFamily="34" charset="0"/>
              </a:rPr>
              <a:t>for </a:t>
            </a:r>
            <a:r>
              <a:rPr lang="en-US" sz="2400" b="1" dirty="0" smtClean="0">
                <a:latin typeface="Arial" pitchFamily="34" charset="0"/>
              </a:rPr>
              <a:t>psychosocial </a:t>
            </a:r>
            <a:r>
              <a:rPr lang="en-US" sz="2400" b="1" dirty="0" smtClean="0">
                <a:latin typeface="Arial" pitchFamily="34" charset="0"/>
              </a:rPr>
              <a:t>domain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</a:rPr>
              <a:t>Note:  There will be some overlapping among items on the lists</a:t>
            </a:r>
            <a:endParaRPr lang="en-US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339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051175"/>
          </a:xfrm>
        </p:spPr>
        <p:txBody>
          <a:bodyPr>
            <a:normAutofit/>
          </a:bodyPr>
          <a:lstStyle/>
          <a:p>
            <a:r>
              <a:rPr lang="en-US" dirty="0" smtClean="0"/>
              <a:t>You now have 20 minutes to work on your lists for your first age group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8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Before Reporting Out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51038"/>
            <a:ext cx="8382000" cy="45259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/>
              <a:t>Using a color pen you have not used yet,  indicate whether it is an issue of the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Biosocial Domain            </a:t>
            </a:r>
            <a:r>
              <a:rPr lang="en-US" sz="4400" b="1" dirty="0" smtClean="0">
                <a:solidFill>
                  <a:srgbClr val="C00000"/>
                </a:solidFill>
              </a:rPr>
              <a:t>B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600" b="1" dirty="0" smtClean="0">
              <a:solidFill>
                <a:srgbClr val="C0000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Cognitive Domain           </a:t>
            </a:r>
            <a:r>
              <a:rPr lang="en-US" sz="4400" b="1" dirty="0" smtClean="0">
                <a:solidFill>
                  <a:srgbClr val="C00000"/>
                </a:solidFill>
              </a:rPr>
              <a:t>C</a:t>
            </a:r>
            <a:br>
              <a:rPr lang="en-US" sz="4400" b="1" dirty="0" smtClean="0">
                <a:solidFill>
                  <a:srgbClr val="C00000"/>
                </a:solidFill>
              </a:rPr>
            </a:br>
            <a:endParaRPr lang="en-US" sz="4400" b="1" dirty="0" smtClean="0">
              <a:solidFill>
                <a:srgbClr val="C0000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Psychosocial Domain    </a:t>
            </a:r>
            <a:r>
              <a:rPr lang="en-US" sz="4800" b="1" dirty="0" smtClean="0">
                <a:solidFill>
                  <a:srgbClr val="C00000"/>
                </a:solidFill>
              </a:rPr>
              <a:t> P</a:t>
            </a:r>
            <a:endParaRPr lang="en-US" sz="4000" b="1" dirty="0" smtClean="0">
              <a:solidFill>
                <a:srgbClr val="C00000"/>
              </a:solidFill>
            </a:endParaRPr>
          </a:p>
        </p:txBody>
      </p:sp>
      <p:pic>
        <p:nvPicPr>
          <p:cNvPr id="22532" name="Picture 4" descr="md3k_nad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4386263"/>
            <a:ext cx="2263775" cy="2054225"/>
          </a:xfrm>
          <a:noFill/>
        </p:spPr>
      </p:pic>
    </p:spTree>
    <p:extLst>
      <p:ext uri="{BB962C8B-B14F-4D97-AF65-F5344CB8AC3E}">
        <p14:creationId xmlns:p14="http://schemas.microsoft.com/office/powerpoint/2010/main" val="96581302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When we return, we will do the second age categories for each group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6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Questions for each Group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6858000" cy="4267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Gains, strengths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or advantages of being in this age group</a:t>
            </a:r>
            <a:b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</a:br>
            <a:endParaRPr lang="en-US" sz="36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</a:endParaRPr>
          </a:p>
          <a:p>
            <a:pPr eaLnBrk="1" hangingPunct="1"/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Pitfalls, drawbacks or challenges of being in this age group</a:t>
            </a:r>
            <a:b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</a:br>
            <a:endParaRPr lang="en-US" sz="36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15364" name="Picture 4" descr="cridttr2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35775" y="4114800"/>
            <a:ext cx="2122488" cy="2286000"/>
          </a:xfrm>
          <a:noFill/>
        </p:spPr>
      </p:pic>
    </p:spTree>
    <p:extLst>
      <p:ext uri="{BB962C8B-B14F-4D97-AF65-F5344CB8AC3E}">
        <p14:creationId xmlns:p14="http://schemas.microsoft.com/office/powerpoint/2010/main" val="325785317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Instructions</a:t>
            </a:r>
          </a:p>
        </p:txBody>
      </p:sp>
      <p:pic>
        <p:nvPicPr>
          <p:cNvPr id="20483" name="Picture 3" descr="rxz3rtrq[1]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231775"/>
            <a:ext cx="2192338" cy="1735138"/>
          </a:xfrm>
          <a:noFill/>
        </p:spPr>
      </p:pic>
      <p:sp>
        <p:nvSpPr>
          <p:cNvPr id="2048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874838"/>
            <a:ext cx="8686800" cy="4983162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pitchFamily="34" charset="0"/>
              </a:rPr>
              <a:t>Get into your group  </a:t>
            </a:r>
          </a:p>
          <a:p>
            <a:pPr eaLnBrk="1" hangingPunct="1"/>
            <a:r>
              <a:rPr lang="en-US" sz="2800" b="1" dirty="0" smtClean="0">
                <a:latin typeface="Arial" pitchFamily="34" charset="0"/>
              </a:rPr>
              <a:t>Get 2 sheets of flip chart paper; 3 pens each a different </a:t>
            </a:r>
            <a:r>
              <a:rPr lang="en-US" sz="2800" b="1" dirty="0" smtClean="0">
                <a:latin typeface="Arial" pitchFamily="34" charset="0"/>
              </a:rPr>
              <a:t>color</a:t>
            </a:r>
          </a:p>
          <a:p>
            <a:pPr eaLnBrk="1" hangingPunct="1"/>
            <a:r>
              <a:rPr lang="en-US" sz="2800" b="1" dirty="0" smtClean="0">
                <a:latin typeface="Arial" pitchFamily="34" charset="0"/>
              </a:rPr>
              <a:t>Make 1 sheet for advantages/strengths and the second sheet for challenges/pitfalls</a:t>
            </a:r>
            <a:endParaRPr lang="en-US" sz="2800" b="1" dirty="0" smtClean="0">
              <a:latin typeface="Arial" pitchFamily="34" charset="0"/>
            </a:endParaRPr>
          </a:p>
          <a:p>
            <a:pPr eaLnBrk="1" hangingPunct="1"/>
            <a:r>
              <a:rPr lang="en-US" sz="2800" b="1" dirty="0" smtClean="0">
                <a:latin typeface="Arial" pitchFamily="34" charset="0"/>
              </a:rPr>
              <a:t>Appoint a recorder or </a:t>
            </a:r>
            <a:r>
              <a:rPr lang="en-US" sz="2800" b="1" dirty="0" smtClean="0">
                <a:latin typeface="Arial" pitchFamily="34" charset="0"/>
              </a:rPr>
              <a:t>two</a:t>
            </a:r>
          </a:p>
          <a:p>
            <a:pPr eaLnBrk="1" hangingPunct="1"/>
            <a:r>
              <a:rPr lang="en-US" sz="2800" b="1" dirty="0" smtClean="0">
                <a:latin typeface="Arial" pitchFamily="34" charset="0"/>
              </a:rPr>
              <a:t>Brainstorm issues in answer to the two questions for your second age group</a:t>
            </a:r>
            <a:endParaRPr lang="en-US" sz="2800" b="1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123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On your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sheets make lists</a:t>
            </a:r>
            <a:endParaRPr lang="en-US" sz="36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22438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</a:rPr>
              <a:t>Gains or advantages </a:t>
            </a:r>
            <a:r>
              <a:rPr lang="en-US" sz="2800" b="1" dirty="0" smtClean="0">
                <a:latin typeface="Arial" pitchFamily="34" charset="0"/>
              </a:rPr>
              <a:t>of being in this age group</a:t>
            </a:r>
          </a:p>
          <a:p>
            <a:pPr lvl="1" eaLnBrk="1" hangingPunct="1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Aim for at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least 15 </a:t>
            </a:r>
            <a:r>
              <a:rPr lang="en-US" sz="2400" b="1" dirty="0" smtClean="0">
                <a:latin typeface="Arial" pitchFamily="34" charset="0"/>
              </a:rPr>
              <a:t>for biological/physical domain</a:t>
            </a:r>
          </a:p>
          <a:p>
            <a:pPr lvl="1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Aim for at least 15</a:t>
            </a:r>
            <a:r>
              <a:rPr lang="en-US" sz="2400" b="1" dirty="0" smtClean="0">
                <a:latin typeface="Arial" pitchFamily="34" charset="0"/>
              </a:rPr>
              <a:t> for </a:t>
            </a:r>
            <a:r>
              <a:rPr lang="en-US" sz="2400" b="1" dirty="0" smtClean="0">
                <a:latin typeface="Arial" pitchFamily="34" charset="0"/>
              </a:rPr>
              <a:t>cognitive domain</a:t>
            </a:r>
          </a:p>
          <a:p>
            <a:pPr lvl="1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Aim for at least 15 </a:t>
            </a:r>
            <a:r>
              <a:rPr lang="en-US" sz="2400" b="1" dirty="0" smtClean="0">
                <a:latin typeface="Arial" pitchFamily="34" charset="0"/>
              </a:rPr>
              <a:t>for </a:t>
            </a:r>
            <a:r>
              <a:rPr lang="en-US" sz="2400" b="1" dirty="0" smtClean="0">
                <a:latin typeface="Arial" pitchFamily="34" charset="0"/>
              </a:rPr>
              <a:t>psychosocial domain</a:t>
            </a:r>
            <a:endParaRPr lang="en-US" b="1" dirty="0" smtClean="0">
              <a:latin typeface="Arial" pitchFamily="34" charset="0"/>
            </a:endParaRPr>
          </a:p>
          <a:p>
            <a:pPr eaLnBrk="1" hangingPunct="1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</a:rPr>
              <a:t>Pitfalls, drawbacks or challenges </a:t>
            </a:r>
            <a:r>
              <a:rPr lang="en-US" sz="2800" b="1" dirty="0" smtClean="0">
                <a:latin typeface="Arial" pitchFamily="34" charset="0"/>
              </a:rPr>
              <a:t>of being in this age group</a:t>
            </a:r>
          </a:p>
          <a:p>
            <a:pPr lvl="1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Aim for at least 15</a:t>
            </a:r>
            <a:r>
              <a:rPr lang="en-US" sz="2400" b="1" dirty="0" smtClean="0">
                <a:latin typeface="Arial" pitchFamily="34" charset="0"/>
              </a:rPr>
              <a:t> for </a:t>
            </a:r>
            <a:r>
              <a:rPr lang="en-US" sz="2400" b="1" dirty="0" smtClean="0">
                <a:latin typeface="Arial" pitchFamily="34" charset="0"/>
              </a:rPr>
              <a:t>biological/physical domain</a:t>
            </a:r>
          </a:p>
          <a:p>
            <a:pPr lvl="1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Aim for at least 15 </a:t>
            </a:r>
            <a:r>
              <a:rPr lang="en-US" sz="2400" b="1" dirty="0" smtClean="0">
                <a:latin typeface="Arial" pitchFamily="34" charset="0"/>
              </a:rPr>
              <a:t>for </a:t>
            </a:r>
            <a:r>
              <a:rPr lang="en-US" sz="2400" b="1" dirty="0" smtClean="0">
                <a:latin typeface="Arial" pitchFamily="34" charset="0"/>
              </a:rPr>
              <a:t>cognitive domain</a:t>
            </a:r>
          </a:p>
          <a:p>
            <a:pPr lvl="1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Aim for at least 15 </a:t>
            </a:r>
            <a:r>
              <a:rPr lang="en-US" sz="2400" b="1" dirty="0" smtClean="0">
                <a:latin typeface="Arial" pitchFamily="34" charset="0"/>
              </a:rPr>
              <a:t>for </a:t>
            </a:r>
            <a:r>
              <a:rPr lang="en-US" sz="2400" b="1" dirty="0" smtClean="0">
                <a:latin typeface="Arial" pitchFamily="34" charset="0"/>
              </a:rPr>
              <a:t>psychosocial </a:t>
            </a:r>
            <a:r>
              <a:rPr lang="en-US" sz="2400" b="1" dirty="0" smtClean="0">
                <a:latin typeface="Arial" pitchFamily="34" charset="0"/>
              </a:rPr>
              <a:t>domain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</a:rPr>
              <a:t>Note:  There will be some overlapping among items on the lists</a:t>
            </a:r>
            <a:endParaRPr lang="en-US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822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051175"/>
          </a:xfrm>
        </p:spPr>
        <p:txBody>
          <a:bodyPr>
            <a:normAutofit/>
          </a:bodyPr>
          <a:lstStyle/>
          <a:p>
            <a:r>
              <a:rPr lang="en-US" dirty="0" smtClean="0"/>
              <a:t>You now have 20 minutes to work on your lists for your second age group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Report Out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514600"/>
            <a:ext cx="8001000" cy="42672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Arial" pitchFamily="34" charset="0"/>
              </a:rPr>
              <a:t>Present your list to the class</a:t>
            </a:r>
            <a:br>
              <a:rPr lang="en-US" b="1" smtClean="0">
                <a:latin typeface="Arial" pitchFamily="34" charset="0"/>
              </a:rPr>
            </a:br>
            <a:endParaRPr lang="en-US" b="1" smtClean="0">
              <a:latin typeface="Arial" pitchFamily="34" charset="0"/>
            </a:endParaRPr>
          </a:p>
          <a:p>
            <a:pPr eaLnBrk="1" hangingPunct="1"/>
            <a:r>
              <a:rPr lang="en-US" b="1" smtClean="0">
                <a:latin typeface="Arial" pitchFamily="34" charset="0"/>
              </a:rPr>
              <a:t>Recorder, add any additional issues suggested by class members to the list</a:t>
            </a:r>
          </a:p>
          <a:p>
            <a:pPr eaLnBrk="1" hangingPunct="1"/>
            <a:endParaRPr lang="en-US" b="1" smtClean="0">
              <a:latin typeface="Arial" pitchFamily="34" charset="0"/>
            </a:endParaRPr>
          </a:p>
        </p:txBody>
      </p:sp>
      <p:pic>
        <p:nvPicPr>
          <p:cNvPr id="23556" name="Picture 4" descr="avwfqwne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457200"/>
            <a:ext cx="2065338" cy="2133600"/>
          </a:xfrm>
          <a:noFill/>
        </p:spPr>
      </p:pic>
    </p:spTree>
    <p:extLst>
      <p:ext uri="{BB962C8B-B14F-4D97-AF65-F5344CB8AC3E}">
        <p14:creationId xmlns:p14="http://schemas.microsoft.com/office/powerpoint/2010/main" val="356681228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Piaget’s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Sensorimotor</a:t>
            </a:r>
          </a:p>
          <a:p>
            <a:endParaRPr lang="en-US" sz="2000" dirty="0"/>
          </a:p>
          <a:p>
            <a:r>
              <a:rPr lang="en-US" sz="2000" dirty="0" smtClean="0"/>
              <a:t>Preoperational Thinking</a:t>
            </a:r>
          </a:p>
          <a:p>
            <a:endParaRPr lang="en-US" sz="2000" dirty="0"/>
          </a:p>
          <a:p>
            <a:r>
              <a:rPr lang="en-US" sz="2000" dirty="0" smtClean="0"/>
              <a:t>Concrete Operational Thinking</a:t>
            </a:r>
          </a:p>
          <a:p>
            <a:endParaRPr lang="en-US" sz="2000" dirty="0"/>
          </a:p>
          <a:p>
            <a:r>
              <a:rPr lang="en-US" sz="4000" dirty="0" smtClean="0"/>
              <a:t>Formal Operational Reasoning – late adolescence and adulthood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1194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Casting your Ballot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8305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dirty="0" smtClean="0"/>
              <a:t>Carefully consider the lists presented in each age group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 smtClean="0"/>
              <a:t>Each student will be given </a:t>
            </a:r>
            <a:r>
              <a:rPr lang="en-US" sz="3600" b="1" dirty="0" smtClean="0"/>
              <a:t>some </a:t>
            </a:r>
            <a:r>
              <a:rPr lang="en-US" sz="3600" b="1" dirty="0" smtClean="0"/>
              <a:t>dots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 smtClean="0"/>
              <a:t>Using 3 of your dots, choose the 3 most important issues, concerns, gains, pitfalls, etc. for each </a:t>
            </a:r>
            <a:r>
              <a:rPr lang="en-US" sz="3600" b="1" dirty="0" smtClean="0"/>
              <a:t>stage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 smtClean="0"/>
              <a:t>You will place 3 dots on each of the lists –including your own</a:t>
            </a:r>
            <a:endParaRPr lang="en-US" sz="36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>
              <a:solidFill>
                <a:srgbClr val="336600"/>
              </a:solidFill>
            </a:endParaRPr>
          </a:p>
        </p:txBody>
      </p:sp>
      <p:sp>
        <p:nvSpPr>
          <p:cNvPr id="24580" name="_s1032"/>
          <p:cNvSpPr>
            <a:spLocks noChangeArrowheads="1" noTextEdit="1"/>
          </p:cNvSpPr>
          <p:nvPr/>
        </p:nvSpPr>
        <p:spPr bwMode="auto">
          <a:xfrm>
            <a:off x="8153400" y="228600"/>
            <a:ext cx="730250" cy="728663"/>
          </a:xfrm>
          <a:prstGeom prst="ellipse">
            <a:avLst/>
          </a:prstGeom>
          <a:solidFill>
            <a:srgbClr val="A0D0D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_s1032"/>
          <p:cNvSpPr>
            <a:spLocks noChangeArrowheads="1" noTextEdit="1"/>
          </p:cNvSpPr>
          <p:nvPr/>
        </p:nvSpPr>
        <p:spPr bwMode="auto">
          <a:xfrm>
            <a:off x="7543800" y="609600"/>
            <a:ext cx="730250" cy="728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_s1032"/>
          <p:cNvSpPr>
            <a:spLocks noChangeArrowheads="1" noTextEdit="1"/>
          </p:cNvSpPr>
          <p:nvPr/>
        </p:nvSpPr>
        <p:spPr bwMode="auto">
          <a:xfrm>
            <a:off x="762000" y="457200"/>
            <a:ext cx="730250" cy="7286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_s1032"/>
          <p:cNvSpPr>
            <a:spLocks noChangeArrowheads="1" noTextEdit="1"/>
          </p:cNvSpPr>
          <p:nvPr/>
        </p:nvSpPr>
        <p:spPr bwMode="auto">
          <a:xfrm>
            <a:off x="5226050" y="1066800"/>
            <a:ext cx="730250" cy="7286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_s1032"/>
          <p:cNvSpPr>
            <a:spLocks noChangeArrowheads="1" noTextEdit="1"/>
          </p:cNvSpPr>
          <p:nvPr/>
        </p:nvSpPr>
        <p:spPr bwMode="auto">
          <a:xfrm>
            <a:off x="7696200" y="4419600"/>
            <a:ext cx="730250" cy="728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_s1032"/>
          <p:cNvSpPr>
            <a:spLocks noChangeArrowheads="1" noTextEdit="1"/>
          </p:cNvSpPr>
          <p:nvPr/>
        </p:nvSpPr>
        <p:spPr bwMode="auto">
          <a:xfrm>
            <a:off x="6021489" y="5890806"/>
            <a:ext cx="730250" cy="728663"/>
          </a:xfrm>
          <a:prstGeom prst="ellipse">
            <a:avLst/>
          </a:prstGeom>
          <a:solidFill>
            <a:srgbClr val="A0D0D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0563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Next step for groups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1447800"/>
            <a:ext cx="7315200" cy="5364163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</a:rPr>
              <a:t>Reform in your groups and count the votes on your sheets</a:t>
            </a:r>
          </a:p>
          <a:p>
            <a:pPr eaLnBrk="1" hangingPunct="1"/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</a:rPr>
              <a:t>On 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</a:rPr>
              <a:t>new sheets 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</a:rPr>
              <a:t>record the top </a:t>
            </a:r>
            <a:br>
              <a:rPr lang="en-US" sz="3600" dirty="0" smtClean="0">
                <a:solidFill>
                  <a:srgbClr val="C00000"/>
                </a:solidFill>
                <a:latin typeface="Arial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</a:rPr>
              <a:t>6 - 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</a:rPr>
              <a:t>8 vote 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</a:rPr>
              <a:t>getters from each list</a:t>
            </a:r>
            <a:endParaRPr lang="en-US" sz="3600" dirty="0" smtClean="0">
              <a:solidFill>
                <a:srgbClr val="C00000"/>
              </a:solidFill>
              <a:latin typeface="Arial" pitchFamily="34" charset="0"/>
            </a:endParaRPr>
          </a:p>
          <a:p>
            <a:pPr eaLnBrk="1" hangingPunct="1"/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</a:rPr>
              <a:t>Be sure to indicate the domain for each (B,C, or P)</a:t>
            </a:r>
          </a:p>
          <a:p>
            <a:pPr eaLnBrk="1" hangingPunct="1"/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</a:rPr>
              <a:t>Post your signs on the side wall and leave them</a:t>
            </a:r>
            <a:endParaRPr lang="en-US" dirty="0" smtClean="0">
              <a:solidFill>
                <a:srgbClr val="C00000"/>
              </a:solidFill>
              <a:latin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eaLnBrk="1" hangingPunct="1"/>
            <a:endParaRPr lang="en-US" dirty="0" smtClean="0"/>
          </a:p>
        </p:txBody>
      </p:sp>
      <p:pic>
        <p:nvPicPr>
          <p:cNvPr id="25604" name="Picture 4" descr="or_132fk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685800"/>
            <a:ext cx="1311275" cy="2087563"/>
          </a:xfrm>
          <a:noFill/>
        </p:spPr>
      </p:pic>
    </p:spTree>
    <p:extLst>
      <p:ext uri="{BB962C8B-B14F-4D97-AF65-F5344CB8AC3E}">
        <p14:creationId xmlns:p14="http://schemas.microsoft.com/office/powerpoint/2010/main" val="72402837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117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500" b="1" dirty="0" smtClean="0">
                <a:solidFill>
                  <a:srgbClr val="C00000"/>
                </a:solidFill>
              </a:rPr>
              <a:t>B = bridge into the presentation </a:t>
            </a:r>
            <a:r>
              <a:rPr lang="en-US" sz="3500" dirty="0" smtClean="0"/>
              <a:t>– have some sort of introductory statement, question, picture, etc.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500" b="1" dirty="0" smtClean="0">
                <a:solidFill>
                  <a:srgbClr val="C00000"/>
                </a:solidFill>
              </a:rPr>
              <a:t>O = objective</a:t>
            </a:r>
            <a:r>
              <a:rPr lang="en-US" sz="35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500" dirty="0" smtClean="0"/>
              <a:t>– what is it you hope to accomplish with your information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500" b="1" dirty="0" smtClean="0">
                <a:solidFill>
                  <a:srgbClr val="C00000"/>
                </a:solidFill>
              </a:rPr>
              <a:t>P = present </a:t>
            </a:r>
            <a:r>
              <a:rPr lang="en-US" sz="3500" dirty="0" smtClean="0"/>
              <a:t>the information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500" b="1" dirty="0" smtClean="0">
                <a:solidFill>
                  <a:srgbClr val="C00000"/>
                </a:solidFill>
              </a:rPr>
              <a:t>P = post test </a:t>
            </a:r>
            <a:r>
              <a:rPr lang="en-US" sz="3500" dirty="0" smtClean="0"/>
              <a:t>or pull it together - ask for questions, summarize, wrap it up, etc.  You might ask participants to share how they 	will use your information. </a:t>
            </a:r>
            <a:endParaRPr lang="en-US" sz="3500" dirty="0"/>
          </a:p>
        </p:txBody>
      </p:sp>
      <p:sp>
        <p:nvSpPr>
          <p:cNvPr id="3072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Basic Presentation Plan </a:t>
            </a:r>
          </a:p>
        </p:txBody>
      </p:sp>
    </p:spTree>
    <p:extLst>
      <p:ext uri="{BB962C8B-B14F-4D97-AF65-F5344CB8AC3E}">
        <p14:creationId xmlns:p14="http://schemas.microsoft.com/office/powerpoint/2010/main" val="1921414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Group Presentation Assignment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Your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group will be responsible for a 5 - 10 minute presentation.  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Each member must contribute to the research and to the presentation.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Find websites, do a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powerpoint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or make some pages to show on the Elmo,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use the flip chart sheets, etc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.  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859473" lvl="2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Your presentation needs to have something visual!</a:t>
            </a:r>
          </a:p>
          <a:p>
            <a:pPr marL="859473" lvl="2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Try to involve the audience in some way.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8959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Work Time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</a:rPr>
              <a:t>Looking at the strengths, develop a plan or strategy to make the most of 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</a:rPr>
              <a:t>three 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</a:rPr>
              <a:t>of the main points cited in your final 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</a:rPr>
              <a:t>vote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</a:rPr>
              <a:t>Be sure address the biological, cognitive and psychosocial domains</a:t>
            </a:r>
            <a:endParaRPr lang="en-US" sz="4400" dirty="0">
              <a:solidFill>
                <a:schemeClr val="accent2">
                  <a:lumMod val="50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4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688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</a:rPr>
              <a:t>Looking at the pitfalls, develop a plan or strategy to achieve or compensate for 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</a:rPr>
              <a:t>three 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</a:rPr>
              <a:t>of the main points cited in your final 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</a:rPr>
              <a:t>vote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</a:rPr>
              <a:t>Be sure address the biological, cognitive and psychosocial domains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400" dirty="0">
              <a:solidFill>
                <a:schemeClr val="accent2">
                  <a:lumMod val="50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en-US" sz="4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537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over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#2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Test #3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2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Review the Stages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386638" cy="44973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u="sng" dirty="0" smtClean="0">
                <a:hlinkClick r:id="rId2"/>
              </a:rPr>
              <a:t>http://www.quia.com/rd/41147.html</a:t>
            </a:r>
            <a:r>
              <a:rPr lang="en-US" dirty="0" smtClean="0"/>
              <a:t>      </a:t>
            </a: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Erikson</a:t>
            </a:r>
            <a:endParaRPr lang="en-US" dirty="0" smtClean="0"/>
          </a:p>
          <a:p>
            <a:pPr eaLnBrk="1" hangingPunct="1"/>
            <a:r>
              <a:rPr lang="en-US" u="sng" dirty="0" smtClean="0">
                <a:hlinkClick r:id="rId3"/>
              </a:rPr>
              <a:t>http</a:t>
            </a:r>
            <a:r>
              <a:rPr lang="en-US" u="sng" dirty="0" smtClean="0">
                <a:hlinkClick r:id="rId3"/>
              </a:rPr>
              <a:t>://www.quia.com/rd/44247.html</a:t>
            </a:r>
            <a:r>
              <a:rPr lang="en-US" dirty="0" smtClean="0"/>
              <a:t>    </a:t>
            </a: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Piaget</a:t>
            </a:r>
            <a:endParaRPr lang="en-US" dirty="0" smtClean="0"/>
          </a:p>
          <a:p>
            <a:pPr eaLnBrk="1" hangingPunct="1"/>
            <a:r>
              <a:rPr lang="en-US" u="sng" dirty="0" smtClean="0">
                <a:hlinkClick r:id="rId4"/>
              </a:rPr>
              <a:t>http://www.quia.com/rd/44246.html</a:t>
            </a:r>
            <a:r>
              <a:rPr lang="en-US" dirty="0" smtClean="0"/>
              <a:t>  </a:t>
            </a:r>
            <a:endParaRPr lang="en-US" dirty="0"/>
          </a:p>
          <a:p>
            <a:pPr marL="0" indent="0" eaLnBrk="1" hangingPunct="1">
              <a:buNone/>
            </a:pPr>
            <a:r>
              <a:rPr lang="en-US" dirty="0" smtClean="0"/>
              <a:t>Freud</a:t>
            </a:r>
            <a:endParaRPr lang="en-US" dirty="0" smtClean="0"/>
          </a:p>
          <a:p>
            <a:pPr eaLnBrk="1" hangingPunct="1"/>
            <a:r>
              <a:rPr lang="en-US" dirty="0" smtClean="0"/>
              <a:t> </a:t>
            </a:r>
            <a:r>
              <a:rPr lang="en-US" dirty="0" smtClean="0">
                <a:hlinkClick r:id="rId5"/>
              </a:rPr>
              <a:t>http://www.quia.com/rd/59008.html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err="1" smtClean="0"/>
              <a:t>Schaie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5269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Activities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Group Test</a:t>
            </a:r>
          </a:p>
          <a:p>
            <a:endParaRPr lang="en-US" dirty="0"/>
          </a:p>
          <a:p>
            <a:r>
              <a:rPr lang="en-US" dirty="0" smtClean="0"/>
              <a:t>Return</a:t>
            </a:r>
          </a:p>
          <a:p>
            <a:endParaRPr lang="en-US" dirty="0"/>
          </a:p>
          <a:p>
            <a:r>
              <a:rPr lang="en-US" dirty="0" smtClean="0"/>
              <a:t>Go over grades</a:t>
            </a:r>
          </a:p>
          <a:p>
            <a:endParaRPr lang="en-US" dirty="0"/>
          </a:p>
          <a:p>
            <a:r>
              <a:rPr lang="en-US" dirty="0" smtClean="0"/>
              <a:t>Wrap up!  We’re done!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9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Cognitive Development 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	Formal Operational Thought</a:t>
            </a:r>
          </a:p>
          <a:p>
            <a:pPr lvl="1"/>
            <a:r>
              <a:rPr lang="en-US" smtClean="0"/>
              <a:t>In Piaget’s theory, the fourth and final stage of cognitive development, characterized by more systematic logic and the ability to think about abstract ideas.</a:t>
            </a:r>
          </a:p>
          <a:p>
            <a:pPr>
              <a:buFontTx/>
              <a:buNone/>
            </a:pPr>
            <a:r>
              <a:rPr lang="en-US" b="1" smtClean="0"/>
              <a:t>	Hypothetical thought</a:t>
            </a:r>
          </a:p>
          <a:p>
            <a:pPr lvl="1"/>
            <a:r>
              <a:rPr lang="en-US" smtClean="0"/>
              <a:t>Reasoning that includes propositions and possibilities that may not reflect reality.</a:t>
            </a: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0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Cognitive Development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smtClean="0"/>
              <a:t>Deductive reasoning</a:t>
            </a:r>
          </a:p>
          <a:p>
            <a:pPr lvl="1"/>
            <a:r>
              <a:rPr lang="en-US" smtClean="0"/>
              <a:t>Reasoning from a general statement, premise, or principle, through logical steps, to figure out (deduce) specifics. (Sometimes called top-down reasoning.)</a:t>
            </a:r>
          </a:p>
          <a:p>
            <a:r>
              <a:rPr lang="en-US" b="1" smtClean="0"/>
              <a:t>Inductive reasoning</a:t>
            </a:r>
          </a:p>
          <a:p>
            <a:pPr lvl="1"/>
            <a:r>
              <a:rPr lang="en-US" smtClean="0"/>
              <a:t>Reasoning from one or more specific experiences or facts to a general conclusion; may be less cognitively advanced than deduction. (Sometimes called bottom-up reasoning.)</a:t>
            </a:r>
          </a:p>
        </p:txBody>
      </p:sp>
    </p:spTree>
    <p:extLst>
      <p:ext uri="{BB962C8B-B14F-4D97-AF65-F5344CB8AC3E}">
        <p14:creationId xmlns:p14="http://schemas.microsoft.com/office/powerpoint/2010/main" val="370305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Cognitive Development </a:t>
            </a:r>
          </a:p>
        </p:txBody>
      </p:sp>
      <p:pic>
        <p:nvPicPr>
          <p:cNvPr id="49155" name="Picture 3" descr="C:\Documents and Settings\Greg.LIVINGROOM\Desktop\Berger Brief 9-15\Photos\BerBr1e_fig_9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6"/>
          <a:stretch>
            <a:fillRect/>
          </a:stretch>
        </p:blipFill>
        <p:spPr bwMode="auto">
          <a:xfrm>
            <a:off x="228600" y="2286000"/>
            <a:ext cx="87630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12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Development of Morality</a:t>
            </a:r>
            <a:endParaRPr lang="en-US" dirty="0" smtClean="0"/>
          </a:p>
        </p:txBody>
      </p:sp>
      <p:sp>
        <p:nvSpPr>
          <p:cNvPr id="38915" name="Content Placeholder 5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en-US" dirty="0" smtClean="0"/>
              <a:t>KOHLBERG’S LEVELS OF MORALITY 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Lawrence Kohlberg (1963): Described stages of morality that stem from three levels of moral reasoning, with two stages at each level</a:t>
            </a:r>
          </a:p>
          <a:p>
            <a:pPr eaLnBrk="1" hangingPunct="1">
              <a:buFontTx/>
              <a:buAutoNum type="arabicPeriod"/>
            </a:pPr>
            <a:r>
              <a:rPr lang="en-US" sz="2800" b="1" dirty="0" err="1" smtClean="0"/>
              <a:t>Preconventional</a:t>
            </a:r>
            <a:r>
              <a:rPr lang="en-US" sz="2800" b="1" dirty="0" smtClean="0"/>
              <a:t> moral reasoning: </a:t>
            </a:r>
            <a:r>
              <a:rPr lang="en-US" sz="2800" dirty="0" smtClean="0">
                <a:solidFill>
                  <a:schemeClr val="tx1"/>
                </a:solidFill>
              </a:rPr>
              <a:t>Emphasizes rewards and </a:t>
            </a:r>
            <a:r>
              <a:rPr lang="en-US" sz="2800" dirty="0" smtClean="0">
                <a:solidFill>
                  <a:schemeClr val="tx1"/>
                </a:solidFill>
              </a:rPr>
              <a:t>punishments  (early childhood)</a:t>
            </a:r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en-US" sz="2800" b="1" dirty="0" smtClean="0"/>
              <a:t>Conventional moral reasoning: </a:t>
            </a:r>
            <a:r>
              <a:rPr lang="en-US" sz="2800" dirty="0" smtClean="0">
                <a:solidFill>
                  <a:schemeClr val="tx1"/>
                </a:solidFill>
              </a:rPr>
              <a:t>Emphasizes social </a:t>
            </a:r>
            <a:r>
              <a:rPr lang="en-US" sz="2800" dirty="0" smtClean="0">
                <a:solidFill>
                  <a:schemeClr val="tx1"/>
                </a:solidFill>
              </a:rPr>
              <a:t>rules  (middle childhood – adolescence)</a:t>
            </a:r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en-US" sz="2800" b="1" dirty="0" err="1" smtClean="0"/>
              <a:t>Postconventional</a:t>
            </a:r>
            <a:r>
              <a:rPr lang="en-US" sz="2800" b="1" dirty="0" smtClean="0"/>
              <a:t> moral reasoning: </a:t>
            </a:r>
            <a:r>
              <a:rPr lang="en-US" sz="2800" dirty="0" smtClean="0">
                <a:solidFill>
                  <a:schemeClr val="tx1"/>
                </a:solidFill>
              </a:rPr>
              <a:t>Emphasizing moral </a:t>
            </a:r>
            <a:r>
              <a:rPr lang="en-US" sz="2800" dirty="0" smtClean="0">
                <a:solidFill>
                  <a:schemeClr val="tx1"/>
                </a:solidFill>
              </a:rPr>
              <a:t>principles  (adolescence – adulthood)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1293</Words>
  <Application>Microsoft Office PowerPoint</Application>
  <PresentationFormat>On-screen Show (4:3)</PresentationFormat>
  <Paragraphs>283</Paragraphs>
  <Slides>58</Slides>
  <Notes>41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Office Theme</vt:lpstr>
      <vt:lpstr>Microsoft Clip Gallery</vt:lpstr>
      <vt:lpstr>PSYC 1120 Summer 2012 Day 5   -- Adulthood</vt:lpstr>
      <vt:lpstr>Agenda</vt:lpstr>
      <vt:lpstr>Fill Out your Answer Sheet You have 10 minutes</vt:lpstr>
      <vt:lpstr>Book Reviews</vt:lpstr>
      <vt:lpstr>Remember Piaget’s Stages</vt:lpstr>
      <vt:lpstr>Cognitive Development </vt:lpstr>
      <vt:lpstr>Cognitive Development </vt:lpstr>
      <vt:lpstr>Cognitive Development </vt:lpstr>
      <vt:lpstr>Development of Morality</vt:lpstr>
      <vt:lpstr>PowerPoint Presentation</vt:lpstr>
      <vt:lpstr>PowerPoint Presentation</vt:lpstr>
      <vt:lpstr>PowerPoint Presentation</vt:lpstr>
      <vt:lpstr>PowerPoint Presentation</vt:lpstr>
      <vt:lpstr>Criticisms of Kohlberg</vt:lpstr>
      <vt:lpstr>Carol Gilligan</vt:lpstr>
      <vt:lpstr>10 Minute Break</vt:lpstr>
      <vt:lpstr>PowerPoint Presentation</vt:lpstr>
      <vt:lpstr>Plan a school lunch menu</vt:lpstr>
      <vt:lpstr>What can be done to help obese grade school children?</vt:lpstr>
      <vt:lpstr>Film</vt:lpstr>
      <vt:lpstr>PowerPoint Presentation</vt:lpstr>
      <vt:lpstr>PowerPoint Presentation</vt:lpstr>
      <vt:lpstr>PowerPoint Presentation</vt:lpstr>
      <vt:lpstr>PowerPoint Presentation</vt:lpstr>
      <vt:lpstr>Stages of Adult Development</vt:lpstr>
      <vt:lpstr>Schaie’s views on adult development</vt:lpstr>
      <vt:lpstr>Adult Development</vt:lpstr>
      <vt:lpstr>Period of Acquisitions</vt:lpstr>
      <vt:lpstr>Achieving Stage</vt:lpstr>
      <vt:lpstr>Responsible Stage</vt:lpstr>
      <vt:lpstr>Executive Stage</vt:lpstr>
      <vt:lpstr>Reintegrative Stage</vt:lpstr>
      <vt:lpstr>Group Assignments</vt:lpstr>
      <vt:lpstr>Group Discussion Project on Adulthood</vt:lpstr>
      <vt:lpstr>Group Assignments</vt:lpstr>
      <vt:lpstr>Questions for each Group</vt:lpstr>
      <vt:lpstr>Instructions</vt:lpstr>
      <vt:lpstr>Biosocial or Physical Domain</vt:lpstr>
      <vt:lpstr>Cognitive Domain</vt:lpstr>
      <vt:lpstr>Psychosocial Domain</vt:lpstr>
      <vt:lpstr>On your sheets make lists</vt:lpstr>
      <vt:lpstr>You now have 20 minutes to work on your lists for your first age group</vt:lpstr>
      <vt:lpstr>Before Reporting Out</vt:lpstr>
      <vt:lpstr>Break</vt:lpstr>
      <vt:lpstr>Questions for each Group</vt:lpstr>
      <vt:lpstr>Instructions</vt:lpstr>
      <vt:lpstr>On your sheets make lists</vt:lpstr>
      <vt:lpstr>You now have 20 minutes to work on your lists for your second age group</vt:lpstr>
      <vt:lpstr>Report Out</vt:lpstr>
      <vt:lpstr>Casting your Ballot</vt:lpstr>
      <vt:lpstr>Next step for groups</vt:lpstr>
      <vt:lpstr>Basic Presentation Plan </vt:lpstr>
      <vt:lpstr>Group Presentation Assignment</vt:lpstr>
      <vt:lpstr>Work Time</vt:lpstr>
      <vt:lpstr>PowerPoint Presentation</vt:lpstr>
      <vt:lpstr>Go over tests</vt:lpstr>
      <vt:lpstr>Review the Stages</vt:lpstr>
      <vt:lpstr>Remaining Activities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 1120 Summer 2012 Day 5 -- Adulthood</dc:title>
  <dc:creator>NetTech</dc:creator>
  <cp:lastModifiedBy>NetTech</cp:lastModifiedBy>
  <cp:revision>15</cp:revision>
  <cp:lastPrinted>2012-07-05T21:00:21Z</cp:lastPrinted>
  <dcterms:created xsi:type="dcterms:W3CDTF">2012-07-05T18:24:45Z</dcterms:created>
  <dcterms:modified xsi:type="dcterms:W3CDTF">2012-07-05T21:00:44Z</dcterms:modified>
</cp:coreProperties>
</file>