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activeX/activeX1.xml" ContentType="application/vnd.ms-office.activeX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8"/>
  </p:notesMasterIdLst>
  <p:handoutMasterIdLst>
    <p:handoutMasterId r:id="rId49"/>
  </p:handoutMasterIdLst>
  <p:sldIdLst>
    <p:sldId id="290" r:id="rId2"/>
    <p:sldId id="256" r:id="rId3"/>
    <p:sldId id="257" r:id="rId4"/>
    <p:sldId id="343" r:id="rId5"/>
    <p:sldId id="304" r:id="rId6"/>
    <p:sldId id="293" r:id="rId7"/>
    <p:sldId id="340" r:id="rId8"/>
    <p:sldId id="337" r:id="rId9"/>
    <p:sldId id="338" r:id="rId10"/>
    <p:sldId id="317" r:id="rId11"/>
    <p:sldId id="315" r:id="rId12"/>
    <p:sldId id="316" r:id="rId13"/>
    <p:sldId id="318" r:id="rId14"/>
    <p:sldId id="319" r:id="rId15"/>
    <p:sldId id="327" r:id="rId16"/>
    <p:sldId id="341" r:id="rId17"/>
    <p:sldId id="334" r:id="rId18"/>
    <p:sldId id="336" r:id="rId19"/>
    <p:sldId id="333" r:id="rId20"/>
    <p:sldId id="314" r:id="rId21"/>
    <p:sldId id="335" r:id="rId22"/>
    <p:sldId id="298" r:id="rId23"/>
    <p:sldId id="261" r:id="rId24"/>
    <p:sldId id="320" r:id="rId25"/>
    <p:sldId id="326" r:id="rId26"/>
    <p:sldId id="345" r:id="rId27"/>
    <p:sldId id="347" r:id="rId28"/>
    <p:sldId id="321" r:id="rId29"/>
    <p:sldId id="307" r:id="rId30"/>
    <p:sldId id="281" r:id="rId31"/>
    <p:sldId id="322" r:id="rId32"/>
    <p:sldId id="294" r:id="rId33"/>
    <p:sldId id="275" r:id="rId34"/>
    <p:sldId id="310" r:id="rId35"/>
    <p:sldId id="312" r:id="rId36"/>
    <p:sldId id="311" r:id="rId37"/>
    <p:sldId id="313" r:id="rId38"/>
    <p:sldId id="283" r:id="rId39"/>
    <p:sldId id="274" r:id="rId40"/>
    <p:sldId id="302" r:id="rId41"/>
    <p:sldId id="324" r:id="rId42"/>
    <p:sldId id="328" r:id="rId43"/>
    <p:sldId id="296" r:id="rId44"/>
    <p:sldId id="306" r:id="rId45"/>
    <p:sldId id="339" r:id="rId46"/>
    <p:sldId id="287" r:id="rId4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56B"/>
    <a:srgbClr val="FFA64D"/>
    <a:srgbClr val="B00000"/>
    <a:srgbClr val="FF0000"/>
    <a:srgbClr val="8C0000"/>
    <a:srgbClr val="5000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7" autoAdjust="0"/>
    <p:restoredTop sz="94575" autoAdjust="0"/>
  </p:normalViewPr>
  <p:slideViewPr>
    <p:cSldViewPr showGuides="1">
      <p:cViewPr>
        <p:scale>
          <a:sx n="77" d="100"/>
          <a:sy n="77" d="100"/>
        </p:scale>
        <p:origin x="-1176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5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plotArea>
      <c:layout>
        <c:manualLayout>
          <c:layoutTarget val="inner"/>
          <c:xMode val="edge"/>
          <c:yMode val="edge"/>
          <c:x val="6.9066671153285311E-2"/>
          <c:y val="3.4375000000000003E-2"/>
          <c:w val="0.57839401485070774"/>
          <c:h val="0.84093233267716538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Never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Laptop</c:v>
                </c:pt>
                <c:pt idx="1">
                  <c:v>Smartphone</c:v>
                </c:pt>
                <c:pt idx="2">
                  <c:v>Small Tablet</c:v>
                </c:pt>
                <c:pt idx="3">
                  <c:v>Full size tablet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</c:v>
                </c:pt>
                <c:pt idx="1">
                  <c:v>34</c:v>
                </c:pt>
                <c:pt idx="2">
                  <c:v>62</c:v>
                </c:pt>
                <c:pt idx="3">
                  <c:v>55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 few time a month of less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Laptop</c:v>
                </c:pt>
                <c:pt idx="1">
                  <c:v>Smartphone</c:v>
                </c:pt>
                <c:pt idx="2">
                  <c:v>Small Tablet</c:v>
                </c:pt>
                <c:pt idx="3">
                  <c:v>Full size tablet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5</c:v>
                </c:pt>
                <c:pt idx="1">
                  <c:v>18</c:v>
                </c:pt>
                <c:pt idx="2">
                  <c:v>14</c:v>
                </c:pt>
                <c:pt idx="3">
                  <c:v>14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At least a few times a week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Laptop</c:v>
                </c:pt>
                <c:pt idx="1">
                  <c:v>Smartphone</c:v>
                </c:pt>
                <c:pt idx="2">
                  <c:v>Small Tablet</c:v>
                </c:pt>
                <c:pt idx="3">
                  <c:v>Full size tablet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91</c:v>
                </c:pt>
                <c:pt idx="1">
                  <c:v>48</c:v>
                </c:pt>
                <c:pt idx="2">
                  <c:v>24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5037056"/>
        <c:axId val="45038592"/>
      </c:barChart>
      <c:catAx>
        <c:axId val="45037056"/>
        <c:scaling>
          <c:orientation val="minMax"/>
        </c:scaling>
        <c:delete val="0"/>
        <c:axPos val="b"/>
        <c:majorGridlines/>
        <c:numFmt formatCode="General" sourceLinked="0"/>
        <c:majorTickMark val="out"/>
        <c:minorTickMark val="none"/>
        <c:tickLblPos val="nextTo"/>
        <c:crossAx val="45038592"/>
        <c:crosses val="autoZero"/>
        <c:auto val="1"/>
        <c:lblAlgn val="ctr"/>
        <c:lblOffset val="100"/>
        <c:noMultiLvlLbl val="0"/>
      </c:catAx>
      <c:valAx>
        <c:axId val="4503859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450370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7882069228525921"/>
          <c:y val="0.40038165606011578"/>
          <c:w val="0.32117930771474079"/>
          <c:h val="0.1901040880163952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0.66791</cdr:x>
      <cdr:y>0.625</cdr:y>
    </cdr:from>
    <cdr:to>
      <cdr:x>1</cdr:x>
      <cdr:y>0.6811</cdr:y>
    </cdr:to>
    <cdr:sp macro="" textlink="">
      <cdr:nvSpPr>
        <cdr:cNvPr id="2" name="TextBox 2"/>
        <cdr:cNvSpPr txBox="1"/>
      </cdr:nvSpPr>
      <cdr:spPr>
        <a:xfrm xmlns:a="http://schemas.openxmlformats.org/drawingml/2006/main">
          <a:off x="5976938" y="3429000"/>
          <a:ext cx="2971800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Times New Roman" pitchFamily="18" charset="0"/>
              <a:ea typeface="+mn-ea"/>
              <a:cs typeface="Arial" pitchFamily="34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Times New Roman" pitchFamily="18" charset="0"/>
              <a:ea typeface="+mn-ea"/>
              <a:cs typeface="Arial" pitchFamily="34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Times New Roman" pitchFamily="18" charset="0"/>
              <a:ea typeface="+mn-ea"/>
              <a:cs typeface="Arial" pitchFamily="34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Times New Roman" pitchFamily="18" charset="0"/>
              <a:ea typeface="+mn-ea"/>
              <a:cs typeface="Arial" pitchFamily="34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Times New Roman" pitchFamily="18" charset="0"/>
              <a:ea typeface="+mn-ea"/>
              <a:cs typeface="Arial" pitchFamily="34" charset="0"/>
            </a:defRPr>
          </a:lvl5pPr>
          <a:lvl6pPr marL="2286000" algn="l" defTabSz="914400" rtl="0" eaLnBrk="1" latinLnBrk="0" hangingPunct="1">
            <a:defRPr sz="2400" kern="1200">
              <a:solidFill>
                <a:schemeClr val="tx1"/>
              </a:solidFill>
              <a:latin typeface="Times New Roman" pitchFamily="18" charset="0"/>
              <a:ea typeface="+mn-ea"/>
              <a:cs typeface="Arial" pitchFamily="34" charset="0"/>
            </a:defRPr>
          </a:lvl6pPr>
          <a:lvl7pPr marL="2743200" algn="l" defTabSz="914400" rtl="0" eaLnBrk="1" latinLnBrk="0" hangingPunct="1">
            <a:defRPr sz="2400" kern="1200">
              <a:solidFill>
                <a:schemeClr val="tx1"/>
              </a:solidFill>
              <a:latin typeface="Times New Roman" pitchFamily="18" charset="0"/>
              <a:ea typeface="+mn-ea"/>
              <a:cs typeface="Arial" pitchFamily="34" charset="0"/>
            </a:defRPr>
          </a:lvl7pPr>
          <a:lvl8pPr marL="3200400" algn="l" defTabSz="914400" rtl="0" eaLnBrk="1" latinLnBrk="0" hangingPunct="1">
            <a:defRPr sz="2400" kern="1200">
              <a:solidFill>
                <a:schemeClr val="tx1"/>
              </a:solidFill>
              <a:latin typeface="Times New Roman" pitchFamily="18" charset="0"/>
              <a:ea typeface="+mn-ea"/>
              <a:cs typeface="Arial" pitchFamily="34" charset="0"/>
            </a:defRPr>
          </a:lvl8pPr>
          <a:lvl9pPr marL="3657600" algn="l" defTabSz="914400" rtl="0" eaLnBrk="1" latinLnBrk="0" hangingPunct="1">
            <a:defRPr sz="2400" kern="1200">
              <a:solidFill>
                <a:schemeClr val="tx1"/>
              </a:solidFill>
              <a:latin typeface="Times New Roman" pitchFamily="18" charset="0"/>
              <a:ea typeface="+mn-ea"/>
              <a:cs typeface="Arial" pitchFamily="34" charset="0"/>
            </a:defRPr>
          </a:lvl9pPr>
        </a:lstStyle>
        <a:p xmlns:a="http://schemas.openxmlformats.org/drawingml/2006/main">
          <a:r>
            <a:rPr lang="en-US" sz="1400" dirty="0" smtClean="0"/>
            <a:t>Source: Person Mobile 2014</a:t>
          </a:r>
          <a:endParaRPr lang="en-US" sz="14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3F7399AA-7D55-4170-A7C0-3B4368A5FD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647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1264518A-3048-4934-9FFB-3FC252FFC5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4685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5EB4F3B-5157-4B08-912B-35160F93AF03}" type="slidenum">
              <a:rPr lang="en-US" smtClean="0">
                <a:latin typeface="Times New Roman" pitchFamily="18" charset="0"/>
              </a:rPr>
              <a:pPr>
                <a:defRPr/>
              </a:pPr>
              <a:t>1</a:t>
            </a:fld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99653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64518A-3048-4934-9FFB-3FC252FFC50E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4910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64518A-3048-4934-9FFB-3FC252FFC50E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9251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055D21B-B95A-49D2-8AA9-EC5A12917286}" type="slidenum">
              <a:rPr lang="en-US" smtClean="0">
                <a:latin typeface="Times New Roman" pitchFamily="18" charset="0"/>
              </a:rPr>
              <a:pPr>
                <a:defRPr/>
              </a:pPr>
              <a:t>22</a:t>
            </a:fld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99328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7A7B1E6-3F83-4FFB-A15F-EDE8828A108C}" type="slidenum">
              <a:rPr lang="en-US" smtClean="0">
                <a:latin typeface="Times New Roman" pitchFamily="18" charset="0"/>
              </a:rPr>
              <a:pPr>
                <a:defRPr/>
              </a:pPr>
              <a:t>23</a:t>
            </a:fld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09856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64518A-3048-4934-9FFB-3FC252FFC50E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4815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64518A-3048-4934-9FFB-3FC252FFC50E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1784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64518A-3048-4934-9FFB-3FC252FFC50E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5900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64518A-3048-4934-9FFB-3FC252FFC50E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0817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BF26156-35E9-442C-B42E-10850C3FE91B}" type="slidenum">
              <a:rPr lang="en-US" smtClean="0">
                <a:latin typeface="Times New Roman" pitchFamily="18" charset="0"/>
              </a:rPr>
              <a:pPr>
                <a:defRPr/>
              </a:pPr>
              <a:t>30</a:t>
            </a:fld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77587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64518A-3048-4934-9FFB-3FC252FFC50E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1818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8BAE7B9-CFA0-46A0-A777-C443C1D9FA02}" type="slidenum">
              <a:rPr lang="en-US" smtClean="0">
                <a:latin typeface="Times New Roman" pitchFamily="18" charset="0"/>
              </a:rPr>
              <a:pPr>
                <a:defRPr/>
              </a:pPr>
              <a:t>2</a:t>
            </a:fld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52697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A4981D-52CE-44C0-81DA-4FEAE133C182}" type="slidenum">
              <a:rPr lang="en-US" smtClean="0">
                <a:latin typeface="Times New Roman" pitchFamily="18" charset="0"/>
              </a:rPr>
              <a:pPr>
                <a:defRPr/>
              </a:pPr>
              <a:t>32</a:t>
            </a:fld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64095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C812693-0601-4B27-8C14-E3CFCD34412E}" type="slidenum">
              <a:rPr lang="en-US" smtClean="0">
                <a:latin typeface="Times New Roman" pitchFamily="18" charset="0"/>
              </a:rPr>
              <a:pPr>
                <a:defRPr/>
              </a:pPr>
              <a:t>33</a:t>
            </a:fld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10339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64518A-3048-4934-9FFB-3FC252FFC50E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5641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64518A-3048-4934-9FFB-3FC252FFC50E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28430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64518A-3048-4934-9FFB-3FC252FFC50E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59728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64518A-3048-4934-9FFB-3FC252FFC50E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28771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9E8C666-1796-4F77-BF17-B43DF03E8F3A}" type="slidenum">
              <a:rPr lang="en-US" smtClean="0">
                <a:latin typeface="Times New Roman" pitchFamily="18" charset="0"/>
              </a:rPr>
              <a:pPr>
                <a:defRPr/>
              </a:pPr>
              <a:t>38</a:t>
            </a:fld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978140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A25D74F-EF14-4C56-B9BA-CE33F45721E8}" type="slidenum">
              <a:rPr lang="en-US" smtClean="0">
                <a:latin typeface="Times New Roman" pitchFamily="18" charset="0"/>
              </a:rPr>
              <a:pPr>
                <a:defRPr/>
              </a:pPr>
              <a:t>39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423577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64518A-3048-4934-9FFB-3FC252FFC50E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76548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mtClean="0">
                <a:latin typeface="Times New Roman" pitchFamily="18" charset="0"/>
              </a:rPr>
              <a:t>Press F5 or enter presentation mode to view the poll
In an emergency during your presentation, if the poll isn't showing, navigate to this link in your web browser:
http://www.polleverywhere.com/multiple_choice_polls/NDcyNjkzMQ</a:t>
            </a:r>
          </a:p>
          <a:p>
            <a:pPr>
              <a:spcBef>
                <a:spcPct val="0"/>
              </a:spcBef>
            </a:pPr>
            <a:endParaRPr lang="en-US" smtClean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en-US" smtClean="0">
                <a:latin typeface="Times New Roman" pitchFamily="18" charset="0"/>
              </a:rPr>
              <a:t>If you like, you can use this slide as a template for your own voting slides. You might use a slide like this if you feel your audience would benefit from the picture showing a text message on a phone.</a:t>
            </a:r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7DEBEAB-57B8-4944-9547-C6B010115449}" type="slidenum">
              <a:rPr lang="en-US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5873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0C42F7B-CFC8-45A4-B8D8-ACB39340F00F}" type="slidenum">
              <a:rPr lang="en-US" smtClean="0">
                <a:latin typeface="Times New Roman" pitchFamily="18" charset="0"/>
              </a:rPr>
              <a:pPr>
                <a:defRPr/>
              </a:pPr>
              <a:t>3</a:t>
            </a:fld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995602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B64678-F803-4393-94ED-7B304C00D886}" type="slidenum">
              <a:rPr lang="en-US" smtClean="0">
                <a:latin typeface="Times New Roman" pitchFamily="18" charset="0"/>
              </a:rPr>
              <a:pPr>
                <a:defRPr/>
              </a:pPr>
              <a:t>43</a:t>
            </a:fld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126711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64518A-3048-4934-9FFB-3FC252FFC50E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44136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DD3F1A8-9E48-4E40-BDDD-871CD107FDBB}" type="slidenum">
              <a:rPr lang="en-US" smtClean="0">
                <a:latin typeface="Times New Roman" pitchFamily="18" charset="0"/>
              </a:rPr>
              <a:pPr>
                <a:defRPr/>
              </a:pPr>
              <a:t>46</a:t>
            </a:fld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87590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64518A-3048-4934-9FFB-3FC252FFC50E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9462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272AEB8-3644-44C4-9BF5-38E7827879A5}" type="slidenum">
              <a:rPr lang="en-US" smtClean="0">
                <a:latin typeface="Times New Roman" pitchFamily="18" charset="0"/>
              </a:rPr>
              <a:pPr>
                <a:defRPr/>
              </a:pPr>
              <a:t>6</a:t>
            </a:fld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43985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64518A-3048-4934-9FFB-3FC252FFC50E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938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64518A-3048-4934-9FFB-3FC252FFC50E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1179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64518A-3048-4934-9FFB-3FC252FFC50E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8627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64518A-3048-4934-9FFB-3FC252FFC50E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617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maltomed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09600"/>
            <a:ext cx="3833813" cy="5749925"/>
          </a:xfrm>
          <a:prstGeom prst="rect">
            <a:avLst/>
          </a:prstGeom>
          <a:ln>
            <a:noFill/>
          </a:ln>
          <a:effectLst>
            <a:reflection blurRad="6350" stA="50000" endA="300" endPos="38500" dist="508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0" y="2286000"/>
            <a:ext cx="4648200" cy="1143000"/>
          </a:xfrm>
          <a:effectLst/>
        </p:spPr>
        <p:txBody>
          <a:bodyPr/>
          <a:lstStyle>
            <a:lvl1pPr>
              <a:defRPr b="0">
                <a:solidFill>
                  <a:srgbClr val="5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0" y="3886200"/>
            <a:ext cx="3962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600200" y="6248400"/>
            <a:ext cx="6019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Metropolitan Community College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7DA283-D571-4F42-9E89-B50D3985CC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600200" y="6248400"/>
            <a:ext cx="6019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Metropolitan Community College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265428-7C20-4E4C-8B77-C998A67D07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600200" y="6248400"/>
            <a:ext cx="6019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Metropolitan Community College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F5D5DE-F5CC-46A7-99D2-39CD3D3BE6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600200" y="6248400"/>
            <a:ext cx="6019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Metropolitan Community College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882EA3-8C03-4B23-A95E-686E818DDA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1B8187-1D8A-439D-BA06-380C374440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8B4FC5-08BB-4E7C-A2B9-0D7C038F04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600200" y="6248400"/>
            <a:ext cx="6019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Metropolitan Community College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449CB-EEE5-4D5A-A5B3-8E261FD2D8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600200" y="6248400"/>
            <a:ext cx="6019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Metropolitan Community College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147660-A4F1-4B98-BC0F-4DAE0EA3C7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600200" y="6248400"/>
            <a:ext cx="6019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Metropolitan Community College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A447B4-C728-430D-8E2F-1D2EEE0900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600200" y="6248400"/>
            <a:ext cx="6019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Metropolitan Community College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95C9EE-EE40-4B25-B8A8-AFA091E94B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ll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B56B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817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600200" y="6248400"/>
            <a:ext cx="6019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Metropolitan Community College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F98DD-2E35-455B-93B3-5452645AB3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5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hotchoc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000" t="5155" r="5333"/>
          <a:stretch>
            <a:fillRect/>
          </a:stretch>
        </p:blipFill>
        <p:spPr bwMode="auto">
          <a:xfrm>
            <a:off x="8001000" y="5334000"/>
            <a:ext cx="1066800" cy="14430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7E729D98-9634-4072-AF60-DF8514026F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7391400" y="4724400"/>
            <a:ext cx="1752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Times New Roman" charset="0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0" r:id="rId2"/>
    <p:sldLayoutId id="2147483711" r:id="rId3"/>
    <p:sldLayoutId id="2147483713" r:id="rId4"/>
    <p:sldLayoutId id="2147483714" r:id="rId5"/>
    <p:sldLayoutId id="2147483715" r:id="rId6"/>
    <p:sldLayoutId id="2147483716" r:id="rId7"/>
    <p:sldLayoutId id="2147483722" r:id="rId8"/>
    <p:sldLayoutId id="2147483717" r:id="rId9"/>
    <p:sldLayoutId id="2147483718" r:id="rId10"/>
    <p:sldLayoutId id="2147483719" r:id="rId11"/>
    <p:sldLayoutId id="2147483720" r:id="rId12"/>
    <p:sldLayoutId id="2147483721" r:id="rId13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8C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8C0000"/>
          </a:solidFill>
          <a:latin typeface="Albertus (W1)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8C0000"/>
          </a:solidFill>
          <a:latin typeface="Albertus (W1)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8C0000"/>
          </a:solidFill>
          <a:latin typeface="Albertus (W1)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8C0000"/>
          </a:solidFill>
          <a:latin typeface="Albertus (W1)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8C0000"/>
          </a:solidFill>
          <a:latin typeface="Albertus (W1)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8C0000"/>
          </a:solidFill>
          <a:latin typeface="Albertus (W1)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8C0000"/>
          </a:solidFill>
          <a:latin typeface="Albertus (W1)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8C0000"/>
          </a:solidFill>
          <a:latin typeface="Albertus (W1)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ª"/>
        <a:defRPr sz="3200" b="1">
          <a:solidFill>
            <a:srgbClr val="5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rgbClr val="5000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rgbClr val="50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rgbClr val="5000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rgbClr val="500000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rgbClr val="500000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rgbClr val="500000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rgbClr val="500000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rgbClr val="5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dlet.com/" TargetMode="External"/><Relationship Id="rId2" Type="http://schemas.openxmlformats.org/officeDocument/2006/relationships/hyperlink" Target="http://todaysmeet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wonderopolis.org/" TargetMode="External"/><Relationship Id="rId4" Type="http://schemas.openxmlformats.org/officeDocument/2006/relationships/hyperlink" Target="http://padlet.com/sleigh/MCC_IDS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ordpress.com/" TargetMode="External"/><Relationship Id="rId2" Type="http://schemas.openxmlformats.org/officeDocument/2006/relationships/hyperlink" Target="http://ideasfromthesandbox.wordpress.com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faculty.mccneb.edu/jgarvey4/" TargetMode="External"/><Relationship Id="rId3" Type="http://schemas.openxmlformats.org/officeDocument/2006/relationships/hyperlink" Target="http://www.quia.com/pages/jfauchier/maltomedia" TargetMode="External"/><Relationship Id="rId7" Type="http://schemas.openxmlformats.org/officeDocument/2006/relationships/hyperlink" Target="http://faculty.mccneb.edu/mflesch/" TargetMode="External"/><Relationship Id="rId2" Type="http://schemas.openxmlformats.org/officeDocument/2006/relationships/hyperlink" Target="https://blackboard.mccneb.ed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faculty.mccneb.edu/" TargetMode="External"/><Relationship Id="rId5" Type="http://schemas.openxmlformats.org/officeDocument/2006/relationships/hyperlink" Target="http://www.mccneb.edu/" TargetMode="External"/><Relationship Id="rId4" Type="http://schemas.openxmlformats.org/officeDocument/2006/relationships/hyperlink" Target="http://sp.mccneb.edu/soci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dle.net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www.wordle.net/show/wrdl/7535875/Malt-o-Media" TargetMode="Externa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agxedo.com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quia.com/files/quia/users/jfauchier/15minactivitydragons.ppt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prezi.com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prezi.com/-3m3b7palqy2/election-results-prezi/?utm_source=em0nl0elec&amp;utm_medium=email&amp;utm_campaign=gro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cloud.ensemblevideo.com/ensemble/app/sites/index.aspx?destinationID=CsUkYKM-z0uDx_jTJt4GBw&amp;contentID=9o2d5sE8xkOiaJ4PT-Do1w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mccneb.edu/ids/instructionalmedia/origvideo.asp" TargetMode="External"/><Relationship Id="rId4" Type="http://schemas.openxmlformats.org/officeDocument/2006/relationships/hyperlink" Target="http://lsconference.mccneb.edu/videos/video/217/in/channel/7/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acoindustries.com/barcodegenerator/2d/qr-code.aspx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hyperlink" Target="http://daqri.com/project/anatomy-4d/#.U_z-I2NuYg8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pinterest.com/search/?q=edutopia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hyperlink" Target="http://www.edutopia.org/google-educators" TargetMode="External"/><Relationship Id="rId4" Type="http://schemas.openxmlformats.org/officeDocument/2006/relationships/hyperlink" Target="http://pinterest.com/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udyblue.com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" TargetMode="External"/><Relationship Id="rId7" Type="http://schemas.openxmlformats.org/officeDocument/2006/relationships/hyperlink" Target="http://www.youtube.com/watch?v=27e0iDQFnCU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thesearchenginelist.com/" TargetMode="External"/><Relationship Id="rId5" Type="http://schemas.openxmlformats.org/officeDocument/2006/relationships/hyperlink" Target="http://www.wolframalpha.com/" TargetMode="External"/><Relationship Id="rId4" Type="http://schemas.openxmlformats.org/officeDocument/2006/relationships/hyperlink" Target="http://www.bing.com/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earth/educators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ocs.google.com/document/d/1fLQH4JKQcj35sAvAqphSWdimzcFQ69DXBV8IISHmUs4/preview?pli=1" TargetMode="External"/><Relationship Id="rId4" Type="http://schemas.openxmlformats.org/officeDocument/2006/relationships/hyperlink" Target="http://www.google.com/enterprise/apps/education/resources/lesson-plans.html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crosoft.com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hyperlink" Target="Resource.mccneb.edu/cca" TargetMode="External"/><Relationship Id="rId4" Type="http://schemas.openxmlformats.org/officeDocument/2006/relationships/hyperlink" Target="http://faculty.mccneb.edu/JFAUCHIER/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27e0iDQFnCU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://www.xtranormal.com/watch/12557550" TargetMode="External"/><Relationship Id="rId4" Type="http://schemas.openxmlformats.org/officeDocument/2006/relationships/hyperlink" Target="http://www.xtranormal.com/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ropbox.com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join.me/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schooltube.com/" TargetMode="External"/><Relationship Id="rId4" Type="http://schemas.openxmlformats.org/officeDocument/2006/relationships/hyperlink" Target="http://teachertube.com/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audacity.sourceforge.net/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office.microsoft.com/en-us/templates/results.aspx?qu=test%20or%20quiz&amp;origin=CT010145044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R_LUJSqeSrI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ccneb.edu/ids/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hbradman@mccneb.edu" TargetMode="External"/><Relationship Id="rId4" Type="http://schemas.openxmlformats.org/officeDocument/2006/relationships/hyperlink" Target="http://www.mccneb.edu/ifex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campustechnology.com/whitepapers/2014/07/dell_industryperspective_072914.aspx?pc=e842em06&amp;utm_source=webmktg&amp;utm_medium=E-Mail&amp;utm_campaign=e842em06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hyperlink" Target="http://tweetdeck.com/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9.wmf"/><Relationship Id="rId5" Type="http://schemas.openxmlformats.org/officeDocument/2006/relationships/hyperlink" Target="http://www.polleverywhere.com/" TargetMode="External"/><Relationship Id="rId4" Type="http://schemas.openxmlformats.org/officeDocument/2006/relationships/notesSlide" Target="../notesSlides/notesSlide2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entimeter.com/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mailto:Jfauchier@mccneb.edu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sleigh@mccneb.edu" TargetMode="Externa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hyperlink" Target="http://animoto.com/play/nuuEuxkFlw3Qp1Z3J4BiyQ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Documents%20and%20Settings\jfauchier\Local%20Settings\Temporary%20Internet%20Files\Content.IE5\MEVXXZ53\MSj03886180000%5b1%5d.wav" TargetMode="External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ccneb.edu/campuslocations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ccneb.edu/id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NoGrandm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-160338"/>
            <a:ext cx="5562600" cy="764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ellphonestat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1975" y="1143000"/>
            <a:ext cx="8020050" cy="4572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69184_10151176669419917_936962203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4600" y="609600"/>
            <a:ext cx="4448175" cy="57467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evices.jpg"/>
          <p:cNvPicPr>
            <a:picLocks noChangeAspect="1"/>
          </p:cNvPicPr>
          <p:nvPr/>
        </p:nvPicPr>
        <p:blipFill rotWithShape="1">
          <a:blip r:embed="rId3" cstate="print"/>
          <a:srcRect b="50000"/>
          <a:stretch/>
        </p:blipFill>
        <p:spPr>
          <a:xfrm>
            <a:off x="2552700" y="304800"/>
            <a:ext cx="3963885" cy="12893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Picture 3" descr="Devices.jpg"/>
          <p:cNvPicPr>
            <a:picLocks noChangeAspect="1"/>
          </p:cNvPicPr>
          <p:nvPr/>
        </p:nvPicPr>
        <p:blipFill rotWithShape="1">
          <a:blip r:embed="rId3" cstate="print"/>
          <a:srcRect t="50000"/>
          <a:stretch/>
        </p:blipFill>
        <p:spPr>
          <a:xfrm>
            <a:off x="2553442" y="5410200"/>
            <a:ext cx="3962400" cy="12888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5890581"/>
              </p:ext>
            </p:extLst>
          </p:nvPr>
        </p:nvGraphicFramePr>
        <p:xfrm>
          <a:off x="228600" y="2096687"/>
          <a:ext cx="8686800" cy="2992375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{35758FB7-9AC5-4552-8A53-C91805E547FA}</a:tableStyleId>
              </a:tblPr>
              <a:tblGrid>
                <a:gridCol w="3453788"/>
                <a:gridCol w="1255922"/>
                <a:gridCol w="1360584"/>
                <a:gridCol w="1255922"/>
                <a:gridCol w="1360584"/>
              </a:tblGrid>
              <a:tr h="656082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A64D"/>
                          </a:solidFill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Students with Mobile Devices</a:t>
                      </a:r>
                      <a:endParaRPr lang="en-US" sz="2000" dirty="0">
                        <a:solidFill>
                          <a:srgbClr val="FFA64D"/>
                        </a:solidFill>
                        <a:effectLst>
                          <a:outerShdw blurRad="50800" dist="381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A64D"/>
                          </a:solidFill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K-2</a:t>
                      </a:r>
                      <a:r>
                        <a:rPr lang="en-US" sz="2000" baseline="30000" dirty="0" smtClean="0">
                          <a:solidFill>
                            <a:srgbClr val="FFA64D"/>
                          </a:solidFill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nd</a:t>
                      </a:r>
                      <a:r>
                        <a:rPr lang="en-US" sz="2000" dirty="0" smtClean="0">
                          <a:solidFill>
                            <a:srgbClr val="FFA64D"/>
                          </a:solidFill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 grade</a:t>
                      </a:r>
                      <a:endParaRPr lang="en-US" sz="2000" dirty="0">
                        <a:solidFill>
                          <a:srgbClr val="FFA64D"/>
                        </a:solidFill>
                        <a:effectLst>
                          <a:outerShdw blurRad="50800" dist="381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A64D"/>
                          </a:solidFill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3</a:t>
                      </a:r>
                      <a:r>
                        <a:rPr lang="en-US" sz="2000" baseline="30000" dirty="0" smtClean="0">
                          <a:solidFill>
                            <a:srgbClr val="FFA64D"/>
                          </a:solidFill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rd</a:t>
                      </a:r>
                      <a:r>
                        <a:rPr lang="en-US" sz="2000" dirty="0" smtClean="0">
                          <a:solidFill>
                            <a:srgbClr val="FFA64D"/>
                          </a:solidFill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-5</a:t>
                      </a:r>
                      <a:r>
                        <a:rPr lang="en-US" sz="2000" baseline="30000" dirty="0" smtClean="0">
                          <a:solidFill>
                            <a:srgbClr val="FFA64D"/>
                          </a:solidFill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th</a:t>
                      </a:r>
                      <a:r>
                        <a:rPr lang="en-US" sz="2000" dirty="0" smtClean="0">
                          <a:solidFill>
                            <a:srgbClr val="FFA64D"/>
                          </a:solidFill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 grade</a:t>
                      </a:r>
                      <a:endParaRPr lang="en-US" sz="2000" dirty="0">
                        <a:solidFill>
                          <a:srgbClr val="FFA64D"/>
                        </a:solidFill>
                        <a:effectLst>
                          <a:outerShdw blurRad="50800" dist="381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A64D"/>
                          </a:solidFill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6-8</a:t>
                      </a:r>
                      <a:r>
                        <a:rPr lang="en-US" sz="2000" baseline="30000" dirty="0" smtClean="0">
                          <a:solidFill>
                            <a:srgbClr val="FFA64D"/>
                          </a:solidFill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th</a:t>
                      </a:r>
                      <a:r>
                        <a:rPr lang="en-US" sz="2000" dirty="0" smtClean="0">
                          <a:solidFill>
                            <a:srgbClr val="FFA64D"/>
                          </a:solidFill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 grade</a:t>
                      </a:r>
                      <a:endParaRPr lang="en-US" sz="2000" dirty="0">
                        <a:solidFill>
                          <a:srgbClr val="FFA64D"/>
                        </a:solidFill>
                        <a:effectLst>
                          <a:outerShdw blurRad="50800" dist="381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A64D"/>
                          </a:solidFill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9-12</a:t>
                      </a:r>
                      <a:r>
                        <a:rPr lang="en-US" sz="2000" baseline="30000" dirty="0" smtClean="0">
                          <a:solidFill>
                            <a:srgbClr val="FFA64D"/>
                          </a:solidFill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th</a:t>
                      </a:r>
                      <a:r>
                        <a:rPr lang="en-US" sz="2000" dirty="0" smtClean="0">
                          <a:solidFill>
                            <a:srgbClr val="FFA64D"/>
                          </a:solidFill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 grade</a:t>
                      </a:r>
                      <a:endParaRPr lang="en-US" sz="2000" dirty="0">
                        <a:solidFill>
                          <a:srgbClr val="FFA64D"/>
                        </a:solidFill>
                        <a:effectLst>
                          <a:outerShdw blurRad="50800" dist="381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 anchor="b"/>
                </a:tc>
              </a:tr>
              <a:tr h="37490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Cell Phone (w/o</a:t>
                      </a:r>
                      <a:r>
                        <a:rPr lang="en-US" sz="1600" baseline="0" dirty="0" smtClean="0"/>
                        <a:t> Internet Access)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18%</a:t>
                      </a:r>
                      <a:endParaRPr lang="en-US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29%</a:t>
                      </a:r>
                      <a:endParaRPr lang="en-US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59%</a:t>
                      </a:r>
                      <a:endParaRPr lang="en-US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67%</a:t>
                      </a:r>
                      <a:endParaRPr lang="en-US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1681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Smartphone (with Internet Access)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14%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17%</a:t>
                      </a:r>
                      <a:endParaRPr lang="en-US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24%</a:t>
                      </a:r>
                      <a:endParaRPr lang="en-US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31%</a:t>
                      </a:r>
                      <a:endParaRPr lang="en-US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490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Laptop/Tablet PC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27%</a:t>
                      </a:r>
                      <a:endParaRPr lang="en-US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32%</a:t>
                      </a:r>
                      <a:endParaRPr lang="en-US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53%</a:t>
                      </a:r>
                      <a:endParaRPr lang="en-US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60%</a:t>
                      </a:r>
                      <a:endParaRPr lang="en-US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490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Netbook or mini notebook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n/a</a:t>
                      </a:r>
                      <a:endParaRPr lang="en-US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n/a</a:t>
                      </a:r>
                      <a:endParaRPr lang="en-US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11%</a:t>
                      </a:r>
                      <a:endParaRPr lang="en-US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10%</a:t>
                      </a:r>
                      <a:endParaRPr lang="en-US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490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MP3 player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36%</a:t>
                      </a:r>
                      <a:endParaRPr lang="en-US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55%</a:t>
                      </a:r>
                      <a:endParaRPr lang="en-US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80%</a:t>
                      </a:r>
                      <a:endParaRPr lang="en-US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85%</a:t>
                      </a:r>
                      <a:endParaRPr lang="en-US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490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Hand-held game</a:t>
                      </a:r>
                      <a:r>
                        <a:rPr lang="en-US" sz="1600" baseline="0" dirty="0" smtClean="0"/>
                        <a:t> player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47%</a:t>
                      </a:r>
                      <a:endParaRPr lang="en-US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60%</a:t>
                      </a:r>
                      <a:endParaRPr lang="en-US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64%</a:t>
                      </a:r>
                      <a:endParaRPr lang="en-US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48%</a:t>
                      </a:r>
                      <a:endParaRPr lang="en-US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achersHelpTeacher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850" y="762000"/>
            <a:ext cx="8235950" cy="5181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09813" y="1981200"/>
            <a:ext cx="8734187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Go digital             </a:t>
            </a:r>
          </a:p>
          <a:p>
            <a:pPr algn="ctr"/>
            <a:r>
              <a:rPr lang="en-US" sz="7200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       Go mobile</a:t>
            </a:r>
            <a:endParaRPr lang="en-US" sz="7200" b="1" i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16627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0" t="3553" r="5152" b="2735"/>
          <a:stretch/>
        </p:blipFill>
        <p:spPr bwMode="auto">
          <a:xfrm>
            <a:off x="2658292" y="685800"/>
            <a:ext cx="4103916" cy="594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7960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Collaborative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todaysmeet.com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>
                <a:hlinkClick r:id="rId3"/>
              </a:rPr>
              <a:t>www.padlet.com</a:t>
            </a:r>
            <a:r>
              <a:rPr lang="en-US" dirty="0"/>
              <a:t/>
            </a:r>
            <a:br>
              <a:rPr lang="en-US" dirty="0"/>
            </a:br>
            <a:r>
              <a:rPr lang="en-US" sz="2400" dirty="0">
                <a:hlinkClick r:id="rId4"/>
              </a:rPr>
              <a:t>http://padlet.com/sleigh/MCC_IDS</a:t>
            </a:r>
            <a:endParaRPr lang="en-US" sz="2400" dirty="0" smtClean="0"/>
          </a:p>
          <a:p>
            <a:endParaRPr lang="en-US" dirty="0"/>
          </a:p>
          <a:p>
            <a:r>
              <a:rPr lang="en-US" dirty="0" smtClean="0">
                <a:hlinkClick r:id="rId5"/>
              </a:rPr>
              <a:t>www.wonderopolis.org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61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hlinkClick r:id="rId2"/>
              </a:rPr>
              <a:t>http://ideasfromthesandbox.wordpress.com</a:t>
            </a:r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>
                <a:hlinkClick r:id="rId3"/>
              </a:rPr>
              <a:t>http://wordpress.com</a:t>
            </a:r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010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762000"/>
            <a:ext cx="8229600" cy="54102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2800" dirty="0" err="1" smtClean="0"/>
              <a:t>BlackBoard</a:t>
            </a:r>
            <a:endParaRPr lang="en-US" sz="2800" dirty="0" smtClean="0"/>
          </a:p>
          <a:p>
            <a:pPr marL="457200" lvl="1" indent="0">
              <a:buNone/>
            </a:pP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://blackboard.mccneb.edu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Online</a:t>
            </a:r>
            <a:r>
              <a:rPr lang="en-US" dirty="0"/>
              <a:t>, hybrid, </a:t>
            </a:r>
            <a:r>
              <a:rPr lang="en-US" dirty="0" smtClean="0"/>
              <a:t>enhanced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err="1" smtClean="0"/>
              <a:t>Quia</a:t>
            </a:r>
            <a:r>
              <a:rPr lang="en-US" sz="2800" dirty="0"/>
              <a:t> </a:t>
            </a:r>
            <a:r>
              <a:rPr lang="en-US" sz="2800" dirty="0" smtClean="0">
                <a:hlinkClick r:id="rId3"/>
              </a:rPr>
              <a:t>http</a:t>
            </a:r>
            <a:r>
              <a:rPr lang="en-US" sz="2800" dirty="0">
                <a:hlinkClick r:id="rId3"/>
              </a:rPr>
              <a:t>://</a:t>
            </a:r>
            <a:r>
              <a:rPr lang="en-US" sz="2800" dirty="0" smtClean="0">
                <a:hlinkClick r:id="rId3"/>
              </a:rPr>
              <a:t>www.quia.com/pages/jfauchier/maltomedia</a:t>
            </a:r>
            <a:endParaRPr lang="en-US" sz="2800" dirty="0" smtClean="0"/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hlinkClick r:id="rId4"/>
              </a:rPr>
              <a:t>SharePoint</a:t>
            </a:r>
            <a:endParaRPr lang="en-US" sz="2800" dirty="0" smtClean="0"/>
          </a:p>
          <a:p>
            <a:pPr lvl="1">
              <a:buFont typeface="Wingdings" pitchFamily="2" charset="2"/>
              <a:buChar char="Ø"/>
            </a:pPr>
            <a:r>
              <a:rPr lang="en-US" sz="2400" dirty="0">
                <a:hlinkClick r:id="rId5"/>
              </a:rPr>
              <a:t>https://sp.mccneb.edu/sociology/SitePages/Home.aspx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err="1" smtClean="0">
                <a:hlinkClick r:id="rId5"/>
              </a:rPr>
              <a:t>MyWay</a:t>
            </a:r>
            <a:endParaRPr lang="en-US" sz="2800" dirty="0">
              <a:hlinkClick r:id="rId5"/>
            </a:endParaRP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hlinkClick r:id="rId6"/>
              </a:rPr>
              <a:t>faculty.mccneb.edu/</a:t>
            </a:r>
            <a:r>
              <a:rPr lang="en-US" sz="2800" dirty="0" smtClean="0"/>
              <a:t>	</a:t>
            </a:r>
            <a:endParaRPr lang="en-US" sz="2800" dirty="0"/>
          </a:p>
          <a:p>
            <a:pPr lvl="1">
              <a:buFont typeface="Wingdings" pitchFamily="2" charset="2"/>
              <a:buChar char="Ø"/>
            </a:pPr>
            <a:r>
              <a:rPr lang="en-US" dirty="0">
                <a:hlinkClick r:id="rId7"/>
              </a:rPr>
              <a:t>Mike Flesch – </a:t>
            </a:r>
            <a:r>
              <a:rPr lang="en-US" dirty="0" smtClean="0">
                <a:hlinkClick r:id="rId7"/>
              </a:rPr>
              <a:t>Math</a:t>
            </a:r>
            <a:endParaRPr lang="en-US" dirty="0"/>
          </a:p>
          <a:p>
            <a:pPr lvl="1">
              <a:buFont typeface="Wingdings" pitchFamily="2" charset="2"/>
              <a:buChar char="Ø"/>
            </a:pPr>
            <a:r>
              <a:rPr lang="en-US" dirty="0">
                <a:hlinkClick r:id="rId8"/>
              </a:rPr>
              <a:t>JoAnne Garvey – CHRM</a:t>
            </a:r>
            <a:endParaRPr lang="en-US" dirty="0"/>
          </a:p>
          <a:p>
            <a:pPr>
              <a:buFont typeface="Wingdings" pitchFamily="2" charset="2"/>
              <a:buChar char="v"/>
            </a:pPr>
            <a:endParaRPr lang="en-US" sz="2400" dirty="0"/>
          </a:p>
          <a:p>
            <a:pPr>
              <a:buFont typeface="Wingdings" pitchFamily="2" charset="2"/>
              <a:buChar char="v"/>
            </a:pPr>
            <a:endParaRPr lang="en-US" sz="2400" dirty="0">
              <a:solidFill>
                <a:srgbClr val="8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v"/>
            </a:pPr>
            <a:endParaRPr lang="en-US" sz="2400" dirty="0" smtClean="0"/>
          </a:p>
          <a:p>
            <a:pPr>
              <a:buFont typeface="Wingdings" pitchFamily="2" charset="2"/>
              <a:buChar char="v"/>
            </a:pPr>
            <a:endParaRPr lang="en-US" sz="2400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799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0" y="1600200"/>
            <a:ext cx="5105400" cy="2362200"/>
          </a:xfrm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r>
              <a:rPr lang="en-US" sz="4800" b="1" dirty="0" smtClean="0">
                <a:solidFill>
                  <a:srgbClr val="8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Techno Teaching</a:t>
            </a:r>
            <a:br>
              <a:rPr lang="en-US" sz="4800" b="1" dirty="0" smtClean="0">
                <a:solidFill>
                  <a:srgbClr val="8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en-US" sz="4800" b="1" dirty="0" smtClean="0">
                <a:solidFill>
                  <a:srgbClr val="8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For Champions</a:t>
            </a:r>
            <a:endParaRPr lang="en-US" sz="4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495800" y="4419600"/>
            <a:ext cx="3962400" cy="1752600"/>
          </a:xfrm>
        </p:spPr>
        <p:txBody>
          <a:bodyPr/>
          <a:lstStyle/>
          <a:p>
            <a:r>
              <a:rPr lang="en-US" sz="3600" i="1" smtClean="0">
                <a:latin typeface="Arial Black" pitchFamily="34" charset="0"/>
              </a:rPr>
              <a:t>Let’s Blast Off!</a:t>
            </a:r>
            <a:endParaRPr lang="en-US" sz="3600" i="1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cken[1]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utoUpdateAnimBg="0"/>
      <p:bldP spid="2051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hlinkClick r:id="rId3"/>
              </a:rPr>
              <a:t>http://www.wordle.net/</a:t>
            </a:r>
            <a:endParaRPr lang="en-US" dirty="0"/>
          </a:p>
        </p:txBody>
      </p:sp>
      <p:sp>
        <p:nvSpPr>
          <p:cNvPr id="25603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Word clouds</a:t>
            </a:r>
          </a:p>
          <a:p>
            <a:r>
              <a:rPr lang="en-US" smtClean="0"/>
              <a:t>Free</a:t>
            </a:r>
          </a:p>
          <a:p>
            <a:endParaRPr lang="en-US" smtClean="0"/>
          </a:p>
        </p:txBody>
      </p:sp>
      <p:pic>
        <p:nvPicPr>
          <p:cNvPr id="9" name="Picture 8" descr="574797_10150727661834917_1204495758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228975"/>
            <a:ext cx="9144000" cy="36290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90600" y="609600"/>
            <a:ext cx="7772400" cy="6096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>
                <a:hlinkClick r:id="rId2"/>
              </a:rPr>
              <a:t>http://</a:t>
            </a:r>
            <a:r>
              <a:rPr lang="en-US" sz="2000" dirty="0" smtClean="0">
                <a:hlinkClick r:id="rId2"/>
              </a:rPr>
              <a:t>www.wordle.net/show/wrdl/7535875/Malt-o-Media</a:t>
            </a:r>
            <a:endParaRPr lang="en-US" sz="2000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144" y="1447800"/>
            <a:ext cx="7772400" cy="521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784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096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hlinkClick r:id="rId3"/>
              </a:rPr>
              <a:t>http://www.tagxedo.com/</a:t>
            </a:r>
            <a:endParaRPr lang="en-US" dirty="0"/>
          </a:p>
        </p:txBody>
      </p:sp>
      <p:sp>
        <p:nvSpPr>
          <p:cNvPr id="26627" name="Text Placeholder 6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mtClean="0"/>
              <a:t>Word clouds with shape</a:t>
            </a:r>
          </a:p>
          <a:p>
            <a:r>
              <a:rPr lang="en-US" smtClean="0"/>
              <a:t>free</a:t>
            </a:r>
          </a:p>
        </p:txBody>
      </p:sp>
      <p:pic>
        <p:nvPicPr>
          <p:cNvPr id="14340" name="Content Placeholder 4"/>
          <p:cNvPicPr>
            <a:picLocks noGrp="1"/>
          </p:cNvPicPr>
          <p:nvPr>
            <p:ph sz="quarter" idx="2"/>
          </p:nvPr>
        </p:nvPicPr>
        <p:blipFill>
          <a:blip r:embed="rId4" cstate="print"/>
          <a:stretch>
            <a:fillRect/>
          </a:stretch>
        </p:blipFill>
        <p:spPr>
          <a:xfrm>
            <a:off x="6858000" y="2057400"/>
            <a:ext cx="1676400" cy="2438400"/>
          </a:xfrm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4" descr="PETS-malt - media"/>
          <p:cNvPicPr>
            <a:picLocks noChangeAspect="1" noChangeArrowheads="1"/>
          </p:cNvPicPr>
          <p:nvPr/>
        </p:nvPicPr>
        <p:blipFill>
          <a:blip r:embed="rId5" cstate="print">
            <a:lum bright="8000" contrast="8000"/>
          </a:blip>
          <a:srcRect/>
          <a:stretch>
            <a:fillRect/>
          </a:stretch>
        </p:blipFill>
        <p:spPr bwMode="auto">
          <a:xfrm>
            <a:off x="4648200" y="3886200"/>
            <a:ext cx="2438400" cy="24526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PowerPoint</a:t>
            </a:r>
            <a:r>
              <a:rPr lang="en-US" dirty="0" smtClean="0"/>
              <a:t>®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4114800"/>
          </a:xfrm>
        </p:spPr>
        <p:txBody>
          <a:bodyPr/>
          <a:lstStyle/>
          <a:p>
            <a:r>
              <a:rPr lang="en-US" b="0" dirty="0" smtClean="0"/>
              <a:t>Presentation of Content</a:t>
            </a:r>
          </a:p>
          <a:p>
            <a:r>
              <a:rPr lang="en-US" b="0" dirty="0" smtClean="0"/>
              <a:t>Save paper…save your </a:t>
            </a:r>
            <a:r>
              <a:rPr lang="en-US" b="0" dirty="0" err="1" smtClean="0"/>
              <a:t>pptx</a:t>
            </a:r>
            <a:r>
              <a:rPr lang="en-US" b="0" dirty="0" smtClean="0"/>
              <a:t> handouts as pdfs.</a:t>
            </a:r>
          </a:p>
          <a:p>
            <a:r>
              <a:rPr lang="en-US" b="0" dirty="0"/>
              <a:t>Office PowerPoint 2010 – overview</a:t>
            </a:r>
          </a:p>
          <a:p>
            <a:r>
              <a:rPr lang="en-US" b="0" dirty="0" smtClean="0"/>
              <a:t>Create original </a:t>
            </a:r>
            <a:r>
              <a:rPr lang="en-US" b="0" dirty="0" err="1" smtClean="0"/>
              <a:t>pptxs</a:t>
            </a:r>
            <a:r>
              <a:rPr lang="en-US" b="0" dirty="0" smtClean="0"/>
              <a:t> into ‘timers’ by setting timings and transitions.</a:t>
            </a:r>
            <a:endParaRPr lang="en-US" sz="2800" b="0" dirty="0" smtClean="0"/>
          </a:p>
          <a:p>
            <a:r>
              <a:rPr lang="en-US" b="0" dirty="0" smtClean="0"/>
              <a:t>Sample activity timer</a:t>
            </a:r>
            <a:br>
              <a:rPr lang="en-US" b="0" dirty="0" smtClean="0"/>
            </a:br>
            <a:r>
              <a:rPr lang="en-US" sz="1400" b="0" dirty="0" smtClean="0">
                <a:hlinkClick r:id="rId3"/>
              </a:rPr>
              <a:t>http://www.quia.com/files/quia/users/jfauchier/15minactivitydragons.ppt</a:t>
            </a:r>
            <a:endParaRPr lang="en-US" sz="1400" b="0" dirty="0" smtClean="0"/>
          </a:p>
          <a:p>
            <a:endParaRPr lang="en-US" sz="1400" b="0" dirty="0"/>
          </a:p>
          <a:p>
            <a:r>
              <a:rPr lang="en-US" sz="1400" b="0" dirty="0" smtClean="0"/>
              <a:t>See </a:t>
            </a:r>
            <a:r>
              <a:rPr lang="en-US" sz="1400" b="0" dirty="0" err="1" smtClean="0"/>
              <a:t>Quia</a:t>
            </a:r>
            <a:r>
              <a:rPr lang="en-US" sz="1400" b="0" dirty="0" smtClean="0"/>
              <a:t> class page for instructions to create your own.  </a:t>
            </a:r>
          </a:p>
          <a:p>
            <a:endParaRPr lang="en-US" b="0" dirty="0" smtClean="0"/>
          </a:p>
          <a:p>
            <a:pPr>
              <a:buFont typeface="Wingdings" pitchFamily="2" charset="2"/>
              <a:buNone/>
            </a:pPr>
            <a:endParaRPr lang="en-US" sz="2800" b="0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hlinkClick r:id="rId3"/>
              </a:rPr>
              <a:t>http://prezi.com/</a:t>
            </a:r>
            <a:endParaRPr lang="en-US" dirty="0"/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3352800"/>
          </a:xfrm>
        </p:spPr>
        <p:txBody>
          <a:bodyPr/>
          <a:lstStyle/>
          <a:p>
            <a:r>
              <a:rPr lang="en-US" smtClean="0"/>
              <a:t>cloud-based presentation software and storytelling tool that lets teachers share ideas on a virtual canvas.</a:t>
            </a:r>
          </a:p>
          <a:p>
            <a:r>
              <a:rPr lang="en-US" smtClean="0"/>
              <a:t>Price: Free license for teachers with education email address; “EDU Pro” license is $4.92/month and $59 annually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43000" y="5407967"/>
            <a:ext cx="2262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hlinkClick r:id="rId4"/>
              </a:rPr>
              <a:t>Election </a:t>
            </a:r>
            <a:r>
              <a:rPr lang="en-US" dirty="0" err="1" smtClean="0">
                <a:hlinkClick r:id="rId4"/>
              </a:rPr>
              <a:t>Prezi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Video</a:t>
            </a:r>
            <a:endParaRPr lang="en-US" dirty="0"/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Just-in-Time flip cams</a:t>
            </a:r>
          </a:p>
          <a:p>
            <a:r>
              <a:rPr lang="en-US" dirty="0" smtClean="0"/>
              <a:t>Level 2 production</a:t>
            </a:r>
          </a:p>
          <a:p>
            <a:r>
              <a:rPr lang="en-US" dirty="0" smtClean="0">
                <a:hlinkClick r:id="rId3"/>
              </a:rPr>
              <a:t>Student shot videos</a:t>
            </a:r>
            <a:r>
              <a:rPr lang="en-US" dirty="0" smtClean="0"/>
              <a:t>  / Ensemble Media server</a:t>
            </a:r>
          </a:p>
          <a:p>
            <a:r>
              <a:rPr lang="en-US" dirty="0" smtClean="0">
                <a:hlinkClick r:id="rId4"/>
              </a:rPr>
              <a:t>Lecture Capture</a:t>
            </a:r>
            <a:endParaRPr lang="en-US" dirty="0" smtClean="0"/>
          </a:p>
          <a:p>
            <a:r>
              <a:rPr lang="en-US" sz="2800" dirty="0" smtClean="0">
                <a:hlinkClick r:id="rId5"/>
              </a:rPr>
              <a:t>http://www.mccneb.edu/ids/instructionalmedia/origvideo.asp</a:t>
            </a:r>
            <a:endParaRPr lang="en-US" sz="2800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52400" y="1981200"/>
            <a:ext cx="7772400" cy="4114800"/>
          </a:xfrm>
        </p:spPr>
        <p:txBody>
          <a:bodyPr/>
          <a:lstStyle/>
          <a:p>
            <a:r>
              <a:rPr lang="en-US" dirty="0" smtClean="0"/>
              <a:t>iPad</a:t>
            </a:r>
          </a:p>
          <a:p>
            <a:r>
              <a:rPr lang="en-US" dirty="0" smtClean="0"/>
              <a:t>Smartphones</a:t>
            </a:r>
          </a:p>
          <a:p>
            <a:r>
              <a:rPr lang="en-US" dirty="0" smtClean="0"/>
              <a:t>Minimal Edits</a:t>
            </a:r>
          </a:p>
          <a:p>
            <a:r>
              <a:rPr lang="en-US" dirty="0" smtClean="0"/>
              <a:t>Ensemble</a:t>
            </a:r>
          </a:p>
          <a:p>
            <a:r>
              <a:rPr lang="en-US" dirty="0" smtClean="0"/>
              <a:t>QR code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295400"/>
            <a:ext cx="5505450" cy="4448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2400" y="6091535"/>
            <a:ext cx="88582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500000"/>
                </a:solidFill>
                <a:latin typeface="+mn-lt"/>
                <a:cs typeface="+mn-cs"/>
                <a:hlinkClick r:id="rId3"/>
              </a:rPr>
              <a:t>http://www.racoindustries.com/barcodegenerator/2d/qr-code.aspx</a:t>
            </a:r>
            <a:endParaRPr lang="en-US" sz="2000" dirty="0">
              <a:solidFill>
                <a:srgbClr val="500000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8050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daqri.com/content/uploads/2013/05/target_4D_antom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4854" y="0"/>
            <a:ext cx="3562945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85800"/>
            <a:ext cx="1047750" cy="1028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609600" y="22098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600" b="1" dirty="0"/>
              <a:t>Anatomy 4d  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daqri.com/project/anatomy-4d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3962400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966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defRPr/>
            </a:pPr>
            <a:r>
              <a:rPr lang="en-US" dirty="0" smtClean="0"/>
              <a:t>       </a:t>
            </a:r>
            <a:r>
              <a:rPr lang="en-US" dirty="0" err="1" smtClean="0"/>
              <a:t>Edutopia</a:t>
            </a:r>
            <a:r>
              <a:rPr lang="en-US" dirty="0" smtClean="0"/>
              <a:t> and    </a:t>
            </a:r>
            <a:endParaRPr lang="en-US" dirty="0"/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r>
              <a:rPr lang="en-US" sz="2800" dirty="0">
                <a:hlinkClick r:id="rId3"/>
              </a:rPr>
              <a:t>http://www.edutopia.org/technology-integration</a:t>
            </a:r>
          </a:p>
          <a:p>
            <a:r>
              <a:rPr lang="en-US" dirty="0">
                <a:hlinkClick r:id="rId4"/>
              </a:rPr>
              <a:t>http://pinterest.com</a:t>
            </a:r>
            <a:r>
              <a:rPr lang="en-US" dirty="0" smtClean="0">
                <a:hlinkClick r:id="rId4"/>
              </a:rPr>
              <a:t>/</a:t>
            </a:r>
            <a:endParaRPr lang="en-US" dirty="0" smtClean="0"/>
          </a:p>
          <a:p>
            <a:r>
              <a:rPr lang="en-US" dirty="0" err="1" smtClean="0"/>
              <a:t>Pinterest</a:t>
            </a:r>
            <a:r>
              <a:rPr lang="en-US" dirty="0" smtClean="0"/>
              <a:t> is a social photo-sharing site where teachers and students can organize and share theme-based image collections in the form of an online </a:t>
            </a:r>
            <a:r>
              <a:rPr lang="en-US" dirty="0" err="1" smtClean="0"/>
              <a:t>pinboard</a:t>
            </a:r>
            <a:r>
              <a:rPr lang="en-US" dirty="0" smtClean="0"/>
              <a:t>.</a:t>
            </a:r>
          </a:p>
          <a:p>
            <a:r>
              <a:rPr lang="en-US" dirty="0" smtClean="0"/>
              <a:t>Price: Free</a:t>
            </a:r>
          </a:p>
          <a:p>
            <a:r>
              <a:rPr lang="en-US" sz="2800" dirty="0">
                <a:hlinkClick r:id="rId5"/>
              </a:rPr>
              <a:t>http://</a:t>
            </a:r>
            <a:r>
              <a:rPr lang="en-US" sz="2800" dirty="0" smtClean="0">
                <a:hlinkClick r:id="rId5"/>
              </a:rPr>
              <a:t>www.edutopia.org/google-educators</a:t>
            </a:r>
            <a:endParaRPr lang="en-US" sz="2800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04800"/>
            <a:ext cx="2971801" cy="10474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Online flashcards</a:t>
            </a:r>
          </a:p>
          <a:p>
            <a:r>
              <a:rPr lang="en-US" smtClean="0"/>
              <a:t>Free to educators with .edu email</a:t>
            </a:r>
          </a:p>
          <a:p>
            <a:r>
              <a:rPr lang="en-US" smtClean="0"/>
              <a:t>Free app for ipad and Android</a:t>
            </a:r>
          </a:p>
          <a:p>
            <a:endParaRPr lang="en-US" smtClean="0"/>
          </a:p>
        </p:txBody>
      </p:sp>
      <p:pic>
        <p:nvPicPr>
          <p:cNvPr id="5122" name="Picture 2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4" t="17308" r="-4348" b="13463"/>
          <a:stretch/>
        </p:blipFill>
        <p:spPr bwMode="auto">
          <a:xfrm>
            <a:off x="2667000" y="725714"/>
            <a:ext cx="3447143" cy="7692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Course Objectives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752600"/>
            <a:ext cx="7772400" cy="4419600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n-US" sz="2800" dirty="0" smtClean="0"/>
              <a:t>Demonstrate examples of uses of technology in the learning </a:t>
            </a:r>
            <a:r>
              <a:rPr lang="en-US" sz="2800" dirty="0" smtClean="0"/>
              <a:t>environment</a:t>
            </a:r>
            <a:endParaRPr lang="en-US" sz="2800" dirty="0" smtClean="0"/>
          </a:p>
          <a:p>
            <a:pPr>
              <a:lnSpc>
                <a:spcPct val="80000"/>
              </a:lnSpc>
              <a:defRPr/>
            </a:pPr>
            <a:r>
              <a:rPr lang="en-US" sz="2800" dirty="0" smtClean="0"/>
              <a:t>Discuss activities incorporating student group participation or study </a:t>
            </a:r>
            <a:r>
              <a:rPr lang="en-US" sz="2800" dirty="0" smtClean="0"/>
              <a:t>activities</a:t>
            </a:r>
            <a:endParaRPr lang="en-US" sz="2800" dirty="0" smtClean="0"/>
          </a:p>
          <a:p>
            <a:pPr>
              <a:lnSpc>
                <a:spcPct val="80000"/>
              </a:lnSpc>
              <a:defRPr/>
            </a:pPr>
            <a:r>
              <a:rPr lang="en-US" sz="2800" dirty="0" smtClean="0"/>
              <a:t>Demonstrate examples  of course webpage using expression web or </a:t>
            </a:r>
            <a:r>
              <a:rPr lang="en-US" sz="2800" dirty="0" err="1" smtClean="0"/>
              <a:t>Quia</a:t>
            </a:r>
            <a:r>
              <a:rPr lang="en-US" sz="2800" dirty="0" smtClean="0"/>
              <a:t> software</a:t>
            </a:r>
            <a:endParaRPr lang="en-US" sz="2800" dirty="0"/>
          </a:p>
          <a:p>
            <a:pPr>
              <a:lnSpc>
                <a:spcPct val="80000"/>
              </a:lnSpc>
              <a:defRPr/>
            </a:pPr>
            <a:r>
              <a:rPr lang="en-US" sz="2800" dirty="0" smtClean="0"/>
              <a:t>Explore examples of online tools, surveys, movies, etc. as classroom tools</a:t>
            </a:r>
            <a:endParaRPr lang="en-US" sz="2800" dirty="0" smtClean="0"/>
          </a:p>
          <a:p>
            <a:pPr>
              <a:lnSpc>
                <a:spcPct val="80000"/>
              </a:lnSpc>
              <a:defRPr/>
            </a:pPr>
            <a:r>
              <a:rPr lang="en-US" sz="2800" dirty="0" smtClean="0"/>
              <a:t>Talk about some strategies that work and some that do not work well in the learning environment</a:t>
            </a:r>
            <a:endParaRPr lang="en-US" dirty="0" smtClean="0"/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800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Searching the WEB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7772400" cy="4114800"/>
          </a:xfrm>
        </p:spPr>
        <p:txBody>
          <a:bodyPr/>
          <a:lstStyle/>
          <a:p>
            <a:r>
              <a:rPr lang="en-US" dirty="0" smtClean="0"/>
              <a:t>Search engines  </a:t>
            </a:r>
          </a:p>
          <a:p>
            <a:pPr lvl="1"/>
            <a:r>
              <a:rPr lang="en-US" dirty="0" smtClean="0">
                <a:hlinkClick r:id="rId3"/>
              </a:rPr>
              <a:t>Google.com</a:t>
            </a:r>
            <a:endParaRPr lang="en-US" dirty="0" smtClean="0"/>
          </a:p>
          <a:p>
            <a:pPr lvl="1"/>
            <a:r>
              <a:rPr lang="en-US" dirty="0" smtClean="0">
                <a:hlinkClick r:id="rId4"/>
              </a:rPr>
              <a:t>www.Bing.com</a:t>
            </a:r>
            <a:endParaRPr lang="en-US" dirty="0" smtClean="0"/>
          </a:p>
          <a:p>
            <a:pPr lvl="1"/>
            <a:r>
              <a:rPr lang="en-US" dirty="0" smtClean="0">
                <a:hlinkClick r:id="rId5"/>
              </a:rPr>
              <a:t>http://www.wolframalpha.com/ </a:t>
            </a:r>
          </a:p>
          <a:p>
            <a:pPr lvl="1"/>
            <a:r>
              <a:rPr lang="en-US" dirty="0">
                <a:hlinkClick r:id="rId6"/>
              </a:rPr>
              <a:t>http://www.thesearchenginelist.com</a:t>
            </a:r>
            <a:r>
              <a:rPr lang="en-US" dirty="0" smtClean="0">
                <a:hlinkClick r:id="rId6"/>
              </a:rPr>
              <a:t>/</a:t>
            </a:r>
            <a:endParaRPr lang="en-US" dirty="0" smtClean="0">
              <a:hlinkClick r:id="rId5"/>
            </a:endParaRPr>
          </a:p>
          <a:p>
            <a:pPr lvl="1"/>
            <a:r>
              <a:rPr lang="en-US" u="sng" dirty="0">
                <a:hlinkClick r:id="rId7"/>
              </a:rPr>
              <a:t>http://www.youtube.com/watch?v=27e0iDQFnCU</a:t>
            </a:r>
            <a:endParaRPr lang="en-US" dirty="0"/>
          </a:p>
          <a:p>
            <a:pPr lvl="1"/>
            <a:endParaRPr lang="en-US" dirty="0" smtClean="0">
              <a:hlinkClick r:id="rId5"/>
            </a:endParaRPr>
          </a:p>
          <a:p>
            <a:pPr lvl="1"/>
            <a:endParaRPr lang="en-US" dirty="0" smtClean="0">
              <a:hlinkClick r:id="rId5"/>
            </a:endParaRPr>
          </a:p>
          <a:p>
            <a:pPr marL="457200" lvl="1" indent="0">
              <a:buNone/>
            </a:pPr>
            <a:r>
              <a:rPr lang="en-US" dirty="0" smtClean="0">
                <a:hlinkClick r:id="rId5"/>
              </a:rPr>
              <a:t/>
            </a:r>
            <a:br>
              <a:rPr lang="en-US" dirty="0" smtClean="0">
                <a:hlinkClick r:id="rId5"/>
              </a:rPr>
            </a:br>
            <a:endParaRPr lang="en-US" dirty="0" smtClean="0"/>
          </a:p>
          <a:p>
            <a:pPr lvl="1">
              <a:buFontTx/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dirty="0">
                <a:hlinkClick r:id="rId3"/>
              </a:rPr>
              <a:t>http</a:t>
            </a:r>
            <a:r>
              <a:rPr lang="en-US" sz="2000" dirty="0" smtClean="0">
                <a:hlinkClick r:id="rId3"/>
              </a:rPr>
              <a:t>://</a:t>
            </a:r>
            <a:r>
              <a:rPr lang="en-US" sz="3200" dirty="0">
                <a:hlinkClick r:id="rId3"/>
              </a:rPr>
              <a:t>www.google.com/earth/educators</a:t>
            </a:r>
            <a:r>
              <a:rPr lang="en-US" sz="2000" dirty="0" smtClean="0">
                <a:hlinkClick r:id="rId3"/>
              </a:rPr>
              <a:t>/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7772400" cy="5410200"/>
          </a:xfrm>
        </p:spPr>
        <p:txBody>
          <a:bodyPr/>
          <a:lstStyle/>
          <a:p>
            <a:r>
              <a:rPr lang="en-US" dirty="0" smtClean="0"/>
              <a:t>A virtual globe that maps out Earth online, providing geographical information, satellite images, aerial photography and more.</a:t>
            </a:r>
          </a:p>
          <a:p>
            <a:r>
              <a:rPr lang="en-US" dirty="0" smtClean="0"/>
              <a:t>Price: Free</a:t>
            </a:r>
          </a:p>
          <a:p>
            <a:endParaRPr lang="en-US" dirty="0"/>
          </a:p>
          <a:p>
            <a:r>
              <a:rPr lang="en-US" dirty="0" smtClean="0"/>
              <a:t>Google Lesson Plans</a:t>
            </a:r>
          </a:p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www.google.com/enterprise/apps/education/resources/lesson-plans.html</a:t>
            </a:r>
            <a:endParaRPr lang="en-US" dirty="0" smtClean="0"/>
          </a:p>
          <a:p>
            <a:r>
              <a:rPr lang="en-US" sz="1200" dirty="0" smtClean="0">
                <a:hlinkClick r:id="rId5"/>
              </a:rPr>
              <a:t>https</a:t>
            </a:r>
            <a:r>
              <a:rPr lang="en-US" sz="1200" dirty="0">
                <a:hlinkClick r:id="rId5"/>
              </a:rPr>
              <a:t>://docs.google.com/document/d/1fLQH4JKQcj35sAvAqphSWdimzcFQ69DXBV8IISHmUs4/preview?pli=1</a:t>
            </a:r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PhotoStory</a:t>
            </a:r>
            <a:r>
              <a:rPr lang="en-US" dirty="0" smtClean="0"/>
              <a:t> 3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609600" y="1828800"/>
            <a:ext cx="7772400" cy="4114800"/>
          </a:xfrm>
        </p:spPr>
        <p:txBody>
          <a:bodyPr/>
          <a:lstStyle/>
          <a:p>
            <a:pPr lvl="1"/>
            <a:r>
              <a:rPr lang="en-US" dirty="0" smtClean="0">
                <a:hlinkClick r:id="rId3"/>
              </a:rPr>
              <a:t>www.microsoft.com</a:t>
            </a:r>
            <a:r>
              <a:rPr lang="en-US" dirty="0" smtClean="0"/>
              <a:t> free download</a:t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dirty="0" smtClean="0">
                <a:hlinkClick r:id="rId4"/>
              </a:rPr>
              <a:t>http://faculty.mccneb.edu/JFAUCHIER/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dirty="0" smtClean="0">
                <a:hlinkClick r:id="rId5" action="ppaction://hlinkfile"/>
              </a:rPr>
              <a:t>Resource.mccneb.edu/</a:t>
            </a:r>
            <a:r>
              <a:rPr lang="en-US" dirty="0" err="1" smtClean="0">
                <a:hlinkClick r:id="rId5" action="ppaction://hlinkfile"/>
              </a:rPr>
              <a:t>cca</a:t>
            </a:r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http://www.xtranormal.com/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676400"/>
            <a:ext cx="7924800" cy="4572000"/>
          </a:xfrm>
        </p:spPr>
        <p:txBody>
          <a:bodyPr/>
          <a:lstStyle/>
          <a:p>
            <a:r>
              <a:rPr lang="en-US" sz="2400" dirty="0" smtClean="0"/>
              <a:t>Animated video creation tool that gives you the option to choose from a library of different characters and backgrounds and allows you to type or record dialogue.</a:t>
            </a:r>
          </a:p>
          <a:p>
            <a:r>
              <a:rPr lang="en-US" sz="2400" dirty="0" smtClean="0"/>
              <a:t>Price: Free. Additional features at a fee. Educational subscriptions available starting at $10/month.</a:t>
            </a:r>
            <a:br>
              <a:rPr lang="en-US" sz="2400" dirty="0" smtClean="0"/>
            </a:br>
            <a:endParaRPr lang="en-US" sz="2400" u="sng" dirty="0" smtClean="0">
              <a:hlinkClick r:id="rId3"/>
            </a:endParaRPr>
          </a:p>
          <a:p>
            <a:r>
              <a:rPr lang="en-US" sz="2400" u="sng" dirty="0" smtClean="0">
                <a:hlinkClick r:id="rId3"/>
              </a:rPr>
              <a:t>http://www.youtube.com/watch?v=27e0iDQFnCU</a:t>
            </a:r>
            <a:endParaRPr lang="en-US" sz="2400" dirty="0" smtClean="0"/>
          </a:p>
          <a:p>
            <a:pPr lvl="1"/>
            <a:r>
              <a:rPr lang="en-US" sz="2000" u="sng" dirty="0" smtClean="0">
                <a:hlinkClick r:id="rId4"/>
              </a:rPr>
              <a:t>http://www.xtranormal.com/</a:t>
            </a:r>
            <a:endParaRPr lang="en-US" sz="2000" u="sng" dirty="0" smtClean="0"/>
          </a:p>
          <a:p>
            <a:pPr lvl="1"/>
            <a:r>
              <a:rPr lang="en-US" sz="1600" dirty="0" smtClean="0">
                <a:hlinkClick r:id="rId5"/>
              </a:rPr>
              <a:t>http://www.xtranormal.com/watch/12557550</a:t>
            </a:r>
            <a:endParaRPr lang="en-US" dirty="0" smtClean="0"/>
          </a:p>
          <a:p>
            <a:endParaRPr lang="en-US" sz="2800" dirty="0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hlinkClick r:id="rId3"/>
              </a:rPr>
              <a:t>https://www.dropbox.com/</a:t>
            </a:r>
            <a:endParaRPr lang="en-US" dirty="0"/>
          </a:p>
        </p:txBody>
      </p:sp>
      <p:sp>
        <p:nvSpPr>
          <p:cNvPr id="38915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Online storage</a:t>
            </a:r>
          </a:p>
          <a:p>
            <a:r>
              <a:rPr lang="en-US" smtClean="0"/>
              <a:t>2 GB free</a:t>
            </a:r>
          </a:p>
          <a:p>
            <a:r>
              <a:rPr lang="en-US" smtClean="0"/>
              <a:t>Sync to many devices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hlinkClick r:id="rId3"/>
              </a:rPr>
              <a:t>Join.me</a:t>
            </a:r>
            <a:endParaRPr lang="en-US" dirty="0"/>
          </a:p>
        </p:txBody>
      </p:sp>
      <p:sp>
        <p:nvSpPr>
          <p:cNvPr id="40963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Browser based screen sharing</a:t>
            </a:r>
          </a:p>
          <a:p>
            <a:r>
              <a:rPr lang="en-US" dirty="0" smtClean="0"/>
              <a:t>Basic version is free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…tubes</a:t>
            </a:r>
            <a:endParaRPr lang="en-US" dirty="0"/>
          </a:p>
        </p:txBody>
      </p:sp>
      <p:sp>
        <p:nvSpPr>
          <p:cNvPr id="39939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hlinkClick r:id="rId3"/>
              </a:rPr>
              <a:t>Youtube.com</a:t>
            </a:r>
            <a:endParaRPr lang="en-US" smtClean="0"/>
          </a:p>
          <a:p>
            <a:pPr lvl="1"/>
            <a:r>
              <a:rPr lang="en-US" sz="2000" smtClean="0"/>
              <a:t>YouTube is a popular video-sharing website that lets you upload, watch, and share videos online. Free </a:t>
            </a:r>
          </a:p>
          <a:p>
            <a:r>
              <a:rPr lang="en-US" smtClean="0">
                <a:hlinkClick r:id="rId4"/>
              </a:rPr>
              <a:t>Teachertube.com</a:t>
            </a:r>
            <a:endParaRPr lang="en-US" smtClean="0"/>
          </a:p>
          <a:p>
            <a:pPr lvl="1"/>
            <a:r>
              <a:rPr lang="en-US" sz="2000" smtClean="0"/>
              <a:t>A YouTube for educators, TeacherTube is a video-sharing website for free educational videos. Free</a:t>
            </a:r>
          </a:p>
          <a:p>
            <a:r>
              <a:rPr lang="en-US" smtClean="0">
                <a:hlinkClick r:id="rId5"/>
              </a:rPr>
              <a:t>Schooltube.com</a:t>
            </a:r>
            <a:endParaRPr lang="en-US" smtClean="0"/>
          </a:p>
          <a:p>
            <a:pPr lvl="1"/>
            <a:r>
              <a:rPr lang="en-US" sz="2000" smtClean="0"/>
              <a:t>SchoolTube is a teacher-moderated video-sharing site for K-12 students. For sites where normally blocked</a:t>
            </a:r>
          </a:p>
          <a:p>
            <a:pPr lvl="1"/>
            <a:endParaRPr lang="en-US" smtClean="0"/>
          </a:p>
          <a:p>
            <a:endParaRPr lang="en-US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hlinkClick r:id="rId3" tooltip="Audacity "/>
              </a:rPr>
              <a:t>audacity.sourceforge.net</a:t>
            </a:r>
            <a:endParaRPr lang="en-US" dirty="0"/>
          </a:p>
        </p:txBody>
      </p:sp>
      <p:sp>
        <p:nvSpPr>
          <p:cNvPr id="41987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Audacity is free, open source, cross-platform software for recording and editing sounds.</a:t>
            </a:r>
          </a:p>
          <a:p>
            <a:r>
              <a:rPr lang="en-US" smtClean="0"/>
              <a:t>Record, edit and master sound files</a:t>
            </a:r>
          </a:p>
          <a:p>
            <a:r>
              <a:rPr lang="en-US" smtClean="0"/>
              <a:t>free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Pre- and Post-testing and Demonstrating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114800"/>
          </a:xfrm>
        </p:spPr>
        <p:txBody>
          <a:bodyPr/>
          <a:lstStyle/>
          <a:p>
            <a:r>
              <a:rPr lang="en-US" sz="2800" dirty="0" smtClean="0"/>
              <a:t>Traditional paper and pencil tests</a:t>
            </a:r>
          </a:p>
          <a:p>
            <a:r>
              <a:rPr lang="en-US" sz="2800" dirty="0" smtClean="0"/>
              <a:t>Student presentations</a:t>
            </a:r>
          </a:p>
          <a:p>
            <a:r>
              <a:rPr lang="en-US" sz="2800" dirty="0" smtClean="0"/>
              <a:t>Poster sessions</a:t>
            </a:r>
          </a:p>
          <a:p>
            <a:r>
              <a:rPr lang="en-US" sz="2800" dirty="0" smtClean="0"/>
              <a:t>Quiz sessions made with </a:t>
            </a:r>
            <a:r>
              <a:rPr lang="en-US" sz="2800" dirty="0" err="1" smtClean="0"/>
              <a:t>Quia</a:t>
            </a:r>
            <a:r>
              <a:rPr lang="en-US" sz="2800" dirty="0" smtClean="0"/>
              <a:t> or from textbook websites; web-enhanced classes</a:t>
            </a:r>
          </a:p>
          <a:p>
            <a:r>
              <a:rPr lang="en-US" sz="2800" dirty="0" smtClean="0">
                <a:hlinkClick r:id="rId3"/>
              </a:rPr>
              <a:t>Microsoft template</a:t>
            </a:r>
            <a:endParaRPr lang="en-US" sz="2800" dirty="0" smtClean="0"/>
          </a:p>
          <a:p>
            <a:r>
              <a:rPr lang="en-US" sz="2800" dirty="0" smtClean="0"/>
              <a:t>Lab or clinical demonstration</a:t>
            </a:r>
          </a:p>
          <a:p>
            <a:pPr lvl="1"/>
            <a:r>
              <a:rPr lang="en-US" sz="1600" dirty="0" smtClean="0">
                <a:hlinkClick r:id="rId4"/>
              </a:rPr>
              <a:t>http://www.youtube.com/watch?v=R_LUJSqeSrI</a:t>
            </a:r>
            <a:endParaRPr lang="en-US" sz="1600" dirty="0" smtClean="0"/>
          </a:p>
          <a:p>
            <a:pPr marL="457200" lvl="1" indent="0">
              <a:buNone/>
            </a:pPr>
            <a:endParaRPr lang="en-US" sz="2400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Support for Faculty</a:t>
            </a:r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343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 smtClean="0"/>
              <a:t>Metro Help Desk   457-2900</a:t>
            </a:r>
            <a:br>
              <a:rPr lang="en-US" sz="2800" dirty="0" smtClean="0"/>
            </a:br>
            <a:endParaRPr lang="en-US" sz="2800" dirty="0" smtClean="0"/>
          </a:p>
          <a:p>
            <a:pPr>
              <a:lnSpc>
                <a:spcPct val="80000"/>
              </a:lnSpc>
            </a:pPr>
            <a:r>
              <a:rPr lang="en-US" sz="2800" dirty="0" smtClean="0">
                <a:hlinkClick r:id="rId3"/>
              </a:rPr>
              <a:t>Instructional Design Services   </a:t>
            </a:r>
            <a:r>
              <a:rPr lang="en-US" sz="2800" dirty="0" smtClean="0"/>
              <a:t>www.mccneb.edu/ids</a:t>
            </a:r>
            <a:br>
              <a:rPr lang="en-US" sz="2800" dirty="0" smtClean="0"/>
            </a:br>
            <a:r>
              <a:rPr lang="en-US" sz="2800" dirty="0" smtClean="0"/>
              <a:t>457-2883</a:t>
            </a:r>
            <a:br>
              <a:rPr lang="en-US" sz="2800" dirty="0" smtClean="0"/>
            </a:br>
            <a:endParaRPr lang="en-US" sz="2800" dirty="0" smtClean="0"/>
          </a:p>
          <a:p>
            <a:pPr>
              <a:lnSpc>
                <a:spcPct val="80000"/>
              </a:lnSpc>
            </a:pPr>
            <a:r>
              <a:rPr lang="en-US" sz="2800" dirty="0" smtClean="0">
                <a:hlinkClick r:id="rId4"/>
              </a:rPr>
              <a:t>IFEX team </a:t>
            </a:r>
            <a:r>
              <a:rPr lang="en-US" sz="2800" dirty="0" smtClean="0"/>
              <a:t>– Cindy Catherwood, Lynn Bradman, Michelle </a:t>
            </a:r>
            <a:r>
              <a:rPr lang="en-US" sz="2800" dirty="0" smtClean="0"/>
              <a:t>Rule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 smtClean="0"/>
          </a:p>
          <a:p>
            <a:pPr>
              <a:lnSpc>
                <a:spcPct val="80000"/>
              </a:lnSpc>
            </a:pPr>
            <a:r>
              <a:rPr lang="en-US" sz="2800" dirty="0" err="1" smtClean="0"/>
              <a:t>Quia</a:t>
            </a:r>
            <a:r>
              <a:rPr lang="en-US" sz="2800" dirty="0" smtClean="0"/>
              <a:t> license – Lynn Bradman 457-2217 or </a:t>
            </a:r>
            <a:r>
              <a:rPr lang="en-US" sz="2800" dirty="0" smtClean="0">
                <a:hlinkClick r:id="rId5"/>
              </a:rPr>
              <a:t>hbradman@mccneb.edu</a:t>
            </a:r>
            <a:endParaRPr lang="en-US" sz="2800" dirty="0" smtClean="0"/>
          </a:p>
          <a:p>
            <a:pPr>
              <a:lnSpc>
                <a:spcPct val="80000"/>
              </a:lnSpc>
            </a:pPr>
            <a:endParaRPr lang="en-US" sz="2800" dirty="0" smtClean="0"/>
          </a:p>
          <a:p>
            <a:pPr>
              <a:lnSpc>
                <a:spcPct val="80000"/>
              </a:lnSpc>
            </a:pPr>
            <a:endParaRPr lang="en-US" sz="2800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8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8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58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58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5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Promote active student learning	</a:t>
            </a:r>
          </a:p>
          <a:p>
            <a:r>
              <a:rPr lang="en-US" dirty="0"/>
              <a:t>Pursue active innovation</a:t>
            </a:r>
          </a:p>
          <a:p>
            <a:r>
              <a:rPr lang="en-US" dirty="0"/>
              <a:t>Achieve active integration</a:t>
            </a:r>
          </a:p>
          <a:p>
            <a:r>
              <a:rPr lang="en-US" dirty="0"/>
              <a:t>Develop an active faculty</a:t>
            </a:r>
          </a:p>
          <a:p>
            <a:r>
              <a:rPr lang="en-US" dirty="0"/>
              <a:t>Build an active </a:t>
            </a:r>
            <a:r>
              <a:rPr lang="en-US" dirty="0" err="1"/>
              <a:t>infrasturcture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Active Campus Playbook</a:t>
            </a:r>
          </a:p>
          <a:p>
            <a:pPr marL="0" indent="0">
              <a:buNone/>
            </a:pPr>
            <a:r>
              <a:rPr lang="en-US" sz="1900" dirty="0">
                <a:hlinkClick r:id="rId2"/>
              </a:rPr>
              <a:t>http://campustechnology.com/whitepapers/2014/07/dell_industryperspective_072914.aspx?pc=e842em06&amp;utm_source=webmktg&amp;utm_medium=E-Mail&amp;utm_campaign=e842em06</a:t>
            </a:r>
            <a:endParaRPr lang="en-US" sz="19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000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hlinkClick r:id="rId3"/>
              </a:rPr>
              <a:t>https://twitter.com/</a:t>
            </a:r>
            <a:endParaRPr lang="en-US" dirty="0"/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140 characters</a:t>
            </a:r>
          </a:p>
          <a:p>
            <a:r>
              <a:rPr lang="en-US" dirty="0" smtClean="0"/>
              <a:t> also </a:t>
            </a:r>
            <a:r>
              <a:rPr lang="en-US" dirty="0" smtClean="0">
                <a:hlinkClick r:id="rId4"/>
              </a:rPr>
              <a:t>http://tweetdeck.com/</a:t>
            </a:r>
            <a:endParaRPr lang="en-US" dirty="0" smtClean="0"/>
          </a:p>
          <a:p>
            <a:r>
              <a:rPr lang="en-US" dirty="0" smtClean="0"/>
              <a:t> Consolidation of what you want to follow</a:t>
            </a:r>
          </a:p>
          <a:p>
            <a:endParaRPr lang="en-US" dirty="0" smtClean="0"/>
          </a:p>
        </p:txBody>
      </p:sp>
      <p:pic>
        <p:nvPicPr>
          <p:cNvPr id="48132" name="Picture 4" descr="twitterbird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" y="5334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 smtClean="0">
                <a:hlinkClick r:id="rId5"/>
              </a:rPr>
              <a:t>http://www.polleverywhere.com/</a:t>
            </a:r>
            <a:endParaRPr lang="en-US" sz="4000" dirty="0" smtClean="0"/>
          </a:p>
        </p:txBody>
      </p:sp>
      <p:sp>
        <p:nvSpPr>
          <p:cNvPr id="8" name="Rounded Rectangle 7"/>
          <p:cNvSpPr/>
          <p:nvPr/>
        </p:nvSpPr>
        <p:spPr>
          <a:xfrm>
            <a:off x="-1722438" y="3722688"/>
            <a:ext cx="1630363" cy="2057400"/>
          </a:xfrm>
          <a:prstGeom prst="roundRect">
            <a:avLst>
              <a:gd name="adj" fmla="val 11341"/>
            </a:avLst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/>
              <a:t>Don’t forget: You can copy-paste this slide into other presentations, and move or resize the poll.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-1722438" y="2971800"/>
            <a:ext cx="1630363" cy="549275"/>
          </a:xfrm>
          <a:prstGeom prst="rightArrow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 dirty="0"/>
          </a:p>
        </p:txBody>
      </p:sp>
      <p:sp>
        <p:nvSpPr>
          <p:cNvPr id="1030" name="TextBox 3"/>
          <p:cNvSpPr txBox="1">
            <a:spLocks noChangeArrowheads="1"/>
          </p:cNvSpPr>
          <p:nvPr/>
        </p:nvSpPr>
        <p:spPr bwMode="auto">
          <a:xfrm>
            <a:off x="0" y="6611938"/>
            <a:ext cx="33528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100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44" name="ShockwaveFlash1" r:id="rId2" imgW="5897520" imgH="3691080"/>
        </mc:Choice>
        <mc:Fallback>
          <p:control name="ShockwaveFlash1" r:id="rId2" imgW="5897520" imgH="3691080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14400" y="1447800"/>
                  <a:ext cx="7543800" cy="49625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Mentimeter.com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Also an online audience </a:t>
            </a:r>
            <a:r>
              <a:rPr lang="en-US" smtClean="0"/>
              <a:t>response  site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379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Article on </a:t>
            </a:r>
            <a:br>
              <a:rPr lang="en-US" dirty="0" smtClean="0"/>
            </a:br>
            <a:r>
              <a:rPr lang="en-US" dirty="0" smtClean="0"/>
              <a:t>Technology Use in Teaching</a:t>
            </a:r>
            <a:endParaRPr lang="en-US" dirty="0"/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heck out an article related to use of technology in teaching in your field.</a:t>
            </a:r>
          </a:p>
          <a:p>
            <a:pPr>
              <a:buFont typeface="Wingdings" pitchFamily="2" charset="2"/>
              <a:buNone/>
            </a:pPr>
            <a:endParaRPr lang="en-US" dirty="0" smtClean="0"/>
          </a:p>
          <a:p>
            <a:r>
              <a:rPr lang="en-US" dirty="0" smtClean="0"/>
              <a:t>Send the </a:t>
            </a:r>
            <a:r>
              <a:rPr lang="en-US" dirty="0" err="1" smtClean="0"/>
              <a:t>url</a:t>
            </a:r>
            <a:r>
              <a:rPr lang="en-US" dirty="0" smtClean="0"/>
              <a:t> for your article and provide a brief synopsis to </a:t>
            </a:r>
            <a:r>
              <a:rPr lang="en-US" dirty="0" smtClean="0">
                <a:hlinkClick r:id="rId3"/>
              </a:rPr>
              <a:t>Jfauchier@mccneb.edu</a:t>
            </a:r>
            <a:r>
              <a:rPr lang="en-US" dirty="0" smtClean="0"/>
              <a:t> and </a:t>
            </a:r>
            <a:r>
              <a:rPr lang="en-US" dirty="0" smtClean="0">
                <a:hlinkClick r:id="rId4"/>
              </a:rPr>
              <a:t>sleigh@mccneb.edu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Final Reflection</a:t>
            </a:r>
            <a:endParaRPr lang="en-US" dirty="0"/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Send via email </a:t>
            </a:r>
          </a:p>
          <a:p>
            <a:pPr marL="0" indent="0">
              <a:buNone/>
            </a:pPr>
            <a:r>
              <a:rPr lang="en-US" dirty="0" smtClean="0"/>
              <a:t>Due October 31, 2014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We’re all in this together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Wingdings" pitchFamily="2" charset="2"/>
              <a:buChar char="ª"/>
            </a:pPr>
            <a:r>
              <a:rPr lang="en-US" sz="2400" dirty="0">
                <a:hlinkClick r:id="rId2"/>
              </a:rPr>
              <a:t>http://animoto.com/play/nuuEuxkFlw3Qp1Z3J4BiyQ#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147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chocolat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9400" y="1905000"/>
            <a:ext cx="3744913" cy="3810000"/>
          </a:xfrm>
          <a:prstGeom prst="rect">
            <a:avLst/>
          </a:prstGeom>
          <a:noFill/>
          <a:ln w="76200">
            <a:solidFill>
              <a:srgbClr val="B00000"/>
            </a:solidFill>
            <a:miter lim="800000"/>
            <a:headEnd/>
            <a:tailEnd/>
          </a:ln>
        </p:spPr>
      </p:pic>
      <p:sp>
        <p:nvSpPr>
          <p:cNvPr id="58371" name="Rectangle 3"/>
          <p:cNvSpPr>
            <a:spLocks noGrp="1" noChangeArrowheads="1"/>
          </p:cNvSpPr>
          <p:nvPr>
            <p:ph type="title"/>
          </p:nvPr>
        </p:nvSpPr>
        <p:spPr>
          <a:xfrm>
            <a:off x="838200" y="4572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4000" smtClean="0"/>
              <a:t>Save the Earth – it is the only planet with chocolate!</a:t>
            </a:r>
          </a:p>
        </p:txBody>
      </p:sp>
      <p:pic>
        <p:nvPicPr>
          <p:cNvPr id="58373" name="MSj03886180000[1]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0" y="5943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83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825" fill="hold"/>
                                        <p:tgtEl>
                                          <p:spTgt spid="5837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37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837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Learning Environments</a:t>
            </a:r>
            <a:endParaRPr lang="en-US" dirty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1828800"/>
          </a:xfrm>
        </p:spPr>
        <p:txBody>
          <a:bodyPr/>
          <a:lstStyle/>
          <a:p>
            <a:r>
              <a:rPr lang="en-US" dirty="0" smtClean="0"/>
              <a:t>On-Campus Technology Classrooms</a:t>
            </a:r>
          </a:p>
          <a:p>
            <a:r>
              <a:rPr lang="en-US" dirty="0" smtClean="0"/>
              <a:t>Blackboard </a:t>
            </a:r>
            <a:r>
              <a:rPr lang="en-US" dirty="0" smtClean="0"/>
              <a:t>LMS (Online, Hybrid, Enhanced)</a:t>
            </a:r>
          </a:p>
          <a:p>
            <a:r>
              <a:rPr lang="en-US" dirty="0" smtClean="0"/>
              <a:t>Course Conferencing</a:t>
            </a:r>
            <a:br>
              <a:rPr lang="en-US" dirty="0" smtClean="0"/>
            </a:br>
            <a:endParaRPr lang="en-US" dirty="0" smtClean="0"/>
          </a:p>
        </p:txBody>
      </p:sp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3200400"/>
            <a:ext cx="4114800" cy="36004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6389" name="TextBox 6"/>
          <p:cNvSpPr txBox="1">
            <a:spLocks noChangeArrowheads="1"/>
          </p:cNvSpPr>
          <p:nvPr/>
        </p:nvSpPr>
        <p:spPr bwMode="auto">
          <a:xfrm>
            <a:off x="990600" y="3886200"/>
            <a:ext cx="4191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Calibri" pitchFamily="34" charset="0"/>
                <a:hlinkClick r:id="rId4"/>
              </a:rPr>
              <a:t>http://www.mccneb.edu/campuslocations/</a:t>
            </a:r>
            <a:endParaRPr lang="en-US" sz="1600">
              <a:latin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Technology Classrooms</a:t>
            </a:r>
            <a:endParaRPr lang="en-US" dirty="0"/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4419600"/>
          </a:xfrm>
        </p:spPr>
        <p:txBody>
          <a:bodyPr/>
          <a:lstStyle/>
          <a:p>
            <a:r>
              <a:rPr lang="en-US" sz="2600" dirty="0" smtClean="0"/>
              <a:t>Computer (DVD, Internet)</a:t>
            </a:r>
          </a:p>
          <a:p>
            <a:r>
              <a:rPr lang="en-US" sz="2600" dirty="0" smtClean="0"/>
              <a:t>Projectors or large-screen televisions</a:t>
            </a:r>
          </a:p>
          <a:p>
            <a:r>
              <a:rPr lang="en-US" sz="2600" dirty="0" smtClean="0"/>
              <a:t>DVD / VHS combo</a:t>
            </a:r>
          </a:p>
          <a:p>
            <a:r>
              <a:rPr lang="en-US" sz="2600" dirty="0" smtClean="0"/>
              <a:t>Specialized equipment, i.e., closed captioning and hand-held video cameras, available by special </a:t>
            </a:r>
            <a:br>
              <a:rPr lang="en-US" sz="2600" dirty="0" smtClean="0"/>
            </a:br>
            <a:r>
              <a:rPr lang="en-US" sz="2600" dirty="0" smtClean="0"/>
              <a:t>arrangement</a:t>
            </a:r>
          </a:p>
          <a:p>
            <a:r>
              <a:rPr lang="en-US" sz="2600" dirty="0" smtClean="0">
                <a:hlinkClick r:id="rId3"/>
              </a:rPr>
              <a:t>www.mccneb.edu/ids</a:t>
            </a:r>
            <a:endParaRPr lang="en-US" sz="2600" dirty="0" smtClean="0"/>
          </a:p>
          <a:p>
            <a:r>
              <a:rPr lang="en-US" sz="2600" dirty="0" smtClean="0"/>
              <a:t>Orientation and training as needed may be arranged or scheduled during faculty development</a:t>
            </a:r>
          </a:p>
          <a:p>
            <a:r>
              <a:rPr lang="en-US" sz="2600" dirty="0" smtClean="0"/>
              <a:t>Telephone to call Help Desk 457-(2900)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388344328"/>
              </p:ext>
            </p:extLst>
          </p:nvPr>
        </p:nvGraphicFramePr>
        <p:xfrm>
          <a:off x="76200" y="1295400"/>
          <a:ext cx="8948738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4"/>
          <p:cNvSpPr txBox="1">
            <a:spLocks/>
          </p:cNvSpPr>
          <p:nvPr/>
        </p:nvSpPr>
        <p:spPr>
          <a:xfrm>
            <a:off x="0" y="228600"/>
            <a:ext cx="88392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8C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8C0000"/>
                </a:solidFill>
                <a:latin typeface="Albertus (W1)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8C0000"/>
                </a:solidFill>
                <a:latin typeface="Albertus (W1)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8C0000"/>
                </a:solidFill>
                <a:latin typeface="Albertus (W1)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8C0000"/>
                </a:solidFill>
                <a:latin typeface="Albertus (W1)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8C0000"/>
                </a:solidFill>
                <a:latin typeface="Albertus (W1)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8C0000"/>
                </a:solidFill>
                <a:latin typeface="Albertus (W1)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8C0000"/>
                </a:solidFill>
                <a:latin typeface="Albertus (W1)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8C0000"/>
                </a:solidFill>
                <a:latin typeface="Albertus (W1)" pitchFamily="34" charset="0"/>
              </a:defRPr>
            </a:lvl9pPr>
          </a:lstStyle>
          <a:p>
            <a:r>
              <a:rPr lang="en-US" sz="3600" kern="0" dirty="0" smtClean="0"/>
              <a:t>Mobile Device Usage for School Work</a:t>
            </a:r>
            <a:endParaRPr lang="en-US" sz="3600" kern="0" dirty="0"/>
          </a:p>
        </p:txBody>
      </p:sp>
    </p:spTree>
    <p:extLst>
      <p:ext uri="{BB962C8B-B14F-4D97-AF65-F5344CB8AC3E}">
        <p14:creationId xmlns:p14="http://schemas.microsoft.com/office/powerpoint/2010/main" val="3465590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7772400" cy="1143000"/>
          </a:xfrm>
        </p:spPr>
        <p:txBody>
          <a:bodyPr/>
          <a:lstStyle/>
          <a:p>
            <a:r>
              <a:rPr lang="en-US" sz="3600" dirty="0" smtClean="0"/>
              <a:t>Pilot Collaboration </a:t>
            </a:r>
            <a:br>
              <a:rPr lang="en-US" sz="3600" dirty="0" smtClean="0"/>
            </a:br>
            <a:r>
              <a:rPr lang="en-US" sz="3600" dirty="0" smtClean="0"/>
              <a:t>Classrooms 2014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4166629"/>
            <a:ext cx="4729200" cy="26659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1371600"/>
            <a:ext cx="4726800" cy="26646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82" t="-5989" r="22306" b="20171"/>
          <a:stretch/>
        </p:blipFill>
        <p:spPr>
          <a:xfrm>
            <a:off x="5239658" y="1236026"/>
            <a:ext cx="3599542" cy="28777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24323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999" y="821096"/>
            <a:ext cx="4343400" cy="244848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4173896"/>
            <a:ext cx="4343400" cy="24484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821096"/>
            <a:ext cx="4343400" cy="24484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4173896"/>
            <a:ext cx="4343400" cy="2448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487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Custom 4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8B322C"/>
      </a:hlink>
      <a:folHlink>
        <a:srgbClr val="DD9893"/>
      </a:folHlink>
    </a:clrScheme>
    <a:fontScheme name="Blank Presentation.pot">
      <a:majorFont>
        <a:latin typeface="Albertus (W1)"/>
        <a:ea typeface=""/>
        <a:cs typeface=""/>
      </a:majorFont>
      <a:minorFont>
        <a:latin typeface="Albertus (W1)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lank Presentation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6279</TotalTime>
  <Words>722</Words>
  <Application>Microsoft Office PowerPoint</Application>
  <PresentationFormat>On-screen Show (4:3)</PresentationFormat>
  <Paragraphs>249</Paragraphs>
  <Slides>46</Slides>
  <Notes>32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Blank Presentation</vt:lpstr>
      <vt:lpstr>PowerPoint Presentation</vt:lpstr>
      <vt:lpstr>Techno Teaching For Champions</vt:lpstr>
      <vt:lpstr>Course Objectives</vt:lpstr>
      <vt:lpstr>PowerPoint Presentation</vt:lpstr>
      <vt:lpstr>Learning Environments</vt:lpstr>
      <vt:lpstr>Technology Classrooms</vt:lpstr>
      <vt:lpstr>PowerPoint Presentation</vt:lpstr>
      <vt:lpstr>Pilot Collaboration  Classrooms 2014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Collaborative Discussion</vt:lpstr>
      <vt:lpstr>Blogs</vt:lpstr>
      <vt:lpstr>PowerPoint Presentation</vt:lpstr>
      <vt:lpstr>http://www.wordle.net/</vt:lpstr>
      <vt:lpstr>PowerPoint Presentation</vt:lpstr>
      <vt:lpstr>http://www.tagxedo.com/</vt:lpstr>
      <vt:lpstr>PowerPoint®</vt:lpstr>
      <vt:lpstr>http://prezi.com/</vt:lpstr>
      <vt:lpstr>Video</vt:lpstr>
      <vt:lpstr>PowerPoint Presentation</vt:lpstr>
      <vt:lpstr>PowerPoint Presentation</vt:lpstr>
      <vt:lpstr>       Edutopia and    </vt:lpstr>
      <vt:lpstr>PowerPoint Presentation</vt:lpstr>
      <vt:lpstr>Searching the WEB</vt:lpstr>
      <vt:lpstr>http://www.google.com/earth/educators/  </vt:lpstr>
      <vt:lpstr>PhotoStory 3</vt:lpstr>
      <vt:lpstr>http://www.xtranormal.com/</vt:lpstr>
      <vt:lpstr>https://www.dropbox.com/</vt:lpstr>
      <vt:lpstr>Join.me</vt:lpstr>
      <vt:lpstr>…tubes</vt:lpstr>
      <vt:lpstr>audacity.sourceforge.net</vt:lpstr>
      <vt:lpstr>Pre- and Post-testing and Demonstrating</vt:lpstr>
      <vt:lpstr>Support for Faculty</vt:lpstr>
      <vt:lpstr>https://twitter.com/</vt:lpstr>
      <vt:lpstr>http://www.polleverywhere.com/</vt:lpstr>
      <vt:lpstr>Mentimeter.com</vt:lpstr>
      <vt:lpstr>Article on  Technology Use in Teaching</vt:lpstr>
      <vt:lpstr>Final Reflection</vt:lpstr>
      <vt:lpstr>We’re all in this together</vt:lpstr>
      <vt:lpstr>Save the Earth – it is the only planet with chocolate!</vt:lpstr>
    </vt:vector>
  </TitlesOfParts>
  <Company>Metro Community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TechnoTeaching For Champions</dc:title>
  <dc:creator>IDS</dc:creator>
  <cp:lastModifiedBy>NetTech</cp:lastModifiedBy>
  <cp:revision>191</cp:revision>
  <cp:lastPrinted>2002-02-28T20:41:23Z</cp:lastPrinted>
  <dcterms:created xsi:type="dcterms:W3CDTF">1999-11-19T23:46:13Z</dcterms:created>
  <dcterms:modified xsi:type="dcterms:W3CDTF">2014-10-11T18:06:00Z</dcterms:modified>
</cp:coreProperties>
</file>