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356" r:id="rId2"/>
    <p:sldId id="256" r:id="rId3"/>
    <p:sldId id="257" r:id="rId4"/>
    <p:sldId id="307" r:id="rId5"/>
    <p:sldId id="267" r:id="rId6"/>
    <p:sldId id="308" r:id="rId7"/>
    <p:sldId id="355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341" r:id="rId40"/>
    <p:sldId id="342" r:id="rId41"/>
    <p:sldId id="343" r:id="rId42"/>
    <p:sldId id="344" r:id="rId43"/>
    <p:sldId id="345" r:id="rId44"/>
    <p:sldId id="346" r:id="rId45"/>
    <p:sldId id="347" r:id="rId46"/>
    <p:sldId id="348" r:id="rId47"/>
    <p:sldId id="349" r:id="rId48"/>
    <p:sldId id="350" r:id="rId49"/>
    <p:sldId id="351" r:id="rId50"/>
    <p:sldId id="352" r:id="rId51"/>
    <p:sldId id="353" r:id="rId52"/>
    <p:sldId id="354" r:id="rId53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37" autoAdjust="0"/>
  </p:normalViewPr>
  <p:slideViewPr>
    <p:cSldViewPr>
      <p:cViewPr varScale="1">
        <p:scale>
          <a:sx n="42" d="100"/>
          <a:sy n="42" d="100"/>
        </p:scale>
        <p:origin x="-6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51.xml"/><Relationship Id="rId1" Type="http://schemas.openxmlformats.org/officeDocument/2006/relationships/slide" Target="slides/slide4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066B85-FB5D-4945-823B-CEBA26B37A3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503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251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8FC1D6-C22A-4475-939D-6AF1D37109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66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8C4EA6-4687-4845-8553-394AF098EF6D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07EE78-D581-4FFD-8F8E-ECFD5973FDCF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2B5CB9-22AB-4D29-8EE7-421171C9B5F7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E345D-59C1-4B87-9723-6B2F276B2F76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B4BCC-4DC2-4F2E-9510-4F2329AD5CC0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B9EC81-06ED-47DB-AE27-EADA7F7817EF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9D2283-DECD-424F-80C7-1BC5B112C86E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DC1A0F-D79E-4FE9-8DCA-7C02A51808F5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49691-B3A2-494F-9A3C-CDC0705129C0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EA895E-E27A-4ED1-A22F-CACDA419C32A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5BC344-ED70-4007-A55A-C59121A8766D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E30963-93F9-4779-A83F-673819BF082E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AC92A1-A2F4-4DF5-A1DF-5BE54E3DA59B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8DE242-5469-4C77-AA24-4FA3F0DCADFC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46B22-9D79-43B2-9046-A2FCBCC1F19D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795910-4B5D-45CE-8B9B-10E4AC672B75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AC7EA0-79CF-4CC7-A8EA-62AF5D11C9EC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537E2B-121B-4624-AFE5-35679D43B53F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631071-8300-4E96-8163-9236333C07CB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951137-9178-4B3A-A9A1-280158CB5246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14484-4EAF-453C-8B40-90571A81CD81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76DA31-EAD5-4F06-B102-208CED228712}" type="slidenum">
              <a:rPr lang="en-US"/>
              <a:pPr/>
              <a:t>29</a:t>
            </a:fld>
            <a:endParaRPr lang="en-US" dirty="0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33E1AC-298D-4B4F-A363-826D09DE5C85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8A9A-1E44-42B6-B7CF-C79ADAD5A53A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35D260-9A3B-41A5-B61D-2A1F1635F4A7}" type="slidenum">
              <a:rPr lang="en-US"/>
              <a:pPr/>
              <a:t>31</a:t>
            </a:fld>
            <a:endParaRPr lang="en-US" dirty="0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E59C6B-5439-45CB-9703-7CA68416C3D4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CBA9E-7C4B-4043-B9B7-ACCEC31725DC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B2AFAF-5163-430E-9E20-E24C3ED097D7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A0400F-FAFB-44D7-9D64-06C34C573AAA}" type="slidenum">
              <a:rPr lang="en-US"/>
              <a:pPr/>
              <a:t>35</a:t>
            </a:fld>
            <a:endParaRPr lang="en-US" dirty="0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653B13-B44B-44A5-A32E-1FFAFA4F839D}" type="slidenum">
              <a:rPr lang="en-US"/>
              <a:pPr/>
              <a:t>36</a:t>
            </a:fld>
            <a:endParaRPr lang="en-US" dirty="0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058EC-0E4C-4305-95D3-3BBF9D8A9C32}" type="slidenum">
              <a:rPr lang="en-US"/>
              <a:pPr/>
              <a:t>37</a:t>
            </a:fld>
            <a:endParaRPr lang="en-US" dirty="0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4EDA8-9B00-4454-AD37-2ECF2FEB6A3A}" type="slidenum">
              <a:rPr lang="en-US"/>
              <a:pPr/>
              <a:t>38</a:t>
            </a:fld>
            <a:endParaRPr lang="en-US" dirty="0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2A0E98-F70C-42C9-BB19-531298363CD1}" type="slidenum">
              <a:rPr lang="en-US"/>
              <a:pPr/>
              <a:t>39</a:t>
            </a:fld>
            <a:endParaRPr lang="en-US" dirty="0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572EB6-4E7B-4BD5-8077-7478DAE93968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E39711-2CFA-41D9-BBBD-BCB1EBE4DC6D}" type="slidenum">
              <a:rPr lang="en-US"/>
              <a:pPr/>
              <a:t>40</a:t>
            </a:fld>
            <a:endParaRPr lang="en-US" dirty="0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932B6A-49D2-47D8-B755-99B5BBD1C699}" type="slidenum">
              <a:rPr lang="en-US"/>
              <a:pPr/>
              <a:t>41</a:t>
            </a:fld>
            <a:endParaRPr lang="en-US" dirty="0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1F7691-ED35-4A3D-A3E5-D1D8129F2E9C}" type="slidenum">
              <a:rPr lang="en-US"/>
              <a:pPr/>
              <a:t>42</a:t>
            </a:fld>
            <a:endParaRPr lang="en-US" dirty="0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F1CD35-7765-4251-ADC7-326E06B5A61A}" type="slidenum">
              <a:rPr lang="en-US"/>
              <a:pPr/>
              <a:t>43</a:t>
            </a:fld>
            <a:endParaRPr lang="en-US" dirty="0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7995BB-3D93-4EBC-9AAA-B7A8D9F4FDF9}" type="slidenum">
              <a:rPr lang="en-US"/>
              <a:pPr/>
              <a:t>44</a:t>
            </a:fld>
            <a:endParaRPr lang="en-US" dirty="0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426336-7541-4A94-AA9A-EF6177A14423}" type="slidenum">
              <a:rPr lang="en-US"/>
              <a:pPr/>
              <a:t>45</a:t>
            </a:fld>
            <a:endParaRPr lang="en-US" dirty="0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45C7E-681B-43D5-A7C0-76213F31B235}" type="slidenum">
              <a:rPr lang="en-US"/>
              <a:pPr/>
              <a:t>46</a:t>
            </a:fld>
            <a:endParaRPr lang="en-US" dirty="0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F8FC23-3EA4-416C-90E2-ED721B45C293}" type="slidenum">
              <a:rPr lang="en-US"/>
              <a:pPr/>
              <a:t>47</a:t>
            </a:fld>
            <a:endParaRPr lang="en-US" dirty="0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4B5590-57E7-4C53-8F11-2A4B44418DC4}" type="slidenum">
              <a:rPr lang="en-US"/>
              <a:pPr/>
              <a:t>48</a:t>
            </a:fld>
            <a:endParaRPr lang="en-US" dirty="0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D2D6A2-192C-4E5C-A4D6-AD89A2D98286}" type="slidenum">
              <a:rPr lang="en-US"/>
              <a:pPr/>
              <a:t>49</a:t>
            </a:fld>
            <a:endParaRPr lang="en-US" dirty="0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1490B3-66F3-412D-9BF2-6F232156F3C8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429B3-62A1-44B9-A703-93E79C668FEA}" type="slidenum">
              <a:rPr lang="en-US"/>
              <a:pPr/>
              <a:t>50</a:t>
            </a:fld>
            <a:endParaRPr lang="en-US" dirty="0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844DC8-78D1-433D-864C-FE16AA3E58D7}" type="slidenum">
              <a:rPr lang="en-US"/>
              <a:pPr/>
              <a:t>51</a:t>
            </a:fld>
            <a:endParaRPr lang="en-US" dirty="0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C7148-3256-4D24-A788-A69069A690FC}" type="slidenum">
              <a:rPr lang="en-US"/>
              <a:pPr/>
              <a:t>52</a:t>
            </a:fld>
            <a:endParaRPr lang="en-US" dirty="0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7D7DD9-342E-4916-ABC4-5F73FAA9C199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56103-003E-4AFC-A06C-4F6F2516BE7B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DE1A7-AB6E-4421-9FFC-0E5DC3F7FECC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CEBC97-D5EA-4C61-B420-4A644793FC20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81E61-78FB-4A07-9A0A-0B4555DDD54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94DA-A056-4632-B4B9-D66DA47EE38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C549E-A619-4444-9BD7-CBC3D61F5C1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A5696-BBD7-4B8D-8D0C-103C606E17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BE4FF-E683-4489-B7D3-0CD0C53909D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2AC3D-7C58-4CEA-82A3-73D8B3E2644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BA18D-8B42-4A5F-9EBF-45CBDBA9C3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E4532-8E92-485A-8899-73B4E876D8D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9AC1A-7348-48BF-87D9-E95F87190B9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C7B21-4777-46EA-B642-0C180C94854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668D9-2F58-4754-B740-F13BA262E43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BD4BBB-2BF9-498E-B27C-40C3E02C392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23.xml"/><Relationship Id="rId18" Type="http://schemas.openxmlformats.org/officeDocument/2006/relationships/slide" Target="slide33.xml"/><Relationship Id="rId26" Type="http://schemas.openxmlformats.org/officeDocument/2006/relationships/slide" Target="slide49.xml"/><Relationship Id="rId3" Type="http://schemas.openxmlformats.org/officeDocument/2006/relationships/slide" Target="slide5.xml"/><Relationship Id="rId21" Type="http://schemas.openxmlformats.org/officeDocument/2006/relationships/slide" Target="slide39.xml"/><Relationship Id="rId7" Type="http://schemas.openxmlformats.org/officeDocument/2006/relationships/slide" Target="slide11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5" Type="http://schemas.openxmlformats.org/officeDocument/2006/relationships/slide" Target="slide47.xml"/><Relationship Id="rId2" Type="http://schemas.openxmlformats.org/officeDocument/2006/relationships/notesSlide" Target="../notesSlides/notesSlide2.xml"/><Relationship Id="rId16" Type="http://schemas.openxmlformats.org/officeDocument/2006/relationships/slide" Target="slide29.xml"/><Relationship Id="rId20" Type="http://schemas.openxmlformats.org/officeDocument/2006/relationships/slide" Target="slide3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slide" Target="slide19.xml"/><Relationship Id="rId24" Type="http://schemas.openxmlformats.org/officeDocument/2006/relationships/slide" Target="slide45.xml"/><Relationship Id="rId5" Type="http://schemas.openxmlformats.org/officeDocument/2006/relationships/slide" Target="slide7.xml"/><Relationship Id="rId15" Type="http://schemas.openxmlformats.org/officeDocument/2006/relationships/slide" Target="slide27.xml"/><Relationship Id="rId23" Type="http://schemas.openxmlformats.org/officeDocument/2006/relationships/slide" Target="slide43.xml"/><Relationship Id="rId28" Type="http://schemas.openxmlformats.org/officeDocument/2006/relationships/slide" Target="slide3.xml"/><Relationship Id="rId10" Type="http://schemas.openxmlformats.org/officeDocument/2006/relationships/slide" Target="slide17.xml"/><Relationship Id="rId19" Type="http://schemas.openxmlformats.org/officeDocument/2006/relationships/slide" Target="slide35.xml"/><Relationship Id="rId4" Type="http://schemas.openxmlformats.org/officeDocument/2006/relationships/slide" Target="slide6.xml"/><Relationship Id="rId9" Type="http://schemas.openxmlformats.org/officeDocument/2006/relationships/slide" Target="slide15.xml"/><Relationship Id="rId14" Type="http://schemas.openxmlformats.org/officeDocument/2006/relationships/slide" Target="slide25.xml"/><Relationship Id="rId22" Type="http://schemas.openxmlformats.org/officeDocument/2006/relationships/slide" Target="slide41.xml"/><Relationship Id="rId27" Type="http://schemas.openxmlformats.org/officeDocument/2006/relationships/slide" Target="slide5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00200"/>
            <a:ext cx="7772400" cy="1470025"/>
          </a:xfrm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en-US" sz="5400" dirty="0">
                <a:solidFill>
                  <a:srgbClr val="000000"/>
                </a:solidFill>
                <a:latin typeface="Arial Black" panose="020B0A04020102020204" pitchFamily="34" charset="0"/>
              </a:rPr>
              <a:t>Chapter 25- Industrial Revolution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307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r>
              <a:rPr lang="en-US" sz="2800" i="1" dirty="0" smtClean="0">
                <a:solidFill>
                  <a:srgbClr val="000000"/>
                </a:solidFill>
              </a:rPr>
              <a:t>World </a:t>
            </a:r>
            <a:r>
              <a:rPr lang="en-US" sz="2800" i="1" dirty="0">
                <a:solidFill>
                  <a:srgbClr val="000000"/>
                </a:solidFill>
              </a:rPr>
              <a:t>History</a:t>
            </a:r>
            <a:br>
              <a:rPr lang="en-US" sz="2800" i="1" dirty="0">
                <a:solidFill>
                  <a:srgbClr val="000000"/>
                </a:solidFill>
              </a:rPr>
            </a:br>
            <a:r>
              <a:rPr lang="en-US" sz="2800" i="1" dirty="0" smtClean="0">
                <a:solidFill>
                  <a:srgbClr val="000000"/>
                </a:solidFill>
              </a:rPr>
              <a:t>Mr. </a:t>
            </a:r>
            <a:r>
              <a:rPr lang="en-US" sz="2800" i="1" dirty="0" err="1" smtClean="0">
                <a:solidFill>
                  <a:srgbClr val="000000"/>
                </a:solidFill>
              </a:rPr>
              <a:t>Deger</a:t>
            </a:r>
            <a:endParaRPr lang="en-US" sz="2800" i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AutoShape 10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648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The Rocket</a:t>
            </a:r>
          </a:p>
        </p:txBody>
      </p:sp>
      <p:sp>
        <p:nvSpPr>
          <p:cNvPr id="112649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4" name="Rectangle 20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Inventions</a:t>
            </a:r>
            <a:br>
              <a:rPr lang="en-US" dirty="0"/>
            </a:br>
            <a:r>
              <a:rPr lang="en-US" dirty="0"/>
              <a:t>500</a:t>
            </a:r>
          </a:p>
        </p:txBody>
      </p:sp>
      <p:sp>
        <p:nvSpPr>
          <p:cNvPr id="114706" name="Rectangle 206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Chicagoan Cyrus McCormick helped boost American wheat production with this invention.</a:t>
            </a:r>
            <a:endParaRPr lang="en-US" dirty="0"/>
          </a:p>
        </p:txBody>
      </p:sp>
      <p:grpSp>
        <p:nvGrpSpPr>
          <p:cNvPr id="114703" name="Group 2063"/>
          <p:cNvGrpSpPr>
            <a:grpSpLocks/>
          </p:cNvGrpSpPr>
          <p:nvPr/>
        </p:nvGrpSpPr>
        <p:grpSpPr bwMode="auto">
          <a:xfrm flipV="1">
            <a:off x="8077200" y="5722938"/>
            <a:ext cx="87313" cy="373062"/>
            <a:chOff x="0" y="0"/>
            <a:chExt cx="4183" cy="1661"/>
          </a:xfrm>
        </p:grpSpPr>
        <p:sp>
          <p:nvSpPr>
            <p:cNvPr id="114700" name="Rectangle 2060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 dirty="0"/>
            </a:p>
          </p:txBody>
        </p:sp>
        <p:sp>
          <p:nvSpPr>
            <p:cNvPr id="114701" name="Rectangle 2061"/>
            <p:cNvSpPr>
              <a:spLocks noChangeArrowheads="1"/>
            </p:cNvSpPr>
            <p:nvPr/>
          </p:nvSpPr>
          <p:spPr bwMode="auto">
            <a:xfrm>
              <a:off x="0" y="0"/>
              <a:ext cx="4183" cy="1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 fontAlgn="t"/>
              <a:r>
                <a:rPr lang="en-US" sz="700" dirty="0">
                  <a:latin typeface="Verdana" pitchFamily="34" charset="0"/>
                </a:rPr>
                <a:t>    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AutoShape 102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674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Reaper</a:t>
            </a:r>
            <a:endParaRPr lang="en-US" dirty="0"/>
          </a:p>
        </p:txBody>
      </p:sp>
      <p:sp>
        <p:nvSpPr>
          <p:cNvPr id="116746" name="Rectangle 103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Bonus- 500</a:t>
            </a:r>
            <a:r>
              <a:rPr lang="en-US" dirty="0" smtClean="0"/>
              <a:t> Who created the first profitable steamboat and what was its name?</a:t>
            </a:r>
          </a:p>
          <a:p>
            <a:r>
              <a:rPr lang="en-US" b="1" dirty="0" smtClean="0"/>
              <a:t>Robert Fulton/ North River Steamboat “Clermont”</a:t>
            </a:r>
            <a:endParaRPr lang="en-US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6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Rectangle 20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Economics</a:t>
            </a:r>
            <a:br>
              <a:rPr lang="en-US" sz="4000" b="1" dirty="0"/>
            </a:br>
            <a:r>
              <a:rPr lang="en-US" sz="4000" b="1" dirty="0"/>
              <a:t>100</a:t>
            </a:r>
          </a:p>
        </p:txBody>
      </p:sp>
      <p:sp>
        <p:nvSpPr>
          <p:cNvPr id="118791" name="Rectangle 20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economic system was developed by Adam Smith in 1776 </a:t>
            </a:r>
            <a:r>
              <a:rPr lang="en-US" dirty="0" smtClean="0"/>
              <a:t>that says progress results when individuals follow their own self-interest.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AutoShape 10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0840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Capitalism</a:t>
            </a:r>
          </a:p>
        </p:txBody>
      </p:sp>
      <p:sp>
        <p:nvSpPr>
          <p:cNvPr id="120841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7" name="Rectangle 20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Economics</a:t>
            </a:r>
            <a:br>
              <a:rPr lang="en-US" sz="4000" dirty="0"/>
            </a:br>
            <a:r>
              <a:rPr lang="en-US" sz="4000" dirty="0"/>
              <a:t>200</a:t>
            </a:r>
          </a:p>
        </p:txBody>
      </p:sp>
      <p:sp>
        <p:nvSpPr>
          <p:cNvPr id="122888" name="Rectangle 205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revolutionary book was published in 1848 and who were the authors?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AutoShape 10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493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i="1" dirty="0"/>
              <a:t>Communist Manifesto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Marx and </a:t>
            </a:r>
            <a:r>
              <a:rPr lang="en-US" dirty="0" smtClean="0"/>
              <a:t>Engels</a:t>
            </a:r>
            <a:endParaRPr lang="en-US" dirty="0"/>
          </a:p>
        </p:txBody>
      </p:sp>
      <p:sp>
        <p:nvSpPr>
          <p:cNvPr id="124936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Economics</a:t>
            </a:r>
            <a:br>
              <a:rPr lang="en-US" b="1" dirty="0"/>
            </a:br>
            <a:r>
              <a:rPr lang="en-US" b="1" dirty="0"/>
              <a:t>300</a:t>
            </a:r>
          </a:p>
        </p:txBody>
      </p:sp>
      <p:sp>
        <p:nvSpPr>
          <p:cNvPr id="126983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Robert Owens belonged to what economic school of thought, leading him to create New Harmony Indiana?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AutoShape 205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9031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Utopian/Socialist</a:t>
            </a:r>
          </a:p>
        </p:txBody>
      </p:sp>
      <p:sp>
        <p:nvSpPr>
          <p:cNvPr id="129032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Economics</a:t>
            </a:r>
            <a:br>
              <a:rPr lang="en-US" b="1" dirty="0"/>
            </a:br>
            <a:r>
              <a:rPr lang="en-US" b="1" dirty="0"/>
              <a:t>400  </a:t>
            </a:r>
          </a:p>
        </p:txBody>
      </p:sp>
      <p:sp>
        <p:nvSpPr>
          <p:cNvPr id="131079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economic system says the community or state should own property and the means of production and that goods should be distributed according to each person’s need.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3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38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5" action="ppaction://hlinksldjump"/>
              </a:rPr>
              <a:t>300</a:t>
            </a:r>
            <a:endParaRPr lang="en-US" sz="3600" b="1" dirty="0">
              <a:hlinkClick r:id="rId4" action="ppaction://hlinksldjump"/>
            </a:endParaRPr>
          </a:p>
        </p:txBody>
      </p:sp>
      <p:sp>
        <p:nvSpPr>
          <p:cNvPr id="2139" name="AutoShape 9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6" action="ppaction://hlinksldjump"/>
              </a:rPr>
              <a:t>400</a:t>
            </a:r>
            <a:endParaRPr lang="en-US" sz="3600" b="1" dirty="0">
              <a:hlinkClick r:id="rId6" action="ppaction://hlinksldjump"/>
            </a:endParaRPr>
          </a:p>
        </p:txBody>
      </p:sp>
      <p:sp>
        <p:nvSpPr>
          <p:cNvPr id="2140" name="AutoShape 9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7" action="ppaction://hlinksldjump"/>
              </a:rPr>
              <a:t>500</a:t>
            </a:r>
            <a:endParaRPr lang="en-US" sz="3600" b="1" dirty="0"/>
          </a:p>
        </p:txBody>
      </p:sp>
      <p:sp>
        <p:nvSpPr>
          <p:cNvPr id="2149" name="AutoShape 101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8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50" name="AutoShape 102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9" action="ppaction://hlinksldjump"/>
              </a:rPr>
              <a:t>200</a:t>
            </a:r>
            <a:endParaRPr lang="en-US" sz="3600" b="1" dirty="0">
              <a:hlinkClick r:id="rId9" action="ppaction://hlinksldjump"/>
            </a:endParaRPr>
          </a:p>
        </p:txBody>
      </p:sp>
      <p:sp>
        <p:nvSpPr>
          <p:cNvPr id="2151" name="AutoShape 103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0" action="ppaction://hlinksldjump"/>
              </a:rPr>
              <a:t>300</a:t>
            </a:r>
            <a:endParaRPr lang="en-US" sz="3600" b="1" dirty="0"/>
          </a:p>
        </p:txBody>
      </p:sp>
      <p:sp>
        <p:nvSpPr>
          <p:cNvPr id="2152" name="AutoShape 104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1" action="ppaction://hlinksldjump"/>
              </a:rPr>
              <a:t>400</a:t>
            </a:r>
            <a:endParaRPr lang="en-US" sz="3600" b="1" dirty="0"/>
          </a:p>
        </p:txBody>
      </p:sp>
      <p:sp>
        <p:nvSpPr>
          <p:cNvPr id="2153" name="AutoShape 105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2" action="ppaction://hlinksldjump"/>
              </a:rPr>
              <a:t>500</a:t>
            </a:r>
            <a:endParaRPr lang="en-US" sz="3600" b="1" dirty="0"/>
          </a:p>
        </p:txBody>
      </p:sp>
      <p:sp>
        <p:nvSpPr>
          <p:cNvPr id="2154" name="AutoShape 106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3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55" name="AutoShape 107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4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56" name="AutoShape 108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5" action="ppaction://hlinksldjump"/>
              </a:rPr>
              <a:t>300</a:t>
            </a:r>
            <a:endParaRPr lang="en-US" sz="3600" b="1" dirty="0"/>
          </a:p>
        </p:txBody>
      </p:sp>
      <p:sp>
        <p:nvSpPr>
          <p:cNvPr id="2157" name="AutoShape 109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6" action="ppaction://hlinksldjump"/>
              </a:rPr>
              <a:t>400</a:t>
            </a:r>
            <a:endParaRPr lang="en-US" sz="3600" b="1" dirty="0"/>
          </a:p>
        </p:txBody>
      </p:sp>
      <p:sp>
        <p:nvSpPr>
          <p:cNvPr id="2158" name="AutoShape 110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7" action="ppaction://hlinksldjump"/>
              </a:rPr>
              <a:t>500</a:t>
            </a:r>
            <a:endParaRPr lang="en-US" sz="3600" b="1" dirty="0"/>
          </a:p>
        </p:txBody>
      </p:sp>
      <p:sp>
        <p:nvSpPr>
          <p:cNvPr id="2159" name="AutoShape 111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8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60" name="AutoShape 112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9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61" name="AutoShape 113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0" action="ppaction://hlinksldjump"/>
              </a:rPr>
              <a:t>300</a:t>
            </a:r>
            <a:endParaRPr lang="en-US" sz="3600" b="1" dirty="0"/>
          </a:p>
        </p:txBody>
      </p:sp>
      <p:sp>
        <p:nvSpPr>
          <p:cNvPr id="2162" name="AutoShape 114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1" action="ppaction://hlinksldjump"/>
              </a:rPr>
              <a:t>400</a:t>
            </a:r>
            <a:endParaRPr lang="en-US" sz="3600" b="1" dirty="0"/>
          </a:p>
        </p:txBody>
      </p:sp>
      <p:sp>
        <p:nvSpPr>
          <p:cNvPr id="2163" name="AutoShape 115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2" action="ppaction://hlinksldjump"/>
              </a:rPr>
              <a:t>500</a:t>
            </a:r>
            <a:endParaRPr lang="en-US" sz="3600" b="1" dirty="0"/>
          </a:p>
        </p:txBody>
      </p:sp>
      <p:sp>
        <p:nvSpPr>
          <p:cNvPr id="2164" name="AutoShape 116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3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65" name="AutoShape 117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4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66" name="AutoShape 118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5" action="ppaction://hlinksldjump"/>
              </a:rPr>
              <a:t>300</a:t>
            </a:r>
            <a:endParaRPr lang="en-US" sz="3600" b="1" dirty="0"/>
          </a:p>
        </p:txBody>
      </p:sp>
      <p:sp>
        <p:nvSpPr>
          <p:cNvPr id="2167" name="AutoShape 119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6" action="ppaction://hlinksldjump"/>
              </a:rPr>
              <a:t>400</a:t>
            </a:r>
            <a:endParaRPr lang="en-US" sz="3600" b="1" dirty="0"/>
          </a:p>
        </p:txBody>
      </p:sp>
      <p:sp>
        <p:nvSpPr>
          <p:cNvPr id="2168" name="AutoShape 120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27" action="ppaction://hlinksldjump"/>
              </a:rPr>
              <a:t>500</a:t>
            </a:r>
            <a:endParaRPr lang="en-US" sz="3600" b="1" dirty="0"/>
          </a:p>
        </p:txBody>
      </p:sp>
      <p:sp>
        <p:nvSpPr>
          <p:cNvPr id="2088" name="AutoShape 40">
            <a:hlinkClick r:id="rId2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" action="ppaction://hlinkshowjump?jump=nextslide"/>
              </a:rPr>
              <a:t>100</a:t>
            </a:r>
            <a:endParaRPr lang="en-US" sz="3600" b="1" dirty="0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Inventions</a:t>
            </a: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>
                <a:solidFill>
                  <a:schemeClr val="bg1"/>
                </a:solidFill>
              </a:rPr>
              <a:t>Economics</a:t>
            </a: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Factory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Reform</a:t>
            </a: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Miscellaneous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AutoShape 205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2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Socialism</a:t>
            </a:r>
            <a:endParaRPr lang="en-US" dirty="0"/>
          </a:p>
        </p:txBody>
      </p:sp>
      <p:sp>
        <p:nvSpPr>
          <p:cNvPr id="13312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Economics</a:t>
            </a:r>
            <a:br>
              <a:rPr lang="en-US" b="1" dirty="0"/>
            </a:br>
            <a:r>
              <a:rPr lang="en-US" b="1" dirty="0"/>
              <a:t>500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belief about the poor from Thomas Malthus- led to the concept of Dismal Science?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AutoShape 10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838200" y="609600"/>
            <a:ext cx="7620000" cy="2895600"/>
          </a:xfrm>
        </p:spPr>
        <p:txBody>
          <a:bodyPr/>
          <a:lstStyle/>
          <a:p>
            <a:r>
              <a:rPr lang="en-US" dirty="0"/>
              <a:t>War, death, disease, and famine are good for the </a:t>
            </a:r>
            <a:r>
              <a:rPr lang="en-US" dirty="0" smtClean="0"/>
              <a:t>economy.  They eliminate a population that will otherwise be doomed in poverty.</a:t>
            </a:r>
            <a:endParaRPr lang="en-US" dirty="0"/>
          </a:p>
        </p:txBody>
      </p:sp>
      <p:sp>
        <p:nvSpPr>
          <p:cNvPr id="137224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038600"/>
            <a:ext cx="7086600" cy="2209800"/>
          </a:xfrm>
        </p:spPr>
        <p:txBody>
          <a:bodyPr/>
          <a:lstStyle/>
          <a:p>
            <a:r>
              <a:rPr lang="en-US" b="1" dirty="0" smtClean="0"/>
              <a:t>Bonus- 500 </a:t>
            </a:r>
            <a:r>
              <a:rPr lang="en-US" dirty="0" smtClean="0"/>
              <a:t>Who is the father of Capitalism and what book did he write in 1776?</a:t>
            </a:r>
          </a:p>
          <a:p>
            <a:r>
              <a:rPr lang="en-US" b="1" dirty="0" smtClean="0"/>
              <a:t>Adam Smith/ </a:t>
            </a:r>
            <a:r>
              <a:rPr lang="en-US" b="1" i="1" dirty="0" smtClean="0"/>
              <a:t>Wealth of Nations</a:t>
            </a:r>
            <a:endParaRPr lang="en-US" b="1" i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7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20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Factory</a:t>
            </a:r>
            <a:br>
              <a:rPr lang="en-US" b="1" dirty="0"/>
            </a:br>
            <a:r>
              <a:rPr lang="en-US" b="1" dirty="0"/>
              <a:t>100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39271" name="Rectangle 20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 the system of production used in Europe prior to the factory?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AutoShape 10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1319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Cottage Industry/ Domestic System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141320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Rectangle 20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Factory</a:t>
            </a:r>
            <a:br>
              <a:rPr lang="en-US" b="1" dirty="0"/>
            </a:br>
            <a:r>
              <a:rPr lang="en-US" b="1" dirty="0"/>
              <a:t>200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43367" name="Rectangle 20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name is given to those who organize and manage business during the Industrial Revolution?  Hint: The risk-takers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54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ntrepreneur</a:t>
            </a:r>
            <a:endParaRPr lang="en-US" dirty="0"/>
          </a:p>
        </p:txBody>
      </p:sp>
      <p:sp>
        <p:nvSpPr>
          <p:cNvPr id="145417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Factory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300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47463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industry </a:t>
            </a:r>
            <a:r>
              <a:rPr lang="en-US" dirty="0" smtClean="0"/>
              <a:t>to undergo major industrialization (After Agricultural Revolution)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Textile</a:t>
            </a:r>
            <a:endParaRPr lang="en-US" dirty="0"/>
          </a:p>
        </p:txBody>
      </p:sp>
      <p:sp>
        <p:nvSpPr>
          <p:cNvPr id="14951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Factory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400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51559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were four of the seven factors of production that gave England an advantage in industrialization?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Inventions </a:t>
            </a:r>
            <a:br>
              <a:rPr lang="en-US" dirty="0"/>
            </a:br>
            <a:r>
              <a:rPr lang="en-US" dirty="0"/>
              <a:t>100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invention by Jethro Tull, helped revolutionize farming and aid the Agricultural Revolution?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marL="742950" indent="-742950"/>
            <a:r>
              <a:rPr lang="en-US" dirty="0" smtClean="0"/>
              <a:t>1. Labor supply</a:t>
            </a:r>
            <a:br>
              <a:rPr lang="en-US" dirty="0" smtClean="0"/>
            </a:br>
            <a:r>
              <a:rPr lang="en-US" dirty="0" smtClean="0"/>
              <a:t>2. markets</a:t>
            </a:r>
            <a:br>
              <a:rPr lang="en-US" dirty="0" smtClean="0"/>
            </a:br>
            <a:r>
              <a:rPr lang="en-US" dirty="0" smtClean="0"/>
              <a:t>3. transportation</a:t>
            </a:r>
            <a:br>
              <a:rPr lang="en-US" dirty="0" smtClean="0"/>
            </a:br>
            <a:r>
              <a:rPr lang="en-US" dirty="0" smtClean="0"/>
              <a:t>4. natural resources</a:t>
            </a:r>
            <a:br>
              <a:rPr lang="en-US" dirty="0" smtClean="0"/>
            </a:br>
            <a:r>
              <a:rPr lang="en-US" dirty="0" smtClean="0"/>
              <a:t>5. entrepreneurs</a:t>
            </a:r>
            <a:br>
              <a:rPr lang="en-US" dirty="0" smtClean="0"/>
            </a:br>
            <a:r>
              <a:rPr lang="en-US" dirty="0" smtClean="0"/>
              <a:t>6. Investment capital</a:t>
            </a:r>
            <a:br>
              <a:rPr lang="en-US" dirty="0" smtClean="0"/>
            </a:br>
            <a:r>
              <a:rPr lang="en-US" dirty="0" smtClean="0"/>
              <a:t>7. Government support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Factory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>500</a:t>
            </a:r>
          </a:p>
        </p:txBody>
      </p:sp>
      <p:sp>
        <p:nvSpPr>
          <p:cNvPr id="155655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 time, most aspects of life seemed to improve as a result of industrialization.  What remained an issue throughout this era (think cities).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Pollution/Sanitation, Overpopulation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Reforms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100</a:t>
            </a:r>
          </a:p>
        </p:txBody>
      </p:sp>
      <p:sp>
        <p:nvSpPr>
          <p:cNvPr id="159751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What is a collection of workers standing together for better working and living conditions called?</a:t>
            </a:r>
            <a:endParaRPr lang="en-US" sz="2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Unions</a:t>
            </a:r>
            <a:endParaRPr lang="en-US" dirty="0"/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Reforms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200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63847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individual associated with Chicago worked for immigrant and workers rights during the Industrial Revolution?</a:t>
            </a:r>
          </a:p>
          <a:p>
            <a:r>
              <a:rPr lang="en-US" dirty="0" smtClean="0"/>
              <a:t>Hint- Hull House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Jane Addams</a:t>
            </a:r>
            <a:endParaRPr lang="en-US" dirty="0"/>
          </a:p>
        </p:txBody>
      </p:sp>
      <p:sp>
        <p:nvSpPr>
          <p:cNvPr id="16589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Reforms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300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67943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British member of parliament, William Wilberforce fought for what cause?</a:t>
            </a:r>
          </a:p>
          <a:p>
            <a:pPr marL="0" indent="0">
              <a:buNone/>
            </a:pPr>
            <a:r>
              <a:rPr lang="en-US" dirty="0" smtClean="0"/>
              <a:t>(This was achieved in Britain in 1833)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Abolition--End to Slavery</a:t>
            </a:r>
            <a:endParaRPr lang="en-US" dirty="0"/>
          </a:p>
        </p:txBody>
      </p:sp>
      <p:sp>
        <p:nvSpPr>
          <p:cNvPr id="16999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Reforms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400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72039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Horace Mann advocated what reform in the US?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5427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Seed Drill</a:t>
            </a:r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8458200" cy="2819400"/>
          </a:xfrm>
        </p:spPr>
        <p:txBody>
          <a:bodyPr/>
          <a:lstStyle/>
          <a:p>
            <a:pPr marL="838200" indent="-838200"/>
            <a:r>
              <a:rPr lang="en-US" sz="3200" b="1" dirty="0"/>
              <a:t>	</a:t>
            </a:r>
            <a:r>
              <a:rPr lang="en-US" sz="3200" b="1" dirty="0" smtClean="0"/>
              <a:t>Free Public Education</a:t>
            </a:r>
            <a:endParaRPr lang="en-US" sz="3200" b="1" dirty="0"/>
          </a:p>
        </p:txBody>
      </p:sp>
      <p:sp>
        <p:nvSpPr>
          <p:cNvPr id="1740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5791200"/>
            <a:ext cx="838200" cy="381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Reforms</a:t>
            </a:r>
            <a:br>
              <a:rPr lang="en-US" sz="4000" b="1" dirty="0" smtClean="0"/>
            </a:br>
            <a:r>
              <a:rPr lang="en-US" b="1" dirty="0" smtClean="0"/>
              <a:t>500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76135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 and explain two tactics used by unions to resolve conflicts with employers. 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z="4000" b="1" dirty="0" smtClean="0"/>
              <a:t>Collective Bargaining </a:t>
            </a:r>
            <a:r>
              <a:rPr lang="en-US" sz="4000" b="1" dirty="0" smtClean="0"/>
              <a:t>and </a:t>
            </a:r>
            <a:r>
              <a:rPr lang="en-US" sz="4000" b="1" dirty="0" smtClean="0"/>
              <a:t>Strikes</a:t>
            </a:r>
            <a:endParaRPr lang="en-US" sz="4000" b="1" dirty="0"/>
          </a:p>
        </p:txBody>
      </p:sp>
      <p:sp>
        <p:nvSpPr>
          <p:cNvPr id="17818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Bonus 500- </a:t>
            </a:r>
            <a:r>
              <a:rPr lang="en-US" dirty="0" smtClean="0"/>
              <a:t>What 1833 Law prevented/regulated child labor in Britain?</a:t>
            </a:r>
          </a:p>
          <a:p>
            <a:r>
              <a:rPr lang="en-US" b="1" dirty="0" smtClean="0"/>
              <a:t>Factory Act</a:t>
            </a:r>
            <a:endParaRPr lang="en-US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8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0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Miscellaneous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100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 smtClean="0"/>
              <a:t>Name for the movement of people to cities?</a:t>
            </a:r>
            <a:endParaRPr lang="en-US" sz="40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Urbanization</a:t>
            </a:r>
            <a:endParaRPr lang="en-US" dirty="0"/>
          </a:p>
        </p:txBody>
      </p:sp>
      <p:sp>
        <p:nvSpPr>
          <p:cNvPr id="18228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6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Miscellaneous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200</a:t>
            </a:r>
            <a:br>
              <a:rPr lang="en-US" dirty="0"/>
            </a:br>
            <a:endParaRPr lang="en-US" dirty="0"/>
          </a:p>
        </p:txBody>
      </p:sp>
      <p:sp>
        <p:nvSpPr>
          <p:cNvPr id="184327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occurred in agriculture that allowed the Industrial Revolution to occur?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Enclosure/Agricultural Revolution/Crop Rotation/ New Techniques of farming that led to commercial agriculture</a:t>
            </a:r>
            <a:endParaRPr lang="en-US" dirty="0"/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2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Miscellaneous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300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88423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the general measure of the quality of life called?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Standard of Living</a:t>
            </a:r>
            <a:endParaRPr lang="en-US" dirty="0"/>
          </a:p>
        </p:txBody>
      </p: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Miscellaneous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400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92519" name="Rectangle 10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 the years of the Industrial Revolution as specified in class?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 dirty="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Inventions </a:t>
            </a:r>
            <a:br>
              <a:rPr lang="en-US" dirty="0"/>
            </a:br>
            <a:r>
              <a:rPr lang="en-US" dirty="0"/>
              <a:t>200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invented the Cotton Gin which increased the speed at which raw cotton was manufactured into textiles?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1750-1900 or 1750-Today</a:t>
            </a:r>
            <a:endParaRPr lang="en-US" dirty="0"/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b="1" dirty="0" smtClean="0"/>
              <a:t>Miscellaneous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500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What ideology advocated the greatest good for the greatest number of people?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4648200"/>
          </a:xfrm>
        </p:spPr>
        <p:txBody>
          <a:bodyPr/>
          <a:lstStyle/>
          <a:p>
            <a:pPr marL="838200" indent="-838200"/>
            <a:r>
              <a:rPr lang="en-US" sz="3600" dirty="0" smtClean="0"/>
              <a:t>Utilitarianism</a:t>
            </a:r>
            <a:endParaRPr lang="en-US" sz="3600" dirty="0"/>
          </a:p>
        </p:txBody>
      </p:sp>
      <p:sp>
        <p:nvSpPr>
          <p:cNvPr id="198664" name="Rectangle 8"/>
          <p:cNvSpPr>
            <a:spLocks noGrp="1" noChangeArrowheads="1"/>
          </p:cNvSpPr>
          <p:nvPr>
            <p:ph type="subTitle" idx="1"/>
          </p:nvPr>
        </p:nvSpPr>
        <p:spPr>
          <a:xfrm flipV="1">
            <a:off x="1371600" y="5638800"/>
            <a:ext cx="6400800" cy="228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10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4456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Eli Whitney</a:t>
            </a:r>
          </a:p>
        </p:txBody>
      </p:sp>
      <p:sp>
        <p:nvSpPr>
          <p:cNvPr id="104457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Inventions</a:t>
            </a:r>
            <a:br>
              <a:rPr lang="en-US" sz="4000" dirty="0"/>
            </a:br>
            <a:r>
              <a:rPr lang="en-US" sz="4000" dirty="0"/>
              <a:t>300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innovation refers to the system of growing a different crop in a field each year to preserve the fertility of the land.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AutoShape 307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8552" name="Rectangle 308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Crop </a:t>
            </a:r>
            <a:r>
              <a:rPr lang="en-US" dirty="0" smtClean="0"/>
              <a:t>Rotation</a:t>
            </a:r>
            <a:endParaRPr lang="en-US" dirty="0"/>
          </a:p>
        </p:txBody>
      </p:sp>
      <p:sp>
        <p:nvSpPr>
          <p:cNvPr id="108553" name="Rectangle 308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12" name="Rectangle 309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Inventions</a:t>
            </a:r>
            <a:br>
              <a:rPr lang="en-US" dirty="0"/>
            </a:br>
            <a:r>
              <a:rPr lang="en-US" dirty="0"/>
              <a:t>400</a:t>
            </a:r>
          </a:p>
        </p:txBody>
      </p:sp>
      <p:sp>
        <p:nvSpPr>
          <p:cNvPr id="110613" name="Rectangle 309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 the first practical train used in England, it could reach speeds between 16-29 miles an </a:t>
            </a:r>
            <a:r>
              <a:rPr lang="en-US" dirty="0" smtClean="0"/>
              <a:t>hour (Hint: Trevithick).</a:t>
            </a:r>
            <a:endParaRPr lang="en-US" dirty="0"/>
          </a:p>
        </p:txBody>
      </p:sp>
      <p:grpSp>
        <p:nvGrpSpPr>
          <p:cNvPr id="110607" name="Group 3087"/>
          <p:cNvGrpSpPr>
            <a:grpSpLocks/>
          </p:cNvGrpSpPr>
          <p:nvPr/>
        </p:nvGrpSpPr>
        <p:grpSpPr bwMode="auto">
          <a:xfrm flipH="1">
            <a:off x="6335713" y="5867400"/>
            <a:ext cx="74612" cy="146050"/>
            <a:chOff x="0" y="0"/>
            <a:chExt cx="4183" cy="2996"/>
          </a:xfrm>
        </p:grpSpPr>
        <p:sp>
          <p:nvSpPr>
            <p:cNvPr id="110604" name="Rectangle 3084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 dirty="0"/>
            </a:p>
          </p:txBody>
        </p:sp>
        <p:sp>
          <p:nvSpPr>
            <p:cNvPr id="110605" name="Rectangle 3085"/>
            <p:cNvSpPr>
              <a:spLocks noChangeArrowheads="1"/>
            </p:cNvSpPr>
            <p:nvPr/>
          </p:nvSpPr>
          <p:spPr bwMode="auto">
            <a:xfrm>
              <a:off x="0" y="0"/>
              <a:ext cx="4183" cy="2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 fontAlgn="t"/>
              <a:r>
                <a:rPr lang="en-US" sz="700" dirty="0">
                  <a:latin typeface="Verdana" pitchFamily="34" charset="0"/>
                </a:rPr>
                <a:t>                                                                                             </a:t>
              </a:r>
            </a:p>
          </p:txBody>
        </p:sp>
      </p:grpSp>
      <p:grpSp>
        <p:nvGrpSpPr>
          <p:cNvPr id="110611" name="Group 3091"/>
          <p:cNvGrpSpPr>
            <a:grpSpLocks/>
          </p:cNvGrpSpPr>
          <p:nvPr/>
        </p:nvGrpSpPr>
        <p:grpSpPr bwMode="auto">
          <a:xfrm>
            <a:off x="6705600" y="5029200"/>
            <a:ext cx="1219200" cy="1365250"/>
            <a:chOff x="0" y="0"/>
            <a:chExt cx="4183" cy="2996"/>
          </a:xfrm>
        </p:grpSpPr>
        <p:sp>
          <p:nvSpPr>
            <p:cNvPr id="110608" name="Rectangle 3088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 dirty="0"/>
            </a:p>
          </p:txBody>
        </p:sp>
        <p:sp>
          <p:nvSpPr>
            <p:cNvPr id="110609" name="Rectangle 3089"/>
            <p:cNvSpPr>
              <a:spLocks noChangeArrowheads="1"/>
            </p:cNvSpPr>
            <p:nvPr/>
          </p:nvSpPr>
          <p:spPr bwMode="auto">
            <a:xfrm>
              <a:off x="0" y="0"/>
              <a:ext cx="4183" cy="2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 fontAlgn="t"/>
              <a:r>
                <a:rPr lang="en-US" sz="700" dirty="0">
                  <a:latin typeface="Verdana" pitchFamily="34" charset="0"/>
                </a:rPr>
                <a:t>  </a:t>
              </a:r>
              <a:r>
                <a:rPr lang="en-US" sz="30600" dirty="0">
                  <a:latin typeface="Verdana" pitchFamily="34" charset="0"/>
                </a:rPr>
                <a:t> </a:t>
              </a:r>
              <a:r>
                <a:rPr lang="en-US" sz="700" dirty="0">
                  <a:latin typeface="Verdana" pitchFamily="34" charset="0"/>
                </a:rPr>
                <a:t>                                                                                                            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662</Words>
  <Application>Microsoft Office PowerPoint</Application>
  <PresentationFormat>On-screen Show (4:3)</PresentationFormat>
  <Paragraphs>170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Default Design</vt:lpstr>
      <vt:lpstr>Chapter 25- Industrial Revolution </vt:lpstr>
      <vt:lpstr>PowerPoint Presentation</vt:lpstr>
      <vt:lpstr>Inventions  100</vt:lpstr>
      <vt:lpstr>Seed Drill</vt:lpstr>
      <vt:lpstr>Inventions  200</vt:lpstr>
      <vt:lpstr>Eli Whitney</vt:lpstr>
      <vt:lpstr>Inventions 300</vt:lpstr>
      <vt:lpstr>Crop Rotation</vt:lpstr>
      <vt:lpstr>Inventions 400</vt:lpstr>
      <vt:lpstr>The Rocket</vt:lpstr>
      <vt:lpstr>Inventions 500</vt:lpstr>
      <vt:lpstr>Reaper</vt:lpstr>
      <vt:lpstr>Economics 100</vt:lpstr>
      <vt:lpstr>Capitalism</vt:lpstr>
      <vt:lpstr>Economics 200</vt:lpstr>
      <vt:lpstr>Communist Manifesto Marx and Engels</vt:lpstr>
      <vt:lpstr>Economics 300</vt:lpstr>
      <vt:lpstr>Utopian/Socialist</vt:lpstr>
      <vt:lpstr>Economics 400  </vt:lpstr>
      <vt:lpstr>Socialism</vt:lpstr>
      <vt:lpstr>Economics 500</vt:lpstr>
      <vt:lpstr>War, death, disease, and famine are good for the economy.  They eliminate a population that will otherwise be doomed in poverty.</vt:lpstr>
      <vt:lpstr> Factory 100 </vt:lpstr>
      <vt:lpstr>Cottage Industry/ Domestic System/</vt:lpstr>
      <vt:lpstr> Factory 200 </vt:lpstr>
      <vt:lpstr>Entrepreneur</vt:lpstr>
      <vt:lpstr> Factory 300 </vt:lpstr>
      <vt:lpstr>Textile</vt:lpstr>
      <vt:lpstr> Factory 400 </vt:lpstr>
      <vt:lpstr>1. Labor supply 2. markets 3. transportation 4. natural resources 5. entrepreneurs 6. Investment capital 7. Government support</vt:lpstr>
      <vt:lpstr>Factory 500</vt:lpstr>
      <vt:lpstr>Pollution/Sanitation, Overpopulation</vt:lpstr>
      <vt:lpstr>Reforms 100</vt:lpstr>
      <vt:lpstr>Unions</vt:lpstr>
      <vt:lpstr> Reforms 200 </vt:lpstr>
      <vt:lpstr>Jane Addams</vt:lpstr>
      <vt:lpstr> Reforms 300 </vt:lpstr>
      <vt:lpstr>Abolition--End to Slavery</vt:lpstr>
      <vt:lpstr> Reforms  400 </vt:lpstr>
      <vt:lpstr> Free Public Education</vt:lpstr>
      <vt:lpstr>Reforms 500 </vt:lpstr>
      <vt:lpstr>Collective Bargaining and Strikes</vt:lpstr>
      <vt:lpstr> Miscellaneous 100 </vt:lpstr>
      <vt:lpstr>Urbanization</vt:lpstr>
      <vt:lpstr> Miscellaneous 200 </vt:lpstr>
      <vt:lpstr>Enclosure/Agricultural Revolution/Crop Rotation/ New Techniques of farming that led to commercial agriculture</vt:lpstr>
      <vt:lpstr> Miscellaneous 300 </vt:lpstr>
      <vt:lpstr>Standard of Living</vt:lpstr>
      <vt:lpstr> Miscellaneous 400 </vt:lpstr>
      <vt:lpstr>1750-1900 or 1750-Today</vt:lpstr>
      <vt:lpstr> Miscellaneous 500 </vt:lpstr>
      <vt:lpstr>Utilitarianism</vt:lpstr>
    </vt:vector>
  </TitlesOfParts>
  <Company>Grant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Grant County High School</dc:creator>
  <cp:lastModifiedBy>Saint Viator</cp:lastModifiedBy>
  <cp:revision>71</cp:revision>
  <dcterms:created xsi:type="dcterms:W3CDTF">1998-08-19T17:45:48Z</dcterms:created>
  <dcterms:modified xsi:type="dcterms:W3CDTF">2014-03-05T16:49:48Z</dcterms:modified>
</cp:coreProperties>
</file>