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85" r:id="rId4"/>
    <p:sldId id="286" r:id="rId5"/>
    <p:sldId id="290" r:id="rId6"/>
    <p:sldId id="287" r:id="rId7"/>
    <p:sldId id="289" r:id="rId8"/>
    <p:sldId id="280" r:id="rId9"/>
    <p:sldId id="258" r:id="rId10"/>
    <p:sldId id="259" r:id="rId11"/>
    <p:sldId id="261" r:id="rId12"/>
    <p:sldId id="267" r:id="rId13"/>
    <p:sldId id="268"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6" d="100"/>
          <a:sy n="76" d="100"/>
        </p:scale>
        <p:origin x="-84"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209DB6-807B-4BFB-B9FB-CB0E17BF2702}" type="datetimeFigureOut">
              <a:rPr lang="en-US" smtClean="0"/>
              <a:t>2/9/2008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5BD1EA-AC23-49F1-AA96-0F7862D4522C}"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8D4A0FC5-7A70-49DA-9AEB-FA2EAE857194}" type="datetimeFigureOut">
              <a:rPr lang="en-US"/>
              <a:pPr>
                <a:defRPr/>
              </a:pPr>
              <a:t>2/9/2008</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5E8A3BF2-5C09-4175-BBBB-5F67BF7599E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2D759E9-ACE3-41FA-AE7D-33D4FB7AA899}" type="datetimeFigureOut">
              <a:rPr lang="en-US"/>
              <a:pPr>
                <a:defRPr/>
              </a:pPr>
              <a:t>2/9/2008</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BF149D23-A998-4F20-B2EF-ED15C6D2DE5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74CB3A1-210C-4270-9B76-EC2559B34B85}" type="datetimeFigureOut">
              <a:rPr lang="en-US"/>
              <a:pPr>
                <a:defRPr/>
              </a:pPr>
              <a:t>2/9/2008</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E0EDFDC0-B007-4E26-A6E5-FEC3BE23CF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1E586CE7-C855-4948-A423-E7C7FBF772E5}" type="datetimeFigureOut">
              <a:rPr lang="en-US"/>
              <a:pPr>
                <a:defRPr/>
              </a:pPr>
              <a:t>2/9/2008</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1CAC2ABC-8CB3-4295-8F7C-1FACD82A6A8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DFED0CF-FC4A-4125-9541-7B02694BD340}" type="datetimeFigureOut">
              <a:rPr lang="en-US"/>
              <a:pPr>
                <a:defRPr/>
              </a:pPr>
              <a:t>2/9/2008</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DC740CC7-38BD-4B8D-BFC2-F6E6803CC43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9263AA3-50CD-4181-A5BD-02121B070F81}" type="datetimeFigureOut">
              <a:rPr lang="en-US"/>
              <a:pPr>
                <a:defRPr/>
              </a:pPr>
              <a:t>2/9/2008</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79CD1CD5-095E-4553-9208-68324510A3D0}"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A394D4EF-3972-48F2-BB55-5BCD1E5D508C}" type="datetimeFigureOut">
              <a:rPr lang="en-US"/>
              <a:pPr>
                <a:defRPr/>
              </a:pPr>
              <a:t>2/9/2008</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17676093-AFCB-49AF-9926-CB47C6F4FE09}"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3D967F0B-99AD-472E-8EFD-DFEE28FF2B0C}" type="datetimeFigureOut">
              <a:rPr lang="en-US"/>
              <a:pPr>
                <a:defRPr/>
              </a:pPr>
              <a:t>2/9/2008</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B453116B-CBDE-4C40-9ACC-B3392A16A58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64EE095-CDE8-483D-B351-230C31272527}" type="datetimeFigureOut">
              <a:rPr lang="en-US"/>
              <a:pPr>
                <a:defRPr/>
              </a:pPr>
              <a:t>2/9/2008</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80CF638-5507-4FB6-866D-B51E9414181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6C1C4AE5-16B1-4B22-94B1-8A3285DCD60E}" type="datetimeFigureOut">
              <a:rPr lang="en-US"/>
              <a:pPr>
                <a:defRPr/>
              </a:pPr>
              <a:t>2/9/2008</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10CDF186-B82A-4E1B-A695-58C0835E1530}"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4FA86AF-DAD4-4235-AAE1-F7F872671FAD}" type="datetimeFigureOut">
              <a:rPr lang="en-US"/>
              <a:pPr>
                <a:defRPr/>
              </a:pPr>
              <a:t>2/9/2008</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81C09BA0-FCBD-43F2-9D90-C72546A62194}"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A798E525-A093-43A5-BBA8-CF6827DF2682}" type="datetimeFigureOut">
              <a:rPr lang="en-US"/>
              <a:pPr>
                <a:defRPr/>
              </a:pPr>
              <a:t>2/9/2008</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059CCC8D-FCAF-4743-AC2C-EEDBF302D41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703" r:id="rId4"/>
    <p:sldLayoutId id="2147483704" r:id="rId5"/>
    <p:sldLayoutId id="2147483705" r:id="rId6"/>
    <p:sldLayoutId id="2147483698" r:id="rId7"/>
    <p:sldLayoutId id="2147483706" r:id="rId8"/>
    <p:sldLayoutId id="2147483707" r:id="rId9"/>
    <p:sldLayoutId id="2147483699" r:id="rId10"/>
    <p:sldLayoutId id="214748370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sz="3600" dirty="0" smtClean="0"/>
              <a:t>Reactive Attachment Disorder</a:t>
            </a:r>
            <a:br>
              <a:rPr lang="en-US" sz="3600" dirty="0" smtClean="0"/>
            </a:br>
            <a:r>
              <a:rPr lang="en-US" sz="3600" dirty="0" smtClean="0"/>
              <a:t>Signs and Symptoms</a:t>
            </a:r>
            <a:endParaRPr lang="en-US" sz="3600" dirty="0"/>
          </a:p>
        </p:txBody>
      </p:sp>
      <p:sp>
        <p:nvSpPr>
          <p:cNvPr id="9219" name="Subtitle 2"/>
          <p:cNvSpPr>
            <a:spLocks noGrp="1"/>
          </p:cNvSpPr>
          <p:nvPr>
            <p:ph type="subTitle" idx="1"/>
          </p:nvPr>
        </p:nvSpPr>
        <p:spPr>
          <a:xfrm>
            <a:off x="1143000" y="3611562"/>
            <a:ext cx="7543800" cy="1341437"/>
          </a:xfrm>
        </p:spPr>
        <p:txBody>
          <a:bodyPr/>
          <a:lstStyle/>
          <a:p>
            <a:pPr marR="0" eaLnBrk="1" hangingPunct="1"/>
            <a:r>
              <a:rPr lang="en-US" sz="2200" dirty="0" smtClean="0"/>
              <a:t>Janice R. </a:t>
            </a:r>
            <a:r>
              <a:rPr lang="en-US" sz="2200" dirty="0" smtClean="0"/>
              <a:t>Morabeto M.Ed. L.S.W. C.H.T. </a:t>
            </a:r>
            <a:endParaRPr lang="en-US" sz="2200" dirty="0" smtClean="0"/>
          </a:p>
          <a:p>
            <a:pPr marR="0" eaLnBrk="1" hangingPunct="1"/>
            <a:r>
              <a:rPr lang="en-US" sz="2200" dirty="0" smtClean="0"/>
              <a:t>Morabeto Mind Legacy Assoc. Inc.</a:t>
            </a:r>
          </a:p>
          <a:p>
            <a:pPr marR="0" eaLnBrk="1" hangingPunct="1"/>
            <a:r>
              <a:rPr lang="en-US" sz="2200" dirty="0" smtClean="0"/>
              <a:t>www. Mindlegacy.com  e-</a:t>
            </a:r>
            <a:r>
              <a:rPr lang="en-US" sz="2200" dirty="0" smtClean="0"/>
              <a:t>mail:Info@mindlegacy.com</a:t>
            </a:r>
            <a:endParaRPr lang="en-US" sz="2200" dirty="0" smtClean="0"/>
          </a:p>
          <a:p>
            <a:pPr marR="0" eaLnBrk="1" hangingPunct="1"/>
            <a:endParaRPr lang="en-US" sz="2500" dirty="0" smtClean="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609600" indent="-609600" eaLnBrk="1" fontAlgn="auto" hangingPunct="1">
              <a:lnSpc>
                <a:spcPct val="90000"/>
              </a:lnSpc>
              <a:spcAft>
                <a:spcPts val="0"/>
              </a:spcAft>
              <a:buFont typeface="Symbol" pitchFamily="18" charset="2"/>
              <a:buAutoNum type="alphaUcPeriod" startAt="2"/>
              <a:defRPr/>
            </a:pPr>
            <a:r>
              <a:rPr lang="en-US" dirty="0" smtClean="0"/>
              <a:t>The symptoms in A are not accounted for solely by developmental </a:t>
            </a:r>
            <a:r>
              <a:rPr lang="en-US" dirty="0" smtClean="0"/>
              <a:t>delay (as in Mental Retardation) and does not meet criteria for a Pervasive Developmental Disorder.</a:t>
            </a:r>
          </a:p>
          <a:p>
            <a:pPr marL="609600" indent="-609600" eaLnBrk="1" fontAlgn="auto" hangingPunct="1">
              <a:lnSpc>
                <a:spcPct val="90000"/>
              </a:lnSpc>
              <a:spcAft>
                <a:spcPts val="0"/>
              </a:spcAft>
              <a:buFont typeface="Symbol" pitchFamily="18" charset="2"/>
              <a:buAutoNum type="alphaUcPeriod" startAt="2"/>
              <a:defRPr/>
            </a:pPr>
            <a:r>
              <a:rPr lang="en-US" dirty="0" smtClean="0"/>
              <a:t>Pathogenic care as evidenced by at least one of the following:</a:t>
            </a:r>
          </a:p>
          <a:p>
            <a:pPr marL="990600" lvl="1" indent="-533400" eaLnBrk="1" fontAlgn="auto" hangingPunct="1">
              <a:lnSpc>
                <a:spcPct val="90000"/>
              </a:lnSpc>
              <a:spcBef>
                <a:spcPts val="324"/>
              </a:spcBef>
              <a:spcAft>
                <a:spcPts val="0"/>
              </a:spcAft>
              <a:buFont typeface="Symbol" pitchFamily="18" charset="2"/>
              <a:buAutoNum type="arabicPeriod"/>
              <a:defRPr/>
            </a:pPr>
            <a:r>
              <a:rPr lang="en-US" dirty="0" smtClean="0"/>
              <a:t>Persistent disregard of the child’s basic emotional needs for comfort, stimulation, and affection.</a:t>
            </a:r>
          </a:p>
          <a:p>
            <a:pPr marL="990600" lvl="1" indent="-533400" eaLnBrk="1" fontAlgn="auto" hangingPunct="1">
              <a:lnSpc>
                <a:spcPct val="90000"/>
              </a:lnSpc>
              <a:spcBef>
                <a:spcPts val="324"/>
              </a:spcBef>
              <a:spcAft>
                <a:spcPts val="0"/>
              </a:spcAft>
              <a:buFont typeface="Symbol" pitchFamily="18" charset="2"/>
              <a:buAutoNum type="arabicPeriod"/>
              <a:defRPr/>
            </a:pPr>
            <a:r>
              <a:rPr lang="en-US" dirty="0" smtClean="0"/>
              <a:t>Persistent disregard of the child’s basic physical needs.</a:t>
            </a:r>
          </a:p>
          <a:p>
            <a:pPr marL="990600" lvl="1" indent="-533400" eaLnBrk="1" fontAlgn="auto" hangingPunct="1">
              <a:lnSpc>
                <a:spcPct val="90000"/>
              </a:lnSpc>
              <a:spcBef>
                <a:spcPts val="324"/>
              </a:spcBef>
              <a:spcAft>
                <a:spcPts val="0"/>
              </a:spcAft>
              <a:buFont typeface="Symbol" pitchFamily="18" charset="2"/>
              <a:buAutoNum type="arabicPeriod"/>
              <a:defRPr/>
            </a:pPr>
            <a:r>
              <a:rPr lang="en-US" dirty="0" smtClean="0"/>
              <a:t>Repeated changes of primary caregiver that prevent formation of stable attachments (e.g., frequent changes in foster care).</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r>
              <a:rPr lang="en-US" dirty="0" smtClean="0"/>
              <a:t>R. A.D. continued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365760" indent="-256032" eaLnBrk="1" fontAlgn="auto" hangingPunct="1">
              <a:spcAft>
                <a:spcPts val="0"/>
              </a:spcAft>
              <a:buFont typeface="Wingdings 3"/>
              <a:buChar char=""/>
              <a:defRPr/>
            </a:pPr>
            <a:r>
              <a:rPr lang="en-US" sz="2800" dirty="0" smtClean="0"/>
              <a:t>Incapable of caring about selves and others</a:t>
            </a:r>
          </a:p>
          <a:p>
            <a:pPr marL="365760" indent="-256032" eaLnBrk="1" fontAlgn="auto" hangingPunct="1">
              <a:spcAft>
                <a:spcPts val="0"/>
              </a:spcAft>
              <a:buFont typeface="Wingdings 3"/>
              <a:buChar char=""/>
              <a:defRPr/>
            </a:pPr>
            <a:r>
              <a:rPr lang="en-US" sz="2800" dirty="0" smtClean="0"/>
              <a:t>Unable to distinguish right from wrong</a:t>
            </a:r>
          </a:p>
          <a:p>
            <a:pPr marL="365760" indent="-256032" eaLnBrk="1" fontAlgn="auto" hangingPunct="1">
              <a:spcAft>
                <a:spcPts val="0"/>
              </a:spcAft>
              <a:buFont typeface="Wingdings 3"/>
              <a:buChar char=""/>
              <a:defRPr/>
            </a:pPr>
            <a:r>
              <a:rPr lang="en-US" sz="2800" dirty="0" smtClean="0"/>
              <a:t>Unable to form loving relationships and may have been unable to show or desire affection from others at a very early age</a:t>
            </a:r>
          </a:p>
          <a:p>
            <a:pPr marL="365760" indent="-256032" eaLnBrk="1" fontAlgn="auto" hangingPunct="1">
              <a:spcAft>
                <a:spcPts val="0"/>
              </a:spcAft>
              <a:buFont typeface="Wingdings 3"/>
              <a:buChar char=""/>
              <a:defRPr/>
            </a:pPr>
            <a:r>
              <a:rPr lang="en-US" sz="2800" dirty="0" smtClean="0"/>
              <a:t>Unable to accept responsibility</a:t>
            </a:r>
          </a:p>
          <a:p>
            <a:pPr marL="365760" indent="-256032" eaLnBrk="1" fontAlgn="auto" hangingPunct="1">
              <a:spcAft>
                <a:spcPts val="0"/>
              </a:spcAft>
              <a:buFont typeface="Wingdings 3"/>
              <a:buChar char=""/>
              <a:defRPr/>
            </a:pPr>
            <a:r>
              <a:rPr lang="en-US" sz="2800" dirty="0" smtClean="0"/>
              <a:t>Displays and feels no remorse at wrong-doing</a:t>
            </a:r>
          </a:p>
          <a:p>
            <a:pPr marL="365760" indent="-256032" eaLnBrk="1" fontAlgn="auto" hangingPunct="1">
              <a:spcAft>
                <a:spcPts val="0"/>
              </a:spcAft>
              <a:buFont typeface="Wingdings 3"/>
              <a:buChar char=""/>
              <a:defRPr/>
            </a:pPr>
            <a:r>
              <a:rPr lang="en-US" sz="2800" dirty="0" smtClean="0"/>
              <a:t>Want what they want, when they want it, without regard to the pain or inconvenience it causes others or the consequences for themselves</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lstStyle/>
          <a:p>
            <a:pPr eaLnBrk="1" fontAlgn="auto" hangingPunct="1">
              <a:spcAft>
                <a:spcPts val="0"/>
              </a:spcAft>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Char char=""/>
              <a:defRPr/>
            </a:pPr>
            <a:r>
              <a:rPr lang="en-US" dirty="0" smtClean="0"/>
              <a:t>Drug or alcohol use by mother during pregnancy. </a:t>
            </a:r>
          </a:p>
          <a:p>
            <a:pPr marL="365760" indent="-256032" eaLnBrk="1" fontAlgn="auto" hangingPunct="1">
              <a:spcAft>
                <a:spcPts val="0"/>
              </a:spcAft>
              <a:buFont typeface="Wingdings 3"/>
              <a:buChar char=""/>
              <a:defRPr/>
            </a:pPr>
            <a:r>
              <a:rPr lang="en-US" dirty="0" smtClean="0"/>
              <a:t>Unwanted pregnancy. </a:t>
            </a:r>
          </a:p>
          <a:p>
            <a:pPr marL="365760" indent="-256032" eaLnBrk="1" fontAlgn="auto" hangingPunct="1">
              <a:spcAft>
                <a:spcPts val="0"/>
              </a:spcAft>
              <a:buFont typeface="Wingdings 3"/>
              <a:buChar char=""/>
              <a:defRPr/>
            </a:pPr>
            <a:r>
              <a:rPr lang="en-US" dirty="0" smtClean="0"/>
              <a:t>Caring for the infant on a timed schedule, or other self-centered parenting. </a:t>
            </a:r>
          </a:p>
          <a:p>
            <a:pPr marL="365760" indent="-256032" eaLnBrk="1" fontAlgn="auto" hangingPunct="1">
              <a:spcAft>
                <a:spcPts val="0"/>
              </a:spcAft>
              <a:buFont typeface="Wingdings 3"/>
              <a:buChar char=""/>
              <a:defRPr/>
            </a:pPr>
            <a:r>
              <a:rPr lang="en-US" dirty="0" smtClean="0"/>
              <a:t>Sudden abandonment or separation from mother (death of mother, illness of mother or child, or adoption). </a:t>
            </a:r>
          </a:p>
          <a:p>
            <a:pPr marL="365760" indent="-256032" eaLnBrk="1" fontAlgn="auto" hangingPunct="1">
              <a:spcAft>
                <a:spcPts val="0"/>
              </a:spcAft>
              <a:buFont typeface="Wingdings 3"/>
              <a:buChar char=""/>
              <a:defRPr/>
            </a:pPr>
            <a:r>
              <a:rPr lang="en-US" dirty="0" smtClean="0"/>
              <a:t>Physical, sexual or emotional abuse. </a:t>
            </a:r>
          </a:p>
          <a:p>
            <a:pPr marL="365760" indent="-256032" eaLnBrk="1" fontAlgn="auto" hangingPunct="1">
              <a:spcAft>
                <a:spcPts val="0"/>
              </a:spcAft>
              <a:buFont typeface="Wingdings 3"/>
              <a:buChar char=""/>
              <a:defRPr/>
            </a:pPr>
            <a:r>
              <a:rPr lang="en-US" dirty="0" smtClean="0"/>
              <a:t>Neglect of physical or emotional needs. </a:t>
            </a:r>
          </a:p>
          <a:p>
            <a:pPr marL="365760" indent="-256032" eaLnBrk="1" fontAlgn="auto" hangingPunct="1">
              <a:spcAft>
                <a:spcPts val="0"/>
              </a:spcAft>
              <a:buFont typeface="Wingdings 3"/>
              <a:buChar char=""/>
              <a:defRPr/>
            </a:pPr>
            <a:r>
              <a:rPr lang="en-US" dirty="0" smtClean="0"/>
              <a:t>Several family moves and/or daycare or foster placements. </a:t>
            </a:r>
          </a:p>
          <a:p>
            <a:pPr marL="365760" indent="-256032" eaLnBrk="1" fontAlgn="auto" hangingPunct="1">
              <a:spcAft>
                <a:spcPts val="0"/>
              </a:spcAft>
              <a:buFont typeface="Wingdings 3"/>
              <a:buChar char=""/>
              <a:defRPr/>
            </a:pPr>
            <a:r>
              <a:rPr lang="en-US" dirty="0" smtClean="0"/>
              <a:t>Inconsistent/inadequate care or daycare. </a:t>
            </a:r>
          </a:p>
          <a:p>
            <a:pPr marL="365760" indent="-256032" eaLnBrk="1" fontAlgn="auto" hangingPunct="1">
              <a:spcAft>
                <a:spcPts val="0"/>
              </a:spcAft>
              <a:buFont typeface="Wingdings 3"/>
              <a:buChar char=""/>
              <a:defRPr/>
            </a:pPr>
            <a:r>
              <a:rPr lang="en-US" dirty="0" smtClean="0"/>
              <a:t>Unprepared mothers, poor parent skills, inconsistent responses to child. </a:t>
            </a:r>
          </a:p>
          <a:p>
            <a:pPr marL="365760" indent="-256032" eaLnBrk="1" fontAlgn="auto" hangingPunct="1">
              <a:spcAft>
                <a:spcPts val="0"/>
              </a:spcAft>
              <a:buFont typeface="Wingdings 3"/>
              <a:buChar char=""/>
              <a:defRPr/>
            </a:pPr>
            <a:r>
              <a:rPr lang="en-US" dirty="0" smtClean="0"/>
              <a:t>Mothers with depression. </a:t>
            </a:r>
          </a:p>
          <a:p>
            <a:pPr marL="365760" indent="-256032" eaLnBrk="1" fontAlgn="auto" hangingPunct="1">
              <a:spcAft>
                <a:spcPts val="0"/>
              </a:spcAft>
              <a:buFont typeface="Wingdings 3"/>
              <a:buChar char=""/>
              <a:defRPr/>
            </a:pPr>
            <a:r>
              <a:rPr lang="en-US" dirty="0" smtClean="0"/>
              <a:t>Undiagnosed or painful illnesses (ear infections, colic, surgery). </a:t>
            </a:r>
          </a:p>
        </p:txBody>
      </p:sp>
      <p:sp>
        <p:nvSpPr>
          <p:cNvPr id="10" name="Title 9"/>
          <p:cNvSpPr>
            <a:spLocks noGrp="1"/>
          </p:cNvSpPr>
          <p:nvPr>
            <p:ph type="title"/>
          </p:nvPr>
        </p:nvSpPr>
        <p:spPr/>
        <p:txBody>
          <a:bodyPr/>
          <a:lstStyle/>
          <a:p>
            <a:pPr eaLnBrk="1" fontAlgn="auto" hangingPunct="1">
              <a:spcAft>
                <a:spcPts val="0"/>
              </a:spcAft>
              <a:defRPr/>
            </a:pPr>
            <a:r>
              <a:rPr lang="en-US" dirty="0" smtClean="0"/>
              <a:t>Causes of R.A.D.</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70000" lnSpcReduction="20000"/>
          </a:bodyPr>
          <a:lstStyle/>
          <a:p>
            <a:pPr marL="365760" indent="-256032" eaLnBrk="1" fontAlgn="auto" hangingPunct="1">
              <a:spcAft>
                <a:spcPts val="0"/>
              </a:spcAft>
              <a:buFont typeface="Wingdings 3"/>
              <a:buChar char=""/>
              <a:defRPr/>
            </a:pPr>
            <a:r>
              <a:rPr lang="en-US" dirty="0" smtClean="0"/>
              <a:t>Deborah Hage, a therapist specializing in attachment disorder, adds: </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smtClean="0"/>
              <a:t>"Traditionally it has been believed that children who have been orphaned or abused and neglected are the primary victims of poor bonding and attachment in the early years.  In our two income society, however, a new phenomenon has emerged.  Children are being overindulged by parents who have more money then time to spend with them. The result is that children are being raised in financially secure, but emotionally empty environments, with little discipline and structure.  Currently this most common form of neglect is also the most socially acceptable. The societal ramifications of children who are overindulged and often emotionally left can be as severe as children who are considered attachment disordered due to abuse, neglect, abandonment, and multiple moves." </a:t>
            </a:r>
          </a:p>
          <a:p>
            <a:pPr marL="365760" indent="-256032" eaLnBrk="1" fontAlgn="auto" hangingPunct="1">
              <a:spcAft>
                <a:spcPts val="0"/>
              </a:spcAft>
              <a:buFont typeface="Wingdings 3"/>
              <a:buChar char=""/>
              <a:defRPr/>
            </a:pPr>
            <a:r>
              <a:rPr lang="en-US" dirty="0" smtClean="0"/>
              <a:t>  </a:t>
            </a:r>
          </a:p>
          <a:p>
            <a:pPr marL="365760" indent="-256032" eaLnBrk="1" fontAlgn="auto" hangingPunct="1">
              <a:spcAft>
                <a:spcPts val="0"/>
              </a:spcAft>
              <a:buFont typeface="Wingdings 3"/>
              <a:buChar char=""/>
              <a:defRPr/>
            </a:pPr>
            <a:endParaRPr lang="en-US" dirty="0"/>
          </a:p>
        </p:txBody>
      </p:sp>
      <p:sp>
        <p:nvSpPr>
          <p:cNvPr id="5" name="Title 4"/>
          <p:cNvSpPr>
            <a:spLocks noGrp="1"/>
          </p:cNvSpPr>
          <p:nvPr>
            <p:ph type="title"/>
          </p:nvPr>
        </p:nvSpPr>
        <p:spPr/>
        <p:txBody>
          <a:bodyPr/>
          <a:lstStyle/>
          <a:p>
            <a:pPr eaLnBrk="1" fontAlgn="auto" hangingPunct="1">
              <a:spcAft>
                <a:spcPts val="0"/>
              </a:spcAft>
              <a:defRPr/>
            </a:pPr>
            <a:r>
              <a:rPr lang="en-US" dirty="0" smtClean="0"/>
              <a:t>Causes of R.A.D. continued</a:t>
            </a:r>
            <a:endParaRPr lang="en-US" dirty="0"/>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eaLnBrk="1" hangingPunct="1">
              <a:buFont typeface="Symbol" pitchFamily="18" charset="2"/>
              <a:buNone/>
            </a:pPr>
            <a:r>
              <a:rPr lang="en-US" sz="2800" u="sng" dirty="0" smtClean="0"/>
              <a:t>Objectives</a:t>
            </a:r>
          </a:p>
          <a:p>
            <a:pPr eaLnBrk="1" hangingPunct="1"/>
            <a:r>
              <a:rPr lang="en-US" sz="2800" dirty="0" smtClean="0"/>
              <a:t>Identify the critical nature of early attachment and bonding.</a:t>
            </a:r>
          </a:p>
          <a:p>
            <a:pPr eaLnBrk="1" hangingPunct="1"/>
            <a:r>
              <a:rPr lang="en-US" dirty="0" smtClean="0"/>
              <a:t>Identify how attachment in bonding during the first 5 years of life sets the stage for future mental health</a:t>
            </a:r>
          </a:p>
          <a:p>
            <a:pPr eaLnBrk="1" hangingPunct="1"/>
            <a:r>
              <a:rPr lang="en-US" sz="2800" dirty="0" smtClean="0"/>
              <a:t>Identify the signs and symptoms for Reactive Attachment Disorder in children according to the DSM IV.</a:t>
            </a:r>
          </a:p>
          <a:p>
            <a:pPr eaLnBrk="1" hangingPunct="1"/>
            <a:endParaRPr lang="en-US" dirty="0" smtClean="0"/>
          </a:p>
        </p:txBody>
      </p:sp>
      <p:sp>
        <p:nvSpPr>
          <p:cNvPr id="3" name="Title 2"/>
          <p:cNvSpPr>
            <a:spLocks noGrp="1"/>
          </p:cNvSpPr>
          <p:nvPr>
            <p:ph type="title"/>
          </p:nvPr>
        </p:nvSpPr>
        <p:spPr>
          <a:xfrm>
            <a:off x="381000" y="228600"/>
            <a:ext cx="8229600" cy="1143000"/>
          </a:xfrm>
        </p:spPr>
        <p:txBody>
          <a:bodyPr>
            <a:normAutofit fontScale="90000"/>
          </a:bodyPr>
          <a:lstStyle/>
          <a:p>
            <a:pPr eaLnBrk="1" fontAlgn="auto" hangingPunct="1">
              <a:spcAft>
                <a:spcPts val="0"/>
              </a:spcAft>
              <a:defRPr/>
            </a:pPr>
            <a:r>
              <a:rPr lang="en-US" sz="3600" dirty="0" smtClean="0"/>
              <a:t/>
            </a:r>
            <a:br>
              <a:rPr lang="en-US" sz="3600" dirty="0" smtClean="0"/>
            </a:br>
            <a:r>
              <a:rPr lang="en-US" sz="3600" dirty="0" smtClean="0"/>
              <a:t>Reactive Attachment Disorder</a:t>
            </a:r>
            <a:br>
              <a:rPr lang="en-US" sz="3600" dirty="0" smtClean="0"/>
            </a:br>
            <a:r>
              <a:rPr lang="en-US" sz="3600" dirty="0" smtClean="0"/>
              <a:t>Signs and Symptoms</a:t>
            </a:r>
            <a:r>
              <a:rPr lang="en-US" dirty="0" smtClean="0"/>
              <a:t/>
            </a:r>
            <a:br>
              <a:rPr lang="en-US" dirty="0" smtClean="0"/>
            </a:b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10242">
                                            <p:txEl>
                                              <p:pRg st="0" end="0"/>
                                            </p:txEl>
                                          </p:spTgt>
                                        </p:tgtEl>
                                        <p:attrNameLst>
                                          <p:attrName>style.visibility</p:attrName>
                                        </p:attrNameLst>
                                      </p:cBhvr>
                                      <p:to>
                                        <p:strVal val="visible"/>
                                      </p:to>
                                    </p:set>
                                    <p:anim calcmode="lin" valueType="num">
                                      <p:cBhvr additive="base">
                                        <p:cTn id="12" dur="500" fill="hold"/>
                                        <p:tgtEl>
                                          <p:spTgt spid="10242">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24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4" presetClass="entr" presetSubtype="0" fill="hold" nodeType="clickEffect">
                                  <p:stCondLst>
                                    <p:cond delay="0"/>
                                  </p:stCondLst>
                                  <p:childTnLst>
                                    <p:set>
                                      <p:cBhvr>
                                        <p:cTn id="17" dur="1" fill="hold">
                                          <p:stCondLst>
                                            <p:cond delay="0"/>
                                          </p:stCondLst>
                                        </p:cTn>
                                        <p:tgtEl>
                                          <p:spTgt spid="10242">
                                            <p:txEl>
                                              <p:pRg st="1" end="1"/>
                                            </p:txEl>
                                          </p:spTgt>
                                        </p:tgtEl>
                                        <p:attrNameLst>
                                          <p:attrName>style.visibility</p:attrName>
                                        </p:attrNameLst>
                                      </p:cBhvr>
                                      <p:to>
                                        <p:strVal val="visible"/>
                                      </p:to>
                                    </p:set>
                                    <p:anim from="(-#ppt_w/2)" to="(#ppt_x)" calcmode="lin" valueType="num">
                                      <p:cBhvr>
                                        <p:cTn id="18" dur="600" fill="hold">
                                          <p:stCondLst>
                                            <p:cond delay="0"/>
                                          </p:stCondLst>
                                        </p:cTn>
                                        <p:tgtEl>
                                          <p:spTgt spid="10242">
                                            <p:txEl>
                                              <p:pRg st="1" end="1"/>
                                            </p:txEl>
                                          </p:spTgt>
                                        </p:tgtEl>
                                        <p:attrNameLst>
                                          <p:attrName>ppt_x</p:attrName>
                                        </p:attrNameLst>
                                      </p:cBhvr>
                                    </p:anim>
                                    <p:anim from="0" to="-1.0" calcmode="lin" valueType="num">
                                      <p:cBhvr>
                                        <p:cTn id="19" dur="200" decel="50000" autoRev="1" fill="hold">
                                          <p:stCondLst>
                                            <p:cond delay="600"/>
                                          </p:stCondLst>
                                        </p:cTn>
                                        <p:tgtEl>
                                          <p:spTgt spid="10242">
                                            <p:txEl>
                                              <p:pRg st="1" end="1"/>
                                            </p:txEl>
                                          </p:spTgt>
                                        </p:tgtEl>
                                        <p:attrNameLst>
                                          <p:attrName>xshear</p:attrName>
                                        </p:attrNameLst>
                                      </p:cBhvr>
                                    </p:anim>
                                    <p:animScale>
                                      <p:cBhvr>
                                        <p:cTn id="20" dur="200" decel="100000" autoRev="1" fill="hold">
                                          <p:stCondLst>
                                            <p:cond delay="600"/>
                                          </p:stCondLst>
                                        </p:cTn>
                                        <p:tgtEl>
                                          <p:spTgt spid="10242">
                                            <p:txEl>
                                              <p:pRg st="1" end="1"/>
                                            </p:txEl>
                                          </p:spTgt>
                                        </p:tgtEl>
                                      </p:cBhvr>
                                      <p:from x="100000" y="100000"/>
                                      <p:to x="80000" y="100000"/>
                                    </p:animScale>
                                    <p:anim by="(#ppt_h/3+#ppt_w*0.1)" calcmode="lin" valueType="num">
                                      <p:cBhvr additive="sum">
                                        <p:cTn id="21" dur="200" decel="100000" autoRev="1" fill="hold">
                                          <p:stCondLst>
                                            <p:cond delay="600"/>
                                          </p:stCondLst>
                                        </p:cTn>
                                        <p:tgtEl>
                                          <p:spTgt spid="10242">
                                            <p:txEl>
                                              <p:pRg st="1" end="1"/>
                                            </p:txEl>
                                          </p:spTgt>
                                        </p:tgtEl>
                                        <p:attrNameLst>
                                          <p:attrName>ppt_x</p:attrName>
                                        </p:attrNameLst>
                                      </p:cBhvr>
                                    </p:anim>
                                  </p:childTnLst>
                                </p:cTn>
                              </p:par>
                            </p:childTnLst>
                          </p:cTn>
                        </p:par>
                      </p:childTnLst>
                    </p:cTn>
                  </p:par>
                  <p:par>
                    <p:cTn id="22" fill="hold">
                      <p:stCondLst>
                        <p:cond delay="indefinite"/>
                      </p:stCondLst>
                      <p:childTnLst>
                        <p:par>
                          <p:cTn id="23" fill="hold">
                            <p:stCondLst>
                              <p:cond delay="0"/>
                            </p:stCondLst>
                            <p:childTnLst>
                              <p:par>
                                <p:cTn id="24" presetID="34" presetClass="entr" presetSubtype="0" fill="hold" nodeType="clickEffect">
                                  <p:stCondLst>
                                    <p:cond delay="0"/>
                                  </p:stCondLst>
                                  <p:childTnLst>
                                    <p:set>
                                      <p:cBhvr>
                                        <p:cTn id="25" dur="1" fill="hold">
                                          <p:stCondLst>
                                            <p:cond delay="0"/>
                                          </p:stCondLst>
                                        </p:cTn>
                                        <p:tgtEl>
                                          <p:spTgt spid="10242">
                                            <p:txEl>
                                              <p:pRg st="2" end="2"/>
                                            </p:txEl>
                                          </p:spTgt>
                                        </p:tgtEl>
                                        <p:attrNameLst>
                                          <p:attrName>style.visibility</p:attrName>
                                        </p:attrNameLst>
                                      </p:cBhvr>
                                      <p:to>
                                        <p:strVal val="visible"/>
                                      </p:to>
                                    </p:set>
                                    <p:anim from="(-#ppt_w/2)" to="(#ppt_x)" calcmode="lin" valueType="num">
                                      <p:cBhvr>
                                        <p:cTn id="26" dur="600" fill="hold">
                                          <p:stCondLst>
                                            <p:cond delay="0"/>
                                          </p:stCondLst>
                                        </p:cTn>
                                        <p:tgtEl>
                                          <p:spTgt spid="10242">
                                            <p:txEl>
                                              <p:pRg st="2" end="2"/>
                                            </p:txEl>
                                          </p:spTgt>
                                        </p:tgtEl>
                                        <p:attrNameLst>
                                          <p:attrName>ppt_x</p:attrName>
                                        </p:attrNameLst>
                                      </p:cBhvr>
                                    </p:anim>
                                    <p:anim from="0" to="-1.0" calcmode="lin" valueType="num">
                                      <p:cBhvr>
                                        <p:cTn id="27" dur="200" decel="50000" autoRev="1" fill="hold">
                                          <p:stCondLst>
                                            <p:cond delay="600"/>
                                          </p:stCondLst>
                                        </p:cTn>
                                        <p:tgtEl>
                                          <p:spTgt spid="10242">
                                            <p:txEl>
                                              <p:pRg st="2" end="2"/>
                                            </p:txEl>
                                          </p:spTgt>
                                        </p:tgtEl>
                                        <p:attrNameLst>
                                          <p:attrName>xshear</p:attrName>
                                        </p:attrNameLst>
                                      </p:cBhvr>
                                    </p:anim>
                                    <p:animScale>
                                      <p:cBhvr>
                                        <p:cTn id="28" dur="200" decel="100000" autoRev="1" fill="hold">
                                          <p:stCondLst>
                                            <p:cond delay="600"/>
                                          </p:stCondLst>
                                        </p:cTn>
                                        <p:tgtEl>
                                          <p:spTgt spid="10242">
                                            <p:txEl>
                                              <p:pRg st="2" end="2"/>
                                            </p:txEl>
                                          </p:spTgt>
                                        </p:tgtEl>
                                      </p:cBhvr>
                                      <p:from x="100000" y="100000"/>
                                      <p:to x="80000" y="100000"/>
                                    </p:animScale>
                                    <p:anim by="(#ppt_h/3+#ppt_w*0.1)" calcmode="lin" valueType="num">
                                      <p:cBhvr additive="sum">
                                        <p:cTn id="29" dur="200" decel="100000" autoRev="1" fill="hold">
                                          <p:stCondLst>
                                            <p:cond delay="600"/>
                                          </p:stCondLst>
                                        </p:cTn>
                                        <p:tgtEl>
                                          <p:spTgt spid="10242">
                                            <p:txEl>
                                              <p:pRg st="2" end="2"/>
                                            </p:txEl>
                                          </p:spTgt>
                                        </p:tgtEl>
                                        <p:attrNameLst>
                                          <p:attrName>ppt_x</p:attrName>
                                        </p:attrNameLst>
                                      </p:cBhvr>
                                    </p:anim>
                                  </p:childTnLst>
                                </p:cTn>
                              </p:par>
                            </p:childTnLst>
                          </p:cTn>
                        </p:par>
                      </p:childTnLst>
                    </p:cTn>
                  </p:par>
                  <p:par>
                    <p:cTn id="30" fill="hold">
                      <p:stCondLst>
                        <p:cond delay="indefinite"/>
                      </p:stCondLst>
                      <p:childTnLst>
                        <p:par>
                          <p:cTn id="31" fill="hold">
                            <p:stCondLst>
                              <p:cond delay="0"/>
                            </p:stCondLst>
                            <p:childTnLst>
                              <p:par>
                                <p:cTn id="32" presetID="34" presetClass="entr" presetSubtype="0" fill="hold" nodeType="clickEffect">
                                  <p:stCondLst>
                                    <p:cond delay="0"/>
                                  </p:stCondLst>
                                  <p:childTnLst>
                                    <p:set>
                                      <p:cBhvr>
                                        <p:cTn id="33" dur="1" fill="hold">
                                          <p:stCondLst>
                                            <p:cond delay="0"/>
                                          </p:stCondLst>
                                        </p:cTn>
                                        <p:tgtEl>
                                          <p:spTgt spid="10242">
                                            <p:txEl>
                                              <p:pRg st="3" end="3"/>
                                            </p:txEl>
                                          </p:spTgt>
                                        </p:tgtEl>
                                        <p:attrNameLst>
                                          <p:attrName>style.visibility</p:attrName>
                                        </p:attrNameLst>
                                      </p:cBhvr>
                                      <p:to>
                                        <p:strVal val="visible"/>
                                      </p:to>
                                    </p:set>
                                    <p:anim from="(-#ppt_w/2)" to="(#ppt_x)" calcmode="lin" valueType="num">
                                      <p:cBhvr>
                                        <p:cTn id="34" dur="600" fill="hold">
                                          <p:stCondLst>
                                            <p:cond delay="0"/>
                                          </p:stCondLst>
                                        </p:cTn>
                                        <p:tgtEl>
                                          <p:spTgt spid="10242">
                                            <p:txEl>
                                              <p:pRg st="3" end="3"/>
                                            </p:txEl>
                                          </p:spTgt>
                                        </p:tgtEl>
                                        <p:attrNameLst>
                                          <p:attrName>ppt_x</p:attrName>
                                        </p:attrNameLst>
                                      </p:cBhvr>
                                    </p:anim>
                                    <p:anim from="0" to="-1.0" calcmode="lin" valueType="num">
                                      <p:cBhvr>
                                        <p:cTn id="35" dur="200" decel="50000" autoRev="1" fill="hold">
                                          <p:stCondLst>
                                            <p:cond delay="600"/>
                                          </p:stCondLst>
                                        </p:cTn>
                                        <p:tgtEl>
                                          <p:spTgt spid="10242">
                                            <p:txEl>
                                              <p:pRg st="3" end="3"/>
                                            </p:txEl>
                                          </p:spTgt>
                                        </p:tgtEl>
                                        <p:attrNameLst>
                                          <p:attrName>xshear</p:attrName>
                                        </p:attrNameLst>
                                      </p:cBhvr>
                                    </p:anim>
                                    <p:animScale>
                                      <p:cBhvr>
                                        <p:cTn id="36" dur="200" decel="100000" autoRev="1" fill="hold">
                                          <p:stCondLst>
                                            <p:cond delay="600"/>
                                          </p:stCondLst>
                                        </p:cTn>
                                        <p:tgtEl>
                                          <p:spTgt spid="10242">
                                            <p:txEl>
                                              <p:pRg st="3" end="3"/>
                                            </p:txEl>
                                          </p:spTgt>
                                        </p:tgtEl>
                                      </p:cBhvr>
                                      <p:from x="100000" y="100000"/>
                                      <p:to x="80000" y="100000"/>
                                    </p:animScale>
                                    <p:anim by="(#ppt_h/3+#ppt_w*0.1)" calcmode="lin" valueType="num">
                                      <p:cBhvr additive="sum">
                                        <p:cTn id="37" dur="200" decel="100000" autoRev="1" fill="hold">
                                          <p:stCondLst>
                                            <p:cond delay="600"/>
                                          </p:stCondLst>
                                        </p:cTn>
                                        <p:tgtEl>
                                          <p:spTgt spid="10242">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C:\Users\Owner\AppData\Local\Microsoft\Windows\Temporary Internet Files\Content.IE5\Y7XRK5PL\MPj04230410000[1].jpg"/>
          <p:cNvPicPr>
            <a:picLocks noChangeAspect="1" noChangeArrowheads="1"/>
          </p:cNvPicPr>
          <p:nvPr/>
        </p:nvPicPr>
        <p:blipFill>
          <a:blip r:embed="rId2">
            <a:duotone>
              <a:schemeClr val="accent6">
                <a:shade val="45000"/>
                <a:satMod val="135000"/>
              </a:schemeClr>
              <a:prstClr val="white"/>
            </a:duotone>
          </a:blip>
          <a:srcRect/>
          <a:stretch>
            <a:fillRect/>
          </a:stretch>
        </p:blipFill>
        <p:spPr bwMode="auto">
          <a:xfrm>
            <a:off x="1143000" y="914400"/>
            <a:ext cx="6858000" cy="5181600"/>
          </a:xfrm>
          <a:prstGeom prst="rect">
            <a:avLst/>
          </a:prstGeom>
          <a:noFill/>
        </p:spPr>
      </p:pic>
      <p:sp>
        <p:nvSpPr>
          <p:cNvPr id="6" name="Title 5"/>
          <p:cNvSpPr>
            <a:spLocks noGrp="1"/>
          </p:cNvSpPr>
          <p:nvPr>
            <p:ph type="title"/>
          </p:nvPr>
        </p:nvSpPr>
        <p:spPr>
          <a:xfrm>
            <a:off x="722376" y="457200"/>
            <a:ext cx="7772400" cy="5791200"/>
          </a:xfrm>
        </p:spPr>
        <p:txBody>
          <a:bodyPr/>
          <a:lstStyle/>
          <a:p>
            <a:endParaRPr lang="en-US" dirty="0"/>
          </a:p>
        </p:txBody>
      </p:sp>
      <p:sp>
        <p:nvSpPr>
          <p:cNvPr id="2" name="Content Placeholder 1"/>
          <p:cNvSpPr>
            <a:spLocks noGrp="1"/>
          </p:cNvSpPr>
          <p:nvPr>
            <p:ph type="body" idx="1"/>
          </p:nvPr>
        </p:nvSpPr>
        <p:spPr/>
        <p:txBody>
          <a:bodyPr/>
          <a:lstStyle/>
          <a:p>
            <a:r>
              <a:rPr lang="en-US" sz="3600" dirty="0" smtClean="0"/>
              <a:t>Disruption to Attachment Process Can be due to a variety of issues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Child Risk Factors</a:t>
            </a:r>
            <a:endParaRPr lang="en-US" dirty="0"/>
          </a:p>
        </p:txBody>
      </p:sp>
      <p:sp>
        <p:nvSpPr>
          <p:cNvPr id="9" name="Text Placeholder 8"/>
          <p:cNvSpPr>
            <a:spLocks noGrp="1"/>
          </p:cNvSpPr>
          <p:nvPr>
            <p:ph type="body" idx="1"/>
          </p:nvPr>
        </p:nvSpPr>
        <p:spPr/>
        <p:txBody>
          <a:bodyPr/>
          <a:lstStyle/>
          <a:p>
            <a:endParaRPr lang="en-US" dirty="0"/>
          </a:p>
        </p:txBody>
      </p:sp>
      <p:sp>
        <p:nvSpPr>
          <p:cNvPr id="11" name="Text Placeholder 10"/>
          <p:cNvSpPr>
            <a:spLocks noGrp="1"/>
          </p:cNvSpPr>
          <p:nvPr>
            <p:ph type="body" sz="half" idx="3"/>
          </p:nvPr>
        </p:nvSpPr>
        <p:spPr/>
        <p:txBody>
          <a:bodyPr/>
          <a:lstStyle/>
          <a:p>
            <a:endParaRPr lang="en-US" dirty="0"/>
          </a:p>
        </p:txBody>
      </p:sp>
      <p:sp>
        <p:nvSpPr>
          <p:cNvPr id="10" name="Content Placeholder 9"/>
          <p:cNvSpPr>
            <a:spLocks noGrp="1"/>
          </p:cNvSpPr>
          <p:nvPr>
            <p:ph sz="quarter" idx="2"/>
          </p:nvPr>
        </p:nvSpPr>
        <p:spPr/>
        <p:txBody>
          <a:bodyPr/>
          <a:lstStyle/>
          <a:p>
            <a:endParaRPr lang="en-US" dirty="0"/>
          </a:p>
        </p:txBody>
      </p:sp>
      <p:sp>
        <p:nvSpPr>
          <p:cNvPr id="12" name="Content Placeholder 11"/>
          <p:cNvSpPr>
            <a:spLocks noGrp="1"/>
          </p:cNvSpPr>
          <p:nvPr>
            <p:ph sz="quarter" idx="4"/>
          </p:nvPr>
        </p:nvSpPr>
        <p:spPr>
          <a:xfrm>
            <a:off x="4645025" y="1444294"/>
            <a:ext cx="4041775" cy="4042106"/>
          </a:xfrm>
        </p:spPr>
        <p:txBody>
          <a:bodyPr/>
          <a:lstStyle/>
          <a:p>
            <a:r>
              <a:rPr lang="en-US" dirty="0" smtClean="0"/>
              <a:t>Medically Fragile</a:t>
            </a:r>
          </a:p>
          <a:p>
            <a:pPr lvl="1">
              <a:buNone/>
            </a:pPr>
            <a:r>
              <a:rPr lang="en-US" dirty="0" smtClean="0"/>
              <a:t>Or sickly from birth</a:t>
            </a:r>
          </a:p>
          <a:p>
            <a:r>
              <a:rPr lang="en-US" dirty="0" smtClean="0"/>
              <a:t>Drug or Alcohol Affected</a:t>
            </a:r>
          </a:p>
          <a:p>
            <a:r>
              <a:rPr lang="en-US" dirty="0" smtClean="0"/>
              <a:t>Birth Trauma</a:t>
            </a:r>
          </a:p>
          <a:p>
            <a:r>
              <a:rPr lang="en-US" dirty="0" smtClean="0"/>
              <a:t>Temperamental Difficulties</a:t>
            </a:r>
          </a:p>
          <a:p>
            <a:pPr lvl="1"/>
            <a:r>
              <a:rPr lang="en-US" dirty="0" smtClean="0"/>
              <a:t>Raging/Fits/Difficulty soothing</a:t>
            </a:r>
          </a:p>
          <a:p>
            <a:r>
              <a:rPr lang="en-US" dirty="0" smtClean="0"/>
              <a:t>Genetic Predisposition</a:t>
            </a:r>
          </a:p>
          <a:p>
            <a:endParaRPr lang="en-US" dirty="0" smtClean="0"/>
          </a:p>
          <a:p>
            <a:pPr>
              <a:buNone/>
            </a:pPr>
            <a:endParaRPr lang="en-US" dirty="0"/>
          </a:p>
        </p:txBody>
      </p:sp>
      <p:pic>
        <p:nvPicPr>
          <p:cNvPr id="40962" name="Picture 2" descr="C:\Users\Owner\AppData\Local\Microsoft\Windows\Temporary Internet Files\Content.IE5\UU0WJLNN\MPj04223030000[1].jpg"/>
          <p:cNvPicPr>
            <a:picLocks noChangeAspect="1" noChangeArrowheads="1"/>
          </p:cNvPicPr>
          <p:nvPr/>
        </p:nvPicPr>
        <p:blipFill>
          <a:blip r:embed="rId2"/>
          <a:srcRect/>
          <a:stretch>
            <a:fillRect/>
          </a:stretch>
        </p:blipFill>
        <p:spPr bwMode="auto">
          <a:xfrm>
            <a:off x="762000" y="1435542"/>
            <a:ext cx="3429000" cy="398061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 from="(-#ppt_w/2)" to="(#ppt_x)" calcmode="lin" valueType="num">
                                      <p:cBhvr>
                                        <p:cTn id="12" dur="600" fill="hold">
                                          <p:stCondLst>
                                            <p:cond delay="0"/>
                                          </p:stCondLst>
                                        </p:cTn>
                                        <p:tgtEl>
                                          <p:spTgt spid="12">
                                            <p:txEl>
                                              <p:pRg st="0" end="0"/>
                                            </p:txEl>
                                          </p:spTgt>
                                        </p:tgtEl>
                                        <p:attrNameLst>
                                          <p:attrName>ppt_x</p:attrName>
                                        </p:attrNameLst>
                                      </p:cBhvr>
                                    </p:anim>
                                    <p:anim from="0" to="-1.0" calcmode="lin" valueType="num">
                                      <p:cBhvr>
                                        <p:cTn id="13" dur="200" decel="50000" autoRev="1" fill="hold">
                                          <p:stCondLst>
                                            <p:cond delay="600"/>
                                          </p:stCondLst>
                                        </p:cTn>
                                        <p:tgtEl>
                                          <p:spTgt spid="12">
                                            <p:txEl>
                                              <p:pRg st="0" end="0"/>
                                            </p:txEl>
                                          </p:spTgt>
                                        </p:tgtEl>
                                        <p:attrNameLst>
                                          <p:attrName>xshear</p:attrName>
                                        </p:attrNameLst>
                                      </p:cBhvr>
                                    </p:anim>
                                    <p:animScale>
                                      <p:cBhvr>
                                        <p:cTn id="14" dur="200" decel="100000" autoRev="1" fill="hold">
                                          <p:stCondLst>
                                            <p:cond delay="600"/>
                                          </p:stCondLst>
                                        </p:cTn>
                                        <p:tgtEl>
                                          <p:spTgt spid="12">
                                            <p:txEl>
                                              <p:pRg st="0" end="0"/>
                                            </p:txEl>
                                          </p:spTgt>
                                        </p:tgtEl>
                                      </p:cBhvr>
                                      <p:from x="100000" y="100000"/>
                                      <p:to x="80000" y="100000"/>
                                    </p:animScale>
                                    <p:anim by="(#ppt_h/3+#ppt_w*0.1)" calcmode="lin" valueType="num">
                                      <p:cBhvr additive="sum">
                                        <p:cTn id="15" dur="200" decel="100000" autoRev="1" fill="hold">
                                          <p:stCondLst>
                                            <p:cond delay="600"/>
                                          </p:stCondLst>
                                        </p:cTn>
                                        <p:tgtEl>
                                          <p:spTgt spid="12">
                                            <p:txEl>
                                              <p:pRg st="0" end="0"/>
                                            </p:txEl>
                                          </p:spTgt>
                                        </p:tgtEl>
                                        <p:attrNameLst>
                                          <p:attrName>ppt_x</p:attrName>
                                        </p:attrNameLst>
                                      </p:cBhvr>
                                    </p:anim>
                                  </p:childTnLst>
                                </p:cTn>
                              </p:par>
                              <p:par>
                                <p:cTn id="16" presetID="34" presetClass="entr" presetSubtype="0" fill="hold" nodeType="withEffect">
                                  <p:stCondLst>
                                    <p:cond delay="0"/>
                                  </p:stCondLst>
                                  <p:childTnLst>
                                    <p:set>
                                      <p:cBhvr>
                                        <p:cTn id="17" dur="1" fill="hold">
                                          <p:stCondLst>
                                            <p:cond delay="0"/>
                                          </p:stCondLst>
                                        </p:cTn>
                                        <p:tgtEl>
                                          <p:spTgt spid="12">
                                            <p:txEl>
                                              <p:pRg st="1" end="1"/>
                                            </p:txEl>
                                          </p:spTgt>
                                        </p:tgtEl>
                                        <p:attrNameLst>
                                          <p:attrName>style.visibility</p:attrName>
                                        </p:attrNameLst>
                                      </p:cBhvr>
                                      <p:to>
                                        <p:strVal val="visible"/>
                                      </p:to>
                                    </p:set>
                                    <p:anim from="(-#ppt_w/2)" to="(#ppt_x)" calcmode="lin" valueType="num">
                                      <p:cBhvr>
                                        <p:cTn id="18" dur="600" fill="hold">
                                          <p:stCondLst>
                                            <p:cond delay="0"/>
                                          </p:stCondLst>
                                        </p:cTn>
                                        <p:tgtEl>
                                          <p:spTgt spid="12">
                                            <p:txEl>
                                              <p:pRg st="1" end="1"/>
                                            </p:txEl>
                                          </p:spTgt>
                                        </p:tgtEl>
                                        <p:attrNameLst>
                                          <p:attrName>ppt_x</p:attrName>
                                        </p:attrNameLst>
                                      </p:cBhvr>
                                    </p:anim>
                                    <p:anim from="0" to="-1.0" calcmode="lin" valueType="num">
                                      <p:cBhvr>
                                        <p:cTn id="19" dur="200" decel="50000" autoRev="1" fill="hold">
                                          <p:stCondLst>
                                            <p:cond delay="600"/>
                                          </p:stCondLst>
                                        </p:cTn>
                                        <p:tgtEl>
                                          <p:spTgt spid="12">
                                            <p:txEl>
                                              <p:pRg st="1" end="1"/>
                                            </p:txEl>
                                          </p:spTgt>
                                        </p:tgtEl>
                                        <p:attrNameLst>
                                          <p:attrName>xshear</p:attrName>
                                        </p:attrNameLst>
                                      </p:cBhvr>
                                    </p:anim>
                                    <p:animScale>
                                      <p:cBhvr>
                                        <p:cTn id="20" dur="200" decel="100000" autoRev="1" fill="hold">
                                          <p:stCondLst>
                                            <p:cond delay="600"/>
                                          </p:stCondLst>
                                        </p:cTn>
                                        <p:tgtEl>
                                          <p:spTgt spid="12">
                                            <p:txEl>
                                              <p:pRg st="1" end="1"/>
                                            </p:txEl>
                                          </p:spTgt>
                                        </p:tgtEl>
                                      </p:cBhvr>
                                      <p:from x="100000" y="100000"/>
                                      <p:to x="80000" y="100000"/>
                                    </p:animScale>
                                    <p:anim by="(#ppt_h/3+#ppt_w*0.1)" calcmode="lin" valueType="num">
                                      <p:cBhvr additive="sum">
                                        <p:cTn id="21" dur="200" decel="100000" autoRev="1" fill="hold">
                                          <p:stCondLst>
                                            <p:cond delay="600"/>
                                          </p:stCondLst>
                                        </p:cTn>
                                        <p:tgtEl>
                                          <p:spTgt spid="12">
                                            <p:txEl>
                                              <p:pRg st="1" end="1"/>
                                            </p:txEl>
                                          </p:spTgt>
                                        </p:tgtEl>
                                        <p:attrNameLst>
                                          <p:attrName>ppt_x</p:attrName>
                                        </p:attrNameLst>
                                      </p:cBhvr>
                                    </p:anim>
                                  </p:childTnLst>
                                </p:cTn>
                              </p:par>
                            </p:childTnLst>
                          </p:cTn>
                        </p:par>
                      </p:childTnLst>
                    </p:cTn>
                  </p:par>
                  <p:par>
                    <p:cTn id="22" fill="hold">
                      <p:stCondLst>
                        <p:cond delay="indefinite"/>
                      </p:stCondLst>
                      <p:childTnLst>
                        <p:par>
                          <p:cTn id="23" fill="hold">
                            <p:stCondLst>
                              <p:cond delay="0"/>
                            </p:stCondLst>
                            <p:childTnLst>
                              <p:par>
                                <p:cTn id="24" presetID="34" presetClass="entr" presetSubtype="0" fill="hold" nodeType="clickEffect">
                                  <p:stCondLst>
                                    <p:cond delay="0"/>
                                  </p:stCondLst>
                                  <p:childTnLst>
                                    <p:set>
                                      <p:cBhvr>
                                        <p:cTn id="25" dur="1" fill="hold">
                                          <p:stCondLst>
                                            <p:cond delay="0"/>
                                          </p:stCondLst>
                                        </p:cTn>
                                        <p:tgtEl>
                                          <p:spTgt spid="12">
                                            <p:txEl>
                                              <p:pRg st="2" end="2"/>
                                            </p:txEl>
                                          </p:spTgt>
                                        </p:tgtEl>
                                        <p:attrNameLst>
                                          <p:attrName>style.visibility</p:attrName>
                                        </p:attrNameLst>
                                      </p:cBhvr>
                                      <p:to>
                                        <p:strVal val="visible"/>
                                      </p:to>
                                    </p:set>
                                    <p:anim from="(-#ppt_w/2)" to="(#ppt_x)" calcmode="lin" valueType="num">
                                      <p:cBhvr>
                                        <p:cTn id="26" dur="600" fill="hold">
                                          <p:stCondLst>
                                            <p:cond delay="0"/>
                                          </p:stCondLst>
                                        </p:cTn>
                                        <p:tgtEl>
                                          <p:spTgt spid="12">
                                            <p:txEl>
                                              <p:pRg st="2" end="2"/>
                                            </p:txEl>
                                          </p:spTgt>
                                        </p:tgtEl>
                                        <p:attrNameLst>
                                          <p:attrName>ppt_x</p:attrName>
                                        </p:attrNameLst>
                                      </p:cBhvr>
                                    </p:anim>
                                    <p:anim from="0" to="-1.0" calcmode="lin" valueType="num">
                                      <p:cBhvr>
                                        <p:cTn id="27" dur="200" decel="50000" autoRev="1" fill="hold">
                                          <p:stCondLst>
                                            <p:cond delay="600"/>
                                          </p:stCondLst>
                                        </p:cTn>
                                        <p:tgtEl>
                                          <p:spTgt spid="12">
                                            <p:txEl>
                                              <p:pRg st="2" end="2"/>
                                            </p:txEl>
                                          </p:spTgt>
                                        </p:tgtEl>
                                        <p:attrNameLst>
                                          <p:attrName>xshear</p:attrName>
                                        </p:attrNameLst>
                                      </p:cBhvr>
                                    </p:anim>
                                    <p:animScale>
                                      <p:cBhvr>
                                        <p:cTn id="28" dur="200" decel="100000" autoRev="1" fill="hold">
                                          <p:stCondLst>
                                            <p:cond delay="600"/>
                                          </p:stCondLst>
                                        </p:cTn>
                                        <p:tgtEl>
                                          <p:spTgt spid="12">
                                            <p:txEl>
                                              <p:pRg st="2" end="2"/>
                                            </p:txEl>
                                          </p:spTgt>
                                        </p:tgtEl>
                                      </p:cBhvr>
                                      <p:from x="100000" y="100000"/>
                                      <p:to x="80000" y="100000"/>
                                    </p:animScale>
                                    <p:anim by="(#ppt_h/3+#ppt_w*0.1)" calcmode="lin" valueType="num">
                                      <p:cBhvr additive="sum">
                                        <p:cTn id="29" dur="200" decel="100000" autoRev="1" fill="hold">
                                          <p:stCondLst>
                                            <p:cond delay="600"/>
                                          </p:stCondLst>
                                        </p:cTn>
                                        <p:tgtEl>
                                          <p:spTgt spid="12">
                                            <p:txEl>
                                              <p:pRg st="2" end="2"/>
                                            </p:txEl>
                                          </p:spTgt>
                                        </p:tgtEl>
                                        <p:attrNameLst>
                                          <p:attrName>ppt_x</p:attrName>
                                        </p:attrNameLst>
                                      </p:cBhvr>
                                    </p:anim>
                                  </p:childTnLst>
                                </p:cTn>
                              </p:par>
                            </p:childTnLst>
                          </p:cTn>
                        </p:par>
                      </p:childTnLst>
                    </p:cTn>
                  </p:par>
                  <p:par>
                    <p:cTn id="30" fill="hold">
                      <p:stCondLst>
                        <p:cond delay="indefinite"/>
                      </p:stCondLst>
                      <p:childTnLst>
                        <p:par>
                          <p:cTn id="31" fill="hold">
                            <p:stCondLst>
                              <p:cond delay="0"/>
                            </p:stCondLst>
                            <p:childTnLst>
                              <p:par>
                                <p:cTn id="32" presetID="34" presetClass="entr" presetSubtype="0" fill="hold" nodeType="clickEffect">
                                  <p:stCondLst>
                                    <p:cond delay="0"/>
                                  </p:stCondLst>
                                  <p:childTnLst>
                                    <p:set>
                                      <p:cBhvr>
                                        <p:cTn id="33" dur="1" fill="hold">
                                          <p:stCondLst>
                                            <p:cond delay="0"/>
                                          </p:stCondLst>
                                        </p:cTn>
                                        <p:tgtEl>
                                          <p:spTgt spid="12">
                                            <p:txEl>
                                              <p:pRg st="3" end="3"/>
                                            </p:txEl>
                                          </p:spTgt>
                                        </p:tgtEl>
                                        <p:attrNameLst>
                                          <p:attrName>style.visibility</p:attrName>
                                        </p:attrNameLst>
                                      </p:cBhvr>
                                      <p:to>
                                        <p:strVal val="visible"/>
                                      </p:to>
                                    </p:set>
                                    <p:anim from="(-#ppt_w/2)" to="(#ppt_x)" calcmode="lin" valueType="num">
                                      <p:cBhvr>
                                        <p:cTn id="34" dur="600" fill="hold">
                                          <p:stCondLst>
                                            <p:cond delay="0"/>
                                          </p:stCondLst>
                                        </p:cTn>
                                        <p:tgtEl>
                                          <p:spTgt spid="12">
                                            <p:txEl>
                                              <p:pRg st="3" end="3"/>
                                            </p:txEl>
                                          </p:spTgt>
                                        </p:tgtEl>
                                        <p:attrNameLst>
                                          <p:attrName>ppt_x</p:attrName>
                                        </p:attrNameLst>
                                      </p:cBhvr>
                                    </p:anim>
                                    <p:anim from="0" to="-1.0" calcmode="lin" valueType="num">
                                      <p:cBhvr>
                                        <p:cTn id="35" dur="200" decel="50000" autoRev="1" fill="hold">
                                          <p:stCondLst>
                                            <p:cond delay="600"/>
                                          </p:stCondLst>
                                        </p:cTn>
                                        <p:tgtEl>
                                          <p:spTgt spid="12">
                                            <p:txEl>
                                              <p:pRg st="3" end="3"/>
                                            </p:txEl>
                                          </p:spTgt>
                                        </p:tgtEl>
                                        <p:attrNameLst>
                                          <p:attrName>xshear</p:attrName>
                                        </p:attrNameLst>
                                      </p:cBhvr>
                                    </p:anim>
                                    <p:animScale>
                                      <p:cBhvr>
                                        <p:cTn id="36" dur="200" decel="100000" autoRev="1" fill="hold">
                                          <p:stCondLst>
                                            <p:cond delay="600"/>
                                          </p:stCondLst>
                                        </p:cTn>
                                        <p:tgtEl>
                                          <p:spTgt spid="12">
                                            <p:txEl>
                                              <p:pRg st="3" end="3"/>
                                            </p:txEl>
                                          </p:spTgt>
                                        </p:tgtEl>
                                      </p:cBhvr>
                                      <p:from x="100000" y="100000"/>
                                      <p:to x="80000" y="100000"/>
                                    </p:animScale>
                                    <p:anim by="(#ppt_h/3+#ppt_w*0.1)" calcmode="lin" valueType="num">
                                      <p:cBhvr additive="sum">
                                        <p:cTn id="37" dur="200" decel="100000" autoRev="1" fill="hold">
                                          <p:stCondLst>
                                            <p:cond delay="600"/>
                                          </p:stCondLst>
                                        </p:cTn>
                                        <p:tgtEl>
                                          <p:spTgt spid="12">
                                            <p:txEl>
                                              <p:pRg st="3" end="3"/>
                                            </p:txEl>
                                          </p:spTgt>
                                        </p:tgtEl>
                                        <p:attrNameLst>
                                          <p:attrName>ppt_x</p:attrName>
                                        </p:attrNameLst>
                                      </p:cBhvr>
                                    </p:anim>
                                  </p:childTnLst>
                                </p:cTn>
                              </p:par>
                            </p:childTnLst>
                          </p:cTn>
                        </p:par>
                      </p:childTnLst>
                    </p:cTn>
                  </p:par>
                  <p:par>
                    <p:cTn id="38" fill="hold">
                      <p:stCondLst>
                        <p:cond delay="indefinite"/>
                      </p:stCondLst>
                      <p:childTnLst>
                        <p:par>
                          <p:cTn id="39" fill="hold">
                            <p:stCondLst>
                              <p:cond delay="0"/>
                            </p:stCondLst>
                            <p:childTnLst>
                              <p:par>
                                <p:cTn id="40" presetID="34" presetClass="entr" presetSubtype="0" fill="hold" nodeType="clickEffect">
                                  <p:stCondLst>
                                    <p:cond delay="0"/>
                                  </p:stCondLst>
                                  <p:childTnLst>
                                    <p:set>
                                      <p:cBhvr>
                                        <p:cTn id="41" dur="1" fill="hold">
                                          <p:stCondLst>
                                            <p:cond delay="0"/>
                                          </p:stCondLst>
                                        </p:cTn>
                                        <p:tgtEl>
                                          <p:spTgt spid="12">
                                            <p:txEl>
                                              <p:pRg st="4" end="4"/>
                                            </p:txEl>
                                          </p:spTgt>
                                        </p:tgtEl>
                                        <p:attrNameLst>
                                          <p:attrName>style.visibility</p:attrName>
                                        </p:attrNameLst>
                                      </p:cBhvr>
                                      <p:to>
                                        <p:strVal val="visible"/>
                                      </p:to>
                                    </p:set>
                                    <p:anim from="(-#ppt_w/2)" to="(#ppt_x)" calcmode="lin" valueType="num">
                                      <p:cBhvr>
                                        <p:cTn id="42" dur="600" fill="hold">
                                          <p:stCondLst>
                                            <p:cond delay="0"/>
                                          </p:stCondLst>
                                        </p:cTn>
                                        <p:tgtEl>
                                          <p:spTgt spid="12">
                                            <p:txEl>
                                              <p:pRg st="4" end="4"/>
                                            </p:txEl>
                                          </p:spTgt>
                                        </p:tgtEl>
                                        <p:attrNameLst>
                                          <p:attrName>ppt_x</p:attrName>
                                        </p:attrNameLst>
                                      </p:cBhvr>
                                    </p:anim>
                                    <p:anim from="0" to="-1.0" calcmode="lin" valueType="num">
                                      <p:cBhvr>
                                        <p:cTn id="43" dur="200" decel="50000" autoRev="1" fill="hold">
                                          <p:stCondLst>
                                            <p:cond delay="600"/>
                                          </p:stCondLst>
                                        </p:cTn>
                                        <p:tgtEl>
                                          <p:spTgt spid="12">
                                            <p:txEl>
                                              <p:pRg st="4" end="4"/>
                                            </p:txEl>
                                          </p:spTgt>
                                        </p:tgtEl>
                                        <p:attrNameLst>
                                          <p:attrName>xshear</p:attrName>
                                        </p:attrNameLst>
                                      </p:cBhvr>
                                    </p:anim>
                                    <p:animScale>
                                      <p:cBhvr>
                                        <p:cTn id="44" dur="200" decel="100000" autoRev="1" fill="hold">
                                          <p:stCondLst>
                                            <p:cond delay="600"/>
                                          </p:stCondLst>
                                        </p:cTn>
                                        <p:tgtEl>
                                          <p:spTgt spid="12">
                                            <p:txEl>
                                              <p:pRg st="4" end="4"/>
                                            </p:txEl>
                                          </p:spTgt>
                                        </p:tgtEl>
                                      </p:cBhvr>
                                      <p:from x="100000" y="100000"/>
                                      <p:to x="80000" y="100000"/>
                                    </p:animScale>
                                    <p:anim by="(#ppt_h/3+#ppt_w*0.1)" calcmode="lin" valueType="num">
                                      <p:cBhvr additive="sum">
                                        <p:cTn id="45" dur="200" decel="100000" autoRev="1" fill="hold">
                                          <p:stCondLst>
                                            <p:cond delay="600"/>
                                          </p:stCondLst>
                                        </p:cTn>
                                        <p:tgtEl>
                                          <p:spTgt spid="12">
                                            <p:txEl>
                                              <p:pRg st="4" end="4"/>
                                            </p:txEl>
                                          </p:spTgt>
                                        </p:tgtEl>
                                        <p:attrNameLst>
                                          <p:attrName>ppt_x</p:attrName>
                                        </p:attrNameLst>
                                      </p:cBhvr>
                                    </p:anim>
                                  </p:childTnLst>
                                </p:cTn>
                              </p:par>
                            </p:childTnLst>
                          </p:cTn>
                        </p:par>
                      </p:childTnLst>
                    </p:cTn>
                  </p:par>
                  <p:par>
                    <p:cTn id="46" fill="hold">
                      <p:stCondLst>
                        <p:cond delay="indefinite"/>
                      </p:stCondLst>
                      <p:childTnLst>
                        <p:par>
                          <p:cTn id="47" fill="hold">
                            <p:stCondLst>
                              <p:cond delay="0"/>
                            </p:stCondLst>
                            <p:childTnLst>
                              <p:par>
                                <p:cTn id="48" presetID="34" presetClass="entr" presetSubtype="0" fill="hold" nodeType="clickEffect">
                                  <p:stCondLst>
                                    <p:cond delay="0"/>
                                  </p:stCondLst>
                                  <p:childTnLst>
                                    <p:set>
                                      <p:cBhvr>
                                        <p:cTn id="49" dur="1" fill="hold">
                                          <p:stCondLst>
                                            <p:cond delay="0"/>
                                          </p:stCondLst>
                                        </p:cTn>
                                        <p:tgtEl>
                                          <p:spTgt spid="12">
                                            <p:txEl>
                                              <p:pRg st="5" end="5"/>
                                            </p:txEl>
                                          </p:spTgt>
                                        </p:tgtEl>
                                        <p:attrNameLst>
                                          <p:attrName>style.visibility</p:attrName>
                                        </p:attrNameLst>
                                      </p:cBhvr>
                                      <p:to>
                                        <p:strVal val="visible"/>
                                      </p:to>
                                    </p:set>
                                    <p:anim from="(-#ppt_w/2)" to="(#ppt_x)" calcmode="lin" valueType="num">
                                      <p:cBhvr>
                                        <p:cTn id="50" dur="600" fill="hold">
                                          <p:stCondLst>
                                            <p:cond delay="0"/>
                                          </p:stCondLst>
                                        </p:cTn>
                                        <p:tgtEl>
                                          <p:spTgt spid="12">
                                            <p:txEl>
                                              <p:pRg st="5" end="5"/>
                                            </p:txEl>
                                          </p:spTgt>
                                        </p:tgtEl>
                                        <p:attrNameLst>
                                          <p:attrName>ppt_x</p:attrName>
                                        </p:attrNameLst>
                                      </p:cBhvr>
                                    </p:anim>
                                    <p:anim from="0" to="-1.0" calcmode="lin" valueType="num">
                                      <p:cBhvr>
                                        <p:cTn id="51" dur="200" decel="50000" autoRev="1" fill="hold">
                                          <p:stCondLst>
                                            <p:cond delay="600"/>
                                          </p:stCondLst>
                                        </p:cTn>
                                        <p:tgtEl>
                                          <p:spTgt spid="12">
                                            <p:txEl>
                                              <p:pRg st="5" end="5"/>
                                            </p:txEl>
                                          </p:spTgt>
                                        </p:tgtEl>
                                        <p:attrNameLst>
                                          <p:attrName>xshear</p:attrName>
                                        </p:attrNameLst>
                                      </p:cBhvr>
                                    </p:anim>
                                    <p:animScale>
                                      <p:cBhvr>
                                        <p:cTn id="52" dur="200" decel="100000" autoRev="1" fill="hold">
                                          <p:stCondLst>
                                            <p:cond delay="600"/>
                                          </p:stCondLst>
                                        </p:cTn>
                                        <p:tgtEl>
                                          <p:spTgt spid="12">
                                            <p:txEl>
                                              <p:pRg st="5" end="5"/>
                                            </p:txEl>
                                          </p:spTgt>
                                        </p:tgtEl>
                                      </p:cBhvr>
                                      <p:from x="100000" y="100000"/>
                                      <p:to x="80000" y="100000"/>
                                    </p:animScale>
                                    <p:anim by="(#ppt_h/3+#ppt_w*0.1)" calcmode="lin" valueType="num">
                                      <p:cBhvr additive="sum">
                                        <p:cTn id="53" dur="200" decel="100000" autoRev="1" fill="hold">
                                          <p:stCondLst>
                                            <p:cond delay="600"/>
                                          </p:stCondLst>
                                        </p:cTn>
                                        <p:tgtEl>
                                          <p:spTgt spid="12">
                                            <p:txEl>
                                              <p:pRg st="5" end="5"/>
                                            </p:txEl>
                                          </p:spTgt>
                                        </p:tgtEl>
                                        <p:attrNameLst>
                                          <p:attrName>ppt_x</p:attrName>
                                        </p:attrNameLst>
                                      </p:cBhvr>
                                    </p:anim>
                                  </p:childTnLst>
                                </p:cTn>
                              </p:par>
                            </p:childTnLst>
                          </p:cTn>
                        </p:par>
                      </p:childTnLst>
                    </p:cTn>
                  </p:par>
                  <p:par>
                    <p:cTn id="54" fill="hold">
                      <p:stCondLst>
                        <p:cond delay="indefinite"/>
                      </p:stCondLst>
                      <p:childTnLst>
                        <p:par>
                          <p:cTn id="55" fill="hold">
                            <p:stCondLst>
                              <p:cond delay="0"/>
                            </p:stCondLst>
                            <p:childTnLst>
                              <p:par>
                                <p:cTn id="56" presetID="34" presetClass="entr" presetSubtype="0" fill="hold" nodeType="clickEffect">
                                  <p:stCondLst>
                                    <p:cond delay="0"/>
                                  </p:stCondLst>
                                  <p:childTnLst>
                                    <p:set>
                                      <p:cBhvr>
                                        <p:cTn id="57" dur="1" fill="hold">
                                          <p:stCondLst>
                                            <p:cond delay="0"/>
                                          </p:stCondLst>
                                        </p:cTn>
                                        <p:tgtEl>
                                          <p:spTgt spid="12">
                                            <p:txEl>
                                              <p:pRg st="6" end="6"/>
                                            </p:txEl>
                                          </p:spTgt>
                                        </p:tgtEl>
                                        <p:attrNameLst>
                                          <p:attrName>style.visibility</p:attrName>
                                        </p:attrNameLst>
                                      </p:cBhvr>
                                      <p:to>
                                        <p:strVal val="visible"/>
                                      </p:to>
                                    </p:set>
                                    <p:anim from="(-#ppt_w/2)" to="(#ppt_x)" calcmode="lin" valueType="num">
                                      <p:cBhvr>
                                        <p:cTn id="58" dur="600" fill="hold">
                                          <p:stCondLst>
                                            <p:cond delay="0"/>
                                          </p:stCondLst>
                                        </p:cTn>
                                        <p:tgtEl>
                                          <p:spTgt spid="12">
                                            <p:txEl>
                                              <p:pRg st="6" end="6"/>
                                            </p:txEl>
                                          </p:spTgt>
                                        </p:tgtEl>
                                        <p:attrNameLst>
                                          <p:attrName>ppt_x</p:attrName>
                                        </p:attrNameLst>
                                      </p:cBhvr>
                                    </p:anim>
                                    <p:anim from="0" to="-1.0" calcmode="lin" valueType="num">
                                      <p:cBhvr>
                                        <p:cTn id="59" dur="200" decel="50000" autoRev="1" fill="hold">
                                          <p:stCondLst>
                                            <p:cond delay="600"/>
                                          </p:stCondLst>
                                        </p:cTn>
                                        <p:tgtEl>
                                          <p:spTgt spid="12">
                                            <p:txEl>
                                              <p:pRg st="6" end="6"/>
                                            </p:txEl>
                                          </p:spTgt>
                                        </p:tgtEl>
                                        <p:attrNameLst>
                                          <p:attrName>xshear</p:attrName>
                                        </p:attrNameLst>
                                      </p:cBhvr>
                                    </p:anim>
                                    <p:animScale>
                                      <p:cBhvr>
                                        <p:cTn id="60" dur="200" decel="100000" autoRev="1" fill="hold">
                                          <p:stCondLst>
                                            <p:cond delay="600"/>
                                          </p:stCondLst>
                                        </p:cTn>
                                        <p:tgtEl>
                                          <p:spTgt spid="12">
                                            <p:txEl>
                                              <p:pRg st="6" end="6"/>
                                            </p:txEl>
                                          </p:spTgt>
                                        </p:tgtEl>
                                      </p:cBhvr>
                                      <p:from x="100000" y="100000"/>
                                      <p:to x="80000" y="100000"/>
                                    </p:animScale>
                                    <p:anim by="(#ppt_h/3+#ppt_w*0.1)" calcmode="lin" valueType="num">
                                      <p:cBhvr additive="sum">
                                        <p:cTn id="61" dur="200" decel="100000" autoRev="1" fill="hold">
                                          <p:stCondLst>
                                            <p:cond delay="600"/>
                                          </p:stCondLst>
                                        </p:cTn>
                                        <p:tgtEl>
                                          <p:spTgt spid="12">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8" name="Content Placeholder 7"/>
          <p:cNvSpPr>
            <a:spLocks noGrp="1"/>
          </p:cNvSpPr>
          <p:nvPr>
            <p:ph sz="quarter" idx="4"/>
          </p:nvPr>
        </p:nvSpPr>
        <p:spPr>
          <a:xfrm>
            <a:off x="4645025" y="1444294"/>
            <a:ext cx="4041775" cy="4118306"/>
          </a:xfrm>
        </p:spPr>
        <p:txBody>
          <a:bodyPr/>
          <a:lstStyle/>
          <a:p>
            <a:r>
              <a:rPr lang="en-US" dirty="0" smtClean="0"/>
              <a:t>Extreme resistance to cuddling; is stiff and unresponsive or explosive when touched</a:t>
            </a:r>
          </a:p>
          <a:p>
            <a:r>
              <a:rPr lang="en-US" dirty="0" smtClean="0"/>
              <a:t>Poor eye contact</a:t>
            </a:r>
          </a:p>
          <a:p>
            <a:r>
              <a:rPr lang="en-US" dirty="0" smtClean="0"/>
              <a:t>Poor sucking/Ramped sucking</a:t>
            </a:r>
          </a:p>
          <a:p>
            <a:r>
              <a:rPr lang="en-US" dirty="0" smtClean="0"/>
              <a:t>Lacks age appropriate reciprocity in communication</a:t>
            </a:r>
            <a:endParaRPr lang="en-US" dirty="0"/>
          </a:p>
        </p:txBody>
      </p:sp>
      <p:pic>
        <p:nvPicPr>
          <p:cNvPr id="9" name="Picture 2" descr="C:\Users\Owner\AppData\Local\Microsoft\Windows\Temporary Internet Files\Content.IE5\UU0WJLNN\MPj04223030000[1].jpg"/>
          <p:cNvPicPr>
            <a:picLocks noGrp="1" noChangeAspect="1" noChangeArrowheads="1"/>
          </p:cNvPicPr>
          <p:nvPr>
            <p:ph sz="quarter" idx="2"/>
          </p:nvPr>
        </p:nvPicPr>
        <p:blipFill>
          <a:blip r:embed="rId2" cstate="print"/>
          <a:srcRect/>
          <a:stretch>
            <a:fillRect/>
          </a:stretch>
        </p:blipFill>
        <p:spPr bwMode="auto">
          <a:xfrm>
            <a:off x="457200" y="1828800"/>
            <a:ext cx="4040188" cy="350519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linds(horizontal)">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blinds(horizontal)">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blinds(horizontal)">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blinds(horizontal)">
                                      <p:cBhvr>
                                        <p:cTn id="27"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Mental Illness</a:t>
            </a:r>
          </a:p>
          <a:p>
            <a:r>
              <a:rPr lang="en-US" dirty="0" smtClean="0"/>
              <a:t>Unwanted or ambivalent about pregnancy</a:t>
            </a:r>
          </a:p>
          <a:p>
            <a:r>
              <a:rPr lang="en-US" dirty="0" smtClean="0"/>
              <a:t>Youth  with no support</a:t>
            </a:r>
          </a:p>
          <a:p>
            <a:r>
              <a:rPr lang="en-US" dirty="0" smtClean="0"/>
              <a:t>Postpartum Depression</a:t>
            </a:r>
          </a:p>
          <a:p>
            <a:r>
              <a:rPr lang="en-US" dirty="0" smtClean="0"/>
              <a:t>Victims of Abuse/Neglect</a:t>
            </a:r>
          </a:p>
          <a:p>
            <a:r>
              <a:rPr lang="en-US" dirty="0" smtClean="0"/>
              <a:t>Perpetrators of Abuse/Neglect</a:t>
            </a:r>
          </a:p>
          <a:p>
            <a:endParaRPr lang="en-US" dirty="0" smtClean="0"/>
          </a:p>
          <a:p>
            <a:endParaRPr lang="en-US" dirty="0"/>
          </a:p>
        </p:txBody>
      </p:sp>
      <p:sp>
        <p:nvSpPr>
          <p:cNvPr id="3" name="Title 2"/>
          <p:cNvSpPr>
            <a:spLocks noGrp="1"/>
          </p:cNvSpPr>
          <p:nvPr>
            <p:ph type="title"/>
          </p:nvPr>
        </p:nvSpPr>
        <p:spPr/>
        <p:txBody>
          <a:bodyPr/>
          <a:lstStyle/>
          <a:p>
            <a:r>
              <a:rPr lang="en-US" dirty="0" smtClean="0"/>
              <a:t>Parental Risk Factors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anim calcmode="lin" valueType="num">
                                      <p:cBhvr additive="base">
                                        <p:cTn id="18"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
                                            <p:txEl>
                                              <p:pRg st="1" end="1"/>
                                            </p:txEl>
                                          </p:spTgt>
                                        </p:tgtEl>
                                        <p:attrNameLst>
                                          <p:attrName>style.visibility</p:attrName>
                                        </p:attrNameLst>
                                      </p:cBhvr>
                                      <p:to>
                                        <p:strVal val="visible"/>
                                      </p:to>
                                    </p:set>
                                    <p:anim calcmode="lin" valueType="num">
                                      <p:cBhvr additive="base">
                                        <p:cTn id="2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
                                            <p:txEl>
                                              <p:pRg st="2" end="2"/>
                                            </p:txEl>
                                          </p:spTgt>
                                        </p:tgtEl>
                                        <p:attrNameLst>
                                          <p:attrName>style.visibility</p:attrName>
                                        </p:attrNameLst>
                                      </p:cBhvr>
                                      <p:to>
                                        <p:strVal val="visible"/>
                                      </p:to>
                                    </p:set>
                                    <p:anim calcmode="lin" valueType="num">
                                      <p:cBhvr additive="base">
                                        <p:cTn id="30"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
                                            <p:txEl>
                                              <p:pRg st="3" end="3"/>
                                            </p:txEl>
                                          </p:spTgt>
                                        </p:tgtEl>
                                        <p:attrNameLst>
                                          <p:attrName>style.visibility</p:attrName>
                                        </p:attrNameLst>
                                      </p:cBhvr>
                                      <p:to>
                                        <p:strVal val="visible"/>
                                      </p:to>
                                    </p:set>
                                    <p:anim calcmode="lin" valueType="num">
                                      <p:cBhvr additive="base">
                                        <p:cTn id="36"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
                                            <p:txEl>
                                              <p:pRg st="4" end="4"/>
                                            </p:txEl>
                                          </p:spTgt>
                                        </p:tgtEl>
                                        <p:attrNameLst>
                                          <p:attrName>style.visibility</p:attrName>
                                        </p:attrNameLst>
                                      </p:cBhvr>
                                      <p:to>
                                        <p:strVal val="visible"/>
                                      </p:to>
                                    </p:set>
                                    <p:anim calcmode="lin" valueType="num">
                                      <p:cBhvr additive="base">
                                        <p:cTn id="42"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
                                            <p:txEl>
                                              <p:pRg st="5" end="5"/>
                                            </p:txEl>
                                          </p:spTgt>
                                        </p:tgtEl>
                                        <p:attrNameLst>
                                          <p:attrName>style.visibility</p:attrName>
                                        </p:attrNameLst>
                                      </p:cBhvr>
                                      <p:to>
                                        <p:strVal val="visible"/>
                                      </p:to>
                                    </p:set>
                                    <p:anim calcmode="lin" valueType="num">
                                      <p:cBhvr additive="base">
                                        <p:cTn id="48"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Crowded, understaffed day cares</a:t>
            </a:r>
          </a:p>
          <a:p>
            <a:r>
              <a:rPr lang="en-US" dirty="0" smtClean="0"/>
              <a:t>Changes and disruptions in caregivers for any reason </a:t>
            </a:r>
          </a:p>
          <a:p>
            <a:r>
              <a:rPr lang="en-US" dirty="0" smtClean="0"/>
              <a:t>Lengthy Illness or death of mother</a:t>
            </a:r>
          </a:p>
          <a:p>
            <a:r>
              <a:rPr lang="en-US" dirty="0" smtClean="0"/>
              <a:t>Moves from caregiver to caregiver</a:t>
            </a:r>
          </a:p>
          <a:p>
            <a:r>
              <a:rPr lang="en-US" dirty="0" smtClean="0"/>
              <a:t>Financial Problems</a:t>
            </a:r>
          </a:p>
          <a:p>
            <a:r>
              <a:rPr lang="en-US" dirty="0" smtClean="0"/>
              <a:t>Divorce and Single parenthood</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dirty="0" smtClean="0"/>
              <a:t>Sociological Risk Factors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linds(horizont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9" presetClass="entr" presetSubtype="0" decel="10000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p:cTn id="37" dur="500" fill="hold"/>
                                        <p:tgtEl>
                                          <p:spTgt spid="3"/>
                                        </p:tgtEl>
                                        <p:attrNameLst>
                                          <p:attrName>ppt_w</p:attrName>
                                        </p:attrNameLst>
                                      </p:cBhvr>
                                      <p:tavLst>
                                        <p:tav tm="0">
                                          <p:val>
                                            <p:fltVal val="0"/>
                                          </p:val>
                                        </p:tav>
                                        <p:tav tm="100000">
                                          <p:val>
                                            <p:strVal val="#ppt_w"/>
                                          </p:val>
                                        </p:tav>
                                      </p:tavLst>
                                    </p:anim>
                                    <p:anim calcmode="lin" valueType="num">
                                      <p:cBhvr>
                                        <p:cTn id="38" dur="500" fill="hold"/>
                                        <p:tgtEl>
                                          <p:spTgt spid="3"/>
                                        </p:tgtEl>
                                        <p:attrNameLst>
                                          <p:attrName>ppt_h</p:attrName>
                                        </p:attrNameLst>
                                      </p:cBhvr>
                                      <p:tavLst>
                                        <p:tav tm="0">
                                          <p:val>
                                            <p:fltVal val="0"/>
                                          </p:val>
                                        </p:tav>
                                        <p:tav tm="100000">
                                          <p:val>
                                            <p:strVal val="#ppt_h"/>
                                          </p:val>
                                        </p:tav>
                                      </p:tavLst>
                                    </p:anim>
                                    <p:anim calcmode="lin" valueType="num">
                                      <p:cBhvr>
                                        <p:cTn id="39" dur="500" fill="hold"/>
                                        <p:tgtEl>
                                          <p:spTgt spid="3"/>
                                        </p:tgtEl>
                                        <p:attrNameLst>
                                          <p:attrName>style.rotation</p:attrName>
                                        </p:attrNameLst>
                                      </p:cBhvr>
                                      <p:tavLst>
                                        <p:tav tm="0">
                                          <p:val>
                                            <p:fltVal val="360"/>
                                          </p:val>
                                        </p:tav>
                                        <p:tav tm="100000">
                                          <p:val>
                                            <p:fltVal val="0"/>
                                          </p:val>
                                        </p:tav>
                                      </p:tavLst>
                                    </p:anim>
                                    <p:animEffect transition="in" filter="fade">
                                      <p:cBhvr>
                                        <p:cTn id="4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Major Impact is in the realm of  Relationships</a:t>
            </a:r>
          </a:p>
          <a:p>
            <a:r>
              <a:rPr lang="en-US" dirty="0" smtClean="0"/>
              <a:t>Relation to Self</a:t>
            </a:r>
          </a:p>
          <a:p>
            <a:r>
              <a:rPr lang="en-US" dirty="0" smtClean="0"/>
              <a:t>Relation to Others</a:t>
            </a:r>
          </a:p>
          <a:p>
            <a:pPr lvl="1"/>
            <a:r>
              <a:rPr lang="en-US" dirty="0" smtClean="0"/>
              <a:t>Boundaries</a:t>
            </a:r>
          </a:p>
          <a:p>
            <a:pPr lvl="2"/>
            <a:r>
              <a:rPr lang="en-US" dirty="0" smtClean="0"/>
              <a:t>Too Concrete/Inflexible:  Defensive</a:t>
            </a:r>
          </a:p>
          <a:p>
            <a:pPr lvl="2"/>
            <a:r>
              <a:rPr lang="en-US" dirty="0" smtClean="0"/>
              <a:t>Too Permeable: </a:t>
            </a:r>
            <a:r>
              <a:rPr lang="en-US" dirty="0" smtClean="0"/>
              <a:t>Indiscretitionary</a:t>
            </a:r>
            <a:r>
              <a:rPr lang="en-US" dirty="0" smtClean="0"/>
              <a:t>  </a:t>
            </a:r>
            <a:endParaRPr lang="en-US" dirty="0" smtClean="0"/>
          </a:p>
          <a:p>
            <a:r>
              <a:rPr lang="en-US" dirty="0" smtClean="0"/>
              <a:t>Show impaired ability to initiate and maintain developmentally appropriate relationships</a:t>
            </a:r>
            <a:endParaRPr lang="en-US" dirty="0" smtClean="0"/>
          </a:p>
          <a:p>
            <a:r>
              <a:rPr lang="en-US" dirty="0" smtClean="0"/>
              <a:t>Beginning before 5 years old</a:t>
            </a:r>
            <a:endParaRPr lang="en-US" dirty="0"/>
          </a:p>
        </p:txBody>
      </p:sp>
      <p:sp>
        <p:nvSpPr>
          <p:cNvPr id="3" name="Title 2"/>
          <p:cNvSpPr>
            <a:spLocks noGrp="1"/>
          </p:cNvSpPr>
          <p:nvPr>
            <p:ph type="title"/>
          </p:nvPr>
        </p:nvSpPr>
        <p:spPr/>
        <p:txBody>
          <a:bodyPr/>
          <a:lstStyle/>
          <a:p>
            <a:r>
              <a:rPr lang="en-US" dirty="0" smtClean="0"/>
              <a:t>Reactive Attachment Disorder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linds(horizontal)">
                                      <p:cBhvr>
                                        <p:cTn id="10" dur="500"/>
                                        <p:tgtEl>
                                          <p:spTgt spid="2">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linds(horizontal)">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4" presetClass="entr" presetSubtype="0"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 from="(-#ppt_w/2)" to="(#ppt_x)" calcmode="lin" valueType="num">
                                      <p:cBhvr>
                                        <p:cTn id="18" dur="600" fill="hold">
                                          <p:stCondLst>
                                            <p:cond delay="0"/>
                                          </p:stCondLst>
                                        </p:cTn>
                                        <p:tgtEl>
                                          <p:spTgt spid="2">
                                            <p:txEl>
                                              <p:pRg st="3" end="3"/>
                                            </p:txEl>
                                          </p:spTgt>
                                        </p:tgtEl>
                                        <p:attrNameLst>
                                          <p:attrName>ppt_x</p:attrName>
                                        </p:attrNameLst>
                                      </p:cBhvr>
                                    </p:anim>
                                    <p:anim from="0" to="-1.0" calcmode="lin" valueType="num">
                                      <p:cBhvr>
                                        <p:cTn id="19" dur="200" decel="50000" autoRev="1" fill="hold">
                                          <p:stCondLst>
                                            <p:cond delay="600"/>
                                          </p:stCondLst>
                                        </p:cTn>
                                        <p:tgtEl>
                                          <p:spTgt spid="2">
                                            <p:txEl>
                                              <p:pRg st="3" end="3"/>
                                            </p:txEl>
                                          </p:spTgt>
                                        </p:tgtEl>
                                        <p:attrNameLst>
                                          <p:attrName>xshear</p:attrName>
                                        </p:attrNameLst>
                                      </p:cBhvr>
                                    </p:anim>
                                    <p:animScale>
                                      <p:cBhvr>
                                        <p:cTn id="20" dur="200" decel="100000" autoRev="1" fill="hold">
                                          <p:stCondLst>
                                            <p:cond delay="600"/>
                                          </p:stCondLst>
                                        </p:cTn>
                                        <p:tgtEl>
                                          <p:spTgt spid="2">
                                            <p:txEl>
                                              <p:pRg st="3" end="3"/>
                                            </p:txEl>
                                          </p:spTgt>
                                        </p:tgtEl>
                                      </p:cBhvr>
                                      <p:from x="100000" y="100000"/>
                                      <p:to x="80000" y="100000"/>
                                    </p:animScale>
                                    <p:anim by="(#ppt_h/3+#ppt_w*0.1)" calcmode="lin" valueType="num">
                                      <p:cBhvr additive="sum">
                                        <p:cTn id="21" dur="200" decel="100000" autoRev="1" fill="hold">
                                          <p:stCondLst>
                                            <p:cond delay="600"/>
                                          </p:stCondLst>
                                        </p:cTn>
                                        <p:tgtEl>
                                          <p:spTgt spid="2">
                                            <p:txEl>
                                              <p:pRg st="3" end="3"/>
                                            </p:txEl>
                                          </p:spTgt>
                                        </p:tgtEl>
                                        <p:attrNameLst>
                                          <p:attrName>ppt_x</p:attrName>
                                        </p:attrNameLst>
                                      </p:cBhvr>
                                    </p:anim>
                                  </p:childTnLst>
                                </p:cTn>
                              </p:par>
                              <p:par>
                                <p:cTn id="22" presetID="34" presetClass="entr" presetSubtype="0"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 from="(-#ppt_w/2)" to="(#ppt_x)" calcmode="lin" valueType="num">
                                      <p:cBhvr>
                                        <p:cTn id="24" dur="600" fill="hold">
                                          <p:stCondLst>
                                            <p:cond delay="0"/>
                                          </p:stCondLst>
                                        </p:cTn>
                                        <p:tgtEl>
                                          <p:spTgt spid="2">
                                            <p:txEl>
                                              <p:pRg st="4" end="4"/>
                                            </p:txEl>
                                          </p:spTgt>
                                        </p:tgtEl>
                                        <p:attrNameLst>
                                          <p:attrName>ppt_x</p:attrName>
                                        </p:attrNameLst>
                                      </p:cBhvr>
                                    </p:anim>
                                    <p:anim from="0" to="-1.0" calcmode="lin" valueType="num">
                                      <p:cBhvr>
                                        <p:cTn id="25" dur="200" decel="50000" autoRev="1" fill="hold">
                                          <p:stCondLst>
                                            <p:cond delay="600"/>
                                          </p:stCondLst>
                                        </p:cTn>
                                        <p:tgtEl>
                                          <p:spTgt spid="2">
                                            <p:txEl>
                                              <p:pRg st="4" end="4"/>
                                            </p:txEl>
                                          </p:spTgt>
                                        </p:tgtEl>
                                        <p:attrNameLst>
                                          <p:attrName>xshear</p:attrName>
                                        </p:attrNameLst>
                                      </p:cBhvr>
                                    </p:anim>
                                    <p:animScale>
                                      <p:cBhvr>
                                        <p:cTn id="26" dur="200" decel="100000" autoRev="1" fill="hold">
                                          <p:stCondLst>
                                            <p:cond delay="600"/>
                                          </p:stCondLst>
                                        </p:cTn>
                                        <p:tgtEl>
                                          <p:spTgt spid="2">
                                            <p:txEl>
                                              <p:pRg st="4" end="4"/>
                                            </p:txEl>
                                          </p:spTgt>
                                        </p:tgtEl>
                                      </p:cBhvr>
                                      <p:from x="100000" y="100000"/>
                                      <p:to x="80000" y="100000"/>
                                    </p:animScale>
                                    <p:anim by="(#ppt_h/3+#ppt_w*0.1)" calcmode="lin" valueType="num">
                                      <p:cBhvr additive="sum">
                                        <p:cTn id="27" dur="200" decel="100000" autoRev="1" fill="hold">
                                          <p:stCondLst>
                                            <p:cond delay="600"/>
                                          </p:stCondLst>
                                        </p:cTn>
                                        <p:tgtEl>
                                          <p:spTgt spid="2">
                                            <p:txEl>
                                              <p:pRg st="4" end="4"/>
                                            </p:txEl>
                                          </p:spTgt>
                                        </p:tgtEl>
                                        <p:attrNameLst>
                                          <p:attrName>ppt_x</p:attrName>
                                        </p:attrNameLst>
                                      </p:cBhvr>
                                    </p:anim>
                                  </p:childTnLst>
                                </p:cTn>
                              </p:par>
                              <p:par>
                                <p:cTn id="28" presetID="34" presetClass="entr" presetSubtype="0" fill="hold" nodeType="with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 from="(-#ppt_w/2)" to="(#ppt_x)" calcmode="lin" valueType="num">
                                      <p:cBhvr>
                                        <p:cTn id="30" dur="600" fill="hold">
                                          <p:stCondLst>
                                            <p:cond delay="0"/>
                                          </p:stCondLst>
                                        </p:cTn>
                                        <p:tgtEl>
                                          <p:spTgt spid="2">
                                            <p:txEl>
                                              <p:pRg st="5" end="5"/>
                                            </p:txEl>
                                          </p:spTgt>
                                        </p:tgtEl>
                                        <p:attrNameLst>
                                          <p:attrName>ppt_x</p:attrName>
                                        </p:attrNameLst>
                                      </p:cBhvr>
                                    </p:anim>
                                    <p:anim from="0" to="-1.0" calcmode="lin" valueType="num">
                                      <p:cBhvr>
                                        <p:cTn id="31" dur="200" decel="50000" autoRev="1" fill="hold">
                                          <p:stCondLst>
                                            <p:cond delay="600"/>
                                          </p:stCondLst>
                                        </p:cTn>
                                        <p:tgtEl>
                                          <p:spTgt spid="2">
                                            <p:txEl>
                                              <p:pRg st="5" end="5"/>
                                            </p:txEl>
                                          </p:spTgt>
                                        </p:tgtEl>
                                        <p:attrNameLst>
                                          <p:attrName>xshear</p:attrName>
                                        </p:attrNameLst>
                                      </p:cBhvr>
                                    </p:anim>
                                    <p:animScale>
                                      <p:cBhvr>
                                        <p:cTn id="32" dur="200" decel="100000" autoRev="1" fill="hold">
                                          <p:stCondLst>
                                            <p:cond delay="600"/>
                                          </p:stCondLst>
                                        </p:cTn>
                                        <p:tgtEl>
                                          <p:spTgt spid="2">
                                            <p:txEl>
                                              <p:pRg st="5" end="5"/>
                                            </p:txEl>
                                          </p:spTgt>
                                        </p:tgtEl>
                                      </p:cBhvr>
                                      <p:from x="100000" y="100000"/>
                                      <p:to x="80000" y="100000"/>
                                    </p:animScale>
                                    <p:anim by="(#ppt_h/3+#ppt_w*0.1)" calcmode="lin" valueType="num">
                                      <p:cBhvr additive="sum">
                                        <p:cTn id="33" dur="200" decel="100000" autoRev="1" fill="hold">
                                          <p:stCondLst>
                                            <p:cond delay="600"/>
                                          </p:stCondLst>
                                        </p:cTn>
                                        <p:tgtEl>
                                          <p:spTgt spid="2">
                                            <p:txEl>
                                              <p:pRg st="5" end="5"/>
                                            </p:txEl>
                                          </p:spTgt>
                                        </p:tgtEl>
                                        <p:attrNameLst>
                                          <p:attrName>ppt_x</p:attrName>
                                        </p:attrNameLst>
                                      </p:cBhvr>
                                    </p:anim>
                                  </p:childTnLst>
                                </p:cTn>
                              </p:par>
                            </p:childTnLst>
                          </p:cTn>
                        </p:par>
                      </p:childTnLst>
                    </p:cTn>
                  </p:par>
                  <p:par>
                    <p:cTn id="34" fill="hold">
                      <p:stCondLst>
                        <p:cond delay="indefinite"/>
                      </p:stCondLst>
                      <p:childTnLst>
                        <p:par>
                          <p:cTn id="35" fill="hold">
                            <p:stCondLst>
                              <p:cond delay="0"/>
                            </p:stCondLst>
                            <p:childTnLst>
                              <p:par>
                                <p:cTn id="36" presetID="34" presetClass="entr" presetSubtype="0" fill="hold" nodeType="clickEffect">
                                  <p:stCondLst>
                                    <p:cond delay="0"/>
                                  </p:stCondLst>
                                  <p:childTnLst>
                                    <p:set>
                                      <p:cBhvr>
                                        <p:cTn id="37" dur="1" fill="hold">
                                          <p:stCondLst>
                                            <p:cond delay="0"/>
                                          </p:stCondLst>
                                        </p:cTn>
                                        <p:tgtEl>
                                          <p:spTgt spid="2">
                                            <p:txEl>
                                              <p:pRg st="6" end="6"/>
                                            </p:txEl>
                                          </p:spTgt>
                                        </p:tgtEl>
                                        <p:attrNameLst>
                                          <p:attrName>style.visibility</p:attrName>
                                        </p:attrNameLst>
                                      </p:cBhvr>
                                      <p:to>
                                        <p:strVal val="visible"/>
                                      </p:to>
                                    </p:set>
                                    <p:anim from="(-#ppt_w/2)" to="(#ppt_x)" calcmode="lin" valueType="num">
                                      <p:cBhvr>
                                        <p:cTn id="38" dur="600" fill="hold">
                                          <p:stCondLst>
                                            <p:cond delay="0"/>
                                          </p:stCondLst>
                                        </p:cTn>
                                        <p:tgtEl>
                                          <p:spTgt spid="2">
                                            <p:txEl>
                                              <p:pRg st="6" end="6"/>
                                            </p:txEl>
                                          </p:spTgt>
                                        </p:tgtEl>
                                        <p:attrNameLst>
                                          <p:attrName>ppt_x</p:attrName>
                                        </p:attrNameLst>
                                      </p:cBhvr>
                                    </p:anim>
                                    <p:anim from="0" to="-1.0" calcmode="lin" valueType="num">
                                      <p:cBhvr>
                                        <p:cTn id="39" dur="200" decel="50000" autoRev="1" fill="hold">
                                          <p:stCondLst>
                                            <p:cond delay="600"/>
                                          </p:stCondLst>
                                        </p:cTn>
                                        <p:tgtEl>
                                          <p:spTgt spid="2">
                                            <p:txEl>
                                              <p:pRg st="6" end="6"/>
                                            </p:txEl>
                                          </p:spTgt>
                                        </p:tgtEl>
                                        <p:attrNameLst>
                                          <p:attrName>xshear</p:attrName>
                                        </p:attrNameLst>
                                      </p:cBhvr>
                                    </p:anim>
                                    <p:animScale>
                                      <p:cBhvr>
                                        <p:cTn id="40" dur="200" decel="100000" autoRev="1" fill="hold">
                                          <p:stCondLst>
                                            <p:cond delay="600"/>
                                          </p:stCondLst>
                                        </p:cTn>
                                        <p:tgtEl>
                                          <p:spTgt spid="2">
                                            <p:txEl>
                                              <p:pRg st="6" end="6"/>
                                            </p:txEl>
                                          </p:spTgt>
                                        </p:tgtEl>
                                      </p:cBhvr>
                                      <p:from x="100000" y="100000"/>
                                      <p:to x="80000" y="100000"/>
                                    </p:animScale>
                                    <p:anim by="(#ppt_h/3+#ppt_w*0.1)" calcmode="lin" valueType="num">
                                      <p:cBhvr additive="sum">
                                        <p:cTn id="41" dur="200" decel="100000" autoRev="1" fill="hold">
                                          <p:stCondLst>
                                            <p:cond delay="600"/>
                                          </p:stCondLst>
                                        </p:cTn>
                                        <p:tgtEl>
                                          <p:spTgt spid="2">
                                            <p:txEl>
                                              <p:pRg st="6" end="6"/>
                                            </p:txEl>
                                          </p:spTgt>
                                        </p:tgtEl>
                                        <p:attrNameLst>
                                          <p:attrName>ppt_x</p:attrName>
                                        </p:attrNameLst>
                                      </p:cBhvr>
                                    </p:anim>
                                  </p:childTnLst>
                                </p:cTn>
                              </p:par>
                            </p:childTnLst>
                          </p:cTn>
                        </p:par>
                      </p:childTnLst>
                    </p:cTn>
                  </p:par>
                  <p:par>
                    <p:cTn id="42" fill="hold">
                      <p:stCondLst>
                        <p:cond delay="indefinite"/>
                      </p:stCondLst>
                      <p:childTnLst>
                        <p:par>
                          <p:cTn id="43" fill="hold">
                            <p:stCondLst>
                              <p:cond delay="0"/>
                            </p:stCondLst>
                            <p:childTnLst>
                              <p:par>
                                <p:cTn id="44" presetID="34" presetClass="entr" presetSubtype="0" fill="hold" nodeType="clickEffect">
                                  <p:stCondLst>
                                    <p:cond delay="0"/>
                                  </p:stCondLst>
                                  <p:childTnLst>
                                    <p:set>
                                      <p:cBhvr>
                                        <p:cTn id="45" dur="1" fill="hold">
                                          <p:stCondLst>
                                            <p:cond delay="0"/>
                                          </p:stCondLst>
                                        </p:cTn>
                                        <p:tgtEl>
                                          <p:spTgt spid="2">
                                            <p:txEl>
                                              <p:pRg st="7" end="7"/>
                                            </p:txEl>
                                          </p:spTgt>
                                        </p:tgtEl>
                                        <p:attrNameLst>
                                          <p:attrName>style.visibility</p:attrName>
                                        </p:attrNameLst>
                                      </p:cBhvr>
                                      <p:to>
                                        <p:strVal val="visible"/>
                                      </p:to>
                                    </p:set>
                                    <p:anim from="(-#ppt_w/2)" to="(#ppt_x)" calcmode="lin" valueType="num">
                                      <p:cBhvr>
                                        <p:cTn id="46" dur="600" fill="hold">
                                          <p:stCondLst>
                                            <p:cond delay="0"/>
                                          </p:stCondLst>
                                        </p:cTn>
                                        <p:tgtEl>
                                          <p:spTgt spid="2">
                                            <p:txEl>
                                              <p:pRg st="7" end="7"/>
                                            </p:txEl>
                                          </p:spTgt>
                                        </p:tgtEl>
                                        <p:attrNameLst>
                                          <p:attrName>ppt_x</p:attrName>
                                        </p:attrNameLst>
                                      </p:cBhvr>
                                    </p:anim>
                                    <p:anim from="0" to="-1.0" calcmode="lin" valueType="num">
                                      <p:cBhvr>
                                        <p:cTn id="47" dur="200" decel="50000" autoRev="1" fill="hold">
                                          <p:stCondLst>
                                            <p:cond delay="600"/>
                                          </p:stCondLst>
                                        </p:cTn>
                                        <p:tgtEl>
                                          <p:spTgt spid="2">
                                            <p:txEl>
                                              <p:pRg st="7" end="7"/>
                                            </p:txEl>
                                          </p:spTgt>
                                        </p:tgtEl>
                                        <p:attrNameLst>
                                          <p:attrName>xshear</p:attrName>
                                        </p:attrNameLst>
                                      </p:cBhvr>
                                    </p:anim>
                                    <p:animScale>
                                      <p:cBhvr>
                                        <p:cTn id="48" dur="200" decel="100000" autoRev="1" fill="hold">
                                          <p:stCondLst>
                                            <p:cond delay="600"/>
                                          </p:stCondLst>
                                        </p:cTn>
                                        <p:tgtEl>
                                          <p:spTgt spid="2">
                                            <p:txEl>
                                              <p:pRg st="7" end="7"/>
                                            </p:txEl>
                                          </p:spTgt>
                                        </p:tgtEl>
                                      </p:cBhvr>
                                      <p:from x="100000" y="100000"/>
                                      <p:to x="80000" y="100000"/>
                                    </p:animScale>
                                    <p:anim by="(#ppt_h/3+#ppt_w*0.1)" calcmode="lin" valueType="num">
                                      <p:cBhvr additive="sum">
                                        <p:cTn id="49" dur="200" decel="100000" autoRev="1" fill="hold">
                                          <p:stCondLst>
                                            <p:cond delay="600"/>
                                          </p:stCondLst>
                                        </p:cTn>
                                        <p:tgtEl>
                                          <p:spTgt spid="2">
                                            <p:txEl>
                                              <p:pRg st="7" end="7"/>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09600" indent="-609600" eaLnBrk="1" fontAlgn="auto" hangingPunct="1">
              <a:lnSpc>
                <a:spcPct val="90000"/>
              </a:lnSpc>
              <a:spcAft>
                <a:spcPts val="0"/>
              </a:spcAft>
              <a:buFont typeface="Symbol" pitchFamily="18" charset="2"/>
              <a:buAutoNum type="alphaUcPeriod"/>
              <a:defRPr/>
            </a:pPr>
            <a:r>
              <a:rPr lang="en-US" sz="2800" dirty="0" smtClean="0"/>
              <a:t>Inability to have </a:t>
            </a:r>
            <a:r>
              <a:rPr lang="en-US" sz="2800" dirty="0" smtClean="0"/>
              <a:t>developmentally </a:t>
            </a:r>
            <a:r>
              <a:rPr lang="en-US" sz="2800" dirty="0" smtClean="0"/>
              <a:t>appropriate </a:t>
            </a:r>
            <a:r>
              <a:rPr lang="en-US" sz="2800" dirty="0" smtClean="0"/>
              <a:t>social relatedness in most contexts, beginning before age 5 years as evidenced by either (1) or (2):</a:t>
            </a:r>
          </a:p>
          <a:p>
            <a:pPr marL="990600" lvl="1" indent="-533400" eaLnBrk="1" fontAlgn="auto" hangingPunct="1">
              <a:lnSpc>
                <a:spcPct val="90000"/>
              </a:lnSpc>
              <a:spcBef>
                <a:spcPts val="324"/>
              </a:spcBef>
              <a:spcAft>
                <a:spcPts val="0"/>
              </a:spcAft>
              <a:buFont typeface="Symbol" pitchFamily="18" charset="2"/>
              <a:buAutoNum type="arabicPeriod"/>
              <a:defRPr/>
            </a:pPr>
            <a:r>
              <a:rPr lang="en-US" sz="2400" dirty="0" smtClean="0"/>
              <a:t>Persistent failure to initiate or respond in a developmentally appropriate fashion to most social interactions, as manifest by excessively inhibited, hyper-vigilant, or highly ambivalent and contradictory responses.</a:t>
            </a:r>
          </a:p>
          <a:p>
            <a:pPr marL="990600" lvl="1" indent="-533400" eaLnBrk="1" fontAlgn="auto" hangingPunct="1">
              <a:lnSpc>
                <a:spcPct val="90000"/>
              </a:lnSpc>
              <a:spcBef>
                <a:spcPts val="324"/>
              </a:spcBef>
              <a:spcAft>
                <a:spcPts val="0"/>
              </a:spcAft>
              <a:buFont typeface="Symbol" pitchFamily="18" charset="2"/>
              <a:buAutoNum type="arabicPeriod"/>
              <a:defRPr/>
            </a:pPr>
            <a:r>
              <a:rPr lang="en-US" sz="2400" dirty="0" smtClean="0"/>
              <a:t>Difficult attachments as manifest by indiscriminate sociability with marked inability to exhibit appropriate selective attachments.</a:t>
            </a: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p:txBody>
          <a:bodyPr>
            <a:normAutofit fontScale="90000"/>
          </a:bodyPr>
          <a:lstStyle/>
          <a:p>
            <a:pPr eaLnBrk="1" fontAlgn="auto" hangingPunct="1">
              <a:spcAft>
                <a:spcPts val="0"/>
              </a:spcAft>
              <a:defRPr/>
            </a:pPr>
            <a:r>
              <a:rPr lang="en-US" dirty="0" smtClean="0"/>
              <a:t>Reactive Attachment Disorder</a:t>
            </a:r>
            <a:br>
              <a:rPr lang="en-US" dirty="0" smtClean="0"/>
            </a:br>
            <a:r>
              <a:rPr lang="en-US" dirty="0" smtClean="0"/>
              <a:t>Inhibited Type/Disinhibited Type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729</TotalTime>
  <Words>617</Words>
  <Application>Microsoft Office PowerPoint</Application>
  <PresentationFormat>On-screen Show (4:3)</PresentationFormat>
  <Paragraphs>79</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Lucida Sans Unicode</vt:lpstr>
      <vt:lpstr>Wingdings 3</vt:lpstr>
      <vt:lpstr>Verdana</vt:lpstr>
      <vt:lpstr>Wingdings 2</vt:lpstr>
      <vt:lpstr>Calibri</vt:lpstr>
      <vt:lpstr>Symbol</vt:lpstr>
      <vt:lpstr>Concourse</vt:lpstr>
      <vt:lpstr>Reactive Attachment Disorder Signs and Symptoms</vt:lpstr>
      <vt:lpstr> Reactive Attachment Disorder Signs and Symptoms </vt:lpstr>
      <vt:lpstr>Slide 3</vt:lpstr>
      <vt:lpstr>Child Risk Factors</vt:lpstr>
      <vt:lpstr>Slide 5</vt:lpstr>
      <vt:lpstr>Parental Risk Factors</vt:lpstr>
      <vt:lpstr>Sociological Risk Factors </vt:lpstr>
      <vt:lpstr>Reactive Attachment Disorder</vt:lpstr>
      <vt:lpstr>Reactive Attachment Disorder Inhibited Type/Disinhibited Type</vt:lpstr>
      <vt:lpstr>R. A.D. continued</vt:lpstr>
      <vt:lpstr>Slide 11</vt:lpstr>
      <vt:lpstr>Causes of R.A.D.</vt:lpstr>
      <vt:lpstr>Causes of R.A.D.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Reactive Attachment Disorder Identified and Explored</dc:title>
  <dc:creator>Janice R. Morabeto</dc:creator>
  <cp:lastModifiedBy>Janice R. Morabeto</cp:lastModifiedBy>
  <cp:revision>81</cp:revision>
  <dcterms:created xsi:type="dcterms:W3CDTF">2007-05-14T16:03:17Z</dcterms:created>
  <dcterms:modified xsi:type="dcterms:W3CDTF">2008-02-10T00:41:41Z</dcterms:modified>
</cp:coreProperties>
</file>