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57" r:id="rId3"/>
    <p:sldId id="270" r:id="rId4"/>
    <p:sldId id="271" r:id="rId5"/>
    <p:sldId id="272" r:id="rId6"/>
    <p:sldId id="273" r:id="rId7"/>
    <p:sldId id="274" r:id="rId8"/>
    <p:sldId id="275" r:id="rId9"/>
    <p:sldId id="276" r:id="rId10"/>
    <p:sldId id="277" r:id="rId11"/>
    <p:sldId id="279" r:id="rId12"/>
    <p:sldId id="281" r:id="rId13"/>
    <p:sldId id="293" r:id="rId14"/>
    <p:sldId id="291" r:id="rId15"/>
    <p:sldId id="292" r:id="rId16"/>
    <p:sldId id="260" r:id="rId17"/>
    <p:sldId id="288" r:id="rId18"/>
    <p:sldId id="285" r:id="rId19"/>
    <p:sldId id="286" r:id="rId20"/>
    <p:sldId id="290" r:id="rId21"/>
    <p:sldId id="287" r:id="rId22"/>
    <p:sldId id="289" r:id="rId23"/>
    <p:sldId id="280" r:id="rId24"/>
    <p:sldId id="278" r:id="rId25"/>
    <p:sldId id="283" r:id="rId26"/>
    <p:sldId id="282" r:id="rId27"/>
    <p:sldId id="284" r:id="rId28"/>
    <p:sldId id="258" r:id="rId29"/>
    <p:sldId id="259" r:id="rId30"/>
    <p:sldId id="261" r:id="rId31"/>
    <p:sldId id="262" r:id="rId32"/>
    <p:sldId id="265" r:id="rId33"/>
    <p:sldId id="267" r:id="rId34"/>
    <p:sldId id="268"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6" d="100"/>
          <a:sy n="76" d="100"/>
        </p:scale>
        <p:origin x="-84" y="-18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857CC0-1F98-468D-80F2-111FDB517727}" type="doc">
      <dgm:prSet loTypeId="urn:microsoft.com/office/officeart/2005/8/layout/cycle6" loCatId="cycle" qsTypeId="urn:microsoft.com/office/officeart/2005/8/quickstyle/simple4" qsCatId="simple" csTypeId="urn:microsoft.com/office/officeart/2005/8/colors/accent1_2" csCatId="accent1" phldr="1"/>
      <dgm:spPr/>
      <dgm:t>
        <a:bodyPr/>
        <a:lstStyle/>
        <a:p>
          <a:endParaRPr lang="en-US"/>
        </a:p>
      </dgm:t>
    </dgm:pt>
    <dgm:pt modelId="{D826376E-FFAF-4F62-A853-D43A636B207D}">
      <dgm:prSet/>
      <dgm:spPr/>
      <dgm:t>
        <a:bodyPr/>
        <a:lstStyle/>
        <a:p>
          <a:r>
            <a:rPr lang="en-US" dirty="0" smtClean="0"/>
            <a:t>Arousal</a:t>
          </a:r>
          <a:endParaRPr lang="en-US" dirty="0"/>
        </a:p>
      </dgm:t>
    </dgm:pt>
    <dgm:pt modelId="{D220167F-9148-4C65-A80B-7BBF1A4398AA}" type="parTrans" cxnId="{8D523F4A-4003-4AC7-B318-0A50FECED18D}">
      <dgm:prSet/>
      <dgm:spPr/>
      <dgm:t>
        <a:bodyPr/>
        <a:lstStyle/>
        <a:p>
          <a:endParaRPr lang="en-US"/>
        </a:p>
      </dgm:t>
    </dgm:pt>
    <dgm:pt modelId="{8C2AB714-7C2D-4F8E-B532-8B49242C8FE5}" type="sibTrans" cxnId="{8D523F4A-4003-4AC7-B318-0A50FECED18D}">
      <dgm:prSet/>
      <dgm:spPr/>
      <dgm:t>
        <a:bodyPr/>
        <a:lstStyle/>
        <a:p>
          <a:endParaRPr lang="en-US" dirty="0"/>
        </a:p>
      </dgm:t>
    </dgm:pt>
    <dgm:pt modelId="{D912251E-2059-4042-9CBD-7599769B008C}">
      <dgm:prSet/>
      <dgm:spPr/>
      <dgm:t>
        <a:bodyPr/>
        <a:lstStyle/>
        <a:p>
          <a:r>
            <a:rPr lang="en-US" dirty="0" smtClean="0"/>
            <a:t>Nurturance</a:t>
          </a:r>
          <a:endParaRPr lang="en-US" dirty="0"/>
        </a:p>
      </dgm:t>
    </dgm:pt>
    <dgm:pt modelId="{5AC8E965-5068-4D82-98A2-4988669427E4}" type="parTrans" cxnId="{34979C81-E9A7-4E5D-B3AC-C0EAA7CC5C94}">
      <dgm:prSet/>
      <dgm:spPr/>
      <dgm:t>
        <a:bodyPr/>
        <a:lstStyle/>
        <a:p>
          <a:endParaRPr lang="en-US"/>
        </a:p>
      </dgm:t>
    </dgm:pt>
    <dgm:pt modelId="{6457E834-088A-4AC8-B692-615743BFA513}" type="sibTrans" cxnId="{34979C81-E9A7-4E5D-B3AC-C0EAA7CC5C94}">
      <dgm:prSet/>
      <dgm:spPr/>
      <dgm:t>
        <a:bodyPr/>
        <a:lstStyle/>
        <a:p>
          <a:endParaRPr lang="en-US" dirty="0"/>
        </a:p>
      </dgm:t>
    </dgm:pt>
    <dgm:pt modelId="{7CAD9909-416D-4797-B2D5-F6186089C1D7}">
      <dgm:prSet/>
      <dgm:spPr/>
      <dgm:t>
        <a:bodyPr/>
        <a:lstStyle/>
        <a:p>
          <a:r>
            <a:rPr lang="en-US" dirty="0" smtClean="0"/>
            <a:t>Relaxation</a:t>
          </a:r>
          <a:endParaRPr lang="en-US" dirty="0"/>
        </a:p>
      </dgm:t>
    </dgm:pt>
    <dgm:pt modelId="{1691EE7D-B2F2-4DE1-BF0F-EF435A56F4E5}" type="parTrans" cxnId="{D782C710-67B1-4196-82C6-BBAEFF1E0D65}">
      <dgm:prSet/>
      <dgm:spPr/>
      <dgm:t>
        <a:bodyPr/>
        <a:lstStyle/>
        <a:p>
          <a:endParaRPr lang="en-US"/>
        </a:p>
      </dgm:t>
    </dgm:pt>
    <dgm:pt modelId="{47C46FDA-A95A-4980-95C0-71EC4DE557B9}" type="sibTrans" cxnId="{D782C710-67B1-4196-82C6-BBAEFF1E0D65}">
      <dgm:prSet/>
      <dgm:spPr/>
      <dgm:t>
        <a:bodyPr/>
        <a:lstStyle/>
        <a:p>
          <a:endParaRPr lang="en-US" dirty="0"/>
        </a:p>
      </dgm:t>
    </dgm:pt>
    <dgm:pt modelId="{E36EE6B3-A882-4CAA-9D99-C8FB2E04B063}">
      <dgm:prSet/>
      <dgm:spPr/>
      <dgm:t>
        <a:bodyPr/>
        <a:lstStyle/>
        <a:p>
          <a:r>
            <a:rPr lang="en-US" dirty="0" smtClean="0"/>
            <a:t>Reciprocity</a:t>
          </a:r>
          <a:endParaRPr lang="en-US" dirty="0"/>
        </a:p>
      </dgm:t>
    </dgm:pt>
    <dgm:pt modelId="{03357447-3518-4745-89E4-A0C0B1BE8625}" type="parTrans" cxnId="{9C927ADB-0C7A-414C-8B29-D5BED4F1D9E1}">
      <dgm:prSet/>
      <dgm:spPr/>
      <dgm:t>
        <a:bodyPr/>
        <a:lstStyle/>
        <a:p>
          <a:endParaRPr lang="en-US"/>
        </a:p>
      </dgm:t>
    </dgm:pt>
    <dgm:pt modelId="{5F59BE76-015E-46A3-829B-ABF463B6378D}" type="sibTrans" cxnId="{9C927ADB-0C7A-414C-8B29-D5BED4F1D9E1}">
      <dgm:prSet/>
      <dgm:spPr/>
      <dgm:t>
        <a:bodyPr/>
        <a:lstStyle/>
        <a:p>
          <a:endParaRPr lang="en-US" dirty="0"/>
        </a:p>
      </dgm:t>
    </dgm:pt>
    <dgm:pt modelId="{D47C94BD-166A-47BC-8854-62F0E0821A21}" type="pres">
      <dgm:prSet presAssocID="{7D857CC0-1F98-468D-80F2-111FDB517727}" presName="cycle" presStyleCnt="0">
        <dgm:presLayoutVars>
          <dgm:dir/>
          <dgm:resizeHandles val="exact"/>
        </dgm:presLayoutVars>
      </dgm:prSet>
      <dgm:spPr/>
    </dgm:pt>
    <dgm:pt modelId="{AAD1C429-E19A-4F3E-8CEC-B3FEE009C968}" type="pres">
      <dgm:prSet presAssocID="{D826376E-FFAF-4F62-A853-D43A636B207D}" presName="node" presStyleLbl="node1" presStyleIdx="0" presStyleCnt="4">
        <dgm:presLayoutVars>
          <dgm:bulletEnabled val="1"/>
        </dgm:presLayoutVars>
      </dgm:prSet>
      <dgm:spPr/>
    </dgm:pt>
    <dgm:pt modelId="{5DD2D8C0-02EB-423C-B308-8FB4EABE814F}" type="pres">
      <dgm:prSet presAssocID="{D826376E-FFAF-4F62-A853-D43A636B207D}" presName="spNode" presStyleCnt="0"/>
      <dgm:spPr/>
    </dgm:pt>
    <dgm:pt modelId="{ED91059A-9272-4299-BB3F-CAD066EF575D}" type="pres">
      <dgm:prSet presAssocID="{8C2AB714-7C2D-4F8E-B532-8B49242C8FE5}" presName="sibTrans" presStyleLbl="sibTrans1D1" presStyleIdx="0" presStyleCnt="4"/>
      <dgm:spPr/>
    </dgm:pt>
    <dgm:pt modelId="{4597BBBE-D452-4375-B538-14DEE47D89C6}" type="pres">
      <dgm:prSet presAssocID="{D912251E-2059-4042-9CBD-7599769B008C}" presName="node" presStyleLbl="node1" presStyleIdx="1" presStyleCnt="4">
        <dgm:presLayoutVars>
          <dgm:bulletEnabled val="1"/>
        </dgm:presLayoutVars>
      </dgm:prSet>
      <dgm:spPr/>
      <dgm:t>
        <a:bodyPr/>
        <a:lstStyle/>
        <a:p>
          <a:endParaRPr lang="en-US"/>
        </a:p>
      </dgm:t>
    </dgm:pt>
    <dgm:pt modelId="{935274D4-0D97-43FB-99DE-1328BE6D3DC2}" type="pres">
      <dgm:prSet presAssocID="{D912251E-2059-4042-9CBD-7599769B008C}" presName="spNode" presStyleCnt="0"/>
      <dgm:spPr/>
    </dgm:pt>
    <dgm:pt modelId="{4855ED68-1196-404C-925C-4E0BBDE2C36C}" type="pres">
      <dgm:prSet presAssocID="{6457E834-088A-4AC8-B692-615743BFA513}" presName="sibTrans" presStyleLbl="sibTrans1D1" presStyleIdx="1" presStyleCnt="4"/>
      <dgm:spPr/>
    </dgm:pt>
    <dgm:pt modelId="{83C8FE44-5F69-4390-A1C6-78C58366199C}" type="pres">
      <dgm:prSet presAssocID="{7CAD9909-416D-4797-B2D5-F6186089C1D7}" presName="node" presStyleLbl="node1" presStyleIdx="2" presStyleCnt="4">
        <dgm:presLayoutVars>
          <dgm:bulletEnabled val="1"/>
        </dgm:presLayoutVars>
      </dgm:prSet>
      <dgm:spPr/>
    </dgm:pt>
    <dgm:pt modelId="{C0212DF4-C9B7-4B95-8025-4C8694A71E4A}" type="pres">
      <dgm:prSet presAssocID="{7CAD9909-416D-4797-B2D5-F6186089C1D7}" presName="spNode" presStyleCnt="0"/>
      <dgm:spPr/>
    </dgm:pt>
    <dgm:pt modelId="{F6F92DDE-FC76-43D4-B1D6-0C7A848A7657}" type="pres">
      <dgm:prSet presAssocID="{47C46FDA-A95A-4980-95C0-71EC4DE557B9}" presName="sibTrans" presStyleLbl="sibTrans1D1" presStyleIdx="2" presStyleCnt="4"/>
      <dgm:spPr/>
    </dgm:pt>
    <dgm:pt modelId="{1FC26917-F34D-4C38-8481-47932F7184F1}" type="pres">
      <dgm:prSet presAssocID="{E36EE6B3-A882-4CAA-9D99-C8FB2E04B063}" presName="node" presStyleLbl="node1" presStyleIdx="3" presStyleCnt="4">
        <dgm:presLayoutVars>
          <dgm:bulletEnabled val="1"/>
        </dgm:presLayoutVars>
      </dgm:prSet>
      <dgm:spPr/>
      <dgm:t>
        <a:bodyPr/>
        <a:lstStyle/>
        <a:p>
          <a:endParaRPr lang="en-US"/>
        </a:p>
      </dgm:t>
    </dgm:pt>
    <dgm:pt modelId="{F7EFDA9F-01C1-4A0E-9AD6-19E0B047E70C}" type="pres">
      <dgm:prSet presAssocID="{E36EE6B3-A882-4CAA-9D99-C8FB2E04B063}" presName="spNode" presStyleCnt="0"/>
      <dgm:spPr/>
    </dgm:pt>
    <dgm:pt modelId="{85F8047A-9009-4822-BFC0-86C112B6529D}" type="pres">
      <dgm:prSet presAssocID="{5F59BE76-015E-46A3-829B-ABF463B6378D}" presName="sibTrans" presStyleLbl="sibTrans1D1" presStyleIdx="3" presStyleCnt="4"/>
      <dgm:spPr/>
    </dgm:pt>
  </dgm:ptLst>
  <dgm:cxnLst>
    <dgm:cxn modelId="{8D523F4A-4003-4AC7-B318-0A50FECED18D}" srcId="{7D857CC0-1F98-468D-80F2-111FDB517727}" destId="{D826376E-FFAF-4F62-A853-D43A636B207D}" srcOrd="0" destOrd="0" parTransId="{D220167F-9148-4C65-A80B-7BBF1A4398AA}" sibTransId="{8C2AB714-7C2D-4F8E-B532-8B49242C8FE5}"/>
    <dgm:cxn modelId="{34979C81-E9A7-4E5D-B3AC-C0EAA7CC5C94}" srcId="{7D857CC0-1F98-468D-80F2-111FDB517727}" destId="{D912251E-2059-4042-9CBD-7599769B008C}" srcOrd="1" destOrd="0" parTransId="{5AC8E965-5068-4D82-98A2-4988669427E4}" sibTransId="{6457E834-088A-4AC8-B692-615743BFA513}"/>
    <dgm:cxn modelId="{C1D53ED3-0ACC-4DDD-854A-B1E101B0B504}" type="presOf" srcId="{8C2AB714-7C2D-4F8E-B532-8B49242C8FE5}" destId="{ED91059A-9272-4299-BB3F-CAD066EF575D}" srcOrd="0" destOrd="0" presId="urn:microsoft.com/office/officeart/2005/8/layout/cycle6"/>
    <dgm:cxn modelId="{FCEBA96D-BED5-4AC6-97D5-2CAA42A3DB44}" type="presOf" srcId="{D912251E-2059-4042-9CBD-7599769B008C}" destId="{4597BBBE-D452-4375-B538-14DEE47D89C6}" srcOrd="0" destOrd="0" presId="urn:microsoft.com/office/officeart/2005/8/layout/cycle6"/>
    <dgm:cxn modelId="{346EB7C6-8C08-4B4D-B6DE-0EB3924BCEB4}" type="presOf" srcId="{47C46FDA-A95A-4980-95C0-71EC4DE557B9}" destId="{F6F92DDE-FC76-43D4-B1D6-0C7A848A7657}" srcOrd="0" destOrd="0" presId="urn:microsoft.com/office/officeart/2005/8/layout/cycle6"/>
    <dgm:cxn modelId="{9C927ADB-0C7A-414C-8B29-D5BED4F1D9E1}" srcId="{7D857CC0-1F98-468D-80F2-111FDB517727}" destId="{E36EE6B3-A882-4CAA-9D99-C8FB2E04B063}" srcOrd="3" destOrd="0" parTransId="{03357447-3518-4745-89E4-A0C0B1BE8625}" sibTransId="{5F59BE76-015E-46A3-829B-ABF463B6378D}"/>
    <dgm:cxn modelId="{1617E2AB-BA8F-4878-A67E-C1E7CEFB06DD}" type="presOf" srcId="{D826376E-FFAF-4F62-A853-D43A636B207D}" destId="{AAD1C429-E19A-4F3E-8CEC-B3FEE009C968}" srcOrd="0" destOrd="0" presId="urn:microsoft.com/office/officeart/2005/8/layout/cycle6"/>
    <dgm:cxn modelId="{2CE88727-CEE0-4DF5-AF44-7D14E84E2E2B}" type="presOf" srcId="{7CAD9909-416D-4797-B2D5-F6186089C1D7}" destId="{83C8FE44-5F69-4390-A1C6-78C58366199C}" srcOrd="0" destOrd="0" presId="urn:microsoft.com/office/officeart/2005/8/layout/cycle6"/>
    <dgm:cxn modelId="{518B4A3E-6006-4D6C-A29B-83770BF45F1A}" type="presOf" srcId="{7D857CC0-1F98-468D-80F2-111FDB517727}" destId="{D47C94BD-166A-47BC-8854-62F0E0821A21}" srcOrd="0" destOrd="0" presId="urn:microsoft.com/office/officeart/2005/8/layout/cycle6"/>
    <dgm:cxn modelId="{D782C710-67B1-4196-82C6-BBAEFF1E0D65}" srcId="{7D857CC0-1F98-468D-80F2-111FDB517727}" destId="{7CAD9909-416D-4797-B2D5-F6186089C1D7}" srcOrd="2" destOrd="0" parTransId="{1691EE7D-B2F2-4DE1-BF0F-EF435A56F4E5}" sibTransId="{47C46FDA-A95A-4980-95C0-71EC4DE557B9}"/>
    <dgm:cxn modelId="{F5903EE3-3705-442B-892A-31C6E1881083}" type="presOf" srcId="{E36EE6B3-A882-4CAA-9D99-C8FB2E04B063}" destId="{1FC26917-F34D-4C38-8481-47932F7184F1}" srcOrd="0" destOrd="0" presId="urn:microsoft.com/office/officeart/2005/8/layout/cycle6"/>
    <dgm:cxn modelId="{6376BA91-E3AD-4506-B7DE-B9FEE567974B}" type="presOf" srcId="{6457E834-088A-4AC8-B692-615743BFA513}" destId="{4855ED68-1196-404C-925C-4E0BBDE2C36C}" srcOrd="0" destOrd="0" presId="urn:microsoft.com/office/officeart/2005/8/layout/cycle6"/>
    <dgm:cxn modelId="{18B511F7-381A-44D6-98A4-419AD0C1AC19}" type="presOf" srcId="{5F59BE76-015E-46A3-829B-ABF463B6378D}" destId="{85F8047A-9009-4822-BFC0-86C112B6529D}" srcOrd="0" destOrd="0" presId="urn:microsoft.com/office/officeart/2005/8/layout/cycle6"/>
    <dgm:cxn modelId="{80AF6CD9-C6C3-46F4-9B6A-ACA82DE43A4C}" type="presParOf" srcId="{D47C94BD-166A-47BC-8854-62F0E0821A21}" destId="{AAD1C429-E19A-4F3E-8CEC-B3FEE009C968}" srcOrd="0" destOrd="0" presId="urn:microsoft.com/office/officeart/2005/8/layout/cycle6"/>
    <dgm:cxn modelId="{444DDCF7-F115-4513-83C0-7347040C8E6A}" type="presParOf" srcId="{D47C94BD-166A-47BC-8854-62F0E0821A21}" destId="{5DD2D8C0-02EB-423C-B308-8FB4EABE814F}" srcOrd="1" destOrd="0" presId="urn:microsoft.com/office/officeart/2005/8/layout/cycle6"/>
    <dgm:cxn modelId="{D2427DB1-2F3A-474C-96A2-FAB1836D5D96}" type="presParOf" srcId="{D47C94BD-166A-47BC-8854-62F0E0821A21}" destId="{ED91059A-9272-4299-BB3F-CAD066EF575D}" srcOrd="2" destOrd="0" presId="urn:microsoft.com/office/officeart/2005/8/layout/cycle6"/>
    <dgm:cxn modelId="{DB3C52A5-46B3-49A7-9C98-09DD2035E55F}" type="presParOf" srcId="{D47C94BD-166A-47BC-8854-62F0E0821A21}" destId="{4597BBBE-D452-4375-B538-14DEE47D89C6}" srcOrd="3" destOrd="0" presId="urn:microsoft.com/office/officeart/2005/8/layout/cycle6"/>
    <dgm:cxn modelId="{FBCEBDC4-6DF3-41ED-826E-3B5CE9C26E93}" type="presParOf" srcId="{D47C94BD-166A-47BC-8854-62F0E0821A21}" destId="{935274D4-0D97-43FB-99DE-1328BE6D3DC2}" srcOrd="4" destOrd="0" presId="urn:microsoft.com/office/officeart/2005/8/layout/cycle6"/>
    <dgm:cxn modelId="{105D30D7-F20D-4543-86C1-9C1A36A14F40}" type="presParOf" srcId="{D47C94BD-166A-47BC-8854-62F0E0821A21}" destId="{4855ED68-1196-404C-925C-4E0BBDE2C36C}" srcOrd="5" destOrd="0" presId="urn:microsoft.com/office/officeart/2005/8/layout/cycle6"/>
    <dgm:cxn modelId="{5A2E6199-1DDB-456D-9CB3-57636E872992}" type="presParOf" srcId="{D47C94BD-166A-47BC-8854-62F0E0821A21}" destId="{83C8FE44-5F69-4390-A1C6-78C58366199C}" srcOrd="6" destOrd="0" presId="urn:microsoft.com/office/officeart/2005/8/layout/cycle6"/>
    <dgm:cxn modelId="{8462C178-1BC3-4B2E-A8D0-A5B96E885B14}" type="presParOf" srcId="{D47C94BD-166A-47BC-8854-62F0E0821A21}" destId="{C0212DF4-C9B7-4B95-8025-4C8694A71E4A}" srcOrd="7" destOrd="0" presId="urn:microsoft.com/office/officeart/2005/8/layout/cycle6"/>
    <dgm:cxn modelId="{85C19850-C50D-42A4-A540-9287372F1892}" type="presParOf" srcId="{D47C94BD-166A-47BC-8854-62F0E0821A21}" destId="{F6F92DDE-FC76-43D4-B1D6-0C7A848A7657}" srcOrd="8" destOrd="0" presId="urn:microsoft.com/office/officeart/2005/8/layout/cycle6"/>
    <dgm:cxn modelId="{6E12AC10-92F9-4952-8170-F794F64A5395}" type="presParOf" srcId="{D47C94BD-166A-47BC-8854-62F0E0821A21}" destId="{1FC26917-F34D-4C38-8481-47932F7184F1}" srcOrd="9" destOrd="0" presId="urn:microsoft.com/office/officeart/2005/8/layout/cycle6"/>
    <dgm:cxn modelId="{B75224A6-1384-4180-8CA1-E2B266CE69C8}" type="presParOf" srcId="{D47C94BD-166A-47BC-8854-62F0E0821A21}" destId="{F7EFDA9F-01C1-4A0E-9AD6-19E0B047E70C}" srcOrd="10" destOrd="0" presId="urn:microsoft.com/office/officeart/2005/8/layout/cycle6"/>
    <dgm:cxn modelId="{A2CA9FE6-6A9B-4ECA-B91C-90F6B46AF240}" type="presParOf" srcId="{D47C94BD-166A-47BC-8854-62F0E0821A21}" destId="{85F8047A-9009-4822-BFC0-86C112B6529D}" srcOrd="11" destOrd="0" presId="urn:microsoft.com/office/officeart/2005/8/layout/cycle6"/>
  </dgm:cxnLst>
  <dgm:bg/>
  <dgm:whole/>
</dgm:dataModel>
</file>

<file path=ppt/diagrams/data2.xml><?xml version="1.0" encoding="utf-8"?>
<dgm:dataModel xmlns:dgm="http://schemas.openxmlformats.org/drawingml/2006/diagram" xmlns:a="http://schemas.openxmlformats.org/drawingml/2006/main">
  <dgm:ptLst>
    <dgm:pt modelId="{F1C86467-1758-4C6A-AF82-4D21024AF648}"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E3A73E7C-99AE-4686-8071-B60B03941B62}">
      <dgm:prSet/>
      <dgm:spPr/>
      <dgm:t>
        <a:bodyPr/>
        <a:lstStyle/>
        <a:p>
          <a:pPr rtl="0"/>
          <a:r>
            <a:rPr lang="en-US" dirty="0" smtClean="0"/>
            <a:t>Child Needs</a:t>
          </a:r>
          <a:endParaRPr lang="en-US" dirty="0"/>
        </a:p>
      </dgm:t>
    </dgm:pt>
    <dgm:pt modelId="{3EA77DAC-1880-4262-9AB8-25DD3E636A9E}" type="parTrans" cxnId="{85BBD10C-446C-422F-8E50-8E00637B323B}">
      <dgm:prSet/>
      <dgm:spPr/>
      <dgm:t>
        <a:bodyPr/>
        <a:lstStyle/>
        <a:p>
          <a:endParaRPr lang="en-US"/>
        </a:p>
      </dgm:t>
    </dgm:pt>
    <dgm:pt modelId="{C47A763F-209C-41A1-AE26-D54D69A25009}" type="sibTrans" cxnId="{85BBD10C-446C-422F-8E50-8E00637B323B}">
      <dgm:prSet/>
      <dgm:spPr/>
      <dgm:t>
        <a:bodyPr/>
        <a:lstStyle/>
        <a:p>
          <a:endParaRPr lang="en-US"/>
        </a:p>
      </dgm:t>
    </dgm:pt>
    <dgm:pt modelId="{5A3CBB83-5FBD-4662-98FB-D73C73D90FA2}">
      <dgm:prSet/>
      <dgm:spPr/>
      <dgm:t>
        <a:bodyPr/>
        <a:lstStyle/>
        <a:p>
          <a:pPr rtl="0"/>
          <a:r>
            <a:rPr lang="en-US" dirty="0" smtClean="0"/>
            <a:t>Wails, Cries, Rages</a:t>
          </a:r>
          <a:endParaRPr lang="en-US" dirty="0"/>
        </a:p>
      </dgm:t>
    </dgm:pt>
    <dgm:pt modelId="{BD4BD549-7CB6-41C8-8C8D-217E101412A4}" type="parTrans" cxnId="{604B89CA-E54E-4AC4-AB14-7B05B8635674}">
      <dgm:prSet/>
      <dgm:spPr/>
      <dgm:t>
        <a:bodyPr/>
        <a:lstStyle/>
        <a:p>
          <a:endParaRPr lang="en-US"/>
        </a:p>
      </dgm:t>
    </dgm:pt>
    <dgm:pt modelId="{A4973942-08B1-4434-ADCE-AAC9BC0C13C4}" type="sibTrans" cxnId="{604B89CA-E54E-4AC4-AB14-7B05B8635674}">
      <dgm:prSet/>
      <dgm:spPr/>
      <dgm:t>
        <a:bodyPr/>
        <a:lstStyle/>
        <a:p>
          <a:endParaRPr lang="en-US"/>
        </a:p>
      </dgm:t>
    </dgm:pt>
    <dgm:pt modelId="{1F55C116-5101-4019-9948-9B774862DD82}">
      <dgm:prSet/>
      <dgm:spPr/>
      <dgm:t>
        <a:bodyPr/>
        <a:lstStyle/>
        <a:p>
          <a:pPr rtl="0"/>
          <a:r>
            <a:rPr lang="en-US" dirty="0" smtClean="0"/>
            <a:t>Parent Nurtures</a:t>
          </a:r>
        </a:p>
        <a:p>
          <a:pPr rtl="0"/>
          <a:r>
            <a:rPr lang="en-US" dirty="0" smtClean="0"/>
            <a:t>Through rocking, holding, feeding, cooing, soothing.</a:t>
          </a:r>
          <a:endParaRPr lang="en-US" dirty="0"/>
        </a:p>
      </dgm:t>
    </dgm:pt>
    <dgm:pt modelId="{952D63C1-25C8-41F4-A879-A779AC343BC1}" type="parTrans" cxnId="{A54B44E3-6365-4D0F-9499-D6B76A2DD7C1}">
      <dgm:prSet/>
      <dgm:spPr/>
      <dgm:t>
        <a:bodyPr/>
        <a:lstStyle/>
        <a:p>
          <a:endParaRPr lang="en-US"/>
        </a:p>
      </dgm:t>
    </dgm:pt>
    <dgm:pt modelId="{7FCB1268-D770-4D31-997E-CEEF63B43E96}" type="sibTrans" cxnId="{A54B44E3-6365-4D0F-9499-D6B76A2DD7C1}">
      <dgm:prSet/>
      <dgm:spPr/>
      <dgm:t>
        <a:bodyPr/>
        <a:lstStyle/>
        <a:p>
          <a:endParaRPr lang="en-US"/>
        </a:p>
      </dgm:t>
    </dgm:pt>
    <dgm:pt modelId="{7BF60FF2-EB67-4D81-BC3B-295AFCD4F818}">
      <dgm:prSet/>
      <dgm:spPr/>
      <dgm:t>
        <a:bodyPr/>
        <a:lstStyle/>
        <a:p>
          <a:pPr rtl="0"/>
          <a:r>
            <a:rPr lang="en-US" dirty="0" smtClean="0"/>
            <a:t>Child Establishes Trust</a:t>
          </a:r>
          <a:endParaRPr lang="en-US" dirty="0"/>
        </a:p>
      </dgm:t>
    </dgm:pt>
    <dgm:pt modelId="{B2BFDA9D-9D6B-429B-B239-AAEFA005DEB9}" type="parTrans" cxnId="{4496E71B-4B60-45BA-9A39-9AB07D436465}">
      <dgm:prSet/>
      <dgm:spPr/>
      <dgm:t>
        <a:bodyPr/>
        <a:lstStyle/>
        <a:p>
          <a:endParaRPr lang="en-US"/>
        </a:p>
      </dgm:t>
    </dgm:pt>
    <dgm:pt modelId="{C56D0A15-19FD-4B43-86C6-B5A8E201F073}" type="sibTrans" cxnId="{4496E71B-4B60-45BA-9A39-9AB07D436465}">
      <dgm:prSet/>
      <dgm:spPr/>
      <dgm:t>
        <a:bodyPr/>
        <a:lstStyle/>
        <a:p>
          <a:endParaRPr lang="en-US"/>
        </a:p>
      </dgm:t>
    </dgm:pt>
    <dgm:pt modelId="{FCF9857F-F61B-45F0-BA62-0466D2529588}">
      <dgm:prSet/>
      <dgm:spPr/>
      <dgm:t>
        <a:bodyPr/>
        <a:lstStyle/>
        <a:p>
          <a:pPr rtl="0"/>
          <a:r>
            <a:rPr lang="en-US" dirty="0" smtClean="0"/>
            <a:t>Child Reciprocates</a:t>
          </a:r>
        </a:p>
        <a:p>
          <a:pPr rtl="0"/>
          <a:r>
            <a:rPr lang="en-US" dirty="0" smtClean="0"/>
            <a:t>Eye contact</a:t>
          </a:r>
        </a:p>
        <a:p>
          <a:pPr rtl="0"/>
          <a:r>
            <a:rPr lang="en-US" dirty="0" smtClean="0"/>
            <a:t>Cooing</a:t>
          </a:r>
        </a:p>
        <a:p>
          <a:pPr rtl="0"/>
          <a:r>
            <a:rPr lang="en-US" dirty="0" smtClean="0"/>
            <a:t>Nuzzling</a:t>
          </a:r>
          <a:endParaRPr lang="en-US" dirty="0"/>
        </a:p>
      </dgm:t>
    </dgm:pt>
    <dgm:pt modelId="{7C7A864B-616E-4B83-A9EE-555598E0C8C1}" type="parTrans" cxnId="{E44D65EF-6434-4998-8D00-757905CEE9E2}">
      <dgm:prSet/>
      <dgm:spPr/>
      <dgm:t>
        <a:bodyPr/>
        <a:lstStyle/>
        <a:p>
          <a:endParaRPr lang="en-US"/>
        </a:p>
      </dgm:t>
    </dgm:pt>
    <dgm:pt modelId="{DCB2D75B-C7CB-4433-9E4A-20D29B6BC522}" type="sibTrans" cxnId="{E44D65EF-6434-4998-8D00-757905CEE9E2}">
      <dgm:prSet/>
      <dgm:spPr/>
      <dgm:t>
        <a:bodyPr/>
        <a:lstStyle/>
        <a:p>
          <a:endParaRPr lang="en-US"/>
        </a:p>
      </dgm:t>
    </dgm:pt>
    <dgm:pt modelId="{2F29ABA7-82E5-44A1-9C05-CEBE2D3A147D}">
      <dgm:prSet/>
      <dgm:spPr/>
      <dgm:t>
        <a:bodyPr/>
        <a:lstStyle/>
        <a:p>
          <a:pPr rtl="0"/>
          <a:endParaRPr lang="en-US" dirty="0"/>
        </a:p>
      </dgm:t>
    </dgm:pt>
    <dgm:pt modelId="{E4461FF2-9909-49A9-86F2-78FAB6111E55}" type="parTrans" cxnId="{28C117A1-866E-4B71-BEF6-97D5D17AB81E}">
      <dgm:prSet/>
      <dgm:spPr/>
      <dgm:t>
        <a:bodyPr/>
        <a:lstStyle/>
        <a:p>
          <a:endParaRPr lang="en-US"/>
        </a:p>
      </dgm:t>
    </dgm:pt>
    <dgm:pt modelId="{1A741B26-4ED3-4562-87F9-38C82C3F36D8}" type="sibTrans" cxnId="{28C117A1-866E-4B71-BEF6-97D5D17AB81E}">
      <dgm:prSet/>
      <dgm:spPr/>
      <dgm:t>
        <a:bodyPr/>
        <a:lstStyle/>
        <a:p>
          <a:endParaRPr lang="en-US"/>
        </a:p>
      </dgm:t>
    </dgm:pt>
    <dgm:pt modelId="{32345E36-6A6D-44A9-A5B7-9C60DB070F03}" type="pres">
      <dgm:prSet presAssocID="{F1C86467-1758-4C6A-AF82-4D21024AF648}" presName="arrowDiagram" presStyleCnt="0">
        <dgm:presLayoutVars>
          <dgm:chMax val="5"/>
          <dgm:dir/>
          <dgm:resizeHandles val="exact"/>
        </dgm:presLayoutVars>
      </dgm:prSet>
      <dgm:spPr/>
    </dgm:pt>
    <dgm:pt modelId="{442D0EF6-A534-440B-B5A8-C1E91716D5EA}" type="pres">
      <dgm:prSet presAssocID="{F1C86467-1758-4C6A-AF82-4D21024AF648}" presName="arrow" presStyleLbl="bgShp" presStyleIdx="0" presStyleCnt="1"/>
      <dgm:spPr/>
    </dgm:pt>
    <dgm:pt modelId="{F3633D6F-3BE3-40BD-8C19-0A4B7FC821F0}" type="pres">
      <dgm:prSet presAssocID="{F1C86467-1758-4C6A-AF82-4D21024AF648}" presName="arrowDiagram5" presStyleCnt="0"/>
      <dgm:spPr/>
    </dgm:pt>
    <dgm:pt modelId="{09EB06DB-5C9F-4FDB-9F75-77BCD62E0162}" type="pres">
      <dgm:prSet presAssocID="{E3A73E7C-99AE-4686-8071-B60B03941B62}" presName="bullet5a" presStyleLbl="node1" presStyleIdx="0" presStyleCnt="5"/>
      <dgm:spPr/>
    </dgm:pt>
    <dgm:pt modelId="{5A3304A3-A4B2-417F-8B9E-5279B5D25FBD}" type="pres">
      <dgm:prSet presAssocID="{E3A73E7C-99AE-4686-8071-B60B03941B62}" presName="textBox5a" presStyleLbl="revTx" presStyleIdx="0" presStyleCnt="5">
        <dgm:presLayoutVars>
          <dgm:bulletEnabled val="1"/>
        </dgm:presLayoutVars>
      </dgm:prSet>
      <dgm:spPr/>
      <dgm:t>
        <a:bodyPr/>
        <a:lstStyle/>
        <a:p>
          <a:endParaRPr lang="en-US"/>
        </a:p>
      </dgm:t>
    </dgm:pt>
    <dgm:pt modelId="{4FF24DBB-2444-4013-B01C-3B813B627D3F}" type="pres">
      <dgm:prSet presAssocID="{5A3CBB83-5FBD-4662-98FB-D73C73D90FA2}" presName="bullet5b" presStyleLbl="node1" presStyleIdx="1" presStyleCnt="5"/>
      <dgm:spPr/>
    </dgm:pt>
    <dgm:pt modelId="{6D863245-BFB6-471E-A9E7-8168B27061FC}" type="pres">
      <dgm:prSet presAssocID="{5A3CBB83-5FBD-4662-98FB-D73C73D90FA2}" presName="textBox5b" presStyleLbl="revTx" presStyleIdx="1" presStyleCnt="5">
        <dgm:presLayoutVars>
          <dgm:bulletEnabled val="1"/>
        </dgm:presLayoutVars>
      </dgm:prSet>
      <dgm:spPr/>
      <dgm:t>
        <a:bodyPr/>
        <a:lstStyle/>
        <a:p>
          <a:endParaRPr lang="en-US"/>
        </a:p>
      </dgm:t>
    </dgm:pt>
    <dgm:pt modelId="{3A280C13-9E8C-4DBE-AC5A-998A2178E48C}" type="pres">
      <dgm:prSet presAssocID="{1F55C116-5101-4019-9948-9B774862DD82}" presName="bullet5c" presStyleLbl="node1" presStyleIdx="2" presStyleCnt="5"/>
      <dgm:spPr/>
    </dgm:pt>
    <dgm:pt modelId="{E804C41C-71E2-4486-AC51-E562862FB112}" type="pres">
      <dgm:prSet presAssocID="{1F55C116-5101-4019-9948-9B774862DD82}" presName="textBox5c" presStyleLbl="revTx" presStyleIdx="2" presStyleCnt="5">
        <dgm:presLayoutVars>
          <dgm:bulletEnabled val="1"/>
        </dgm:presLayoutVars>
      </dgm:prSet>
      <dgm:spPr/>
    </dgm:pt>
    <dgm:pt modelId="{9247D8BA-47B4-4DD6-B334-BEF6464CBF23}" type="pres">
      <dgm:prSet presAssocID="{7BF60FF2-EB67-4D81-BC3B-295AFCD4F818}" presName="bullet5d" presStyleLbl="node1" presStyleIdx="3" presStyleCnt="5"/>
      <dgm:spPr/>
    </dgm:pt>
    <dgm:pt modelId="{390CA0FB-26EE-4F4A-8F38-DCEEE21E7833}" type="pres">
      <dgm:prSet presAssocID="{7BF60FF2-EB67-4D81-BC3B-295AFCD4F818}" presName="textBox5d" presStyleLbl="revTx" presStyleIdx="3" presStyleCnt="5">
        <dgm:presLayoutVars>
          <dgm:bulletEnabled val="1"/>
        </dgm:presLayoutVars>
      </dgm:prSet>
      <dgm:spPr/>
    </dgm:pt>
    <dgm:pt modelId="{895E8FAA-EA83-4C78-B829-FD9E94C00C5B}" type="pres">
      <dgm:prSet presAssocID="{FCF9857F-F61B-45F0-BA62-0466D2529588}" presName="bullet5e" presStyleLbl="node1" presStyleIdx="4" presStyleCnt="5"/>
      <dgm:spPr/>
    </dgm:pt>
    <dgm:pt modelId="{ADFB5436-5062-4884-82E5-E79FCC31ADB2}" type="pres">
      <dgm:prSet presAssocID="{FCF9857F-F61B-45F0-BA62-0466D2529588}" presName="textBox5e" presStyleLbl="revTx" presStyleIdx="4" presStyleCnt="5">
        <dgm:presLayoutVars>
          <dgm:bulletEnabled val="1"/>
        </dgm:presLayoutVars>
      </dgm:prSet>
      <dgm:spPr/>
      <dgm:t>
        <a:bodyPr/>
        <a:lstStyle/>
        <a:p>
          <a:endParaRPr lang="en-US"/>
        </a:p>
      </dgm:t>
    </dgm:pt>
  </dgm:ptLst>
  <dgm:cxnLst>
    <dgm:cxn modelId="{85BBD10C-446C-422F-8E50-8E00637B323B}" srcId="{F1C86467-1758-4C6A-AF82-4D21024AF648}" destId="{E3A73E7C-99AE-4686-8071-B60B03941B62}" srcOrd="0" destOrd="0" parTransId="{3EA77DAC-1880-4262-9AB8-25DD3E636A9E}" sibTransId="{C47A763F-209C-41A1-AE26-D54D69A25009}"/>
    <dgm:cxn modelId="{512867B8-1750-49F3-9826-E80D19B4DCA0}" type="presOf" srcId="{E3A73E7C-99AE-4686-8071-B60B03941B62}" destId="{5A3304A3-A4B2-417F-8B9E-5279B5D25FBD}" srcOrd="0" destOrd="0" presId="urn:microsoft.com/office/officeart/2005/8/layout/arrow2"/>
    <dgm:cxn modelId="{DC40C041-F866-4A5D-AA92-A9E0A19AF75F}" type="presOf" srcId="{FCF9857F-F61B-45F0-BA62-0466D2529588}" destId="{ADFB5436-5062-4884-82E5-E79FCC31ADB2}" srcOrd="0" destOrd="0" presId="urn:microsoft.com/office/officeart/2005/8/layout/arrow2"/>
    <dgm:cxn modelId="{A9545F24-7DC5-4871-8244-510DC6F2D31C}" type="presOf" srcId="{1F55C116-5101-4019-9948-9B774862DD82}" destId="{E804C41C-71E2-4486-AC51-E562862FB112}" srcOrd="0" destOrd="0" presId="urn:microsoft.com/office/officeart/2005/8/layout/arrow2"/>
    <dgm:cxn modelId="{5F33B1F6-BE1D-4C1F-9127-6937D4057C7C}" type="presOf" srcId="{5A3CBB83-5FBD-4662-98FB-D73C73D90FA2}" destId="{6D863245-BFB6-471E-A9E7-8168B27061FC}" srcOrd="0" destOrd="0" presId="urn:microsoft.com/office/officeart/2005/8/layout/arrow2"/>
    <dgm:cxn modelId="{E44D65EF-6434-4998-8D00-757905CEE9E2}" srcId="{F1C86467-1758-4C6A-AF82-4D21024AF648}" destId="{FCF9857F-F61B-45F0-BA62-0466D2529588}" srcOrd="4" destOrd="0" parTransId="{7C7A864B-616E-4B83-A9EE-555598E0C8C1}" sibTransId="{DCB2D75B-C7CB-4433-9E4A-20D29B6BC522}"/>
    <dgm:cxn modelId="{28C117A1-866E-4B71-BEF6-97D5D17AB81E}" srcId="{F1C86467-1758-4C6A-AF82-4D21024AF648}" destId="{2F29ABA7-82E5-44A1-9C05-CEBE2D3A147D}" srcOrd="5" destOrd="0" parTransId="{E4461FF2-9909-49A9-86F2-78FAB6111E55}" sibTransId="{1A741B26-4ED3-4562-87F9-38C82C3F36D8}"/>
    <dgm:cxn modelId="{A1E2E505-9ABA-45AF-8CD7-9AC30F4A0CB7}" type="presOf" srcId="{7BF60FF2-EB67-4D81-BC3B-295AFCD4F818}" destId="{390CA0FB-26EE-4F4A-8F38-DCEEE21E7833}" srcOrd="0" destOrd="0" presId="urn:microsoft.com/office/officeart/2005/8/layout/arrow2"/>
    <dgm:cxn modelId="{C12DDA2C-756C-4E74-A5C9-61981C5864C4}" type="presOf" srcId="{F1C86467-1758-4C6A-AF82-4D21024AF648}" destId="{32345E36-6A6D-44A9-A5B7-9C60DB070F03}" srcOrd="0" destOrd="0" presId="urn:microsoft.com/office/officeart/2005/8/layout/arrow2"/>
    <dgm:cxn modelId="{604B89CA-E54E-4AC4-AB14-7B05B8635674}" srcId="{F1C86467-1758-4C6A-AF82-4D21024AF648}" destId="{5A3CBB83-5FBD-4662-98FB-D73C73D90FA2}" srcOrd="1" destOrd="0" parTransId="{BD4BD549-7CB6-41C8-8C8D-217E101412A4}" sibTransId="{A4973942-08B1-4434-ADCE-AAC9BC0C13C4}"/>
    <dgm:cxn modelId="{A54B44E3-6365-4D0F-9499-D6B76A2DD7C1}" srcId="{F1C86467-1758-4C6A-AF82-4D21024AF648}" destId="{1F55C116-5101-4019-9948-9B774862DD82}" srcOrd="2" destOrd="0" parTransId="{952D63C1-25C8-41F4-A879-A779AC343BC1}" sibTransId="{7FCB1268-D770-4D31-997E-CEEF63B43E96}"/>
    <dgm:cxn modelId="{4496E71B-4B60-45BA-9A39-9AB07D436465}" srcId="{F1C86467-1758-4C6A-AF82-4D21024AF648}" destId="{7BF60FF2-EB67-4D81-BC3B-295AFCD4F818}" srcOrd="3" destOrd="0" parTransId="{B2BFDA9D-9D6B-429B-B239-AAEFA005DEB9}" sibTransId="{C56D0A15-19FD-4B43-86C6-B5A8E201F073}"/>
    <dgm:cxn modelId="{D9E1FA2E-9779-46A9-95B6-455F1BAF94E4}" type="presParOf" srcId="{32345E36-6A6D-44A9-A5B7-9C60DB070F03}" destId="{442D0EF6-A534-440B-B5A8-C1E91716D5EA}" srcOrd="0" destOrd="0" presId="urn:microsoft.com/office/officeart/2005/8/layout/arrow2"/>
    <dgm:cxn modelId="{47CECA45-0FFD-4D78-A9BB-805063038E3E}" type="presParOf" srcId="{32345E36-6A6D-44A9-A5B7-9C60DB070F03}" destId="{F3633D6F-3BE3-40BD-8C19-0A4B7FC821F0}" srcOrd="1" destOrd="0" presId="urn:microsoft.com/office/officeart/2005/8/layout/arrow2"/>
    <dgm:cxn modelId="{9D9ED52B-FFA5-45B2-BAD3-540811BF22A6}" type="presParOf" srcId="{F3633D6F-3BE3-40BD-8C19-0A4B7FC821F0}" destId="{09EB06DB-5C9F-4FDB-9F75-77BCD62E0162}" srcOrd="0" destOrd="0" presId="urn:microsoft.com/office/officeart/2005/8/layout/arrow2"/>
    <dgm:cxn modelId="{2A29C3B5-AE49-41CF-A606-0515C0E51A30}" type="presParOf" srcId="{F3633D6F-3BE3-40BD-8C19-0A4B7FC821F0}" destId="{5A3304A3-A4B2-417F-8B9E-5279B5D25FBD}" srcOrd="1" destOrd="0" presId="urn:microsoft.com/office/officeart/2005/8/layout/arrow2"/>
    <dgm:cxn modelId="{1AE84519-AE85-43C6-88B7-EE8ECBD0D8A4}" type="presParOf" srcId="{F3633D6F-3BE3-40BD-8C19-0A4B7FC821F0}" destId="{4FF24DBB-2444-4013-B01C-3B813B627D3F}" srcOrd="2" destOrd="0" presId="urn:microsoft.com/office/officeart/2005/8/layout/arrow2"/>
    <dgm:cxn modelId="{5F2E0DEE-43D7-408C-BCF9-1196EDD6577F}" type="presParOf" srcId="{F3633D6F-3BE3-40BD-8C19-0A4B7FC821F0}" destId="{6D863245-BFB6-471E-A9E7-8168B27061FC}" srcOrd="3" destOrd="0" presId="urn:microsoft.com/office/officeart/2005/8/layout/arrow2"/>
    <dgm:cxn modelId="{6FB95FEE-4E29-4FBB-9C35-13532A5CEC5B}" type="presParOf" srcId="{F3633D6F-3BE3-40BD-8C19-0A4B7FC821F0}" destId="{3A280C13-9E8C-4DBE-AC5A-998A2178E48C}" srcOrd="4" destOrd="0" presId="urn:microsoft.com/office/officeart/2005/8/layout/arrow2"/>
    <dgm:cxn modelId="{AC2D5BF9-57EA-4ED2-8E1E-BCD175FD6695}" type="presParOf" srcId="{F3633D6F-3BE3-40BD-8C19-0A4B7FC821F0}" destId="{E804C41C-71E2-4486-AC51-E562862FB112}" srcOrd="5" destOrd="0" presId="urn:microsoft.com/office/officeart/2005/8/layout/arrow2"/>
    <dgm:cxn modelId="{8177BE70-3AD0-4B5B-8358-9D1EB2BAC34E}" type="presParOf" srcId="{F3633D6F-3BE3-40BD-8C19-0A4B7FC821F0}" destId="{9247D8BA-47B4-4DD6-B334-BEF6464CBF23}" srcOrd="6" destOrd="0" presId="urn:microsoft.com/office/officeart/2005/8/layout/arrow2"/>
    <dgm:cxn modelId="{258F77AB-E364-4D56-A92F-420515385BE7}" type="presParOf" srcId="{F3633D6F-3BE3-40BD-8C19-0A4B7FC821F0}" destId="{390CA0FB-26EE-4F4A-8F38-DCEEE21E7833}" srcOrd="7" destOrd="0" presId="urn:microsoft.com/office/officeart/2005/8/layout/arrow2"/>
    <dgm:cxn modelId="{76401831-8E8C-46A3-98F8-2BF3EB60DE52}" type="presParOf" srcId="{F3633D6F-3BE3-40BD-8C19-0A4B7FC821F0}" destId="{895E8FAA-EA83-4C78-B829-FD9E94C00C5B}" srcOrd="8" destOrd="0" presId="urn:microsoft.com/office/officeart/2005/8/layout/arrow2"/>
    <dgm:cxn modelId="{1E4AED2C-9208-40A4-8828-B2048D15D761}" type="presParOf" srcId="{F3633D6F-3BE3-40BD-8C19-0A4B7FC821F0}" destId="{ADFB5436-5062-4884-82E5-E79FCC31ADB2}" srcOrd="9" destOrd="0" presId="urn:microsoft.com/office/officeart/2005/8/layout/arrow2"/>
  </dgm:cxnLst>
  <dgm:bg/>
  <dgm:whole/>
</dgm:dataModel>
</file>

<file path=ppt/diagrams/data3.xml><?xml version="1.0" encoding="utf-8"?>
<dgm:dataModel xmlns:dgm="http://schemas.openxmlformats.org/drawingml/2006/diagram" xmlns:a="http://schemas.openxmlformats.org/drawingml/2006/main">
  <dgm:ptLst>
    <dgm:pt modelId="{7A5D1E0A-7FA3-4D50-8A8E-3D92D3A65552}"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US"/>
        </a:p>
      </dgm:t>
    </dgm:pt>
    <dgm:pt modelId="{75DF8968-B72F-49D4-A766-78FB2F73BF1E}">
      <dgm:prSet/>
      <dgm:spPr/>
      <dgm:t>
        <a:bodyPr/>
        <a:lstStyle/>
        <a:p>
          <a:pPr rtl="0"/>
          <a:r>
            <a:rPr lang="en-US" dirty="0" smtClean="0"/>
            <a:t>Two Types</a:t>
          </a:r>
          <a:endParaRPr lang="en-US" dirty="0"/>
        </a:p>
      </dgm:t>
    </dgm:pt>
    <dgm:pt modelId="{1F0E7582-577D-43F3-953A-48280E541BF8}" type="parTrans" cxnId="{8AB435FC-9E31-4E46-AD84-1C8BABC2841D}">
      <dgm:prSet/>
      <dgm:spPr/>
      <dgm:t>
        <a:bodyPr/>
        <a:lstStyle/>
        <a:p>
          <a:endParaRPr lang="en-US"/>
        </a:p>
      </dgm:t>
    </dgm:pt>
    <dgm:pt modelId="{FC19D30C-0B6C-40FE-A46A-8EC34EA86AC8}" type="sibTrans" cxnId="{8AB435FC-9E31-4E46-AD84-1C8BABC2841D}">
      <dgm:prSet/>
      <dgm:spPr/>
      <dgm:t>
        <a:bodyPr/>
        <a:lstStyle/>
        <a:p>
          <a:endParaRPr lang="en-US"/>
        </a:p>
      </dgm:t>
    </dgm:pt>
    <dgm:pt modelId="{B45E71A1-257A-458F-B880-5EA5F3A1D998}">
      <dgm:prSet/>
      <dgm:spPr/>
      <dgm:t>
        <a:bodyPr/>
        <a:lstStyle/>
        <a:p>
          <a:pPr rtl="0"/>
          <a:r>
            <a:rPr lang="en-US" dirty="0" smtClean="0"/>
            <a:t>Inhibited Type</a:t>
          </a:r>
          <a:endParaRPr lang="en-US" dirty="0"/>
        </a:p>
      </dgm:t>
    </dgm:pt>
    <dgm:pt modelId="{65EBC720-9E32-46FE-B0FE-CCFAD20D6A5C}" type="parTrans" cxnId="{C08A3A4C-6726-417F-9C58-37D6A595BBBB}">
      <dgm:prSet/>
      <dgm:spPr/>
      <dgm:t>
        <a:bodyPr/>
        <a:lstStyle/>
        <a:p>
          <a:endParaRPr lang="en-US" dirty="0"/>
        </a:p>
      </dgm:t>
    </dgm:pt>
    <dgm:pt modelId="{7D8DAA21-1530-47C4-84DE-527990EC5977}" type="sibTrans" cxnId="{C08A3A4C-6726-417F-9C58-37D6A595BBBB}">
      <dgm:prSet/>
      <dgm:spPr/>
      <dgm:t>
        <a:bodyPr/>
        <a:lstStyle/>
        <a:p>
          <a:endParaRPr lang="en-US"/>
        </a:p>
      </dgm:t>
    </dgm:pt>
    <dgm:pt modelId="{1DCACF39-492B-4D51-BECF-372EE7692E9E}">
      <dgm:prSet/>
      <dgm:spPr/>
      <dgm:t>
        <a:bodyPr/>
        <a:lstStyle/>
        <a:p>
          <a:pPr rtl="0"/>
          <a:r>
            <a:rPr lang="en-US" dirty="0" smtClean="0"/>
            <a:t>Disinhibited Type</a:t>
          </a:r>
          <a:endParaRPr lang="en-US" dirty="0"/>
        </a:p>
      </dgm:t>
    </dgm:pt>
    <dgm:pt modelId="{0BE82016-0D9F-4130-986C-86EA9BA5E67E}" type="parTrans" cxnId="{7BDA728D-EDF5-4BA8-AF4D-D6B22426476C}">
      <dgm:prSet/>
      <dgm:spPr/>
      <dgm:t>
        <a:bodyPr/>
        <a:lstStyle/>
        <a:p>
          <a:endParaRPr lang="en-US" dirty="0"/>
        </a:p>
      </dgm:t>
    </dgm:pt>
    <dgm:pt modelId="{6C773ACE-A697-49A9-AE8B-7764BB1910A3}" type="sibTrans" cxnId="{7BDA728D-EDF5-4BA8-AF4D-D6B22426476C}">
      <dgm:prSet/>
      <dgm:spPr/>
      <dgm:t>
        <a:bodyPr/>
        <a:lstStyle/>
        <a:p>
          <a:endParaRPr lang="en-US"/>
        </a:p>
      </dgm:t>
    </dgm:pt>
    <dgm:pt modelId="{A23EB167-60DD-4A4E-98E6-E8C108613854}" type="pres">
      <dgm:prSet presAssocID="{7A5D1E0A-7FA3-4D50-8A8E-3D92D3A65552}" presName="hierChild1" presStyleCnt="0">
        <dgm:presLayoutVars>
          <dgm:orgChart val="1"/>
          <dgm:chPref val="1"/>
          <dgm:dir/>
          <dgm:animOne val="branch"/>
          <dgm:animLvl val="lvl"/>
          <dgm:resizeHandles/>
        </dgm:presLayoutVars>
      </dgm:prSet>
      <dgm:spPr/>
    </dgm:pt>
    <dgm:pt modelId="{E3C365E3-C010-4551-B896-93E70776E6A8}" type="pres">
      <dgm:prSet presAssocID="{75DF8968-B72F-49D4-A766-78FB2F73BF1E}" presName="hierRoot1" presStyleCnt="0">
        <dgm:presLayoutVars>
          <dgm:hierBranch val="init"/>
        </dgm:presLayoutVars>
      </dgm:prSet>
      <dgm:spPr/>
    </dgm:pt>
    <dgm:pt modelId="{C7DE2133-BAB0-48F5-9A3F-8CF8191AEC0F}" type="pres">
      <dgm:prSet presAssocID="{75DF8968-B72F-49D4-A766-78FB2F73BF1E}" presName="rootComposite1" presStyleCnt="0"/>
      <dgm:spPr/>
    </dgm:pt>
    <dgm:pt modelId="{95F3B4BB-0AE1-40B5-8786-224A3D31AF94}" type="pres">
      <dgm:prSet presAssocID="{75DF8968-B72F-49D4-A766-78FB2F73BF1E}" presName="rootText1" presStyleLbl="node0" presStyleIdx="0" presStyleCnt="1">
        <dgm:presLayoutVars>
          <dgm:chPref val="3"/>
        </dgm:presLayoutVars>
      </dgm:prSet>
      <dgm:spPr/>
    </dgm:pt>
    <dgm:pt modelId="{EB20CF53-AE1F-449A-90D6-49C0566BE19F}" type="pres">
      <dgm:prSet presAssocID="{75DF8968-B72F-49D4-A766-78FB2F73BF1E}" presName="rootConnector1" presStyleLbl="node1" presStyleIdx="0" presStyleCnt="0"/>
      <dgm:spPr/>
    </dgm:pt>
    <dgm:pt modelId="{94534279-9F66-4F54-BA48-27DF2882881E}" type="pres">
      <dgm:prSet presAssocID="{75DF8968-B72F-49D4-A766-78FB2F73BF1E}" presName="hierChild2" presStyleCnt="0"/>
      <dgm:spPr/>
    </dgm:pt>
    <dgm:pt modelId="{658F4671-FC6D-45BE-9C2A-72DFB9413456}" type="pres">
      <dgm:prSet presAssocID="{65EBC720-9E32-46FE-B0FE-CCFAD20D6A5C}" presName="Name37" presStyleLbl="parChTrans1D2" presStyleIdx="0" presStyleCnt="2"/>
      <dgm:spPr/>
    </dgm:pt>
    <dgm:pt modelId="{1895B99C-2BD3-443B-A706-6E08ED46C697}" type="pres">
      <dgm:prSet presAssocID="{B45E71A1-257A-458F-B880-5EA5F3A1D998}" presName="hierRoot2" presStyleCnt="0">
        <dgm:presLayoutVars>
          <dgm:hierBranch val="init"/>
        </dgm:presLayoutVars>
      </dgm:prSet>
      <dgm:spPr/>
    </dgm:pt>
    <dgm:pt modelId="{AA6948AD-8CEB-4BAF-AD83-5C34F4F655B4}" type="pres">
      <dgm:prSet presAssocID="{B45E71A1-257A-458F-B880-5EA5F3A1D998}" presName="rootComposite" presStyleCnt="0"/>
      <dgm:spPr/>
    </dgm:pt>
    <dgm:pt modelId="{37A9A5CC-4377-4F11-B396-8DDBACC3C2FA}" type="pres">
      <dgm:prSet presAssocID="{B45E71A1-257A-458F-B880-5EA5F3A1D998}" presName="rootText" presStyleLbl="node2" presStyleIdx="0" presStyleCnt="2">
        <dgm:presLayoutVars>
          <dgm:chPref val="3"/>
        </dgm:presLayoutVars>
      </dgm:prSet>
      <dgm:spPr/>
    </dgm:pt>
    <dgm:pt modelId="{63DBCB70-D7B5-4D0F-BF9B-6C18AFCC7838}" type="pres">
      <dgm:prSet presAssocID="{B45E71A1-257A-458F-B880-5EA5F3A1D998}" presName="rootConnector" presStyleLbl="node2" presStyleIdx="0" presStyleCnt="2"/>
      <dgm:spPr/>
    </dgm:pt>
    <dgm:pt modelId="{D4D3F2F0-BC02-4B45-B7D3-531ACE1C43AB}" type="pres">
      <dgm:prSet presAssocID="{B45E71A1-257A-458F-B880-5EA5F3A1D998}" presName="hierChild4" presStyleCnt="0"/>
      <dgm:spPr/>
    </dgm:pt>
    <dgm:pt modelId="{01CE57BA-BB41-48CC-B8AE-A7BAA59DE214}" type="pres">
      <dgm:prSet presAssocID="{B45E71A1-257A-458F-B880-5EA5F3A1D998}" presName="hierChild5" presStyleCnt="0"/>
      <dgm:spPr/>
    </dgm:pt>
    <dgm:pt modelId="{A649D502-454B-4271-95A3-5427E736F8DD}" type="pres">
      <dgm:prSet presAssocID="{0BE82016-0D9F-4130-986C-86EA9BA5E67E}" presName="Name37" presStyleLbl="parChTrans1D2" presStyleIdx="1" presStyleCnt="2"/>
      <dgm:spPr/>
    </dgm:pt>
    <dgm:pt modelId="{CAD83F8C-A32E-49BB-BAE6-CD36F10573B3}" type="pres">
      <dgm:prSet presAssocID="{1DCACF39-492B-4D51-BECF-372EE7692E9E}" presName="hierRoot2" presStyleCnt="0">
        <dgm:presLayoutVars>
          <dgm:hierBranch val="init"/>
        </dgm:presLayoutVars>
      </dgm:prSet>
      <dgm:spPr/>
    </dgm:pt>
    <dgm:pt modelId="{5B45290B-9760-4D60-A157-E4142A7A4051}" type="pres">
      <dgm:prSet presAssocID="{1DCACF39-492B-4D51-BECF-372EE7692E9E}" presName="rootComposite" presStyleCnt="0"/>
      <dgm:spPr/>
    </dgm:pt>
    <dgm:pt modelId="{4511DEF9-3539-4D1C-ACC3-E347A6D1646B}" type="pres">
      <dgm:prSet presAssocID="{1DCACF39-492B-4D51-BECF-372EE7692E9E}" presName="rootText" presStyleLbl="node2" presStyleIdx="1" presStyleCnt="2">
        <dgm:presLayoutVars>
          <dgm:chPref val="3"/>
        </dgm:presLayoutVars>
      </dgm:prSet>
      <dgm:spPr/>
      <dgm:t>
        <a:bodyPr/>
        <a:lstStyle/>
        <a:p>
          <a:endParaRPr lang="en-US"/>
        </a:p>
      </dgm:t>
    </dgm:pt>
    <dgm:pt modelId="{C9161596-17E6-4DED-945C-44BF08931AC1}" type="pres">
      <dgm:prSet presAssocID="{1DCACF39-492B-4D51-BECF-372EE7692E9E}" presName="rootConnector" presStyleLbl="node2" presStyleIdx="1" presStyleCnt="2"/>
      <dgm:spPr/>
    </dgm:pt>
    <dgm:pt modelId="{BBC8D011-07E5-44DE-AABF-D3828FB98AB4}" type="pres">
      <dgm:prSet presAssocID="{1DCACF39-492B-4D51-BECF-372EE7692E9E}" presName="hierChild4" presStyleCnt="0"/>
      <dgm:spPr/>
    </dgm:pt>
    <dgm:pt modelId="{9FD45EF0-DF09-45D5-9EA4-F9A55B960252}" type="pres">
      <dgm:prSet presAssocID="{1DCACF39-492B-4D51-BECF-372EE7692E9E}" presName="hierChild5" presStyleCnt="0"/>
      <dgm:spPr/>
    </dgm:pt>
    <dgm:pt modelId="{47D79A29-86ED-4776-BF1E-9680EC34758C}" type="pres">
      <dgm:prSet presAssocID="{75DF8968-B72F-49D4-A766-78FB2F73BF1E}" presName="hierChild3" presStyleCnt="0"/>
      <dgm:spPr/>
    </dgm:pt>
  </dgm:ptLst>
  <dgm:cxnLst>
    <dgm:cxn modelId="{939DBB56-A59E-4964-9798-5C6FA470F516}" type="presOf" srcId="{1DCACF39-492B-4D51-BECF-372EE7692E9E}" destId="{4511DEF9-3539-4D1C-ACC3-E347A6D1646B}" srcOrd="0" destOrd="0" presId="urn:microsoft.com/office/officeart/2005/8/layout/orgChart1"/>
    <dgm:cxn modelId="{C062D703-94DC-46A9-9742-2BC3740B4543}" type="presOf" srcId="{7A5D1E0A-7FA3-4D50-8A8E-3D92D3A65552}" destId="{A23EB167-60DD-4A4E-98E6-E8C108613854}" srcOrd="0" destOrd="0" presId="urn:microsoft.com/office/officeart/2005/8/layout/orgChart1"/>
    <dgm:cxn modelId="{79B593D1-14F6-49DD-8B1F-44706DDF4F69}" type="presOf" srcId="{65EBC720-9E32-46FE-B0FE-CCFAD20D6A5C}" destId="{658F4671-FC6D-45BE-9C2A-72DFB9413456}" srcOrd="0" destOrd="0" presId="urn:microsoft.com/office/officeart/2005/8/layout/orgChart1"/>
    <dgm:cxn modelId="{F983F507-9856-4FA5-99E1-27C90D17A1FE}" type="presOf" srcId="{0BE82016-0D9F-4130-986C-86EA9BA5E67E}" destId="{A649D502-454B-4271-95A3-5427E736F8DD}" srcOrd="0" destOrd="0" presId="urn:microsoft.com/office/officeart/2005/8/layout/orgChart1"/>
    <dgm:cxn modelId="{C35D6863-EA13-4C7E-AC88-8E0BE519B473}" type="presOf" srcId="{B45E71A1-257A-458F-B880-5EA5F3A1D998}" destId="{63DBCB70-D7B5-4D0F-BF9B-6C18AFCC7838}" srcOrd="1" destOrd="0" presId="urn:microsoft.com/office/officeart/2005/8/layout/orgChart1"/>
    <dgm:cxn modelId="{8AB435FC-9E31-4E46-AD84-1C8BABC2841D}" srcId="{7A5D1E0A-7FA3-4D50-8A8E-3D92D3A65552}" destId="{75DF8968-B72F-49D4-A766-78FB2F73BF1E}" srcOrd="0" destOrd="0" parTransId="{1F0E7582-577D-43F3-953A-48280E541BF8}" sibTransId="{FC19D30C-0B6C-40FE-A46A-8EC34EA86AC8}"/>
    <dgm:cxn modelId="{FE8C34BF-6102-433D-911D-8AA205BBC535}" type="presOf" srcId="{1DCACF39-492B-4D51-BECF-372EE7692E9E}" destId="{C9161596-17E6-4DED-945C-44BF08931AC1}" srcOrd="1" destOrd="0" presId="urn:microsoft.com/office/officeart/2005/8/layout/orgChart1"/>
    <dgm:cxn modelId="{298BFE0E-2FBE-4010-BF47-8F031C9391DE}" type="presOf" srcId="{B45E71A1-257A-458F-B880-5EA5F3A1D998}" destId="{37A9A5CC-4377-4F11-B396-8DDBACC3C2FA}" srcOrd="0" destOrd="0" presId="urn:microsoft.com/office/officeart/2005/8/layout/orgChart1"/>
    <dgm:cxn modelId="{D9955A06-D30B-4EDF-AB8B-4F5421E61375}" type="presOf" srcId="{75DF8968-B72F-49D4-A766-78FB2F73BF1E}" destId="{EB20CF53-AE1F-449A-90D6-49C0566BE19F}" srcOrd="1" destOrd="0" presId="urn:microsoft.com/office/officeart/2005/8/layout/orgChart1"/>
    <dgm:cxn modelId="{DA9A403B-C5BD-444F-B54C-121513C6DA9E}" type="presOf" srcId="{75DF8968-B72F-49D4-A766-78FB2F73BF1E}" destId="{95F3B4BB-0AE1-40B5-8786-224A3D31AF94}" srcOrd="0" destOrd="0" presId="urn:microsoft.com/office/officeart/2005/8/layout/orgChart1"/>
    <dgm:cxn modelId="{C08A3A4C-6726-417F-9C58-37D6A595BBBB}" srcId="{75DF8968-B72F-49D4-A766-78FB2F73BF1E}" destId="{B45E71A1-257A-458F-B880-5EA5F3A1D998}" srcOrd="0" destOrd="0" parTransId="{65EBC720-9E32-46FE-B0FE-CCFAD20D6A5C}" sibTransId="{7D8DAA21-1530-47C4-84DE-527990EC5977}"/>
    <dgm:cxn modelId="{7BDA728D-EDF5-4BA8-AF4D-D6B22426476C}" srcId="{75DF8968-B72F-49D4-A766-78FB2F73BF1E}" destId="{1DCACF39-492B-4D51-BECF-372EE7692E9E}" srcOrd="1" destOrd="0" parTransId="{0BE82016-0D9F-4130-986C-86EA9BA5E67E}" sibTransId="{6C773ACE-A697-49A9-AE8B-7764BB1910A3}"/>
    <dgm:cxn modelId="{5E438377-11B2-4C4A-AD15-6F66F26AF880}" type="presParOf" srcId="{A23EB167-60DD-4A4E-98E6-E8C108613854}" destId="{E3C365E3-C010-4551-B896-93E70776E6A8}" srcOrd="0" destOrd="0" presId="urn:microsoft.com/office/officeart/2005/8/layout/orgChart1"/>
    <dgm:cxn modelId="{8A26EEBB-9F8A-4E7C-B8F4-4572B3149D8E}" type="presParOf" srcId="{E3C365E3-C010-4551-B896-93E70776E6A8}" destId="{C7DE2133-BAB0-48F5-9A3F-8CF8191AEC0F}" srcOrd="0" destOrd="0" presId="urn:microsoft.com/office/officeart/2005/8/layout/orgChart1"/>
    <dgm:cxn modelId="{168B7E6E-B1D5-45C6-9A6E-E266AF570FA8}" type="presParOf" srcId="{C7DE2133-BAB0-48F5-9A3F-8CF8191AEC0F}" destId="{95F3B4BB-0AE1-40B5-8786-224A3D31AF94}" srcOrd="0" destOrd="0" presId="urn:microsoft.com/office/officeart/2005/8/layout/orgChart1"/>
    <dgm:cxn modelId="{40F95419-66A6-4343-8433-651DCA4B5409}" type="presParOf" srcId="{C7DE2133-BAB0-48F5-9A3F-8CF8191AEC0F}" destId="{EB20CF53-AE1F-449A-90D6-49C0566BE19F}" srcOrd="1" destOrd="0" presId="urn:microsoft.com/office/officeart/2005/8/layout/orgChart1"/>
    <dgm:cxn modelId="{FD5D6C38-6E90-4F45-BFBC-CF8CFEDB9BA9}" type="presParOf" srcId="{E3C365E3-C010-4551-B896-93E70776E6A8}" destId="{94534279-9F66-4F54-BA48-27DF2882881E}" srcOrd="1" destOrd="0" presId="urn:microsoft.com/office/officeart/2005/8/layout/orgChart1"/>
    <dgm:cxn modelId="{9F4F95C8-8716-45E9-B15C-70823465C4E8}" type="presParOf" srcId="{94534279-9F66-4F54-BA48-27DF2882881E}" destId="{658F4671-FC6D-45BE-9C2A-72DFB9413456}" srcOrd="0" destOrd="0" presId="urn:microsoft.com/office/officeart/2005/8/layout/orgChart1"/>
    <dgm:cxn modelId="{DFBB7674-D088-45AD-AE6A-FFAC8B8740AD}" type="presParOf" srcId="{94534279-9F66-4F54-BA48-27DF2882881E}" destId="{1895B99C-2BD3-443B-A706-6E08ED46C697}" srcOrd="1" destOrd="0" presId="urn:microsoft.com/office/officeart/2005/8/layout/orgChart1"/>
    <dgm:cxn modelId="{E16C07E6-CF0E-4D7D-858A-6F03B351F472}" type="presParOf" srcId="{1895B99C-2BD3-443B-A706-6E08ED46C697}" destId="{AA6948AD-8CEB-4BAF-AD83-5C34F4F655B4}" srcOrd="0" destOrd="0" presId="urn:microsoft.com/office/officeart/2005/8/layout/orgChart1"/>
    <dgm:cxn modelId="{ECA54542-8289-4874-B864-0307FE19AAD2}" type="presParOf" srcId="{AA6948AD-8CEB-4BAF-AD83-5C34F4F655B4}" destId="{37A9A5CC-4377-4F11-B396-8DDBACC3C2FA}" srcOrd="0" destOrd="0" presId="urn:microsoft.com/office/officeart/2005/8/layout/orgChart1"/>
    <dgm:cxn modelId="{5E1DD7C9-3FD5-4638-A4FA-64088DFE9988}" type="presParOf" srcId="{AA6948AD-8CEB-4BAF-AD83-5C34F4F655B4}" destId="{63DBCB70-D7B5-4D0F-BF9B-6C18AFCC7838}" srcOrd="1" destOrd="0" presId="urn:microsoft.com/office/officeart/2005/8/layout/orgChart1"/>
    <dgm:cxn modelId="{04FA7F66-D504-4746-9BFF-F6F1D0CE642F}" type="presParOf" srcId="{1895B99C-2BD3-443B-A706-6E08ED46C697}" destId="{D4D3F2F0-BC02-4B45-B7D3-531ACE1C43AB}" srcOrd="1" destOrd="0" presId="urn:microsoft.com/office/officeart/2005/8/layout/orgChart1"/>
    <dgm:cxn modelId="{1FF9934B-2FCF-44DF-BED9-F765B45B903F}" type="presParOf" srcId="{1895B99C-2BD3-443B-A706-6E08ED46C697}" destId="{01CE57BA-BB41-48CC-B8AE-A7BAA59DE214}" srcOrd="2" destOrd="0" presId="urn:microsoft.com/office/officeart/2005/8/layout/orgChart1"/>
    <dgm:cxn modelId="{5EAD8A60-AB88-43DF-9EFD-BB34358D1D12}" type="presParOf" srcId="{94534279-9F66-4F54-BA48-27DF2882881E}" destId="{A649D502-454B-4271-95A3-5427E736F8DD}" srcOrd="2" destOrd="0" presId="urn:microsoft.com/office/officeart/2005/8/layout/orgChart1"/>
    <dgm:cxn modelId="{DF2B8333-095A-4E55-A591-230E2A2010EA}" type="presParOf" srcId="{94534279-9F66-4F54-BA48-27DF2882881E}" destId="{CAD83F8C-A32E-49BB-BAE6-CD36F10573B3}" srcOrd="3" destOrd="0" presId="urn:microsoft.com/office/officeart/2005/8/layout/orgChart1"/>
    <dgm:cxn modelId="{0C24F0DA-868D-42BC-B6BF-4C2547266BA8}" type="presParOf" srcId="{CAD83F8C-A32E-49BB-BAE6-CD36F10573B3}" destId="{5B45290B-9760-4D60-A157-E4142A7A4051}" srcOrd="0" destOrd="0" presId="urn:microsoft.com/office/officeart/2005/8/layout/orgChart1"/>
    <dgm:cxn modelId="{F2AB2147-728E-455B-B26F-41ACF2B80956}" type="presParOf" srcId="{5B45290B-9760-4D60-A157-E4142A7A4051}" destId="{4511DEF9-3539-4D1C-ACC3-E347A6D1646B}" srcOrd="0" destOrd="0" presId="urn:microsoft.com/office/officeart/2005/8/layout/orgChart1"/>
    <dgm:cxn modelId="{5AF1DB75-F4C5-4423-B887-D786C73A9582}" type="presParOf" srcId="{5B45290B-9760-4D60-A157-E4142A7A4051}" destId="{C9161596-17E6-4DED-945C-44BF08931AC1}" srcOrd="1" destOrd="0" presId="urn:microsoft.com/office/officeart/2005/8/layout/orgChart1"/>
    <dgm:cxn modelId="{31A1017A-0A81-47AF-BD6C-AB8A3737A441}" type="presParOf" srcId="{CAD83F8C-A32E-49BB-BAE6-CD36F10573B3}" destId="{BBC8D011-07E5-44DE-AABF-D3828FB98AB4}" srcOrd="1" destOrd="0" presId="urn:microsoft.com/office/officeart/2005/8/layout/orgChart1"/>
    <dgm:cxn modelId="{51AE8E13-AE33-4993-9F13-22064A0886A8}" type="presParOf" srcId="{CAD83F8C-A32E-49BB-BAE6-CD36F10573B3}" destId="{9FD45EF0-DF09-45D5-9EA4-F9A55B960252}" srcOrd="2" destOrd="0" presId="urn:microsoft.com/office/officeart/2005/8/layout/orgChart1"/>
    <dgm:cxn modelId="{7C99715D-0B31-4411-9D51-5F9CE9539828}" type="presParOf" srcId="{E3C365E3-C010-4551-B896-93E70776E6A8}" destId="{47D79A29-86ED-4776-BF1E-9680EC34758C}" srcOrd="2" destOrd="0" presId="urn:microsoft.com/office/officeart/2005/8/layout/orgChart1"/>
  </dgm:cxnLst>
  <dgm:bg/>
  <dgm:whole/>
</dgm:dataModel>
</file>

<file path=ppt/diagrams/data4.xml><?xml version="1.0" encoding="utf-8"?>
<dgm:dataModel xmlns:dgm="http://schemas.openxmlformats.org/drawingml/2006/diagram" xmlns:a="http://schemas.openxmlformats.org/drawingml/2006/main">
  <dgm:ptLst>
    <dgm:pt modelId="{D07634E6-D550-4E09-A055-57C4A89D57E0}" type="doc">
      <dgm:prSet loTypeId="urn:microsoft.com/office/officeart/2005/8/layout/cycle7" loCatId="cycle" qsTypeId="urn:microsoft.com/office/officeart/2005/8/quickstyle/simple3" qsCatId="simple" csTypeId="urn:microsoft.com/office/officeart/2005/8/colors/accent1_2" csCatId="accent1" phldr="1"/>
      <dgm:spPr/>
      <dgm:t>
        <a:bodyPr/>
        <a:lstStyle/>
        <a:p>
          <a:endParaRPr lang="en-US"/>
        </a:p>
      </dgm:t>
    </dgm:pt>
    <dgm:pt modelId="{A23B7159-DEEE-40E7-B1F8-61E3B06ABC86}">
      <dgm:prSet/>
      <dgm:spPr/>
      <dgm:t>
        <a:bodyPr/>
        <a:lstStyle/>
        <a:p>
          <a:pPr rtl="0"/>
          <a:r>
            <a:rPr lang="en-US" dirty="0" smtClean="0"/>
            <a:t>highly ambivalent and contradictory</a:t>
          </a:r>
          <a:endParaRPr lang="en-US" dirty="0"/>
        </a:p>
      </dgm:t>
    </dgm:pt>
    <dgm:pt modelId="{D3E2E429-60A9-47B1-9B52-7FD78DD09AEE}">
      <dgm:prSet/>
      <dgm:spPr/>
      <dgm:t>
        <a:bodyPr/>
        <a:lstStyle/>
        <a:p>
          <a:pPr rtl="0"/>
          <a:r>
            <a:rPr lang="en-US" dirty="0" smtClean="0"/>
            <a:t>hyper-vigilant, (watchful and guarded )</a:t>
          </a:r>
          <a:endParaRPr lang="en-US" dirty="0"/>
        </a:p>
      </dgm:t>
    </dgm:pt>
    <dgm:pt modelId="{3FFB9210-AB08-409F-81E3-23D582BA5B59}">
      <dgm:prSet/>
      <dgm:spPr/>
      <dgm:t>
        <a:bodyPr/>
        <a:lstStyle/>
        <a:p>
          <a:pPr rtl="0"/>
          <a:r>
            <a:rPr lang="en-US" dirty="0" smtClean="0"/>
            <a:t>excessively inhibited; shy and withdrawn</a:t>
          </a:r>
          <a:endParaRPr lang="en-US" dirty="0"/>
        </a:p>
      </dgm:t>
    </dgm:pt>
    <dgm:pt modelId="{59F682C6-98BB-41D1-AC8B-6036AF696F7E}">
      <dgm:prSet/>
      <dgm:spPr/>
      <dgm:t>
        <a:bodyPr/>
        <a:lstStyle/>
        <a:p>
          <a:pPr rtl="0"/>
          <a:r>
            <a:rPr lang="en-US" dirty="0" smtClean="0"/>
            <a:t>Initiations and responses to relationships are</a:t>
          </a:r>
          <a:endParaRPr lang="en-US" dirty="0"/>
        </a:p>
      </dgm:t>
    </dgm:pt>
    <dgm:pt modelId="{B69BD4B2-0A96-445F-9C8B-7F417F8E7BE8}" type="sibTrans" cxnId="{AE485927-1B46-4F61-9BD1-0B81107B843A}">
      <dgm:prSet/>
      <dgm:spPr/>
      <dgm:t>
        <a:bodyPr/>
        <a:lstStyle/>
        <a:p>
          <a:endParaRPr lang="en-US"/>
        </a:p>
      </dgm:t>
    </dgm:pt>
    <dgm:pt modelId="{8F9153D8-85C3-42BE-B6A2-1E3241A8D77B}" type="parTrans" cxnId="{AE485927-1B46-4F61-9BD1-0B81107B843A}">
      <dgm:prSet/>
      <dgm:spPr/>
      <dgm:t>
        <a:bodyPr/>
        <a:lstStyle/>
        <a:p>
          <a:endParaRPr lang="en-US"/>
        </a:p>
      </dgm:t>
    </dgm:pt>
    <dgm:pt modelId="{E9A1FE78-E4A6-44BF-9D6F-03CD91D6969E}" type="sibTrans" cxnId="{88069F9C-4999-42F7-A7F2-5709003C4E5C}">
      <dgm:prSet/>
      <dgm:spPr/>
      <dgm:t>
        <a:bodyPr/>
        <a:lstStyle/>
        <a:p>
          <a:endParaRPr lang="en-US"/>
        </a:p>
      </dgm:t>
    </dgm:pt>
    <dgm:pt modelId="{FCEC2614-07B3-46AD-AB09-7C48A244B2F0}" type="parTrans" cxnId="{88069F9C-4999-42F7-A7F2-5709003C4E5C}">
      <dgm:prSet/>
      <dgm:spPr/>
      <dgm:t>
        <a:bodyPr/>
        <a:lstStyle/>
        <a:p>
          <a:endParaRPr lang="en-US"/>
        </a:p>
      </dgm:t>
    </dgm:pt>
    <dgm:pt modelId="{A914D0F0-C867-4A66-A564-D6508FB97A0D}" type="sibTrans" cxnId="{B507DF8C-4D4A-42AC-8F7C-CAE55038D44F}">
      <dgm:prSet/>
      <dgm:spPr/>
      <dgm:t>
        <a:bodyPr/>
        <a:lstStyle/>
        <a:p>
          <a:endParaRPr lang="en-US"/>
        </a:p>
      </dgm:t>
    </dgm:pt>
    <dgm:pt modelId="{C17CEDB9-F77F-4E20-B527-F8242557D068}" type="parTrans" cxnId="{B507DF8C-4D4A-42AC-8F7C-CAE55038D44F}">
      <dgm:prSet/>
      <dgm:spPr/>
      <dgm:t>
        <a:bodyPr/>
        <a:lstStyle/>
        <a:p>
          <a:endParaRPr lang="en-US"/>
        </a:p>
      </dgm:t>
    </dgm:pt>
    <dgm:pt modelId="{275615CD-4137-4AF1-A7C5-D6A0F0E8B170}" type="sibTrans" cxnId="{99B15836-EAB2-4620-9BF4-8CD017648E7B}">
      <dgm:prSet/>
      <dgm:spPr/>
      <dgm:t>
        <a:bodyPr/>
        <a:lstStyle/>
        <a:p>
          <a:endParaRPr lang="en-US"/>
        </a:p>
      </dgm:t>
    </dgm:pt>
    <dgm:pt modelId="{1DD747AC-5397-42B1-ABDC-9D88AD256595}" type="parTrans" cxnId="{99B15836-EAB2-4620-9BF4-8CD017648E7B}">
      <dgm:prSet/>
      <dgm:spPr/>
      <dgm:t>
        <a:bodyPr/>
        <a:lstStyle/>
        <a:p>
          <a:endParaRPr lang="en-US"/>
        </a:p>
      </dgm:t>
    </dgm:pt>
    <dgm:pt modelId="{A2305E5D-8206-416C-B2CE-8CD679EE6B7A}" type="pres">
      <dgm:prSet presAssocID="{D07634E6-D550-4E09-A055-57C4A89D57E0}" presName="Name0" presStyleCnt="0">
        <dgm:presLayoutVars>
          <dgm:dir val="rev"/>
          <dgm:resizeHandles val="exact"/>
        </dgm:presLayoutVars>
      </dgm:prSet>
      <dgm:spPr/>
    </dgm:pt>
    <dgm:pt modelId="{C596345D-010F-4040-A3D2-AA9F2C637807}" type="pres">
      <dgm:prSet presAssocID="{59F682C6-98BB-41D1-AC8B-6036AF696F7E}" presName="node" presStyleLbl="node1" presStyleIdx="0" presStyleCnt="1">
        <dgm:presLayoutVars>
          <dgm:bulletEnabled val="1"/>
        </dgm:presLayoutVars>
      </dgm:prSet>
      <dgm:spPr/>
      <dgm:t>
        <a:bodyPr/>
        <a:lstStyle/>
        <a:p>
          <a:endParaRPr lang="en-US"/>
        </a:p>
      </dgm:t>
    </dgm:pt>
  </dgm:ptLst>
  <dgm:cxnLst>
    <dgm:cxn modelId="{256F8B5F-C9B6-4F62-8DED-9E885E541705}" type="presOf" srcId="{D07634E6-D550-4E09-A055-57C4A89D57E0}" destId="{A2305E5D-8206-416C-B2CE-8CD679EE6B7A}" srcOrd="0" destOrd="0" presId="urn:microsoft.com/office/officeart/2005/8/layout/cycle7"/>
    <dgm:cxn modelId="{8C39C21C-1C0E-4693-A6BC-E36AAD8A41F8}" type="presOf" srcId="{A23B7159-DEEE-40E7-B1F8-61E3B06ABC86}" destId="{C596345D-010F-4040-A3D2-AA9F2C637807}" srcOrd="0" destOrd="3" presId="urn:microsoft.com/office/officeart/2005/8/layout/cycle7"/>
    <dgm:cxn modelId="{B507DF8C-4D4A-42AC-8F7C-CAE55038D44F}" srcId="{59F682C6-98BB-41D1-AC8B-6036AF696F7E}" destId="{D3E2E429-60A9-47B1-9B52-7FD78DD09AEE}" srcOrd="1" destOrd="0" parTransId="{C17CEDB9-F77F-4E20-B527-F8242557D068}" sibTransId="{A914D0F0-C867-4A66-A564-D6508FB97A0D}"/>
    <dgm:cxn modelId="{EFA3220F-534D-42B7-9720-4941A908F383}" type="presOf" srcId="{59F682C6-98BB-41D1-AC8B-6036AF696F7E}" destId="{C596345D-010F-4040-A3D2-AA9F2C637807}" srcOrd="0" destOrd="0" presId="urn:microsoft.com/office/officeart/2005/8/layout/cycle7"/>
    <dgm:cxn modelId="{88069F9C-4999-42F7-A7F2-5709003C4E5C}" srcId="{59F682C6-98BB-41D1-AC8B-6036AF696F7E}" destId="{A23B7159-DEEE-40E7-B1F8-61E3B06ABC86}" srcOrd="2" destOrd="0" parTransId="{FCEC2614-07B3-46AD-AB09-7C48A244B2F0}" sibTransId="{E9A1FE78-E4A6-44BF-9D6F-03CD91D6969E}"/>
    <dgm:cxn modelId="{5EA1648E-EB7E-4BCC-833C-7E0E7CCACF3B}" type="presOf" srcId="{D3E2E429-60A9-47B1-9B52-7FD78DD09AEE}" destId="{C596345D-010F-4040-A3D2-AA9F2C637807}" srcOrd="0" destOrd="2" presId="urn:microsoft.com/office/officeart/2005/8/layout/cycle7"/>
    <dgm:cxn modelId="{99B15836-EAB2-4620-9BF4-8CD017648E7B}" srcId="{59F682C6-98BB-41D1-AC8B-6036AF696F7E}" destId="{3FFB9210-AB08-409F-81E3-23D582BA5B59}" srcOrd="0" destOrd="0" parTransId="{1DD747AC-5397-42B1-ABDC-9D88AD256595}" sibTransId="{275615CD-4137-4AF1-A7C5-D6A0F0E8B170}"/>
    <dgm:cxn modelId="{AE485927-1B46-4F61-9BD1-0B81107B843A}" srcId="{D07634E6-D550-4E09-A055-57C4A89D57E0}" destId="{59F682C6-98BB-41D1-AC8B-6036AF696F7E}" srcOrd="0" destOrd="0" parTransId="{8F9153D8-85C3-42BE-B6A2-1E3241A8D77B}" sibTransId="{B69BD4B2-0A96-445F-9C8B-7F417F8E7BE8}"/>
    <dgm:cxn modelId="{6E163AC6-5715-46F0-BCB8-03E321A53107}" type="presOf" srcId="{3FFB9210-AB08-409F-81E3-23D582BA5B59}" destId="{C596345D-010F-4040-A3D2-AA9F2C637807}" srcOrd="0" destOrd="1" presId="urn:microsoft.com/office/officeart/2005/8/layout/cycle7"/>
    <dgm:cxn modelId="{229ED1AB-D62A-439C-A6BC-78CA9DBD5CAE}" type="presParOf" srcId="{A2305E5D-8206-416C-B2CE-8CD679EE6B7A}" destId="{C596345D-010F-4040-A3D2-AA9F2C637807}" srcOrd="0" destOrd="0" presId="urn:microsoft.com/office/officeart/2005/8/layout/cycle7"/>
  </dgm:cxnLst>
  <dgm:bg/>
  <dgm:whole/>
</dgm:dataModel>
</file>

<file path=ppt/diagrams/data5.xml><?xml version="1.0" encoding="utf-8"?>
<dgm:dataModel xmlns:dgm="http://schemas.openxmlformats.org/drawingml/2006/diagram" xmlns:a="http://schemas.openxmlformats.org/drawingml/2006/main">
  <dgm:ptLst>
    <dgm:pt modelId="{8B1E4960-2B32-4943-9BC1-C36F0BE205AF}" type="doc">
      <dgm:prSet loTypeId="urn:microsoft.com/office/officeart/2005/8/layout/vProcess5" loCatId="process" qsTypeId="urn:microsoft.com/office/officeart/2005/8/quickstyle/simple3" qsCatId="simple" csTypeId="urn:microsoft.com/office/officeart/2005/8/colors/accent1_2" csCatId="accent1" phldr="1"/>
      <dgm:spPr/>
      <dgm:t>
        <a:bodyPr/>
        <a:lstStyle/>
        <a:p>
          <a:endParaRPr lang="en-US"/>
        </a:p>
      </dgm:t>
    </dgm:pt>
    <dgm:pt modelId="{888ED1FB-0C53-43EA-86CF-1988AB5DA639}">
      <dgm:prSet/>
      <dgm:spPr/>
      <dgm:t>
        <a:bodyPr/>
        <a:lstStyle/>
        <a:p>
          <a:pPr rtl="0"/>
          <a:r>
            <a:rPr lang="en-US" dirty="0" smtClean="0"/>
            <a:t>Difficult attachments as manifest by:</a:t>
          </a:r>
          <a:endParaRPr lang="en-US" dirty="0"/>
        </a:p>
      </dgm:t>
    </dgm:pt>
    <dgm:pt modelId="{A2082464-C449-4713-A447-02E735282A90}" type="parTrans" cxnId="{782E984A-CFEB-4F47-93A9-0AA9F9E01CC8}">
      <dgm:prSet/>
      <dgm:spPr/>
      <dgm:t>
        <a:bodyPr/>
        <a:lstStyle/>
        <a:p>
          <a:endParaRPr lang="en-US"/>
        </a:p>
      </dgm:t>
    </dgm:pt>
    <dgm:pt modelId="{3C5DF100-7539-4BD0-A262-AC4F82E77A65}" type="sibTrans" cxnId="{782E984A-CFEB-4F47-93A9-0AA9F9E01CC8}">
      <dgm:prSet/>
      <dgm:spPr/>
      <dgm:t>
        <a:bodyPr/>
        <a:lstStyle/>
        <a:p>
          <a:endParaRPr lang="en-US"/>
        </a:p>
      </dgm:t>
    </dgm:pt>
    <dgm:pt modelId="{FC247A6B-EC16-462C-A924-C851D10150EB}">
      <dgm:prSet/>
      <dgm:spPr/>
      <dgm:t>
        <a:bodyPr/>
        <a:lstStyle/>
        <a:p>
          <a:pPr rtl="0"/>
          <a:r>
            <a:rPr lang="en-US" dirty="0" smtClean="0"/>
            <a:t>indiscriminate sociability</a:t>
          </a:r>
          <a:endParaRPr lang="en-US" dirty="0"/>
        </a:p>
      </dgm:t>
    </dgm:pt>
    <dgm:pt modelId="{6D0A6917-CC18-4088-A953-FBCECBF2B6B8}" type="sibTrans" cxnId="{0E23783F-96FC-4D39-BC77-FEFB93958880}">
      <dgm:prSet/>
      <dgm:spPr/>
      <dgm:t>
        <a:bodyPr/>
        <a:lstStyle/>
        <a:p>
          <a:endParaRPr lang="en-US"/>
        </a:p>
      </dgm:t>
    </dgm:pt>
    <dgm:pt modelId="{15ED70D2-F6F7-4488-9288-86088739770A}" type="parTrans" cxnId="{0E23783F-96FC-4D39-BC77-FEFB93958880}">
      <dgm:prSet/>
      <dgm:spPr/>
      <dgm:t>
        <a:bodyPr/>
        <a:lstStyle/>
        <a:p>
          <a:endParaRPr lang="en-US"/>
        </a:p>
      </dgm:t>
    </dgm:pt>
    <dgm:pt modelId="{5797D376-8FDA-4581-A679-2232C610BB81}">
      <dgm:prSet/>
      <dgm:spPr/>
      <dgm:t>
        <a:bodyPr/>
        <a:lstStyle/>
        <a:p>
          <a:pPr rtl="0"/>
          <a:r>
            <a:rPr lang="en-US" dirty="0" smtClean="0"/>
            <a:t>inability to exhibit appropriate selective attachments.</a:t>
          </a:r>
          <a:endParaRPr lang="en-US" dirty="0"/>
        </a:p>
      </dgm:t>
    </dgm:pt>
    <dgm:pt modelId="{5AAF112C-2A7D-45AA-9162-7C556086A320}" type="parTrans" cxnId="{6EF7690E-F48C-434B-B424-4E4A800EFC08}">
      <dgm:prSet/>
      <dgm:spPr/>
    </dgm:pt>
    <dgm:pt modelId="{410356DD-B021-4DED-B581-A307733B1341}" type="sibTrans" cxnId="{6EF7690E-F48C-434B-B424-4E4A800EFC08}">
      <dgm:prSet/>
      <dgm:spPr/>
    </dgm:pt>
    <dgm:pt modelId="{AFFDB674-2F36-430B-8CF2-C4BFA626E1FE}" type="pres">
      <dgm:prSet presAssocID="{8B1E4960-2B32-4943-9BC1-C36F0BE205AF}" presName="outerComposite" presStyleCnt="0">
        <dgm:presLayoutVars>
          <dgm:chMax val="5"/>
          <dgm:dir/>
          <dgm:resizeHandles val="exact"/>
        </dgm:presLayoutVars>
      </dgm:prSet>
      <dgm:spPr/>
    </dgm:pt>
    <dgm:pt modelId="{FE3559FF-5DC8-47E3-82D5-B17512D50773}" type="pres">
      <dgm:prSet presAssocID="{8B1E4960-2B32-4943-9BC1-C36F0BE205AF}" presName="dummyMaxCanvas" presStyleCnt="0">
        <dgm:presLayoutVars/>
      </dgm:prSet>
      <dgm:spPr/>
    </dgm:pt>
    <dgm:pt modelId="{643334BA-4974-4801-B23A-56502A3F2439}" type="pres">
      <dgm:prSet presAssocID="{8B1E4960-2B32-4943-9BC1-C36F0BE205AF}" presName="OneNode_1" presStyleLbl="node1" presStyleIdx="0" presStyleCnt="1" custScaleY="155805">
        <dgm:presLayoutVars>
          <dgm:bulletEnabled val="1"/>
        </dgm:presLayoutVars>
      </dgm:prSet>
      <dgm:spPr/>
      <dgm:t>
        <a:bodyPr/>
        <a:lstStyle/>
        <a:p>
          <a:endParaRPr lang="en-US"/>
        </a:p>
      </dgm:t>
    </dgm:pt>
  </dgm:ptLst>
  <dgm:cxnLst>
    <dgm:cxn modelId="{6EF7690E-F48C-434B-B424-4E4A800EFC08}" srcId="{888ED1FB-0C53-43EA-86CF-1988AB5DA639}" destId="{5797D376-8FDA-4581-A679-2232C610BB81}" srcOrd="1" destOrd="0" parTransId="{5AAF112C-2A7D-45AA-9162-7C556086A320}" sibTransId="{410356DD-B021-4DED-B581-A307733B1341}"/>
    <dgm:cxn modelId="{4CEA96C9-66E8-4F33-A1DB-A2082F59EF72}" type="presOf" srcId="{8B1E4960-2B32-4943-9BC1-C36F0BE205AF}" destId="{AFFDB674-2F36-430B-8CF2-C4BFA626E1FE}" srcOrd="0" destOrd="0" presId="urn:microsoft.com/office/officeart/2005/8/layout/vProcess5"/>
    <dgm:cxn modelId="{0E23783F-96FC-4D39-BC77-FEFB93958880}" srcId="{888ED1FB-0C53-43EA-86CF-1988AB5DA639}" destId="{FC247A6B-EC16-462C-A924-C851D10150EB}" srcOrd="0" destOrd="0" parTransId="{15ED70D2-F6F7-4488-9288-86088739770A}" sibTransId="{6D0A6917-CC18-4088-A953-FBCECBF2B6B8}"/>
    <dgm:cxn modelId="{4092B3A1-204B-42BC-A4D8-28695CA0DBB3}" type="presOf" srcId="{888ED1FB-0C53-43EA-86CF-1988AB5DA639}" destId="{643334BA-4974-4801-B23A-56502A3F2439}" srcOrd="0" destOrd="0" presId="urn:microsoft.com/office/officeart/2005/8/layout/vProcess5"/>
    <dgm:cxn modelId="{782E984A-CFEB-4F47-93A9-0AA9F9E01CC8}" srcId="{8B1E4960-2B32-4943-9BC1-C36F0BE205AF}" destId="{888ED1FB-0C53-43EA-86CF-1988AB5DA639}" srcOrd="0" destOrd="0" parTransId="{A2082464-C449-4713-A447-02E735282A90}" sibTransId="{3C5DF100-7539-4BD0-A262-AC4F82E77A65}"/>
    <dgm:cxn modelId="{12B0F433-F904-4A1D-A364-75C4308C3678}" type="presOf" srcId="{FC247A6B-EC16-462C-A924-C851D10150EB}" destId="{643334BA-4974-4801-B23A-56502A3F2439}" srcOrd="0" destOrd="1" presId="urn:microsoft.com/office/officeart/2005/8/layout/vProcess5"/>
    <dgm:cxn modelId="{F08CC206-8E53-46D1-A8A2-45A3483FA239}" type="presOf" srcId="{5797D376-8FDA-4581-A679-2232C610BB81}" destId="{643334BA-4974-4801-B23A-56502A3F2439}" srcOrd="0" destOrd="2" presId="urn:microsoft.com/office/officeart/2005/8/layout/vProcess5"/>
    <dgm:cxn modelId="{E60EB78C-55BB-4EFF-B7AB-5B2E4BBC6E3B}" type="presParOf" srcId="{AFFDB674-2F36-430B-8CF2-C4BFA626E1FE}" destId="{FE3559FF-5DC8-47E3-82D5-B17512D50773}" srcOrd="0" destOrd="0" presId="urn:microsoft.com/office/officeart/2005/8/layout/vProcess5"/>
    <dgm:cxn modelId="{FEF5D6CB-FE87-4B37-AC1E-368085CB65FF}" type="presParOf" srcId="{AFFDB674-2F36-430B-8CF2-C4BFA626E1FE}" destId="{643334BA-4974-4801-B23A-56502A3F2439}" srcOrd="1" destOrd="0" presId="urn:microsoft.com/office/officeart/2005/8/layout/vProcess5"/>
  </dgm:cxnLst>
  <dgm:bg/>
  <dgm:whole/>
</dgm:dataModel>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209DB6-807B-4BFB-B9FB-CB0E17BF2702}" type="datetimeFigureOut">
              <a:rPr lang="en-US" smtClean="0"/>
              <a:t>2/9/2008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5BD1EA-AC23-49F1-AA96-0F7862D4522C}"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5BD1EA-AC23-49F1-AA96-0F7862D4522C}" type="slidenum">
              <a:rPr lang="en-US" smtClean="0"/>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8D4A0FC5-7A70-49DA-9AEB-FA2EAE857194}" type="datetimeFigureOut">
              <a:rPr lang="en-US"/>
              <a:pPr>
                <a:defRPr/>
              </a:pPr>
              <a:t>2/9/2008</a:t>
            </a:fld>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dirty="0"/>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5E8A3BF2-5C09-4175-BBBB-5F67BF7599E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2D759E9-ACE3-41FA-AE7D-33D4FB7AA899}" type="datetimeFigureOut">
              <a:rPr lang="en-US"/>
              <a:pPr>
                <a:defRPr/>
              </a:pPr>
              <a:t>2/9/2008</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BF149D23-A998-4F20-B2EF-ED15C6D2DE5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74CB3A1-210C-4270-9B76-EC2559B34B85}" type="datetimeFigureOut">
              <a:rPr lang="en-US"/>
              <a:pPr>
                <a:defRPr/>
              </a:pPr>
              <a:t>2/9/2008</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E0EDFDC0-B007-4E26-A6E5-FEC3BE23CF3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1E586CE7-C855-4948-A423-E7C7FBF772E5}" type="datetimeFigureOut">
              <a:rPr lang="en-US"/>
              <a:pPr>
                <a:defRPr/>
              </a:pPr>
              <a:t>2/9/2008</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1CAC2ABC-8CB3-4295-8F7C-1FACD82A6A8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6DFED0CF-FC4A-4125-9541-7B02694BD340}" type="datetimeFigureOut">
              <a:rPr lang="en-US"/>
              <a:pPr>
                <a:defRPr/>
              </a:pPr>
              <a:t>2/9/2008</a:t>
            </a:fld>
            <a:endParaRPr lang="en-US" dirty="0"/>
          </a:p>
        </p:txBody>
      </p:sp>
      <p:sp>
        <p:nvSpPr>
          <p:cNvPr id="7" name="Footer Placeholder 4"/>
          <p:cNvSpPr>
            <a:spLocks noGrp="1"/>
          </p:cNvSpPr>
          <p:nvPr>
            <p:ph type="ftr" sz="quarter" idx="11"/>
          </p:nvPr>
        </p:nvSpPr>
        <p:spPr/>
        <p:txBody>
          <a:bodyPr/>
          <a:lstStyle>
            <a:lvl1pPr>
              <a:defRPr/>
            </a:lvl1pPr>
            <a:extLst/>
          </a:lstStyle>
          <a:p>
            <a:pPr>
              <a:defRPr/>
            </a:pPr>
            <a:endParaRPr lang="en-US" dirty="0"/>
          </a:p>
        </p:txBody>
      </p:sp>
      <p:sp>
        <p:nvSpPr>
          <p:cNvPr id="8" name="Slide Number Placeholder 5"/>
          <p:cNvSpPr>
            <a:spLocks noGrp="1"/>
          </p:cNvSpPr>
          <p:nvPr>
            <p:ph type="sldNum" sz="quarter" idx="12"/>
          </p:nvPr>
        </p:nvSpPr>
        <p:spPr/>
        <p:txBody>
          <a:bodyPr/>
          <a:lstStyle>
            <a:lvl1pPr>
              <a:defRPr/>
            </a:lvl1pPr>
            <a:extLst/>
          </a:lstStyle>
          <a:p>
            <a:pPr>
              <a:defRPr/>
            </a:pPr>
            <a:fld id="{DC740CC7-38BD-4B8D-BFC2-F6E6803CC433}"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59263AA3-50CD-4181-A5BD-02121B070F81}" type="datetimeFigureOut">
              <a:rPr lang="en-US"/>
              <a:pPr>
                <a:defRPr/>
              </a:pPr>
              <a:t>2/9/2008</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79CD1CD5-095E-4553-9208-68324510A3D0}"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A394D4EF-3972-48F2-BB55-5BCD1E5D508C}" type="datetimeFigureOut">
              <a:rPr lang="en-US"/>
              <a:pPr>
                <a:defRPr/>
              </a:pPr>
              <a:t>2/9/2008</a:t>
            </a:fld>
            <a:endParaRPr lang="en-US" dirty="0"/>
          </a:p>
        </p:txBody>
      </p:sp>
      <p:sp>
        <p:nvSpPr>
          <p:cNvPr id="8" name="Footer Placeholder 7"/>
          <p:cNvSpPr>
            <a:spLocks noGrp="1"/>
          </p:cNvSpPr>
          <p:nvPr>
            <p:ph type="ftr" sz="quarter" idx="11"/>
          </p:nvPr>
        </p:nvSpPr>
        <p:spPr/>
        <p:txBody>
          <a:bodyPr/>
          <a:lstStyle>
            <a:lvl1pPr>
              <a:defRPr/>
            </a:lvl1pPr>
            <a:extLst/>
          </a:lstStyle>
          <a:p>
            <a:pPr>
              <a:defRPr/>
            </a:pPr>
            <a:endParaRPr lang="en-US" dirty="0"/>
          </a:p>
        </p:txBody>
      </p:sp>
      <p:sp>
        <p:nvSpPr>
          <p:cNvPr id="9" name="Slide Number Placeholder 8"/>
          <p:cNvSpPr>
            <a:spLocks noGrp="1"/>
          </p:cNvSpPr>
          <p:nvPr>
            <p:ph type="sldNum" sz="quarter" idx="12"/>
          </p:nvPr>
        </p:nvSpPr>
        <p:spPr/>
        <p:txBody>
          <a:bodyPr/>
          <a:lstStyle>
            <a:lvl1pPr>
              <a:defRPr/>
            </a:lvl1pPr>
            <a:extLst/>
          </a:lstStyle>
          <a:p>
            <a:pPr>
              <a:defRPr/>
            </a:pPr>
            <a:fld id="{17676093-AFCB-49AF-9926-CB47C6F4FE09}"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3D967F0B-99AD-472E-8EFD-DFEE28FF2B0C}" type="datetimeFigureOut">
              <a:rPr lang="en-US"/>
              <a:pPr>
                <a:defRPr/>
              </a:pPr>
              <a:t>2/9/2008</a:t>
            </a:fld>
            <a:endParaRPr lang="en-US" dirty="0"/>
          </a:p>
        </p:txBody>
      </p:sp>
      <p:sp>
        <p:nvSpPr>
          <p:cNvPr id="4" name="Footer Placeholder 3"/>
          <p:cNvSpPr>
            <a:spLocks noGrp="1"/>
          </p:cNvSpPr>
          <p:nvPr>
            <p:ph type="ftr" sz="quarter" idx="11"/>
          </p:nvPr>
        </p:nvSpPr>
        <p:spPr/>
        <p:txBody>
          <a:bodyPr/>
          <a:lstStyle>
            <a:lvl1pPr>
              <a:defRPr/>
            </a:lvl1pPr>
            <a:extLst/>
          </a:lstStyle>
          <a:p>
            <a:pPr>
              <a:defRPr/>
            </a:pPr>
            <a:endParaRPr lang="en-US" dirty="0"/>
          </a:p>
        </p:txBody>
      </p:sp>
      <p:sp>
        <p:nvSpPr>
          <p:cNvPr id="5" name="Slide Number Placeholder 4"/>
          <p:cNvSpPr>
            <a:spLocks noGrp="1"/>
          </p:cNvSpPr>
          <p:nvPr>
            <p:ph type="sldNum" sz="quarter" idx="12"/>
          </p:nvPr>
        </p:nvSpPr>
        <p:spPr/>
        <p:txBody>
          <a:bodyPr/>
          <a:lstStyle>
            <a:lvl1pPr>
              <a:defRPr/>
            </a:lvl1pPr>
            <a:extLst/>
          </a:lstStyle>
          <a:p>
            <a:pPr>
              <a:defRPr/>
            </a:pPr>
            <a:fld id="{B453116B-CBDE-4C40-9ACC-B3392A16A58D}"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E64EE095-CDE8-483D-B351-230C31272527}" type="datetimeFigureOut">
              <a:rPr lang="en-US"/>
              <a:pPr>
                <a:defRPr/>
              </a:pPr>
              <a:t>2/9/2008</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380CF638-5507-4FB6-866D-B51E9414181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6C1C4AE5-16B1-4B22-94B1-8A3285DCD60E}" type="datetimeFigureOut">
              <a:rPr lang="en-US"/>
              <a:pPr>
                <a:defRPr/>
              </a:pPr>
              <a:t>2/9/2008</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10CDF186-B82A-4E1B-A695-58C0835E1530}"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74FA86AF-DAD4-4235-AAE1-F7F872671FAD}" type="datetimeFigureOut">
              <a:rPr lang="en-US"/>
              <a:pPr>
                <a:defRPr/>
              </a:pPr>
              <a:t>2/9/2008</a:t>
            </a:fld>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dirty="0"/>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81C09BA0-FCBD-43F2-9D90-C72546A62194}"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A798E525-A093-43A5-BBA8-CF6827DF2682}" type="datetimeFigureOut">
              <a:rPr lang="en-US"/>
              <a:pPr>
                <a:defRPr/>
              </a:pPr>
              <a:t>2/9/2008</a:t>
            </a:fld>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059CCC8D-FCAF-4743-AC2C-EEDBF302D41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1" r:id="rId1"/>
    <p:sldLayoutId id="2147483697" r:id="rId2"/>
    <p:sldLayoutId id="2147483702" r:id="rId3"/>
    <p:sldLayoutId id="2147483703" r:id="rId4"/>
    <p:sldLayoutId id="2147483704" r:id="rId5"/>
    <p:sldLayoutId id="2147483705" r:id="rId6"/>
    <p:sldLayoutId id="2147483698" r:id="rId7"/>
    <p:sldLayoutId id="2147483706" r:id="rId8"/>
    <p:sldLayoutId id="2147483707" r:id="rId9"/>
    <p:sldLayoutId id="2147483699" r:id="rId10"/>
    <p:sldLayoutId id="2147483700"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sz="3600" dirty="0" smtClean="0"/>
              <a:t>Reactive Attachment Disorder</a:t>
            </a:r>
            <a:br>
              <a:rPr lang="en-US" sz="3600" dirty="0" smtClean="0"/>
            </a:br>
            <a:r>
              <a:rPr lang="en-US" sz="3600" dirty="0" smtClean="0"/>
              <a:t>Signs and Symptoms</a:t>
            </a:r>
            <a:endParaRPr lang="en-US" sz="3600" dirty="0"/>
          </a:p>
        </p:txBody>
      </p:sp>
      <p:sp>
        <p:nvSpPr>
          <p:cNvPr id="9219" name="Subtitle 2"/>
          <p:cNvSpPr>
            <a:spLocks noGrp="1"/>
          </p:cNvSpPr>
          <p:nvPr>
            <p:ph type="subTitle" idx="1"/>
          </p:nvPr>
        </p:nvSpPr>
        <p:spPr>
          <a:xfrm>
            <a:off x="1143000" y="3611562"/>
            <a:ext cx="7543800" cy="1341437"/>
          </a:xfrm>
        </p:spPr>
        <p:txBody>
          <a:bodyPr/>
          <a:lstStyle/>
          <a:p>
            <a:pPr marR="0" eaLnBrk="1" hangingPunct="1"/>
            <a:r>
              <a:rPr lang="en-US" sz="2200" dirty="0" smtClean="0"/>
              <a:t>Janice R. </a:t>
            </a:r>
            <a:r>
              <a:rPr lang="en-US" sz="2200" dirty="0" smtClean="0"/>
              <a:t>Morabeto M.Ed. L.S.W. C.H.T. </a:t>
            </a:r>
            <a:endParaRPr lang="en-US" sz="2200" dirty="0" smtClean="0"/>
          </a:p>
          <a:p>
            <a:pPr marR="0" eaLnBrk="1" hangingPunct="1"/>
            <a:r>
              <a:rPr lang="en-US" sz="2200" dirty="0" smtClean="0"/>
              <a:t>Morabeto Mind Legacy Assoc. Inc.</a:t>
            </a:r>
          </a:p>
          <a:p>
            <a:pPr marR="0" eaLnBrk="1" hangingPunct="1"/>
            <a:r>
              <a:rPr lang="en-US" sz="2200" dirty="0" smtClean="0"/>
              <a:t>www. Mindlegacy.com  e-</a:t>
            </a:r>
            <a:r>
              <a:rPr lang="en-US" sz="2200" dirty="0" smtClean="0"/>
              <a:t>mail:Info@mindlegacy.com</a:t>
            </a:r>
            <a:endParaRPr lang="en-US" sz="2200" dirty="0" smtClean="0"/>
          </a:p>
          <a:p>
            <a:pPr marR="0" eaLnBrk="1" hangingPunct="1"/>
            <a:endParaRPr lang="en-US" sz="2500" dirty="0" smtClean="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229600" cy="5072062"/>
          </a:xfrm>
        </p:spPr>
        <p:txBody>
          <a:bodyPr/>
          <a:lstStyle/>
          <a:p>
            <a:r>
              <a:rPr lang="en-US" dirty="0" smtClean="0"/>
              <a:t>Webster refers to Reciprocity as:</a:t>
            </a:r>
          </a:p>
          <a:p>
            <a:pPr lvl="1"/>
            <a:r>
              <a:rPr lang="en-US" dirty="0" smtClean="0"/>
              <a:t>a reciprocal state or relation</a:t>
            </a:r>
          </a:p>
          <a:p>
            <a:pPr lvl="1"/>
            <a:r>
              <a:rPr lang="en-US" dirty="0" smtClean="0"/>
              <a:t>mutual exchange</a:t>
            </a:r>
          </a:p>
          <a:p>
            <a:pPr lvl="1"/>
            <a:r>
              <a:rPr lang="en-US" dirty="0" smtClean="0"/>
              <a:t>a relation of mutual dependence, action or influence </a:t>
            </a:r>
            <a:endParaRPr lang="en-US" dirty="0"/>
          </a:p>
        </p:txBody>
      </p:sp>
      <p:sp>
        <p:nvSpPr>
          <p:cNvPr id="3" name="Title 2"/>
          <p:cNvSpPr>
            <a:spLocks noGrp="1"/>
          </p:cNvSpPr>
          <p:nvPr>
            <p:ph type="title"/>
          </p:nvPr>
        </p:nvSpPr>
        <p:spPr/>
        <p:txBody>
          <a:bodyPr/>
          <a:lstStyle/>
          <a:p>
            <a:r>
              <a:rPr lang="en-US" dirty="0" smtClean="0"/>
              <a:t>Reciprocity</a:t>
            </a:r>
            <a:endParaRPr lang="en-US" dirty="0"/>
          </a:p>
        </p:txBody>
      </p:sp>
      <p:pic>
        <p:nvPicPr>
          <p:cNvPr id="38914" name="Picture 2" descr="C:\Users\Owner\AppData\Local\Microsoft\Windows\Temporary Internet Files\Content.IE5\Y7XRK5PL\MPj04222920000[1].jpg"/>
          <p:cNvPicPr>
            <a:picLocks noChangeAspect="1" noChangeArrowheads="1"/>
          </p:cNvPicPr>
          <p:nvPr/>
        </p:nvPicPr>
        <p:blipFill>
          <a:blip r:embed="rId2" cstate="print"/>
          <a:srcRect/>
          <a:stretch>
            <a:fillRect/>
          </a:stretch>
        </p:blipFill>
        <p:spPr bwMode="auto">
          <a:xfrm>
            <a:off x="4724400" y="3429000"/>
            <a:ext cx="3810000" cy="28194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38915" name="Picture 3" descr="C:\Users\Owner\AppData\Local\Microsoft\Windows\Temporary Internet Files\Content.IE5\QE30EZJK\MPj04228800000[1].jpg"/>
          <p:cNvPicPr>
            <a:picLocks noChangeAspect="1" noChangeArrowheads="1"/>
          </p:cNvPicPr>
          <p:nvPr/>
        </p:nvPicPr>
        <p:blipFill>
          <a:blip r:embed="rId3"/>
          <a:srcRect/>
          <a:stretch>
            <a:fillRect/>
          </a:stretch>
        </p:blipFill>
        <p:spPr bwMode="auto">
          <a:xfrm>
            <a:off x="1371600" y="3657600"/>
            <a:ext cx="3276600" cy="266700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linds(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2000"/>
                                        <p:tgtEl>
                                          <p:spTgt spid="2">
                                            <p:txEl>
                                              <p:pRg st="1" end="1"/>
                                            </p:txEl>
                                          </p:spTgt>
                                        </p:tgtEl>
                                      </p:cBhvr>
                                    </p:animEffect>
                                    <p:anim calcmode="lin" valueType="num">
                                      <p:cBhvr>
                                        <p:cTn id="18" dur="2000" fill="hold"/>
                                        <p:tgtEl>
                                          <p:spTgt spid="2">
                                            <p:txEl>
                                              <p:pRg st="1" end="1"/>
                                            </p:txEl>
                                          </p:spTgt>
                                        </p:tgtEl>
                                        <p:attrNameLst>
                                          <p:attrName>style.rotation</p:attrName>
                                        </p:attrNameLst>
                                      </p:cBhvr>
                                      <p:tavLst>
                                        <p:tav tm="0">
                                          <p:val>
                                            <p:fltVal val="720"/>
                                          </p:val>
                                        </p:tav>
                                        <p:tav tm="100000">
                                          <p:val>
                                            <p:fltVal val="0"/>
                                          </p:val>
                                        </p:tav>
                                      </p:tavLst>
                                    </p:anim>
                                    <p:anim calcmode="lin" valueType="num">
                                      <p:cBhvr>
                                        <p:cTn id="19" dur="2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20" dur="2000" fill="hold"/>
                                        <p:tgtEl>
                                          <p:spTgt spid="2">
                                            <p:txEl>
                                              <p:pRg st="1" end="1"/>
                                            </p:txEl>
                                          </p:spTgt>
                                        </p:tgtEl>
                                        <p:attrNameLst>
                                          <p:attrName>ppt_w</p:attrName>
                                        </p:attrNameLst>
                                      </p:cBhvr>
                                      <p:tavLst>
                                        <p:tav tm="0">
                                          <p:val>
                                            <p:fltVal val="0"/>
                                          </p:val>
                                        </p:tav>
                                        <p:tav tm="100000">
                                          <p:val>
                                            <p:strVal val="#ppt_w"/>
                                          </p:val>
                                        </p:tav>
                                      </p:tavLst>
                                    </p:anim>
                                  </p:childTnLst>
                                </p:cTn>
                              </p:par>
                              <p:par>
                                <p:cTn id="21" presetID="35" presetClass="entr" presetSubtype="0" fill="hold"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2000"/>
                                        <p:tgtEl>
                                          <p:spTgt spid="2">
                                            <p:txEl>
                                              <p:pRg st="2" end="2"/>
                                            </p:txEl>
                                          </p:spTgt>
                                        </p:tgtEl>
                                      </p:cBhvr>
                                    </p:animEffect>
                                    <p:anim calcmode="lin" valueType="num">
                                      <p:cBhvr>
                                        <p:cTn id="24" dur="2000" fill="hold"/>
                                        <p:tgtEl>
                                          <p:spTgt spid="2">
                                            <p:txEl>
                                              <p:pRg st="2" end="2"/>
                                            </p:txEl>
                                          </p:spTgt>
                                        </p:tgtEl>
                                        <p:attrNameLst>
                                          <p:attrName>style.rotation</p:attrName>
                                        </p:attrNameLst>
                                      </p:cBhvr>
                                      <p:tavLst>
                                        <p:tav tm="0">
                                          <p:val>
                                            <p:fltVal val="720"/>
                                          </p:val>
                                        </p:tav>
                                        <p:tav tm="100000">
                                          <p:val>
                                            <p:fltVal val="0"/>
                                          </p:val>
                                        </p:tav>
                                      </p:tavLst>
                                    </p:anim>
                                    <p:anim calcmode="lin" valueType="num">
                                      <p:cBhvr>
                                        <p:cTn id="25" dur="2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6" dur="2000" fill="hold"/>
                                        <p:tgtEl>
                                          <p:spTgt spid="2">
                                            <p:txEl>
                                              <p:pRg st="2" end="2"/>
                                            </p:txEl>
                                          </p:spTgt>
                                        </p:tgtEl>
                                        <p:attrNameLst>
                                          <p:attrName>ppt_w</p:attrName>
                                        </p:attrNameLst>
                                      </p:cBhvr>
                                      <p:tavLst>
                                        <p:tav tm="0">
                                          <p:val>
                                            <p:fltVal val="0"/>
                                          </p:val>
                                        </p:tav>
                                        <p:tav tm="100000">
                                          <p:val>
                                            <p:strVal val="#ppt_w"/>
                                          </p:val>
                                        </p:tav>
                                      </p:tavLst>
                                    </p:anim>
                                  </p:childTnLst>
                                </p:cTn>
                              </p:par>
                              <p:par>
                                <p:cTn id="27" presetID="35" presetClass="entr" presetSubtype="0" fill="hold" nodeType="with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fade">
                                      <p:cBhvr>
                                        <p:cTn id="29" dur="2000"/>
                                        <p:tgtEl>
                                          <p:spTgt spid="2">
                                            <p:txEl>
                                              <p:pRg st="3" end="3"/>
                                            </p:txEl>
                                          </p:spTgt>
                                        </p:tgtEl>
                                      </p:cBhvr>
                                    </p:animEffect>
                                    <p:anim calcmode="lin" valueType="num">
                                      <p:cBhvr>
                                        <p:cTn id="30" dur="2000" fill="hold"/>
                                        <p:tgtEl>
                                          <p:spTgt spid="2">
                                            <p:txEl>
                                              <p:pRg st="3" end="3"/>
                                            </p:txEl>
                                          </p:spTgt>
                                        </p:tgtEl>
                                        <p:attrNameLst>
                                          <p:attrName>style.rotation</p:attrName>
                                        </p:attrNameLst>
                                      </p:cBhvr>
                                      <p:tavLst>
                                        <p:tav tm="0">
                                          <p:val>
                                            <p:fltVal val="720"/>
                                          </p:val>
                                        </p:tav>
                                        <p:tav tm="100000">
                                          <p:val>
                                            <p:fltVal val="0"/>
                                          </p:val>
                                        </p:tav>
                                      </p:tavLst>
                                    </p:anim>
                                    <p:anim calcmode="lin" valueType="num">
                                      <p:cBhvr>
                                        <p:cTn id="31" dur="2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32" dur="2000" fill="hold"/>
                                        <p:tgtEl>
                                          <p:spTgt spid="2">
                                            <p:txEl>
                                              <p:pRg st="3" end="3"/>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Freud:</a:t>
            </a:r>
          </a:p>
          <a:p>
            <a:pPr lvl="1"/>
            <a:r>
              <a:rPr lang="en-US" dirty="0" smtClean="0"/>
              <a:t>Oral Stage of Development</a:t>
            </a:r>
          </a:p>
          <a:p>
            <a:pPr lvl="1"/>
            <a:endParaRPr lang="en-US" dirty="0" smtClean="0"/>
          </a:p>
          <a:p>
            <a:r>
              <a:rPr lang="en-US" dirty="0" smtClean="0"/>
              <a:t>Erik Erickson</a:t>
            </a:r>
          </a:p>
          <a:p>
            <a:pPr lvl="2"/>
            <a:r>
              <a:rPr lang="en-US" dirty="0" smtClean="0"/>
              <a:t>Trust vs. Distrust</a:t>
            </a:r>
            <a:endParaRPr lang="en-US" dirty="0"/>
          </a:p>
        </p:txBody>
      </p:sp>
      <p:sp>
        <p:nvSpPr>
          <p:cNvPr id="3" name="Title 2"/>
          <p:cNvSpPr>
            <a:spLocks noGrp="1"/>
          </p:cNvSpPr>
          <p:nvPr>
            <p:ph type="title"/>
          </p:nvPr>
        </p:nvSpPr>
        <p:spPr/>
        <p:txBody>
          <a:bodyPr>
            <a:normAutofit/>
          </a:bodyPr>
          <a:lstStyle/>
          <a:p>
            <a:r>
              <a:rPr lang="en-US" dirty="0" smtClean="0"/>
              <a:t>First Year of Development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additive="base">
                                        <p:cTn id="16"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additive="base">
                                        <p:cTn id="22"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2">
                                            <p:txEl>
                                              <p:pRg st="3" end="3"/>
                                            </p:txEl>
                                          </p:spTgt>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 calcmode="lin" valueType="num">
                                      <p:cBhvr additive="base">
                                        <p:cTn id="26"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1</a:t>
            </a:r>
            <a:r>
              <a:rPr lang="en-US" baseline="30000" dirty="0" smtClean="0"/>
              <a:t>st</a:t>
            </a:r>
            <a:r>
              <a:rPr lang="en-US" dirty="0" smtClean="0"/>
              <a:t> Year of Life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Freud:</a:t>
            </a:r>
          </a:p>
          <a:p>
            <a:pPr lvl="1"/>
            <a:r>
              <a:rPr lang="en-US" dirty="0" smtClean="0"/>
              <a:t>Anal Phase of Development</a:t>
            </a:r>
          </a:p>
          <a:p>
            <a:pPr lvl="1">
              <a:buNone/>
            </a:pPr>
            <a:endParaRPr lang="en-US" dirty="0" smtClean="0"/>
          </a:p>
          <a:p>
            <a:r>
              <a:rPr lang="en-US" dirty="0" smtClean="0"/>
              <a:t>Erick Erikson</a:t>
            </a:r>
            <a:endParaRPr lang="en-US" dirty="0" smtClean="0"/>
          </a:p>
          <a:p>
            <a:pPr lvl="1"/>
            <a:r>
              <a:rPr lang="en-US" dirty="0" smtClean="0"/>
              <a:t>Autonomy Vs. Shame and Doubt</a:t>
            </a:r>
            <a:endParaRPr lang="en-US" dirty="0"/>
          </a:p>
        </p:txBody>
      </p:sp>
      <p:sp>
        <p:nvSpPr>
          <p:cNvPr id="3" name="Title 2"/>
          <p:cNvSpPr>
            <a:spLocks noGrp="1"/>
          </p:cNvSpPr>
          <p:nvPr>
            <p:ph type="title"/>
          </p:nvPr>
        </p:nvSpPr>
        <p:spPr/>
        <p:txBody>
          <a:bodyPr/>
          <a:lstStyle/>
          <a:p>
            <a:r>
              <a:rPr lang="en-US" dirty="0" smtClean="0"/>
              <a:t>2</a:t>
            </a:r>
            <a:r>
              <a:rPr lang="en-US" baseline="30000" dirty="0" smtClean="0"/>
              <a:t>nd</a:t>
            </a:r>
            <a:r>
              <a:rPr lang="en-US" dirty="0" smtClean="0"/>
              <a:t> Year of Life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Child Needs</a:t>
            </a:r>
          </a:p>
          <a:p>
            <a:r>
              <a:rPr lang="en-US" dirty="0" smtClean="0"/>
              <a:t>Wails, Cries, Rages, Demands</a:t>
            </a:r>
          </a:p>
          <a:p>
            <a:pPr lvl="1"/>
            <a:r>
              <a:rPr lang="en-US" dirty="0" smtClean="0"/>
              <a:t>“Healthy testing of limits”</a:t>
            </a:r>
          </a:p>
          <a:p>
            <a:r>
              <a:rPr lang="en-US" dirty="0" smtClean="0"/>
              <a:t>Parent Nurtures</a:t>
            </a:r>
          </a:p>
          <a:p>
            <a:pPr lvl="1"/>
            <a:r>
              <a:rPr lang="en-US" dirty="0" smtClean="0"/>
              <a:t>Through Limit setting</a:t>
            </a:r>
          </a:p>
          <a:p>
            <a:pPr lvl="1"/>
            <a:r>
              <a:rPr lang="en-US" dirty="0" smtClean="0"/>
              <a:t>Establishment of healthy boundaries</a:t>
            </a:r>
          </a:p>
          <a:p>
            <a:pPr lvl="2"/>
            <a:r>
              <a:rPr lang="en-US" dirty="0" smtClean="0"/>
              <a:t>Right/Wrong</a:t>
            </a:r>
          </a:p>
          <a:p>
            <a:pPr lvl="2"/>
            <a:r>
              <a:rPr lang="en-US" dirty="0" smtClean="0"/>
              <a:t>Appropriate/Inappropriate behavior</a:t>
            </a:r>
          </a:p>
          <a:p>
            <a:pPr lvl="2"/>
            <a:r>
              <a:rPr lang="en-US" dirty="0" smtClean="0"/>
              <a:t>Child learns frustration tolerance</a:t>
            </a:r>
          </a:p>
          <a:p>
            <a:pPr lvl="2"/>
            <a:r>
              <a:rPr lang="en-US" dirty="0" smtClean="0"/>
              <a:t>Emotional Control</a:t>
            </a:r>
          </a:p>
          <a:p>
            <a:endParaRPr lang="en-US" dirty="0" smtClean="0"/>
          </a:p>
          <a:p>
            <a:pPr lvl="1"/>
            <a:endParaRPr lang="en-US" dirty="0" smtClean="0"/>
          </a:p>
          <a:p>
            <a:endParaRPr lang="en-US" dirty="0" smtClean="0"/>
          </a:p>
          <a:p>
            <a:pPr lvl="0"/>
            <a:endParaRPr lang="en-US" dirty="0" smtClean="0"/>
          </a:p>
          <a:p>
            <a:endParaRPr lang="en-US" dirty="0"/>
          </a:p>
        </p:txBody>
      </p:sp>
      <p:sp>
        <p:nvSpPr>
          <p:cNvPr id="3" name="Title 2"/>
          <p:cNvSpPr>
            <a:spLocks noGrp="1"/>
          </p:cNvSpPr>
          <p:nvPr>
            <p:ph type="title"/>
          </p:nvPr>
        </p:nvSpPr>
        <p:spPr/>
        <p:txBody>
          <a:bodyPr/>
          <a:lstStyle/>
          <a:p>
            <a:r>
              <a:rPr lang="en-US" dirty="0" smtClean="0"/>
              <a:t>2</a:t>
            </a:r>
            <a:r>
              <a:rPr lang="en-US" baseline="30000" dirty="0" smtClean="0"/>
              <a:t>nd</a:t>
            </a:r>
            <a:r>
              <a:rPr lang="en-US" dirty="0" smtClean="0"/>
              <a:t> Year of Life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 calcmode="lin" valueType="num">
                                      <p:cBhvr additive="base">
                                        <p:cTn id="22"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additive="base">
                                        <p:cTn id="28"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2">
                                            <p:txEl>
                                              <p:pRg st="3" end="3"/>
                                            </p:txEl>
                                          </p:spTgt>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 calcmode="lin" valueType="num">
                                      <p:cBhvr additive="base">
                                        <p:cTn id="32"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2">
                                            <p:txEl>
                                              <p:pRg st="4" end="4"/>
                                            </p:txEl>
                                          </p:spTgt>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 calcmode="lin" valueType="num">
                                      <p:cBhvr additive="base">
                                        <p:cTn id="36"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2">
                                            <p:txEl>
                                              <p:pRg st="5" end="5"/>
                                            </p:txEl>
                                          </p:spTgt>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2">
                                            <p:txEl>
                                              <p:pRg st="6" end="6"/>
                                            </p:txEl>
                                          </p:spTgt>
                                        </p:tgtEl>
                                        <p:attrNameLst>
                                          <p:attrName>style.visibility</p:attrName>
                                        </p:attrNameLst>
                                      </p:cBhvr>
                                      <p:to>
                                        <p:strVal val="visible"/>
                                      </p:to>
                                    </p:set>
                                    <p:anim calcmode="lin" valueType="num">
                                      <p:cBhvr additive="base">
                                        <p:cTn id="40"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2">
                                            <p:txEl>
                                              <p:pRg st="6" end="6"/>
                                            </p:txEl>
                                          </p:spTgt>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2">
                                            <p:txEl>
                                              <p:pRg st="7" end="7"/>
                                            </p:txEl>
                                          </p:spTgt>
                                        </p:tgtEl>
                                        <p:attrNameLst>
                                          <p:attrName>style.visibility</p:attrName>
                                        </p:attrNameLst>
                                      </p:cBhvr>
                                      <p:to>
                                        <p:strVal val="visible"/>
                                      </p:to>
                                    </p:set>
                                    <p:anim calcmode="lin" valueType="num">
                                      <p:cBhvr additive="base">
                                        <p:cTn id="44"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2">
                                            <p:txEl>
                                              <p:pRg st="7" end="7"/>
                                            </p:txEl>
                                          </p:spTgt>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2">
                                            <p:txEl>
                                              <p:pRg st="8" end="8"/>
                                            </p:txEl>
                                          </p:spTgt>
                                        </p:tgtEl>
                                        <p:attrNameLst>
                                          <p:attrName>style.visibility</p:attrName>
                                        </p:attrNameLst>
                                      </p:cBhvr>
                                      <p:to>
                                        <p:strVal val="visible"/>
                                      </p:to>
                                    </p:set>
                                    <p:anim calcmode="lin" valueType="num">
                                      <p:cBhvr additive="base">
                                        <p:cTn id="48"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2">
                                            <p:txEl>
                                              <p:pRg st="8" end="8"/>
                                            </p:txEl>
                                          </p:spTgt>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 calcmode="lin" valueType="num">
                                      <p:cBhvr additive="base">
                                        <p:cTn id="52" dur="500" fill="hold"/>
                                        <p:tgtEl>
                                          <p:spTgt spid="2">
                                            <p:txEl>
                                              <p:pRg st="9" end="9"/>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2">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Achieves Homeostasis</a:t>
            </a:r>
          </a:p>
          <a:p>
            <a:r>
              <a:rPr lang="en-US" dirty="0" smtClean="0"/>
              <a:t>Learns to Trust Others</a:t>
            </a:r>
          </a:p>
          <a:p>
            <a:r>
              <a:rPr lang="en-US" dirty="0" smtClean="0"/>
              <a:t>Learns Special Relationship Hierarchy between parent and child</a:t>
            </a:r>
            <a:endParaRPr lang="en-US" dirty="0"/>
          </a:p>
        </p:txBody>
      </p:sp>
      <p:sp>
        <p:nvSpPr>
          <p:cNvPr id="3" name="Title 2"/>
          <p:cNvSpPr>
            <a:spLocks noGrp="1"/>
          </p:cNvSpPr>
          <p:nvPr>
            <p:ph type="title"/>
          </p:nvPr>
        </p:nvSpPr>
        <p:spPr/>
        <p:txBody>
          <a:bodyPr/>
          <a:lstStyle/>
          <a:p>
            <a:r>
              <a:rPr lang="en-US" dirty="0" smtClean="0"/>
              <a:t>2</a:t>
            </a:r>
            <a:r>
              <a:rPr lang="en-US" baseline="30000" dirty="0" smtClean="0"/>
              <a:t>nd</a:t>
            </a:r>
            <a:r>
              <a:rPr lang="en-US" dirty="0" smtClean="0"/>
              <a:t> Year of Life</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9" name="Picture 7" descr="C:\Users\Owner\AppData\Local\Microsoft\Windows\Temporary Internet Files\Content.IE5\84Z42CR8\MPj04243900000[1].jpg"/>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304800" y="1371600"/>
            <a:ext cx="8305799" cy="5257800"/>
          </a:xfrm>
          <a:prstGeom prst="rect">
            <a:avLst/>
          </a:prstGeom>
          <a:ln>
            <a:noFill/>
          </a:ln>
          <a:effectLst>
            <a:softEdge rad="112500"/>
          </a:effectLst>
        </p:spPr>
      </p:pic>
      <p:sp>
        <p:nvSpPr>
          <p:cNvPr id="13314" name="Content Placeholder 1"/>
          <p:cNvSpPr>
            <a:spLocks noGrp="1"/>
          </p:cNvSpPr>
          <p:nvPr>
            <p:ph idx="1"/>
          </p:nvPr>
        </p:nvSpPr>
        <p:spPr>
          <a:xfrm>
            <a:off x="457200" y="1481138"/>
            <a:ext cx="8229600" cy="5224462"/>
          </a:xfrm>
        </p:spPr>
        <p:txBody>
          <a:bodyPr/>
          <a:lstStyle/>
          <a:p>
            <a:pPr eaLnBrk="1" hangingPunct="1">
              <a:lnSpc>
                <a:spcPct val="90000"/>
              </a:lnSpc>
            </a:pPr>
            <a:r>
              <a:rPr lang="en-US" sz="2800" dirty="0" smtClean="0"/>
              <a:t>Reach his/her </a:t>
            </a:r>
            <a:r>
              <a:rPr lang="en-US" sz="2800" dirty="0" smtClean="0"/>
              <a:t>full intellectual </a:t>
            </a:r>
            <a:r>
              <a:rPr lang="en-US" sz="2800" dirty="0" smtClean="0"/>
              <a:t>capacity</a:t>
            </a:r>
            <a:endParaRPr lang="en-US" sz="2800" dirty="0" smtClean="0"/>
          </a:p>
          <a:p>
            <a:pPr eaLnBrk="1" hangingPunct="1">
              <a:lnSpc>
                <a:spcPct val="90000"/>
              </a:lnSpc>
            </a:pPr>
            <a:r>
              <a:rPr lang="en-US" sz="2800" dirty="0" smtClean="0"/>
              <a:t>Think in a logical fashion</a:t>
            </a:r>
            <a:endParaRPr lang="en-US" sz="2800" dirty="0" smtClean="0"/>
          </a:p>
          <a:p>
            <a:pPr eaLnBrk="1" hangingPunct="1">
              <a:lnSpc>
                <a:spcPct val="90000"/>
              </a:lnSpc>
            </a:pPr>
            <a:r>
              <a:rPr lang="en-US" sz="2800" dirty="0" smtClean="0"/>
              <a:t>Develop a </a:t>
            </a:r>
            <a:r>
              <a:rPr lang="en-US" sz="2800" dirty="0" smtClean="0"/>
              <a:t>conscience; an internal morality monitor</a:t>
            </a:r>
          </a:p>
          <a:p>
            <a:pPr eaLnBrk="1" hangingPunct="1">
              <a:lnSpc>
                <a:spcPct val="90000"/>
              </a:lnSpc>
            </a:pPr>
            <a:r>
              <a:rPr lang="en-US" sz="2800" dirty="0" smtClean="0"/>
              <a:t>Become self-sufficient </a:t>
            </a:r>
            <a:endParaRPr lang="en-US" sz="2800" dirty="0" smtClean="0"/>
          </a:p>
          <a:p>
            <a:pPr eaLnBrk="1" hangingPunct="1">
              <a:lnSpc>
                <a:spcPct val="90000"/>
              </a:lnSpc>
            </a:pPr>
            <a:r>
              <a:rPr lang="en-US" sz="2800" dirty="0" smtClean="0"/>
              <a:t>Manage strong emotions such as anger, anxiety and guilt</a:t>
            </a:r>
            <a:endParaRPr lang="en-US" sz="2800" dirty="0" smtClean="0"/>
          </a:p>
          <a:p>
            <a:pPr eaLnBrk="1" hangingPunct="1">
              <a:lnSpc>
                <a:spcPct val="90000"/>
              </a:lnSpc>
            </a:pPr>
            <a:r>
              <a:rPr lang="en-US" sz="2800" dirty="0" smtClean="0"/>
              <a:t>Develop </a:t>
            </a:r>
            <a:r>
              <a:rPr lang="en-US" sz="2800" dirty="0" smtClean="0"/>
              <a:t>future </a:t>
            </a:r>
            <a:r>
              <a:rPr lang="en-US" sz="2800" dirty="0" smtClean="0"/>
              <a:t>relationships that are meaningful and lasting and based on a sense of interdependency and love</a:t>
            </a:r>
            <a:endParaRPr lang="en-US" sz="2800" dirty="0" smtClean="0"/>
          </a:p>
          <a:p>
            <a:pPr eaLnBrk="1" hangingPunct="1">
              <a:lnSpc>
                <a:spcPct val="90000"/>
              </a:lnSpc>
            </a:pPr>
            <a:r>
              <a:rPr lang="en-US" sz="2800" dirty="0" smtClean="0"/>
              <a:t>Reduce </a:t>
            </a:r>
            <a:r>
              <a:rPr lang="en-US" sz="2800" dirty="0" smtClean="0"/>
              <a:t>jealousy</a:t>
            </a:r>
          </a:p>
          <a:p>
            <a:pPr eaLnBrk="1" hangingPunct="1">
              <a:lnSpc>
                <a:spcPct val="90000"/>
              </a:lnSpc>
            </a:pPr>
            <a:endParaRPr lang="en-US" sz="2800" dirty="0" smtClean="0"/>
          </a:p>
          <a:p>
            <a:pPr eaLnBrk="1" hangingPunct="1">
              <a:buFont typeface="Wingdings 3" pitchFamily="18" charset="2"/>
              <a:buNone/>
            </a:pPr>
            <a:endParaRPr lang="en-US" dirty="0" smtClean="0"/>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sz="4400" dirty="0" smtClean="0"/>
              <a:t>Attachment Helps The Child To:</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13314">
                                            <p:txEl>
                                              <p:pRg st="0" end="0"/>
                                            </p:txEl>
                                          </p:spTgt>
                                        </p:tgtEl>
                                        <p:attrNameLst>
                                          <p:attrName>style.visibility</p:attrName>
                                        </p:attrNameLst>
                                      </p:cBhvr>
                                      <p:to>
                                        <p:strVal val="visible"/>
                                      </p:to>
                                    </p:set>
                                    <p:anim from="(-#ppt_w/2)" to="(#ppt_x)" calcmode="lin" valueType="num">
                                      <p:cBhvr>
                                        <p:cTn id="15" dur="600" fill="hold">
                                          <p:stCondLst>
                                            <p:cond delay="0"/>
                                          </p:stCondLst>
                                        </p:cTn>
                                        <p:tgtEl>
                                          <p:spTgt spid="13314">
                                            <p:txEl>
                                              <p:pRg st="0" end="0"/>
                                            </p:txEl>
                                          </p:spTgt>
                                        </p:tgtEl>
                                        <p:attrNameLst>
                                          <p:attrName>ppt_x</p:attrName>
                                        </p:attrNameLst>
                                      </p:cBhvr>
                                    </p:anim>
                                    <p:anim from="0" to="-1.0" calcmode="lin" valueType="num">
                                      <p:cBhvr>
                                        <p:cTn id="16" dur="200" decel="50000" autoRev="1" fill="hold">
                                          <p:stCondLst>
                                            <p:cond delay="600"/>
                                          </p:stCondLst>
                                        </p:cTn>
                                        <p:tgtEl>
                                          <p:spTgt spid="13314">
                                            <p:txEl>
                                              <p:pRg st="0" end="0"/>
                                            </p:txEl>
                                          </p:spTgt>
                                        </p:tgtEl>
                                        <p:attrNameLst>
                                          <p:attrName>xshear</p:attrName>
                                        </p:attrNameLst>
                                      </p:cBhvr>
                                    </p:anim>
                                    <p:animScale>
                                      <p:cBhvr>
                                        <p:cTn id="17" dur="200" decel="100000" autoRev="1" fill="hold">
                                          <p:stCondLst>
                                            <p:cond delay="600"/>
                                          </p:stCondLst>
                                        </p:cTn>
                                        <p:tgtEl>
                                          <p:spTgt spid="13314">
                                            <p:txEl>
                                              <p:pRg st="0" end="0"/>
                                            </p:txEl>
                                          </p:spTgt>
                                        </p:tgtEl>
                                      </p:cBhvr>
                                      <p:from x="100000" y="100000"/>
                                      <p:to x="80000" y="100000"/>
                                    </p:animScale>
                                    <p:anim by="(#ppt_h/3+#ppt_w*0.1)" calcmode="lin" valueType="num">
                                      <p:cBhvr additive="sum">
                                        <p:cTn id="18" dur="200" decel="100000" autoRev="1" fill="hold">
                                          <p:stCondLst>
                                            <p:cond delay="600"/>
                                          </p:stCondLst>
                                        </p:cTn>
                                        <p:tgtEl>
                                          <p:spTgt spid="13314">
                                            <p:txEl>
                                              <p:pRg st="0" end="0"/>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nodeType="clickEffect">
                                  <p:stCondLst>
                                    <p:cond delay="0"/>
                                  </p:stCondLst>
                                  <p:childTnLst>
                                    <p:set>
                                      <p:cBhvr>
                                        <p:cTn id="22" dur="1" fill="hold">
                                          <p:stCondLst>
                                            <p:cond delay="0"/>
                                          </p:stCondLst>
                                        </p:cTn>
                                        <p:tgtEl>
                                          <p:spTgt spid="13314">
                                            <p:txEl>
                                              <p:pRg st="1" end="1"/>
                                            </p:txEl>
                                          </p:spTgt>
                                        </p:tgtEl>
                                        <p:attrNameLst>
                                          <p:attrName>style.visibility</p:attrName>
                                        </p:attrNameLst>
                                      </p:cBhvr>
                                      <p:to>
                                        <p:strVal val="visible"/>
                                      </p:to>
                                    </p:set>
                                    <p:anim from="(-#ppt_w/2)" to="(#ppt_x)" calcmode="lin" valueType="num">
                                      <p:cBhvr>
                                        <p:cTn id="23" dur="600" fill="hold">
                                          <p:stCondLst>
                                            <p:cond delay="0"/>
                                          </p:stCondLst>
                                        </p:cTn>
                                        <p:tgtEl>
                                          <p:spTgt spid="13314">
                                            <p:txEl>
                                              <p:pRg st="1" end="1"/>
                                            </p:txEl>
                                          </p:spTgt>
                                        </p:tgtEl>
                                        <p:attrNameLst>
                                          <p:attrName>ppt_x</p:attrName>
                                        </p:attrNameLst>
                                      </p:cBhvr>
                                    </p:anim>
                                    <p:anim from="0" to="-1.0" calcmode="lin" valueType="num">
                                      <p:cBhvr>
                                        <p:cTn id="24" dur="200" decel="50000" autoRev="1" fill="hold">
                                          <p:stCondLst>
                                            <p:cond delay="600"/>
                                          </p:stCondLst>
                                        </p:cTn>
                                        <p:tgtEl>
                                          <p:spTgt spid="13314">
                                            <p:txEl>
                                              <p:pRg st="1" end="1"/>
                                            </p:txEl>
                                          </p:spTgt>
                                        </p:tgtEl>
                                        <p:attrNameLst>
                                          <p:attrName>xshear</p:attrName>
                                        </p:attrNameLst>
                                      </p:cBhvr>
                                    </p:anim>
                                    <p:animScale>
                                      <p:cBhvr>
                                        <p:cTn id="25" dur="200" decel="100000" autoRev="1" fill="hold">
                                          <p:stCondLst>
                                            <p:cond delay="600"/>
                                          </p:stCondLst>
                                        </p:cTn>
                                        <p:tgtEl>
                                          <p:spTgt spid="13314">
                                            <p:txEl>
                                              <p:pRg st="1" end="1"/>
                                            </p:txEl>
                                          </p:spTgt>
                                        </p:tgtEl>
                                      </p:cBhvr>
                                      <p:from x="100000" y="100000"/>
                                      <p:to x="80000" y="100000"/>
                                    </p:animScale>
                                    <p:anim by="(#ppt_h/3+#ppt_w*0.1)" calcmode="lin" valueType="num">
                                      <p:cBhvr additive="sum">
                                        <p:cTn id="26" dur="200" decel="100000" autoRev="1" fill="hold">
                                          <p:stCondLst>
                                            <p:cond delay="600"/>
                                          </p:stCondLst>
                                        </p:cTn>
                                        <p:tgtEl>
                                          <p:spTgt spid="13314">
                                            <p:txEl>
                                              <p:pRg st="1" end="1"/>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nodeType="clickEffect">
                                  <p:stCondLst>
                                    <p:cond delay="0"/>
                                  </p:stCondLst>
                                  <p:childTnLst>
                                    <p:set>
                                      <p:cBhvr>
                                        <p:cTn id="30" dur="1" fill="hold">
                                          <p:stCondLst>
                                            <p:cond delay="0"/>
                                          </p:stCondLst>
                                        </p:cTn>
                                        <p:tgtEl>
                                          <p:spTgt spid="13314">
                                            <p:txEl>
                                              <p:pRg st="2" end="2"/>
                                            </p:txEl>
                                          </p:spTgt>
                                        </p:tgtEl>
                                        <p:attrNameLst>
                                          <p:attrName>style.visibility</p:attrName>
                                        </p:attrNameLst>
                                      </p:cBhvr>
                                      <p:to>
                                        <p:strVal val="visible"/>
                                      </p:to>
                                    </p:set>
                                    <p:anim from="(-#ppt_w/2)" to="(#ppt_x)" calcmode="lin" valueType="num">
                                      <p:cBhvr>
                                        <p:cTn id="31" dur="600" fill="hold">
                                          <p:stCondLst>
                                            <p:cond delay="0"/>
                                          </p:stCondLst>
                                        </p:cTn>
                                        <p:tgtEl>
                                          <p:spTgt spid="13314">
                                            <p:txEl>
                                              <p:pRg st="2" end="2"/>
                                            </p:txEl>
                                          </p:spTgt>
                                        </p:tgtEl>
                                        <p:attrNameLst>
                                          <p:attrName>ppt_x</p:attrName>
                                        </p:attrNameLst>
                                      </p:cBhvr>
                                    </p:anim>
                                    <p:anim from="0" to="-1.0" calcmode="lin" valueType="num">
                                      <p:cBhvr>
                                        <p:cTn id="32" dur="200" decel="50000" autoRev="1" fill="hold">
                                          <p:stCondLst>
                                            <p:cond delay="600"/>
                                          </p:stCondLst>
                                        </p:cTn>
                                        <p:tgtEl>
                                          <p:spTgt spid="13314">
                                            <p:txEl>
                                              <p:pRg st="2" end="2"/>
                                            </p:txEl>
                                          </p:spTgt>
                                        </p:tgtEl>
                                        <p:attrNameLst>
                                          <p:attrName>xshear</p:attrName>
                                        </p:attrNameLst>
                                      </p:cBhvr>
                                    </p:anim>
                                    <p:animScale>
                                      <p:cBhvr>
                                        <p:cTn id="33" dur="200" decel="100000" autoRev="1" fill="hold">
                                          <p:stCondLst>
                                            <p:cond delay="600"/>
                                          </p:stCondLst>
                                        </p:cTn>
                                        <p:tgtEl>
                                          <p:spTgt spid="13314">
                                            <p:txEl>
                                              <p:pRg st="2" end="2"/>
                                            </p:txEl>
                                          </p:spTgt>
                                        </p:tgtEl>
                                      </p:cBhvr>
                                      <p:from x="100000" y="100000"/>
                                      <p:to x="80000" y="100000"/>
                                    </p:animScale>
                                    <p:anim by="(#ppt_h/3+#ppt_w*0.1)" calcmode="lin" valueType="num">
                                      <p:cBhvr additive="sum">
                                        <p:cTn id="34" dur="200" decel="100000" autoRev="1" fill="hold">
                                          <p:stCondLst>
                                            <p:cond delay="600"/>
                                          </p:stCondLst>
                                        </p:cTn>
                                        <p:tgtEl>
                                          <p:spTgt spid="13314">
                                            <p:txEl>
                                              <p:pRg st="2" end="2"/>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nodeType="clickEffect">
                                  <p:stCondLst>
                                    <p:cond delay="0"/>
                                  </p:stCondLst>
                                  <p:childTnLst>
                                    <p:set>
                                      <p:cBhvr>
                                        <p:cTn id="38" dur="1" fill="hold">
                                          <p:stCondLst>
                                            <p:cond delay="0"/>
                                          </p:stCondLst>
                                        </p:cTn>
                                        <p:tgtEl>
                                          <p:spTgt spid="13314">
                                            <p:txEl>
                                              <p:pRg st="3" end="3"/>
                                            </p:txEl>
                                          </p:spTgt>
                                        </p:tgtEl>
                                        <p:attrNameLst>
                                          <p:attrName>style.visibility</p:attrName>
                                        </p:attrNameLst>
                                      </p:cBhvr>
                                      <p:to>
                                        <p:strVal val="visible"/>
                                      </p:to>
                                    </p:set>
                                    <p:anim from="(-#ppt_w/2)" to="(#ppt_x)" calcmode="lin" valueType="num">
                                      <p:cBhvr>
                                        <p:cTn id="39" dur="600" fill="hold">
                                          <p:stCondLst>
                                            <p:cond delay="0"/>
                                          </p:stCondLst>
                                        </p:cTn>
                                        <p:tgtEl>
                                          <p:spTgt spid="13314">
                                            <p:txEl>
                                              <p:pRg st="3" end="3"/>
                                            </p:txEl>
                                          </p:spTgt>
                                        </p:tgtEl>
                                        <p:attrNameLst>
                                          <p:attrName>ppt_x</p:attrName>
                                        </p:attrNameLst>
                                      </p:cBhvr>
                                    </p:anim>
                                    <p:anim from="0" to="-1.0" calcmode="lin" valueType="num">
                                      <p:cBhvr>
                                        <p:cTn id="40" dur="200" decel="50000" autoRev="1" fill="hold">
                                          <p:stCondLst>
                                            <p:cond delay="600"/>
                                          </p:stCondLst>
                                        </p:cTn>
                                        <p:tgtEl>
                                          <p:spTgt spid="13314">
                                            <p:txEl>
                                              <p:pRg st="3" end="3"/>
                                            </p:txEl>
                                          </p:spTgt>
                                        </p:tgtEl>
                                        <p:attrNameLst>
                                          <p:attrName>xshear</p:attrName>
                                        </p:attrNameLst>
                                      </p:cBhvr>
                                    </p:anim>
                                    <p:animScale>
                                      <p:cBhvr>
                                        <p:cTn id="41" dur="200" decel="100000" autoRev="1" fill="hold">
                                          <p:stCondLst>
                                            <p:cond delay="600"/>
                                          </p:stCondLst>
                                        </p:cTn>
                                        <p:tgtEl>
                                          <p:spTgt spid="13314">
                                            <p:txEl>
                                              <p:pRg st="3" end="3"/>
                                            </p:txEl>
                                          </p:spTgt>
                                        </p:tgtEl>
                                      </p:cBhvr>
                                      <p:from x="100000" y="100000"/>
                                      <p:to x="80000" y="100000"/>
                                    </p:animScale>
                                    <p:anim by="(#ppt_h/3+#ppt_w*0.1)" calcmode="lin" valueType="num">
                                      <p:cBhvr additive="sum">
                                        <p:cTn id="42" dur="200" decel="100000" autoRev="1" fill="hold">
                                          <p:stCondLst>
                                            <p:cond delay="600"/>
                                          </p:stCondLst>
                                        </p:cTn>
                                        <p:tgtEl>
                                          <p:spTgt spid="13314">
                                            <p:txEl>
                                              <p:pRg st="3" end="3"/>
                                            </p:txEl>
                                          </p:spTgt>
                                        </p:tgtEl>
                                        <p:attrNameLst>
                                          <p:attrName>ppt_x</p:attrName>
                                        </p:attrNameLst>
                                      </p:cBhvr>
                                    </p:anim>
                                  </p:childTnLst>
                                </p:cTn>
                              </p:par>
                            </p:childTnLst>
                          </p:cTn>
                        </p:par>
                      </p:childTnLst>
                    </p:cTn>
                  </p:par>
                  <p:par>
                    <p:cTn id="43" fill="hold">
                      <p:stCondLst>
                        <p:cond delay="indefinite"/>
                      </p:stCondLst>
                      <p:childTnLst>
                        <p:par>
                          <p:cTn id="44" fill="hold">
                            <p:stCondLst>
                              <p:cond delay="0"/>
                            </p:stCondLst>
                            <p:childTnLst>
                              <p:par>
                                <p:cTn id="45" presetID="34" presetClass="entr" presetSubtype="0" fill="hold" nodeType="clickEffect">
                                  <p:stCondLst>
                                    <p:cond delay="0"/>
                                  </p:stCondLst>
                                  <p:childTnLst>
                                    <p:set>
                                      <p:cBhvr>
                                        <p:cTn id="46" dur="1" fill="hold">
                                          <p:stCondLst>
                                            <p:cond delay="0"/>
                                          </p:stCondLst>
                                        </p:cTn>
                                        <p:tgtEl>
                                          <p:spTgt spid="13314">
                                            <p:txEl>
                                              <p:pRg st="4" end="4"/>
                                            </p:txEl>
                                          </p:spTgt>
                                        </p:tgtEl>
                                        <p:attrNameLst>
                                          <p:attrName>style.visibility</p:attrName>
                                        </p:attrNameLst>
                                      </p:cBhvr>
                                      <p:to>
                                        <p:strVal val="visible"/>
                                      </p:to>
                                    </p:set>
                                    <p:anim from="(-#ppt_w/2)" to="(#ppt_x)" calcmode="lin" valueType="num">
                                      <p:cBhvr>
                                        <p:cTn id="47" dur="600" fill="hold">
                                          <p:stCondLst>
                                            <p:cond delay="0"/>
                                          </p:stCondLst>
                                        </p:cTn>
                                        <p:tgtEl>
                                          <p:spTgt spid="13314">
                                            <p:txEl>
                                              <p:pRg st="4" end="4"/>
                                            </p:txEl>
                                          </p:spTgt>
                                        </p:tgtEl>
                                        <p:attrNameLst>
                                          <p:attrName>ppt_x</p:attrName>
                                        </p:attrNameLst>
                                      </p:cBhvr>
                                    </p:anim>
                                    <p:anim from="0" to="-1.0" calcmode="lin" valueType="num">
                                      <p:cBhvr>
                                        <p:cTn id="48" dur="200" decel="50000" autoRev="1" fill="hold">
                                          <p:stCondLst>
                                            <p:cond delay="600"/>
                                          </p:stCondLst>
                                        </p:cTn>
                                        <p:tgtEl>
                                          <p:spTgt spid="13314">
                                            <p:txEl>
                                              <p:pRg st="4" end="4"/>
                                            </p:txEl>
                                          </p:spTgt>
                                        </p:tgtEl>
                                        <p:attrNameLst>
                                          <p:attrName>xshear</p:attrName>
                                        </p:attrNameLst>
                                      </p:cBhvr>
                                    </p:anim>
                                    <p:animScale>
                                      <p:cBhvr>
                                        <p:cTn id="49" dur="200" decel="100000" autoRev="1" fill="hold">
                                          <p:stCondLst>
                                            <p:cond delay="600"/>
                                          </p:stCondLst>
                                        </p:cTn>
                                        <p:tgtEl>
                                          <p:spTgt spid="13314">
                                            <p:txEl>
                                              <p:pRg st="4" end="4"/>
                                            </p:txEl>
                                          </p:spTgt>
                                        </p:tgtEl>
                                      </p:cBhvr>
                                      <p:from x="100000" y="100000"/>
                                      <p:to x="80000" y="100000"/>
                                    </p:animScale>
                                    <p:anim by="(#ppt_h/3+#ppt_w*0.1)" calcmode="lin" valueType="num">
                                      <p:cBhvr additive="sum">
                                        <p:cTn id="50" dur="200" decel="100000" autoRev="1" fill="hold">
                                          <p:stCondLst>
                                            <p:cond delay="600"/>
                                          </p:stCondLst>
                                        </p:cTn>
                                        <p:tgtEl>
                                          <p:spTgt spid="13314">
                                            <p:txEl>
                                              <p:pRg st="4" end="4"/>
                                            </p:txEl>
                                          </p:spTgt>
                                        </p:tgtEl>
                                        <p:attrNameLst>
                                          <p:attrName>ppt_x</p:attrName>
                                        </p:attrNameLst>
                                      </p:cBhvr>
                                    </p:anim>
                                  </p:childTnLst>
                                </p:cTn>
                              </p:par>
                            </p:childTnLst>
                          </p:cTn>
                        </p:par>
                      </p:childTnLst>
                    </p:cTn>
                  </p:par>
                  <p:par>
                    <p:cTn id="51" fill="hold">
                      <p:stCondLst>
                        <p:cond delay="indefinite"/>
                      </p:stCondLst>
                      <p:childTnLst>
                        <p:par>
                          <p:cTn id="52" fill="hold">
                            <p:stCondLst>
                              <p:cond delay="0"/>
                            </p:stCondLst>
                            <p:childTnLst>
                              <p:par>
                                <p:cTn id="53" presetID="34" presetClass="entr" presetSubtype="0" fill="hold" nodeType="clickEffect">
                                  <p:stCondLst>
                                    <p:cond delay="0"/>
                                  </p:stCondLst>
                                  <p:childTnLst>
                                    <p:set>
                                      <p:cBhvr>
                                        <p:cTn id="54" dur="1" fill="hold">
                                          <p:stCondLst>
                                            <p:cond delay="0"/>
                                          </p:stCondLst>
                                        </p:cTn>
                                        <p:tgtEl>
                                          <p:spTgt spid="13314">
                                            <p:txEl>
                                              <p:pRg st="5" end="5"/>
                                            </p:txEl>
                                          </p:spTgt>
                                        </p:tgtEl>
                                        <p:attrNameLst>
                                          <p:attrName>style.visibility</p:attrName>
                                        </p:attrNameLst>
                                      </p:cBhvr>
                                      <p:to>
                                        <p:strVal val="visible"/>
                                      </p:to>
                                    </p:set>
                                    <p:anim from="(-#ppt_w/2)" to="(#ppt_x)" calcmode="lin" valueType="num">
                                      <p:cBhvr>
                                        <p:cTn id="55" dur="600" fill="hold">
                                          <p:stCondLst>
                                            <p:cond delay="0"/>
                                          </p:stCondLst>
                                        </p:cTn>
                                        <p:tgtEl>
                                          <p:spTgt spid="13314">
                                            <p:txEl>
                                              <p:pRg st="5" end="5"/>
                                            </p:txEl>
                                          </p:spTgt>
                                        </p:tgtEl>
                                        <p:attrNameLst>
                                          <p:attrName>ppt_x</p:attrName>
                                        </p:attrNameLst>
                                      </p:cBhvr>
                                    </p:anim>
                                    <p:anim from="0" to="-1.0" calcmode="lin" valueType="num">
                                      <p:cBhvr>
                                        <p:cTn id="56" dur="200" decel="50000" autoRev="1" fill="hold">
                                          <p:stCondLst>
                                            <p:cond delay="600"/>
                                          </p:stCondLst>
                                        </p:cTn>
                                        <p:tgtEl>
                                          <p:spTgt spid="13314">
                                            <p:txEl>
                                              <p:pRg st="5" end="5"/>
                                            </p:txEl>
                                          </p:spTgt>
                                        </p:tgtEl>
                                        <p:attrNameLst>
                                          <p:attrName>xshear</p:attrName>
                                        </p:attrNameLst>
                                      </p:cBhvr>
                                    </p:anim>
                                    <p:animScale>
                                      <p:cBhvr>
                                        <p:cTn id="57" dur="200" decel="100000" autoRev="1" fill="hold">
                                          <p:stCondLst>
                                            <p:cond delay="600"/>
                                          </p:stCondLst>
                                        </p:cTn>
                                        <p:tgtEl>
                                          <p:spTgt spid="13314">
                                            <p:txEl>
                                              <p:pRg st="5" end="5"/>
                                            </p:txEl>
                                          </p:spTgt>
                                        </p:tgtEl>
                                      </p:cBhvr>
                                      <p:from x="100000" y="100000"/>
                                      <p:to x="80000" y="100000"/>
                                    </p:animScale>
                                    <p:anim by="(#ppt_h/3+#ppt_w*0.1)" calcmode="lin" valueType="num">
                                      <p:cBhvr additive="sum">
                                        <p:cTn id="58" dur="200" decel="100000" autoRev="1" fill="hold">
                                          <p:stCondLst>
                                            <p:cond delay="600"/>
                                          </p:stCondLst>
                                        </p:cTn>
                                        <p:tgtEl>
                                          <p:spTgt spid="13314">
                                            <p:txEl>
                                              <p:pRg st="5" end="5"/>
                                            </p:txEl>
                                          </p:spTgt>
                                        </p:tgtEl>
                                        <p:attrNameLst>
                                          <p:attrName>ppt_x</p:attrName>
                                        </p:attrNameLst>
                                      </p:cBhvr>
                                    </p:anim>
                                  </p:childTnLst>
                                </p:cTn>
                              </p:par>
                            </p:childTnLst>
                          </p:cTn>
                        </p:par>
                      </p:childTnLst>
                    </p:cTn>
                  </p:par>
                  <p:par>
                    <p:cTn id="59" fill="hold">
                      <p:stCondLst>
                        <p:cond delay="indefinite"/>
                      </p:stCondLst>
                      <p:childTnLst>
                        <p:par>
                          <p:cTn id="60" fill="hold">
                            <p:stCondLst>
                              <p:cond delay="0"/>
                            </p:stCondLst>
                            <p:childTnLst>
                              <p:par>
                                <p:cTn id="61" presetID="34" presetClass="entr" presetSubtype="0" fill="hold" nodeType="clickEffect">
                                  <p:stCondLst>
                                    <p:cond delay="0"/>
                                  </p:stCondLst>
                                  <p:childTnLst>
                                    <p:set>
                                      <p:cBhvr>
                                        <p:cTn id="62" dur="1" fill="hold">
                                          <p:stCondLst>
                                            <p:cond delay="0"/>
                                          </p:stCondLst>
                                        </p:cTn>
                                        <p:tgtEl>
                                          <p:spTgt spid="13314">
                                            <p:txEl>
                                              <p:pRg st="6" end="6"/>
                                            </p:txEl>
                                          </p:spTgt>
                                        </p:tgtEl>
                                        <p:attrNameLst>
                                          <p:attrName>style.visibility</p:attrName>
                                        </p:attrNameLst>
                                      </p:cBhvr>
                                      <p:to>
                                        <p:strVal val="visible"/>
                                      </p:to>
                                    </p:set>
                                    <p:anim from="(-#ppt_w/2)" to="(#ppt_x)" calcmode="lin" valueType="num">
                                      <p:cBhvr>
                                        <p:cTn id="63" dur="600" fill="hold">
                                          <p:stCondLst>
                                            <p:cond delay="0"/>
                                          </p:stCondLst>
                                        </p:cTn>
                                        <p:tgtEl>
                                          <p:spTgt spid="13314">
                                            <p:txEl>
                                              <p:pRg st="6" end="6"/>
                                            </p:txEl>
                                          </p:spTgt>
                                        </p:tgtEl>
                                        <p:attrNameLst>
                                          <p:attrName>ppt_x</p:attrName>
                                        </p:attrNameLst>
                                      </p:cBhvr>
                                    </p:anim>
                                    <p:anim from="0" to="-1.0" calcmode="lin" valueType="num">
                                      <p:cBhvr>
                                        <p:cTn id="64" dur="200" decel="50000" autoRev="1" fill="hold">
                                          <p:stCondLst>
                                            <p:cond delay="600"/>
                                          </p:stCondLst>
                                        </p:cTn>
                                        <p:tgtEl>
                                          <p:spTgt spid="13314">
                                            <p:txEl>
                                              <p:pRg st="6" end="6"/>
                                            </p:txEl>
                                          </p:spTgt>
                                        </p:tgtEl>
                                        <p:attrNameLst>
                                          <p:attrName>xshear</p:attrName>
                                        </p:attrNameLst>
                                      </p:cBhvr>
                                    </p:anim>
                                    <p:animScale>
                                      <p:cBhvr>
                                        <p:cTn id="65" dur="200" decel="100000" autoRev="1" fill="hold">
                                          <p:stCondLst>
                                            <p:cond delay="600"/>
                                          </p:stCondLst>
                                        </p:cTn>
                                        <p:tgtEl>
                                          <p:spTgt spid="13314">
                                            <p:txEl>
                                              <p:pRg st="6" end="6"/>
                                            </p:txEl>
                                          </p:spTgt>
                                        </p:tgtEl>
                                      </p:cBhvr>
                                      <p:from x="100000" y="100000"/>
                                      <p:to x="80000" y="100000"/>
                                    </p:animScale>
                                    <p:anim by="(#ppt_h/3+#ppt_w*0.1)" calcmode="lin" valueType="num">
                                      <p:cBhvr additive="sum">
                                        <p:cTn id="66" dur="200" decel="100000" autoRev="1" fill="hold">
                                          <p:stCondLst>
                                            <p:cond delay="600"/>
                                          </p:stCondLst>
                                        </p:cTn>
                                        <p:tgtEl>
                                          <p:spTgt spid="13314">
                                            <p:txEl>
                                              <p:pRg st="6" end="6"/>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Arousal or Child Wants</a:t>
            </a:r>
          </a:p>
          <a:p>
            <a:r>
              <a:rPr lang="en-US" dirty="0" smtClean="0"/>
              <a:t>Child Rages</a:t>
            </a:r>
          </a:p>
          <a:p>
            <a:r>
              <a:rPr lang="en-US" dirty="0" smtClean="0"/>
              <a:t>Parent Silences through Abuse</a:t>
            </a:r>
          </a:p>
          <a:p>
            <a:pPr lvl="1"/>
            <a:r>
              <a:rPr lang="en-US" dirty="0" smtClean="0"/>
              <a:t>Physical, verbal, emotional, neglect</a:t>
            </a:r>
          </a:p>
          <a:p>
            <a:r>
              <a:rPr lang="en-US" dirty="0" smtClean="0"/>
              <a:t>Gratification</a:t>
            </a:r>
          </a:p>
          <a:p>
            <a:pPr lvl="1"/>
            <a:r>
              <a:rPr lang="en-US" dirty="0" smtClean="0"/>
              <a:t>Defensiveness</a:t>
            </a:r>
          </a:p>
          <a:p>
            <a:pPr lvl="1"/>
            <a:r>
              <a:rPr lang="en-US" dirty="0" smtClean="0"/>
              <a:t>Self-Abuse</a:t>
            </a:r>
          </a:p>
          <a:p>
            <a:pPr lvl="1"/>
            <a:r>
              <a:rPr lang="en-US" dirty="0" smtClean="0"/>
              <a:t>Lack of Trust</a:t>
            </a:r>
          </a:p>
          <a:p>
            <a:endParaRPr lang="en-US" dirty="0" smtClean="0"/>
          </a:p>
          <a:p>
            <a:pPr lvl="1"/>
            <a:endParaRPr lang="en-US" dirty="0"/>
          </a:p>
        </p:txBody>
      </p:sp>
      <p:sp>
        <p:nvSpPr>
          <p:cNvPr id="3" name="Title 2"/>
          <p:cNvSpPr>
            <a:spLocks noGrp="1"/>
          </p:cNvSpPr>
          <p:nvPr>
            <p:ph type="title"/>
          </p:nvPr>
        </p:nvSpPr>
        <p:spPr/>
        <p:txBody>
          <a:bodyPr/>
          <a:lstStyle/>
          <a:p>
            <a:r>
              <a:rPr lang="en-US" dirty="0" smtClean="0"/>
              <a:t>The Cycle of Abuse and Neglect</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Owner\AppData\Local\Microsoft\Windows\Temporary Internet Files\Content.IE5\Y7XRK5PL\MPj04230410000[1].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1143000" y="914400"/>
            <a:ext cx="6858000" cy="5181600"/>
          </a:xfrm>
          <a:prstGeom prst="rect">
            <a:avLst/>
          </a:prstGeom>
          <a:noFill/>
        </p:spPr>
      </p:pic>
      <p:sp>
        <p:nvSpPr>
          <p:cNvPr id="6" name="Title 5"/>
          <p:cNvSpPr>
            <a:spLocks noGrp="1"/>
          </p:cNvSpPr>
          <p:nvPr>
            <p:ph type="title"/>
          </p:nvPr>
        </p:nvSpPr>
        <p:spPr>
          <a:xfrm>
            <a:off x="722376" y="457200"/>
            <a:ext cx="7772400" cy="5791200"/>
          </a:xfrm>
        </p:spPr>
        <p:txBody>
          <a:bodyPr/>
          <a:lstStyle/>
          <a:p>
            <a:endParaRPr lang="en-US" dirty="0"/>
          </a:p>
        </p:txBody>
      </p:sp>
      <p:sp>
        <p:nvSpPr>
          <p:cNvPr id="2" name="Content Placeholder 1"/>
          <p:cNvSpPr>
            <a:spLocks noGrp="1"/>
          </p:cNvSpPr>
          <p:nvPr>
            <p:ph type="body" idx="1"/>
          </p:nvPr>
        </p:nvSpPr>
        <p:spPr/>
        <p:txBody>
          <a:bodyPr/>
          <a:lstStyle/>
          <a:p>
            <a:r>
              <a:rPr lang="en-US" sz="3600" dirty="0" smtClean="0"/>
              <a:t>Disruption to Attachment Process Can be due to a variety of issues</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Child Risk Factors</a:t>
            </a:r>
            <a:endParaRPr lang="en-US" dirty="0"/>
          </a:p>
        </p:txBody>
      </p:sp>
      <p:sp>
        <p:nvSpPr>
          <p:cNvPr id="9" name="Text Placeholder 8"/>
          <p:cNvSpPr>
            <a:spLocks noGrp="1"/>
          </p:cNvSpPr>
          <p:nvPr>
            <p:ph type="body" idx="1"/>
          </p:nvPr>
        </p:nvSpPr>
        <p:spPr/>
        <p:txBody>
          <a:bodyPr/>
          <a:lstStyle/>
          <a:p>
            <a:endParaRPr lang="en-US" dirty="0"/>
          </a:p>
        </p:txBody>
      </p:sp>
      <p:sp>
        <p:nvSpPr>
          <p:cNvPr id="11" name="Text Placeholder 10"/>
          <p:cNvSpPr>
            <a:spLocks noGrp="1"/>
          </p:cNvSpPr>
          <p:nvPr>
            <p:ph type="body" sz="half" idx="3"/>
          </p:nvPr>
        </p:nvSpPr>
        <p:spPr/>
        <p:txBody>
          <a:bodyPr/>
          <a:lstStyle/>
          <a:p>
            <a:endParaRPr lang="en-US" dirty="0"/>
          </a:p>
        </p:txBody>
      </p:sp>
      <p:sp>
        <p:nvSpPr>
          <p:cNvPr id="10" name="Content Placeholder 9"/>
          <p:cNvSpPr>
            <a:spLocks noGrp="1"/>
          </p:cNvSpPr>
          <p:nvPr>
            <p:ph sz="quarter" idx="2"/>
          </p:nvPr>
        </p:nvSpPr>
        <p:spPr/>
        <p:txBody>
          <a:bodyPr/>
          <a:lstStyle/>
          <a:p>
            <a:endParaRPr lang="en-US" dirty="0"/>
          </a:p>
        </p:txBody>
      </p:sp>
      <p:sp>
        <p:nvSpPr>
          <p:cNvPr id="12" name="Content Placeholder 11"/>
          <p:cNvSpPr>
            <a:spLocks noGrp="1"/>
          </p:cNvSpPr>
          <p:nvPr>
            <p:ph sz="quarter" idx="4"/>
          </p:nvPr>
        </p:nvSpPr>
        <p:spPr>
          <a:xfrm>
            <a:off x="4645025" y="1444294"/>
            <a:ext cx="4041775" cy="4042106"/>
          </a:xfrm>
        </p:spPr>
        <p:txBody>
          <a:bodyPr/>
          <a:lstStyle/>
          <a:p>
            <a:r>
              <a:rPr lang="en-US" dirty="0" smtClean="0"/>
              <a:t>Medically Fragile</a:t>
            </a:r>
          </a:p>
          <a:p>
            <a:pPr lvl="1">
              <a:buNone/>
            </a:pPr>
            <a:r>
              <a:rPr lang="en-US" dirty="0" smtClean="0"/>
              <a:t>Or sickly from birth</a:t>
            </a:r>
          </a:p>
          <a:p>
            <a:r>
              <a:rPr lang="en-US" dirty="0" smtClean="0"/>
              <a:t>Drug or Alcohol Affected</a:t>
            </a:r>
          </a:p>
          <a:p>
            <a:r>
              <a:rPr lang="en-US" dirty="0" smtClean="0"/>
              <a:t>Birth Trauma</a:t>
            </a:r>
          </a:p>
          <a:p>
            <a:r>
              <a:rPr lang="en-US" dirty="0" smtClean="0"/>
              <a:t>Temperamental Difficulties</a:t>
            </a:r>
          </a:p>
          <a:p>
            <a:pPr lvl="1"/>
            <a:r>
              <a:rPr lang="en-US" dirty="0" smtClean="0"/>
              <a:t>Raging/Fits/Difficulty soothing</a:t>
            </a:r>
          </a:p>
          <a:p>
            <a:r>
              <a:rPr lang="en-US" dirty="0" smtClean="0"/>
              <a:t>Genetic Predisposition</a:t>
            </a:r>
          </a:p>
          <a:p>
            <a:endParaRPr lang="en-US" dirty="0" smtClean="0"/>
          </a:p>
          <a:p>
            <a:pPr>
              <a:buNone/>
            </a:pPr>
            <a:endParaRPr lang="en-US" dirty="0"/>
          </a:p>
        </p:txBody>
      </p:sp>
      <p:pic>
        <p:nvPicPr>
          <p:cNvPr id="40962" name="Picture 2" descr="C:\Users\Owner\AppData\Local\Microsoft\Windows\Temporary Internet Files\Content.IE5\UU0WJLNN\MPj04223030000[1].jpg"/>
          <p:cNvPicPr>
            <a:picLocks noChangeAspect="1" noChangeArrowheads="1"/>
          </p:cNvPicPr>
          <p:nvPr/>
        </p:nvPicPr>
        <p:blipFill>
          <a:blip r:embed="rId2"/>
          <a:srcRect/>
          <a:stretch>
            <a:fillRect/>
          </a:stretch>
        </p:blipFill>
        <p:spPr bwMode="auto">
          <a:xfrm>
            <a:off x="762000" y="1435542"/>
            <a:ext cx="3429000" cy="398061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 from="(-#ppt_w/2)" to="(#ppt_x)" calcmode="lin" valueType="num">
                                      <p:cBhvr>
                                        <p:cTn id="12" dur="600" fill="hold">
                                          <p:stCondLst>
                                            <p:cond delay="0"/>
                                          </p:stCondLst>
                                        </p:cTn>
                                        <p:tgtEl>
                                          <p:spTgt spid="12">
                                            <p:txEl>
                                              <p:pRg st="0" end="0"/>
                                            </p:txEl>
                                          </p:spTgt>
                                        </p:tgtEl>
                                        <p:attrNameLst>
                                          <p:attrName>ppt_x</p:attrName>
                                        </p:attrNameLst>
                                      </p:cBhvr>
                                    </p:anim>
                                    <p:anim from="0" to="-1.0" calcmode="lin" valueType="num">
                                      <p:cBhvr>
                                        <p:cTn id="13" dur="200" decel="50000" autoRev="1" fill="hold">
                                          <p:stCondLst>
                                            <p:cond delay="600"/>
                                          </p:stCondLst>
                                        </p:cTn>
                                        <p:tgtEl>
                                          <p:spTgt spid="12">
                                            <p:txEl>
                                              <p:pRg st="0" end="0"/>
                                            </p:txEl>
                                          </p:spTgt>
                                        </p:tgtEl>
                                        <p:attrNameLst>
                                          <p:attrName>xshear</p:attrName>
                                        </p:attrNameLst>
                                      </p:cBhvr>
                                    </p:anim>
                                    <p:animScale>
                                      <p:cBhvr>
                                        <p:cTn id="14" dur="200" decel="100000" autoRev="1" fill="hold">
                                          <p:stCondLst>
                                            <p:cond delay="600"/>
                                          </p:stCondLst>
                                        </p:cTn>
                                        <p:tgtEl>
                                          <p:spTgt spid="12">
                                            <p:txEl>
                                              <p:pRg st="0" end="0"/>
                                            </p:txEl>
                                          </p:spTgt>
                                        </p:tgtEl>
                                      </p:cBhvr>
                                      <p:from x="100000" y="100000"/>
                                      <p:to x="80000" y="100000"/>
                                    </p:animScale>
                                    <p:anim by="(#ppt_h/3+#ppt_w*0.1)" calcmode="lin" valueType="num">
                                      <p:cBhvr additive="sum">
                                        <p:cTn id="15" dur="200" decel="100000" autoRev="1" fill="hold">
                                          <p:stCondLst>
                                            <p:cond delay="600"/>
                                          </p:stCondLst>
                                        </p:cTn>
                                        <p:tgtEl>
                                          <p:spTgt spid="12">
                                            <p:txEl>
                                              <p:pRg st="0" end="0"/>
                                            </p:txEl>
                                          </p:spTgt>
                                        </p:tgtEl>
                                        <p:attrNameLst>
                                          <p:attrName>ppt_x</p:attrName>
                                        </p:attrNameLst>
                                      </p:cBhvr>
                                    </p:anim>
                                  </p:childTnLst>
                                </p:cTn>
                              </p:par>
                              <p:par>
                                <p:cTn id="16" presetID="34" presetClass="entr" presetSubtype="0" fill="hold" nodeType="with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anim from="(-#ppt_w/2)" to="(#ppt_x)" calcmode="lin" valueType="num">
                                      <p:cBhvr>
                                        <p:cTn id="18" dur="600" fill="hold">
                                          <p:stCondLst>
                                            <p:cond delay="0"/>
                                          </p:stCondLst>
                                        </p:cTn>
                                        <p:tgtEl>
                                          <p:spTgt spid="12">
                                            <p:txEl>
                                              <p:pRg st="1" end="1"/>
                                            </p:txEl>
                                          </p:spTgt>
                                        </p:tgtEl>
                                        <p:attrNameLst>
                                          <p:attrName>ppt_x</p:attrName>
                                        </p:attrNameLst>
                                      </p:cBhvr>
                                    </p:anim>
                                    <p:anim from="0" to="-1.0" calcmode="lin" valueType="num">
                                      <p:cBhvr>
                                        <p:cTn id="19" dur="200" decel="50000" autoRev="1" fill="hold">
                                          <p:stCondLst>
                                            <p:cond delay="600"/>
                                          </p:stCondLst>
                                        </p:cTn>
                                        <p:tgtEl>
                                          <p:spTgt spid="12">
                                            <p:txEl>
                                              <p:pRg st="1" end="1"/>
                                            </p:txEl>
                                          </p:spTgt>
                                        </p:tgtEl>
                                        <p:attrNameLst>
                                          <p:attrName>xshear</p:attrName>
                                        </p:attrNameLst>
                                      </p:cBhvr>
                                    </p:anim>
                                    <p:animScale>
                                      <p:cBhvr>
                                        <p:cTn id="20" dur="200" decel="100000" autoRev="1" fill="hold">
                                          <p:stCondLst>
                                            <p:cond delay="600"/>
                                          </p:stCondLst>
                                        </p:cTn>
                                        <p:tgtEl>
                                          <p:spTgt spid="12">
                                            <p:txEl>
                                              <p:pRg st="1" end="1"/>
                                            </p:txEl>
                                          </p:spTgt>
                                        </p:tgtEl>
                                      </p:cBhvr>
                                      <p:from x="100000" y="100000"/>
                                      <p:to x="80000" y="100000"/>
                                    </p:animScale>
                                    <p:anim by="(#ppt_h/3+#ppt_w*0.1)" calcmode="lin" valueType="num">
                                      <p:cBhvr additive="sum">
                                        <p:cTn id="21" dur="200" decel="100000" autoRev="1" fill="hold">
                                          <p:stCondLst>
                                            <p:cond delay="600"/>
                                          </p:stCondLst>
                                        </p:cTn>
                                        <p:tgtEl>
                                          <p:spTgt spid="12">
                                            <p:txEl>
                                              <p:pRg st="1" end="1"/>
                                            </p:txEl>
                                          </p:spTgt>
                                        </p:tgtEl>
                                        <p:attrNameLst>
                                          <p:attrName>ppt_x</p:attrName>
                                        </p:attrNameLst>
                                      </p:cBhvr>
                                    </p:anim>
                                  </p:childTnLst>
                                </p:cTn>
                              </p:par>
                            </p:childTnLst>
                          </p:cTn>
                        </p:par>
                      </p:childTnLst>
                    </p:cTn>
                  </p:par>
                  <p:par>
                    <p:cTn id="22" fill="hold">
                      <p:stCondLst>
                        <p:cond delay="indefinite"/>
                      </p:stCondLst>
                      <p:childTnLst>
                        <p:par>
                          <p:cTn id="23" fill="hold">
                            <p:stCondLst>
                              <p:cond delay="0"/>
                            </p:stCondLst>
                            <p:childTnLst>
                              <p:par>
                                <p:cTn id="24" presetID="34" presetClass="entr" presetSubtype="0" fill="hold" nodeType="clickEffect">
                                  <p:stCondLst>
                                    <p:cond delay="0"/>
                                  </p:stCondLst>
                                  <p:childTnLst>
                                    <p:set>
                                      <p:cBhvr>
                                        <p:cTn id="25" dur="1" fill="hold">
                                          <p:stCondLst>
                                            <p:cond delay="0"/>
                                          </p:stCondLst>
                                        </p:cTn>
                                        <p:tgtEl>
                                          <p:spTgt spid="12">
                                            <p:txEl>
                                              <p:pRg st="2" end="2"/>
                                            </p:txEl>
                                          </p:spTgt>
                                        </p:tgtEl>
                                        <p:attrNameLst>
                                          <p:attrName>style.visibility</p:attrName>
                                        </p:attrNameLst>
                                      </p:cBhvr>
                                      <p:to>
                                        <p:strVal val="visible"/>
                                      </p:to>
                                    </p:set>
                                    <p:anim from="(-#ppt_w/2)" to="(#ppt_x)" calcmode="lin" valueType="num">
                                      <p:cBhvr>
                                        <p:cTn id="26" dur="600" fill="hold">
                                          <p:stCondLst>
                                            <p:cond delay="0"/>
                                          </p:stCondLst>
                                        </p:cTn>
                                        <p:tgtEl>
                                          <p:spTgt spid="12">
                                            <p:txEl>
                                              <p:pRg st="2" end="2"/>
                                            </p:txEl>
                                          </p:spTgt>
                                        </p:tgtEl>
                                        <p:attrNameLst>
                                          <p:attrName>ppt_x</p:attrName>
                                        </p:attrNameLst>
                                      </p:cBhvr>
                                    </p:anim>
                                    <p:anim from="0" to="-1.0" calcmode="lin" valueType="num">
                                      <p:cBhvr>
                                        <p:cTn id="27" dur="200" decel="50000" autoRev="1" fill="hold">
                                          <p:stCondLst>
                                            <p:cond delay="600"/>
                                          </p:stCondLst>
                                        </p:cTn>
                                        <p:tgtEl>
                                          <p:spTgt spid="12">
                                            <p:txEl>
                                              <p:pRg st="2" end="2"/>
                                            </p:txEl>
                                          </p:spTgt>
                                        </p:tgtEl>
                                        <p:attrNameLst>
                                          <p:attrName>xshear</p:attrName>
                                        </p:attrNameLst>
                                      </p:cBhvr>
                                    </p:anim>
                                    <p:animScale>
                                      <p:cBhvr>
                                        <p:cTn id="28" dur="200" decel="100000" autoRev="1" fill="hold">
                                          <p:stCondLst>
                                            <p:cond delay="600"/>
                                          </p:stCondLst>
                                        </p:cTn>
                                        <p:tgtEl>
                                          <p:spTgt spid="12">
                                            <p:txEl>
                                              <p:pRg st="2" end="2"/>
                                            </p:txEl>
                                          </p:spTgt>
                                        </p:tgtEl>
                                      </p:cBhvr>
                                      <p:from x="100000" y="100000"/>
                                      <p:to x="80000" y="100000"/>
                                    </p:animScale>
                                    <p:anim by="(#ppt_h/3+#ppt_w*0.1)" calcmode="lin" valueType="num">
                                      <p:cBhvr additive="sum">
                                        <p:cTn id="29" dur="200" decel="100000" autoRev="1" fill="hold">
                                          <p:stCondLst>
                                            <p:cond delay="600"/>
                                          </p:stCondLst>
                                        </p:cTn>
                                        <p:tgtEl>
                                          <p:spTgt spid="12">
                                            <p:txEl>
                                              <p:pRg st="2" end="2"/>
                                            </p:txEl>
                                          </p:spTgt>
                                        </p:tgtEl>
                                        <p:attrNameLst>
                                          <p:attrName>ppt_x</p:attrName>
                                        </p:attrNameLst>
                                      </p:cBhvr>
                                    </p:anim>
                                  </p:childTnLst>
                                </p:cTn>
                              </p:par>
                            </p:childTnLst>
                          </p:cTn>
                        </p:par>
                      </p:childTnLst>
                    </p:cTn>
                  </p:par>
                  <p:par>
                    <p:cTn id="30" fill="hold">
                      <p:stCondLst>
                        <p:cond delay="indefinite"/>
                      </p:stCondLst>
                      <p:childTnLst>
                        <p:par>
                          <p:cTn id="31" fill="hold">
                            <p:stCondLst>
                              <p:cond delay="0"/>
                            </p:stCondLst>
                            <p:childTnLst>
                              <p:par>
                                <p:cTn id="32" presetID="34" presetClass="entr" presetSubtype="0" fill="hold" nodeType="clickEffect">
                                  <p:stCondLst>
                                    <p:cond delay="0"/>
                                  </p:stCondLst>
                                  <p:childTnLst>
                                    <p:set>
                                      <p:cBhvr>
                                        <p:cTn id="33" dur="1" fill="hold">
                                          <p:stCondLst>
                                            <p:cond delay="0"/>
                                          </p:stCondLst>
                                        </p:cTn>
                                        <p:tgtEl>
                                          <p:spTgt spid="12">
                                            <p:txEl>
                                              <p:pRg st="3" end="3"/>
                                            </p:txEl>
                                          </p:spTgt>
                                        </p:tgtEl>
                                        <p:attrNameLst>
                                          <p:attrName>style.visibility</p:attrName>
                                        </p:attrNameLst>
                                      </p:cBhvr>
                                      <p:to>
                                        <p:strVal val="visible"/>
                                      </p:to>
                                    </p:set>
                                    <p:anim from="(-#ppt_w/2)" to="(#ppt_x)" calcmode="lin" valueType="num">
                                      <p:cBhvr>
                                        <p:cTn id="34" dur="600" fill="hold">
                                          <p:stCondLst>
                                            <p:cond delay="0"/>
                                          </p:stCondLst>
                                        </p:cTn>
                                        <p:tgtEl>
                                          <p:spTgt spid="12">
                                            <p:txEl>
                                              <p:pRg st="3" end="3"/>
                                            </p:txEl>
                                          </p:spTgt>
                                        </p:tgtEl>
                                        <p:attrNameLst>
                                          <p:attrName>ppt_x</p:attrName>
                                        </p:attrNameLst>
                                      </p:cBhvr>
                                    </p:anim>
                                    <p:anim from="0" to="-1.0" calcmode="lin" valueType="num">
                                      <p:cBhvr>
                                        <p:cTn id="35" dur="200" decel="50000" autoRev="1" fill="hold">
                                          <p:stCondLst>
                                            <p:cond delay="600"/>
                                          </p:stCondLst>
                                        </p:cTn>
                                        <p:tgtEl>
                                          <p:spTgt spid="12">
                                            <p:txEl>
                                              <p:pRg st="3" end="3"/>
                                            </p:txEl>
                                          </p:spTgt>
                                        </p:tgtEl>
                                        <p:attrNameLst>
                                          <p:attrName>xshear</p:attrName>
                                        </p:attrNameLst>
                                      </p:cBhvr>
                                    </p:anim>
                                    <p:animScale>
                                      <p:cBhvr>
                                        <p:cTn id="36" dur="200" decel="100000" autoRev="1" fill="hold">
                                          <p:stCondLst>
                                            <p:cond delay="600"/>
                                          </p:stCondLst>
                                        </p:cTn>
                                        <p:tgtEl>
                                          <p:spTgt spid="12">
                                            <p:txEl>
                                              <p:pRg st="3" end="3"/>
                                            </p:txEl>
                                          </p:spTgt>
                                        </p:tgtEl>
                                      </p:cBhvr>
                                      <p:from x="100000" y="100000"/>
                                      <p:to x="80000" y="100000"/>
                                    </p:animScale>
                                    <p:anim by="(#ppt_h/3+#ppt_w*0.1)" calcmode="lin" valueType="num">
                                      <p:cBhvr additive="sum">
                                        <p:cTn id="37" dur="200" decel="100000" autoRev="1" fill="hold">
                                          <p:stCondLst>
                                            <p:cond delay="600"/>
                                          </p:stCondLst>
                                        </p:cTn>
                                        <p:tgtEl>
                                          <p:spTgt spid="12">
                                            <p:txEl>
                                              <p:pRg st="3" end="3"/>
                                            </p:txEl>
                                          </p:spTgt>
                                        </p:tgtEl>
                                        <p:attrNameLst>
                                          <p:attrName>ppt_x</p:attrName>
                                        </p:attrNameLst>
                                      </p:cBhvr>
                                    </p:anim>
                                  </p:childTnLst>
                                </p:cTn>
                              </p:par>
                            </p:childTnLst>
                          </p:cTn>
                        </p:par>
                      </p:childTnLst>
                    </p:cTn>
                  </p:par>
                  <p:par>
                    <p:cTn id="38" fill="hold">
                      <p:stCondLst>
                        <p:cond delay="indefinite"/>
                      </p:stCondLst>
                      <p:childTnLst>
                        <p:par>
                          <p:cTn id="39" fill="hold">
                            <p:stCondLst>
                              <p:cond delay="0"/>
                            </p:stCondLst>
                            <p:childTnLst>
                              <p:par>
                                <p:cTn id="40" presetID="34" presetClass="entr" presetSubtype="0" fill="hold" nodeType="clickEffect">
                                  <p:stCondLst>
                                    <p:cond delay="0"/>
                                  </p:stCondLst>
                                  <p:childTnLst>
                                    <p:set>
                                      <p:cBhvr>
                                        <p:cTn id="41" dur="1" fill="hold">
                                          <p:stCondLst>
                                            <p:cond delay="0"/>
                                          </p:stCondLst>
                                        </p:cTn>
                                        <p:tgtEl>
                                          <p:spTgt spid="12">
                                            <p:txEl>
                                              <p:pRg st="4" end="4"/>
                                            </p:txEl>
                                          </p:spTgt>
                                        </p:tgtEl>
                                        <p:attrNameLst>
                                          <p:attrName>style.visibility</p:attrName>
                                        </p:attrNameLst>
                                      </p:cBhvr>
                                      <p:to>
                                        <p:strVal val="visible"/>
                                      </p:to>
                                    </p:set>
                                    <p:anim from="(-#ppt_w/2)" to="(#ppt_x)" calcmode="lin" valueType="num">
                                      <p:cBhvr>
                                        <p:cTn id="42" dur="600" fill="hold">
                                          <p:stCondLst>
                                            <p:cond delay="0"/>
                                          </p:stCondLst>
                                        </p:cTn>
                                        <p:tgtEl>
                                          <p:spTgt spid="12">
                                            <p:txEl>
                                              <p:pRg st="4" end="4"/>
                                            </p:txEl>
                                          </p:spTgt>
                                        </p:tgtEl>
                                        <p:attrNameLst>
                                          <p:attrName>ppt_x</p:attrName>
                                        </p:attrNameLst>
                                      </p:cBhvr>
                                    </p:anim>
                                    <p:anim from="0" to="-1.0" calcmode="lin" valueType="num">
                                      <p:cBhvr>
                                        <p:cTn id="43" dur="200" decel="50000" autoRev="1" fill="hold">
                                          <p:stCondLst>
                                            <p:cond delay="600"/>
                                          </p:stCondLst>
                                        </p:cTn>
                                        <p:tgtEl>
                                          <p:spTgt spid="12">
                                            <p:txEl>
                                              <p:pRg st="4" end="4"/>
                                            </p:txEl>
                                          </p:spTgt>
                                        </p:tgtEl>
                                        <p:attrNameLst>
                                          <p:attrName>xshear</p:attrName>
                                        </p:attrNameLst>
                                      </p:cBhvr>
                                    </p:anim>
                                    <p:animScale>
                                      <p:cBhvr>
                                        <p:cTn id="44" dur="200" decel="100000" autoRev="1" fill="hold">
                                          <p:stCondLst>
                                            <p:cond delay="600"/>
                                          </p:stCondLst>
                                        </p:cTn>
                                        <p:tgtEl>
                                          <p:spTgt spid="12">
                                            <p:txEl>
                                              <p:pRg st="4" end="4"/>
                                            </p:txEl>
                                          </p:spTgt>
                                        </p:tgtEl>
                                      </p:cBhvr>
                                      <p:from x="100000" y="100000"/>
                                      <p:to x="80000" y="100000"/>
                                    </p:animScale>
                                    <p:anim by="(#ppt_h/3+#ppt_w*0.1)" calcmode="lin" valueType="num">
                                      <p:cBhvr additive="sum">
                                        <p:cTn id="45" dur="200" decel="100000" autoRev="1" fill="hold">
                                          <p:stCondLst>
                                            <p:cond delay="600"/>
                                          </p:stCondLst>
                                        </p:cTn>
                                        <p:tgtEl>
                                          <p:spTgt spid="12">
                                            <p:txEl>
                                              <p:pRg st="4" end="4"/>
                                            </p:txEl>
                                          </p:spTgt>
                                        </p:tgtEl>
                                        <p:attrNameLst>
                                          <p:attrName>ppt_x</p:attrName>
                                        </p:attrNameLst>
                                      </p:cBhvr>
                                    </p:anim>
                                  </p:childTnLst>
                                </p:cTn>
                              </p:par>
                            </p:childTnLst>
                          </p:cTn>
                        </p:par>
                      </p:childTnLst>
                    </p:cTn>
                  </p:par>
                  <p:par>
                    <p:cTn id="46" fill="hold">
                      <p:stCondLst>
                        <p:cond delay="indefinite"/>
                      </p:stCondLst>
                      <p:childTnLst>
                        <p:par>
                          <p:cTn id="47" fill="hold">
                            <p:stCondLst>
                              <p:cond delay="0"/>
                            </p:stCondLst>
                            <p:childTnLst>
                              <p:par>
                                <p:cTn id="48" presetID="34" presetClass="entr" presetSubtype="0" fill="hold" nodeType="clickEffect">
                                  <p:stCondLst>
                                    <p:cond delay="0"/>
                                  </p:stCondLst>
                                  <p:childTnLst>
                                    <p:set>
                                      <p:cBhvr>
                                        <p:cTn id="49" dur="1" fill="hold">
                                          <p:stCondLst>
                                            <p:cond delay="0"/>
                                          </p:stCondLst>
                                        </p:cTn>
                                        <p:tgtEl>
                                          <p:spTgt spid="12">
                                            <p:txEl>
                                              <p:pRg st="5" end="5"/>
                                            </p:txEl>
                                          </p:spTgt>
                                        </p:tgtEl>
                                        <p:attrNameLst>
                                          <p:attrName>style.visibility</p:attrName>
                                        </p:attrNameLst>
                                      </p:cBhvr>
                                      <p:to>
                                        <p:strVal val="visible"/>
                                      </p:to>
                                    </p:set>
                                    <p:anim from="(-#ppt_w/2)" to="(#ppt_x)" calcmode="lin" valueType="num">
                                      <p:cBhvr>
                                        <p:cTn id="50" dur="600" fill="hold">
                                          <p:stCondLst>
                                            <p:cond delay="0"/>
                                          </p:stCondLst>
                                        </p:cTn>
                                        <p:tgtEl>
                                          <p:spTgt spid="12">
                                            <p:txEl>
                                              <p:pRg st="5" end="5"/>
                                            </p:txEl>
                                          </p:spTgt>
                                        </p:tgtEl>
                                        <p:attrNameLst>
                                          <p:attrName>ppt_x</p:attrName>
                                        </p:attrNameLst>
                                      </p:cBhvr>
                                    </p:anim>
                                    <p:anim from="0" to="-1.0" calcmode="lin" valueType="num">
                                      <p:cBhvr>
                                        <p:cTn id="51" dur="200" decel="50000" autoRev="1" fill="hold">
                                          <p:stCondLst>
                                            <p:cond delay="600"/>
                                          </p:stCondLst>
                                        </p:cTn>
                                        <p:tgtEl>
                                          <p:spTgt spid="12">
                                            <p:txEl>
                                              <p:pRg st="5" end="5"/>
                                            </p:txEl>
                                          </p:spTgt>
                                        </p:tgtEl>
                                        <p:attrNameLst>
                                          <p:attrName>xshear</p:attrName>
                                        </p:attrNameLst>
                                      </p:cBhvr>
                                    </p:anim>
                                    <p:animScale>
                                      <p:cBhvr>
                                        <p:cTn id="52" dur="200" decel="100000" autoRev="1" fill="hold">
                                          <p:stCondLst>
                                            <p:cond delay="600"/>
                                          </p:stCondLst>
                                        </p:cTn>
                                        <p:tgtEl>
                                          <p:spTgt spid="12">
                                            <p:txEl>
                                              <p:pRg st="5" end="5"/>
                                            </p:txEl>
                                          </p:spTgt>
                                        </p:tgtEl>
                                      </p:cBhvr>
                                      <p:from x="100000" y="100000"/>
                                      <p:to x="80000" y="100000"/>
                                    </p:animScale>
                                    <p:anim by="(#ppt_h/3+#ppt_w*0.1)" calcmode="lin" valueType="num">
                                      <p:cBhvr additive="sum">
                                        <p:cTn id="53" dur="200" decel="100000" autoRev="1" fill="hold">
                                          <p:stCondLst>
                                            <p:cond delay="600"/>
                                          </p:stCondLst>
                                        </p:cTn>
                                        <p:tgtEl>
                                          <p:spTgt spid="12">
                                            <p:txEl>
                                              <p:pRg st="5" end="5"/>
                                            </p:txEl>
                                          </p:spTgt>
                                        </p:tgtEl>
                                        <p:attrNameLst>
                                          <p:attrName>ppt_x</p:attrName>
                                        </p:attrNameLst>
                                      </p:cBhvr>
                                    </p:anim>
                                  </p:childTnLst>
                                </p:cTn>
                              </p:par>
                            </p:childTnLst>
                          </p:cTn>
                        </p:par>
                      </p:childTnLst>
                    </p:cTn>
                  </p:par>
                  <p:par>
                    <p:cTn id="54" fill="hold">
                      <p:stCondLst>
                        <p:cond delay="indefinite"/>
                      </p:stCondLst>
                      <p:childTnLst>
                        <p:par>
                          <p:cTn id="55" fill="hold">
                            <p:stCondLst>
                              <p:cond delay="0"/>
                            </p:stCondLst>
                            <p:childTnLst>
                              <p:par>
                                <p:cTn id="56" presetID="34" presetClass="entr" presetSubtype="0" fill="hold" nodeType="clickEffect">
                                  <p:stCondLst>
                                    <p:cond delay="0"/>
                                  </p:stCondLst>
                                  <p:childTnLst>
                                    <p:set>
                                      <p:cBhvr>
                                        <p:cTn id="57" dur="1" fill="hold">
                                          <p:stCondLst>
                                            <p:cond delay="0"/>
                                          </p:stCondLst>
                                        </p:cTn>
                                        <p:tgtEl>
                                          <p:spTgt spid="12">
                                            <p:txEl>
                                              <p:pRg st="6" end="6"/>
                                            </p:txEl>
                                          </p:spTgt>
                                        </p:tgtEl>
                                        <p:attrNameLst>
                                          <p:attrName>style.visibility</p:attrName>
                                        </p:attrNameLst>
                                      </p:cBhvr>
                                      <p:to>
                                        <p:strVal val="visible"/>
                                      </p:to>
                                    </p:set>
                                    <p:anim from="(-#ppt_w/2)" to="(#ppt_x)" calcmode="lin" valueType="num">
                                      <p:cBhvr>
                                        <p:cTn id="58" dur="600" fill="hold">
                                          <p:stCondLst>
                                            <p:cond delay="0"/>
                                          </p:stCondLst>
                                        </p:cTn>
                                        <p:tgtEl>
                                          <p:spTgt spid="12">
                                            <p:txEl>
                                              <p:pRg st="6" end="6"/>
                                            </p:txEl>
                                          </p:spTgt>
                                        </p:tgtEl>
                                        <p:attrNameLst>
                                          <p:attrName>ppt_x</p:attrName>
                                        </p:attrNameLst>
                                      </p:cBhvr>
                                    </p:anim>
                                    <p:anim from="0" to="-1.0" calcmode="lin" valueType="num">
                                      <p:cBhvr>
                                        <p:cTn id="59" dur="200" decel="50000" autoRev="1" fill="hold">
                                          <p:stCondLst>
                                            <p:cond delay="600"/>
                                          </p:stCondLst>
                                        </p:cTn>
                                        <p:tgtEl>
                                          <p:spTgt spid="12">
                                            <p:txEl>
                                              <p:pRg st="6" end="6"/>
                                            </p:txEl>
                                          </p:spTgt>
                                        </p:tgtEl>
                                        <p:attrNameLst>
                                          <p:attrName>xshear</p:attrName>
                                        </p:attrNameLst>
                                      </p:cBhvr>
                                    </p:anim>
                                    <p:animScale>
                                      <p:cBhvr>
                                        <p:cTn id="60" dur="200" decel="100000" autoRev="1" fill="hold">
                                          <p:stCondLst>
                                            <p:cond delay="600"/>
                                          </p:stCondLst>
                                        </p:cTn>
                                        <p:tgtEl>
                                          <p:spTgt spid="12">
                                            <p:txEl>
                                              <p:pRg st="6" end="6"/>
                                            </p:txEl>
                                          </p:spTgt>
                                        </p:tgtEl>
                                      </p:cBhvr>
                                      <p:from x="100000" y="100000"/>
                                      <p:to x="80000" y="100000"/>
                                    </p:animScale>
                                    <p:anim by="(#ppt_h/3+#ppt_w*0.1)" calcmode="lin" valueType="num">
                                      <p:cBhvr additive="sum">
                                        <p:cTn id="61" dur="200" decel="100000" autoRev="1" fill="hold">
                                          <p:stCondLst>
                                            <p:cond delay="600"/>
                                          </p:stCondLst>
                                        </p:cTn>
                                        <p:tgtEl>
                                          <p:spTgt spid="12">
                                            <p:txEl>
                                              <p:pRg st="6" end="6"/>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idx="1"/>
          </p:nvPr>
        </p:nvSpPr>
        <p:spPr/>
        <p:txBody>
          <a:bodyPr/>
          <a:lstStyle/>
          <a:p>
            <a:pPr eaLnBrk="1" hangingPunct="1">
              <a:buFont typeface="Symbol" pitchFamily="18" charset="2"/>
              <a:buNone/>
            </a:pPr>
            <a:r>
              <a:rPr lang="en-US" sz="2800" u="sng" dirty="0" smtClean="0"/>
              <a:t>Objectives</a:t>
            </a:r>
          </a:p>
          <a:p>
            <a:pPr eaLnBrk="1" hangingPunct="1"/>
            <a:r>
              <a:rPr lang="en-US" sz="2800" dirty="0" smtClean="0"/>
              <a:t>Identify the critical nature of early attachment and bonding.</a:t>
            </a:r>
          </a:p>
          <a:p>
            <a:pPr eaLnBrk="1" hangingPunct="1"/>
            <a:r>
              <a:rPr lang="en-US" dirty="0" smtClean="0"/>
              <a:t>Identify how attachment in bonding during the first 5 years of life sets the stage for future mental health</a:t>
            </a:r>
          </a:p>
          <a:p>
            <a:pPr eaLnBrk="1" hangingPunct="1"/>
            <a:r>
              <a:rPr lang="en-US" sz="2800" dirty="0" smtClean="0"/>
              <a:t>Identify the signs and symptoms for Reactive Attachment Disorder in children according to the DSM IV.</a:t>
            </a:r>
          </a:p>
          <a:p>
            <a:pPr eaLnBrk="1" hangingPunct="1"/>
            <a:endParaRPr lang="en-US" dirty="0" smtClean="0"/>
          </a:p>
        </p:txBody>
      </p:sp>
      <p:sp>
        <p:nvSpPr>
          <p:cNvPr id="3" name="Title 2"/>
          <p:cNvSpPr>
            <a:spLocks noGrp="1"/>
          </p:cNvSpPr>
          <p:nvPr>
            <p:ph type="title"/>
          </p:nvPr>
        </p:nvSpPr>
        <p:spPr>
          <a:xfrm>
            <a:off x="381000" y="228600"/>
            <a:ext cx="8229600" cy="1143000"/>
          </a:xfrm>
        </p:spPr>
        <p:txBody>
          <a:bodyPr>
            <a:normAutofit fontScale="90000"/>
          </a:bodyPr>
          <a:lstStyle/>
          <a:p>
            <a:pPr eaLnBrk="1" fontAlgn="auto" hangingPunct="1">
              <a:spcAft>
                <a:spcPts val="0"/>
              </a:spcAft>
              <a:defRPr/>
            </a:pPr>
            <a:r>
              <a:rPr lang="en-US" sz="3600" dirty="0" smtClean="0"/>
              <a:t/>
            </a:r>
            <a:br>
              <a:rPr lang="en-US" sz="3600" dirty="0" smtClean="0"/>
            </a:br>
            <a:r>
              <a:rPr lang="en-US" sz="3600" dirty="0" smtClean="0"/>
              <a:t>Reactive Attachment Disorder</a:t>
            </a:r>
            <a:br>
              <a:rPr lang="en-US" sz="3600" dirty="0" smtClean="0"/>
            </a:br>
            <a:r>
              <a:rPr lang="en-US" sz="3600" dirty="0" smtClean="0"/>
              <a:t>Signs and Symptoms</a:t>
            </a:r>
            <a:r>
              <a:rPr lang="en-US" dirty="0" smtClean="0"/>
              <a:t/>
            </a:r>
            <a:br>
              <a:rPr lang="en-US" dirty="0" smtClean="0"/>
            </a:br>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0242">
                                            <p:txEl>
                                              <p:pRg st="0" end="0"/>
                                            </p:txEl>
                                          </p:spTgt>
                                        </p:tgtEl>
                                        <p:attrNameLst>
                                          <p:attrName>style.visibility</p:attrName>
                                        </p:attrNameLst>
                                      </p:cBhvr>
                                      <p:to>
                                        <p:strVal val="visible"/>
                                      </p:to>
                                    </p:set>
                                    <p:anim calcmode="lin" valueType="num">
                                      <p:cBhvr additive="base">
                                        <p:cTn id="12" dur="500" fill="hold"/>
                                        <p:tgtEl>
                                          <p:spTgt spid="10242">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24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4" presetClass="entr" presetSubtype="0" fill="hold" nodeType="clickEffect">
                                  <p:stCondLst>
                                    <p:cond delay="0"/>
                                  </p:stCondLst>
                                  <p:childTnLst>
                                    <p:set>
                                      <p:cBhvr>
                                        <p:cTn id="17" dur="1" fill="hold">
                                          <p:stCondLst>
                                            <p:cond delay="0"/>
                                          </p:stCondLst>
                                        </p:cTn>
                                        <p:tgtEl>
                                          <p:spTgt spid="10242">
                                            <p:txEl>
                                              <p:pRg st="1" end="1"/>
                                            </p:txEl>
                                          </p:spTgt>
                                        </p:tgtEl>
                                        <p:attrNameLst>
                                          <p:attrName>style.visibility</p:attrName>
                                        </p:attrNameLst>
                                      </p:cBhvr>
                                      <p:to>
                                        <p:strVal val="visible"/>
                                      </p:to>
                                    </p:set>
                                    <p:anim from="(-#ppt_w/2)" to="(#ppt_x)" calcmode="lin" valueType="num">
                                      <p:cBhvr>
                                        <p:cTn id="18" dur="600" fill="hold">
                                          <p:stCondLst>
                                            <p:cond delay="0"/>
                                          </p:stCondLst>
                                        </p:cTn>
                                        <p:tgtEl>
                                          <p:spTgt spid="10242">
                                            <p:txEl>
                                              <p:pRg st="1" end="1"/>
                                            </p:txEl>
                                          </p:spTgt>
                                        </p:tgtEl>
                                        <p:attrNameLst>
                                          <p:attrName>ppt_x</p:attrName>
                                        </p:attrNameLst>
                                      </p:cBhvr>
                                    </p:anim>
                                    <p:anim from="0" to="-1.0" calcmode="lin" valueType="num">
                                      <p:cBhvr>
                                        <p:cTn id="19" dur="200" decel="50000" autoRev="1" fill="hold">
                                          <p:stCondLst>
                                            <p:cond delay="600"/>
                                          </p:stCondLst>
                                        </p:cTn>
                                        <p:tgtEl>
                                          <p:spTgt spid="10242">
                                            <p:txEl>
                                              <p:pRg st="1" end="1"/>
                                            </p:txEl>
                                          </p:spTgt>
                                        </p:tgtEl>
                                        <p:attrNameLst>
                                          <p:attrName>xshear</p:attrName>
                                        </p:attrNameLst>
                                      </p:cBhvr>
                                    </p:anim>
                                    <p:animScale>
                                      <p:cBhvr>
                                        <p:cTn id="20" dur="200" decel="100000" autoRev="1" fill="hold">
                                          <p:stCondLst>
                                            <p:cond delay="600"/>
                                          </p:stCondLst>
                                        </p:cTn>
                                        <p:tgtEl>
                                          <p:spTgt spid="10242">
                                            <p:txEl>
                                              <p:pRg st="1" end="1"/>
                                            </p:txEl>
                                          </p:spTgt>
                                        </p:tgtEl>
                                      </p:cBhvr>
                                      <p:from x="100000" y="100000"/>
                                      <p:to x="80000" y="100000"/>
                                    </p:animScale>
                                    <p:anim by="(#ppt_h/3+#ppt_w*0.1)" calcmode="lin" valueType="num">
                                      <p:cBhvr additive="sum">
                                        <p:cTn id="21" dur="200" decel="100000" autoRev="1" fill="hold">
                                          <p:stCondLst>
                                            <p:cond delay="600"/>
                                          </p:stCondLst>
                                        </p:cTn>
                                        <p:tgtEl>
                                          <p:spTgt spid="10242">
                                            <p:txEl>
                                              <p:pRg st="1" end="1"/>
                                            </p:txEl>
                                          </p:spTgt>
                                        </p:tgtEl>
                                        <p:attrNameLst>
                                          <p:attrName>ppt_x</p:attrName>
                                        </p:attrNameLst>
                                      </p:cBhvr>
                                    </p:anim>
                                  </p:childTnLst>
                                </p:cTn>
                              </p:par>
                            </p:childTnLst>
                          </p:cTn>
                        </p:par>
                      </p:childTnLst>
                    </p:cTn>
                  </p:par>
                  <p:par>
                    <p:cTn id="22" fill="hold">
                      <p:stCondLst>
                        <p:cond delay="indefinite"/>
                      </p:stCondLst>
                      <p:childTnLst>
                        <p:par>
                          <p:cTn id="23" fill="hold">
                            <p:stCondLst>
                              <p:cond delay="0"/>
                            </p:stCondLst>
                            <p:childTnLst>
                              <p:par>
                                <p:cTn id="24" presetID="34" presetClass="entr" presetSubtype="0" fill="hold" nodeType="clickEffect">
                                  <p:stCondLst>
                                    <p:cond delay="0"/>
                                  </p:stCondLst>
                                  <p:childTnLst>
                                    <p:set>
                                      <p:cBhvr>
                                        <p:cTn id="25" dur="1" fill="hold">
                                          <p:stCondLst>
                                            <p:cond delay="0"/>
                                          </p:stCondLst>
                                        </p:cTn>
                                        <p:tgtEl>
                                          <p:spTgt spid="10242">
                                            <p:txEl>
                                              <p:pRg st="2" end="2"/>
                                            </p:txEl>
                                          </p:spTgt>
                                        </p:tgtEl>
                                        <p:attrNameLst>
                                          <p:attrName>style.visibility</p:attrName>
                                        </p:attrNameLst>
                                      </p:cBhvr>
                                      <p:to>
                                        <p:strVal val="visible"/>
                                      </p:to>
                                    </p:set>
                                    <p:anim from="(-#ppt_w/2)" to="(#ppt_x)" calcmode="lin" valueType="num">
                                      <p:cBhvr>
                                        <p:cTn id="26" dur="600" fill="hold">
                                          <p:stCondLst>
                                            <p:cond delay="0"/>
                                          </p:stCondLst>
                                        </p:cTn>
                                        <p:tgtEl>
                                          <p:spTgt spid="10242">
                                            <p:txEl>
                                              <p:pRg st="2" end="2"/>
                                            </p:txEl>
                                          </p:spTgt>
                                        </p:tgtEl>
                                        <p:attrNameLst>
                                          <p:attrName>ppt_x</p:attrName>
                                        </p:attrNameLst>
                                      </p:cBhvr>
                                    </p:anim>
                                    <p:anim from="0" to="-1.0" calcmode="lin" valueType="num">
                                      <p:cBhvr>
                                        <p:cTn id="27" dur="200" decel="50000" autoRev="1" fill="hold">
                                          <p:stCondLst>
                                            <p:cond delay="600"/>
                                          </p:stCondLst>
                                        </p:cTn>
                                        <p:tgtEl>
                                          <p:spTgt spid="10242">
                                            <p:txEl>
                                              <p:pRg st="2" end="2"/>
                                            </p:txEl>
                                          </p:spTgt>
                                        </p:tgtEl>
                                        <p:attrNameLst>
                                          <p:attrName>xshear</p:attrName>
                                        </p:attrNameLst>
                                      </p:cBhvr>
                                    </p:anim>
                                    <p:animScale>
                                      <p:cBhvr>
                                        <p:cTn id="28" dur="200" decel="100000" autoRev="1" fill="hold">
                                          <p:stCondLst>
                                            <p:cond delay="600"/>
                                          </p:stCondLst>
                                        </p:cTn>
                                        <p:tgtEl>
                                          <p:spTgt spid="10242">
                                            <p:txEl>
                                              <p:pRg st="2" end="2"/>
                                            </p:txEl>
                                          </p:spTgt>
                                        </p:tgtEl>
                                      </p:cBhvr>
                                      <p:from x="100000" y="100000"/>
                                      <p:to x="80000" y="100000"/>
                                    </p:animScale>
                                    <p:anim by="(#ppt_h/3+#ppt_w*0.1)" calcmode="lin" valueType="num">
                                      <p:cBhvr additive="sum">
                                        <p:cTn id="29" dur="200" decel="100000" autoRev="1" fill="hold">
                                          <p:stCondLst>
                                            <p:cond delay="600"/>
                                          </p:stCondLst>
                                        </p:cTn>
                                        <p:tgtEl>
                                          <p:spTgt spid="10242">
                                            <p:txEl>
                                              <p:pRg st="2" end="2"/>
                                            </p:txEl>
                                          </p:spTgt>
                                        </p:tgtEl>
                                        <p:attrNameLst>
                                          <p:attrName>ppt_x</p:attrName>
                                        </p:attrNameLst>
                                      </p:cBhvr>
                                    </p:anim>
                                  </p:childTnLst>
                                </p:cTn>
                              </p:par>
                            </p:childTnLst>
                          </p:cTn>
                        </p:par>
                      </p:childTnLst>
                    </p:cTn>
                  </p:par>
                  <p:par>
                    <p:cTn id="30" fill="hold">
                      <p:stCondLst>
                        <p:cond delay="indefinite"/>
                      </p:stCondLst>
                      <p:childTnLst>
                        <p:par>
                          <p:cTn id="31" fill="hold">
                            <p:stCondLst>
                              <p:cond delay="0"/>
                            </p:stCondLst>
                            <p:childTnLst>
                              <p:par>
                                <p:cTn id="32" presetID="34" presetClass="entr" presetSubtype="0" fill="hold" nodeType="clickEffect">
                                  <p:stCondLst>
                                    <p:cond delay="0"/>
                                  </p:stCondLst>
                                  <p:childTnLst>
                                    <p:set>
                                      <p:cBhvr>
                                        <p:cTn id="33" dur="1" fill="hold">
                                          <p:stCondLst>
                                            <p:cond delay="0"/>
                                          </p:stCondLst>
                                        </p:cTn>
                                        <p:tgtEl>
                                          <p:spTgt spid="10242">
                                            <p:txEl>
                                              <p:pRg st="3" end="3"/>
                                            </p:txEl>
                                          </p:spTgt>
                                        </p:tgtEl>
                                        <p:attrNameLst>
                                          <p:attrName>style.visibility</p:attrName>
                                        </p:attrNameLst>
                                      </p:cBhvr>
                                      <p:to>
                                        <p:strVal val="visible"/>
                                      </p:to>
                                    </p:set>
                                    <p:anim from="(-#ppt_w/2)" to="(#ppt_x)" calcmode="lin" valueType="num">
                                      <p:cBhvr>
                                        <p:cTn id="34" dur="600" fill="hold">
                                          <p:stCondLst>
                                            <p:cond delay="0"/>
                                          </p:stCondLst>
                                        </p:cTn>
                                        <p:tgtEl>
                                          <p:spTgt spid="10242">
                                            <p:txEl>
                                              <p:pRg st="3" end="3"/>
                                            </p:txEl>
                                          </p:spTgt>
                                        </p:tgtEl>
                                        <p:attrNameLst>
                                          <p:attrName>ppt_x</p:attrName>
                                        </p:attrNameLst>
                                      </p:cBhvr>
                                    </p:anim>
                                    <p:anim from="0" to="-1.0" calcmode="lin" valueType="num">
                                      <p:cBhvr>
                                        <p:cTn id="35" dur="200" decel="50000" autoRev="1" fill="hold">
                                          <p:stCondLst>
                                            <p:cond delay="600"/>
                                          </p:stCondLst>
                                        </p:cTn>
                                        <p:tgtEl>
                                          <p:spTgt spid="10242">
                                            <p:txEl>
                                              <p:pRg st="3" end="3"/>
                                            </p:txEl>
                                          </p:spTgt>
                                        </p:tgtEl>
                                        <p:attrNameLst>
                                          <p:attrName>xshear</p:attrName>
                                        </p:attrNameLst>
                                      </p:cBhvr>
                                    </p:anim>
                                    <p:animScale>
                                      <p:cBhvr>
                                        <p:cTn id="36" dur="200" decel="100000" autoRev="1" fill="hold">
                                          <p:stCondLst>
                                            <p:cond delay="600"/>
                                          </p:stCondLst>
                                        </p:cTn>
                                        <p:tgtEl>
                                          <p:spTgt spid="10242">
                                            <p:txEl>
                                              <p:pRg st="3" end="3"/>
                                            </p:txEl>
                                          </p:spTgt>
                                        </p:tgtEl>
                                      </p:cBhvr>
                                      <p:from x="100000" y="100000"/>
                                      <p:to x="80000" y="100000"/>
                                    </p:animScale>
                                    <p:anim by="(#ppt_h/3+#ppt_w*0.1)" calcmode="lin" valueType="num">
                                      <p:cBhvr additive="sum">
                                        <p:cTn id="37" dur="200" decel="100000" autoRev="1" fill="hold">
                                          <p:stCondLst>
                                            <p:cond delay="600"/>
                                          </p:stCondLst>
                                        </p:cTn>
                                        <p:tgtEl>
                                          <p:spTgt spid="10242">
                                            <p:txEl>
                                              <p:pRg st="3" end="3"/>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8" name="Content Placeholder 7"/>
          <p:cNvSpPr>
            <a:spLocks noGrp="1"/>
          </p:cNvSpPr>
          <p:nvPr>
            <p:ph sz="quarter" idx="4"/>
          </p:nvPr>
        </p:nvSpPr>
        <p:spPr>
          <a:xfrm>
            <a:off x="4645025" y="1444294"/>
            <a:ext cx="4041775" cy="4118306"/>
          </a:xfrm>
        </p:spPr>
        <p:txBody>
          <a:bodyPr/>
          <a:lstStyle/>
          <a:p>
            <a:r>
              <a:rPr lang="en-US" dirty="0" smtClean="0"/>
              <a:t>Extreme resistance to cuddling; is stiff and unresponsive or explosive when touched</a:t>
            </a:r>
          </a:p>
          <a:p>
            <a:r>
              <a:rPr lang="en-US" dirty="0" smtClean="0"/>
              <a:t>Poor eye contact</a:t>
            </a:r>
          </a:p>
          <a:p>
            <a:r>
              <a:rPr lang="en-US" dirty="0" smtClean="0"/>
              <a:t>Poor sucking/Ramped sucking</a:t>
            </a:r>
          </a:p>
          <a:p>
            <a:r>
              <a:rPr lang="en-US" dirty="0" smtClean="0"/>
              <a:t>Lacks age appropriate reciprocity in communication</a:t>
            </a:r>
            <a:endParaRPr lang="en-US" dirty="0"/>
          </a:p>
        </p:txBody>
      </p:sp>
      <p:pic>
        <p:nvPicPr>
          <p:cNvPr id="9" name="Picture 2" descr="C:\Users\Owner\AppData\Local\Microsoft\Windows\Temporary Internet Files\Content.IE5\UU0WJLNN\MPj04223030000[1].jpg"/>
          <p:cNvPicPr>
            <a:picLocks noGrp="1" noChangeAspect="1" noChangeArrowheads="1"/>
          </p:cNvPicPr>
          <p:nvPr>
            <p:ph sz="quarter" idx="2"/>
          </p:nvPr>
        </p:nvPicPr>
        <p:blipFill>
          <a:blip r:embed="rId2" cstate="print"/>
          <a:srcRect/>
          <a:stretch>
            <a:fillRect/>
          </a:stretch>
        </p:blipFill>
        <p:spPr bwMode="auto">
          <a:xfrm>
            <a:off x="457200" y="1828800"/>
            <a:ext cx="4040188" cy="35051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linds(horizont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blinds(horizontal)">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blinds(horizontal)">
                                      <p:cBhvr>
                                        <p:cTn id="2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Mental Illness</a:t>
            </a:r>
          </a:p>
          <a:p>
            <a:r>
              <a:rPr lang="en-US" dirty="0" smtClean="0"/>
              <a:t>Unwanted or ambivalent about pregnancy</a:t>
            </a:r>
          </a:p>
          <a:p>
            <a:r>
              <a:rPr lang="en-US" dirty="0" smtClean="0"/>
              <a:t>Youth  with no support</a:t>
            </a:r>
          </a:p>
          <a:p>
            <a:r>
              <a:rPr lang="en-US" dirty="0" smtClean="0"/>
              <a:t>Postpartum Depression</a:t>
            </a:r>
          </a:p>
          <a:p>
            <a:r>
              <a:rPr lang="en-US" dirty="0" smtClean="0"/>
              <a:t>Victims of Abuse/Neglect</a:t>
            </a:r>
          </a:p>
          <a:p>
            <a:r>
              <a:rPr lang="en-US" dirty="0" smtClean="0"/>
              <a:t>Perpetrators of Abuse/Neglect</a:t>
            </a:r>
          </a:p>
          <a:p>
            <a:endParaRPr lang="en-US" dirty="0" smtClean="0"/>
          </a:p>
          <a:p>
            <a:endParaRPr lang="en-US" dirty="0"/>
          </a:p>
        </p:txBody>
      </p:sp>
      <p:sp>
        <p:nvSpPr>
          <p:cNvPr id="3" name="Title 2"/>
          <p:cNvSpPr>
            <a:spLocks noGrp="1"/>
          </p:cNvSpPr>
          <p:nvPr>
            <p:ph type="title"/>
          </p:nvPr>
        </p:nvSpPr>
        <p:spPr/>
        <p:txBody>
          <a:bodyPr/>
          <a:lstStyle/>
          <a:p>
            <a:r>
              <a:rPr lang="en-US" dirty="0" smtClean="0"/>
              <a:t>Parental Risk Factors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additive="base">
                                        <p:cTn id="1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 calcmode="lin" valueType="num">
                                      <p:cBhvr additive="base">
                                        <p:cTn id="24"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 calcmode="lin" valueType="num">
                                      <p:cBhvr additive="base">
                                        <p:cTn id="3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 calcmode="lin" valueType="num">
                                      <p:cBhvr additive="base">
                                        <p:cTn id="36"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 calcmode="lin" valueType="num">
                                      <p:cBhvr additive="base">
                                        <p:cTn id="42"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
                                            <p:txEl>
                                              <p:pRg st="5" end="5"/>
                                            </p:txEl>
                                          </p:spTgt>
                                        </p:tgtEl>
                                        <p:attrNameLst>
                                          <p:attrName>style.visibility</p:attrName>
                                        </p:attrNameLst>
                                      </p:cBhvr>
                                      <p:to>
                                        <p:strVal val="visible"/>
                                      </p:to>
                                    </p:set>
                                    <p:anim calcmode="lin" valueType="num">
                                      <p:cBhvr additive="base">
                                        <p:cTn id="48"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Crowded, understaffed day cares</a:t>
            </a:r>
          </a:p>
          <a:p>
            <a:r>
              <a:rPr lang="en-US" dirty="0" smtClean="0"/>
              <a:t>Changes and disruptions in caregivers for any reason </a:t>
            </a:r>
          </a:p>
          <a:p>
            <a:r>
              <a:rPr lang="en-US" dirty="0" smtClean="0"/>
              <a:t>Lengthy Illness or death of mother</a:t>
            </a:r>
          </a:p>
          <a:p>
            <a:r>
              <a:rPr lang="en-US" dirty="0" smtClean="0"/>
              <a:t>Moves from caregiver to caregiver</a:t>
            </a:r>
          </a:p>
          <a:p>
            <a:r>
              <a:rPr lang="en-US" dirty="0" smtClean="0"/>
              <a:t>Financial Problems</a:t>
            </a:r>
          </a:p>
          <a:p>
            <a:r>
              <a:rPr lang="en-US" dirty="0" smtClean="0"/>
              <a:t>Divorce and Single parenthood</a:t>
            </a:r>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Sociological Risk Factors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linds(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linds(horizont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linds(horizont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 calcmode="lin" valueType="num">
                                      <p:cBhvr>
                                        <p:cTn id="39" dur="500" fill="hold"/>
                                        <p:tgtEl>
                                          <p:spTgt spid="3"/>
                                        </p:tgtEl>
                                        <p:attrNameLst>
                                          <p:attrName>style.rotation</p:attrName>
                                        </p:attrNameLst>
                                      </p:cBhvr>
                                      <p:tavLst>
                                        <p:tav tm="0">
                                          <p:val>
                                            <p:fltVal val="360"/>
                                          </p:val>
                                        </p:tav>
                                        <p:tav tm="100000">
                                          <p:val>
                                            <p:fltVal val="0"/>
                                          </p:val>
                                        </p:tav>
                                      </p:tavLst>
                                    </p:anim>
                                    <p:animEffect transition="in" filter="fade">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Major Impact is in the realm of  Relationships</a:t>
            </a:r>
          </a:p>
          <a:p>
            <a:r>
              <a:rPr lang="en-US" dirty="0" smtClean="0"/>
              <a:t>Relation to Self</a:t>
            </a:r>
          </a:p>
          <a:p>
            <a:r>
              <a:rPr lang="en-US" dirty="0" smtClean="0"/>
              <a:t>Relation to Others</a:t>
            </a:r>
          </a:p>
          <a:p>
            <a:pPr lvl="1"/>
            <a:r>
              <a:rPr lang="en-US" dirty="0" smtClean="0"/>
              <a:t>Boundaries</a:t>
            </a:r>
          </a:p>
          <a:p>
            <a:pPr lvl="2"/>
            <a:r>
              <a:rPr lang="en-US" dirty="0" smtClean="0"/>
              <a:t>Too Concrete/Inflexible:  Defensive</a:t>
            </a:r>
          </a:p>
          <a:p>
            <a:pPr lvl="2"/>
            <a:r>
              <a:rPr lang="en-US" dirty="0" smtClean="0"/>
              <a:t>Too Permeable: </a:t>
            </a:r>
            <a:r>
              <a:rPr lang="en-US" dirty="0" smtClean="0"/>
              <a:t>Indiscretitionary</a:t>
            </a:r>
            <a:r>
              <a:rPr lang="en-US" dirty="0" smtClean="0"/>
              <a:t>  </a:t>
            </a:r>
            <a:endParaRPr lang="en-US" dirty="0" smtClean="0"/>
          </a:p>
          <a:p>
            <a:r>
              <a:rPr lang="en-US" dirty="0" smtClean="0"/>
              <a:t>Show impaired ability to initiate and maintain developmentally appropriate relationships</a:t>
            </a:r>
            <a:endParaRPr lang="en-US" dirty="0" smtClean="0"/>
          </a:p>
          <a:p>
            <a:r>
              <a:rPr lang="en-US" dirty="0" smtClean="0"/>
              <a:t>Beginning before 5 years old</a:t>
            </a:r>
            <a:endParaRPr lang="en-US" dirty="0"/>
          </a:p>
        </p:txBody>
      </p:sp>
      <p:sp>
        <p:nvSpPr>
          <p:cNvPr id="3" name="Title 2"/>
          <p:cNvSpPr>
            <a:spLocks noGrp="1"/>
          </p:cNvSpPr>
          <p:nvPr>
            <p:ph type="title"/>
          </p:nvPr>
        </p:nvSpPr>
        <p:spPr/>
        <p:txBody>
          <a:bodyPr/>
          <a:lstStyle/>
          <a:p>
            <a:r>
              <a:rPr lang="en-US" dirty="0" smtClean="0"/>
              <a:t>Reactive Attachment Disorder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4" presetClass="entr" presetSubtype="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 from="(-#ppt_w/2)" to="(#ppt_x)" calcmode="lin" valueType="num">
                                      <p:cBhvr>
                                        <p:cTn id="18" dur="600" fill="hold">
                                          <p:stCondLst>
                                            <p:cond delay="0"/>
                                          </p:stCondLst>
                                        </p:cTn>
                                        <p:tgtEl>
                                          <p:spTgt spid="2">
                                            <p:txEl>
                                              <p:pRg st="3" end="3"/>
                                            </p:txEl>
                                          </p:spTgt>
                                        </p:tgtEl>
                                        <p:attrNameLst>
                                          <p:attrName>ppt_x</p:attrName>
                                        </p:attrNameLst>
                                      </p:cBhvr>
                                    </p:anim>
                                    <p:anim from="0" to="-1.0" calcmode="lin" valueType="num">
                                      <p:cBhvr>
                                        <p:cTn id="19" dur="200" decel="50000" autoRev="1" fill="hold">
                                          <p:stCondLst>
                                            <p:cond delay="600"/>
                                          </p:stCondLst>
                                        </p:cTn>
                                        <p:tgtEl>
                                          <p:spTgt spid="2">
                                            <p:txEl>
                                              <p:pRg st="3" end="3"/>
                                            </p:txEl>
                                          </p:spTgt>
                                        </p:tgtEl>
                                        <p:attrNameLst>
                                          <p:attrName>xshear</p:attrName>
                                        </p:attrNameLst>
                                      </p:cBhvr>
                                    </p:anim>
                                    <p:animScale>
                                      <p:cBhvr>
                                        <p:cTn id="20" dur="200" decel="100000" autoRev="1" fill="hold">
                                          <p:stCondLst>
                                            <p:cond delay="600"/>
                                          </p:stCondLst>
                                        </p:cTn>
                                        <p:tgtEl>
                                          <p:spTgt spid="2">
                                            <p:txEl>
                                              <p:pRg st="3" end="3"/>
                                            </p:txEl>
                                          </p:spTgt>
                                        </p:tgtEl>
                                      </p:cBhvr>
                                      <p:from x="100000" y="100000"/>
                                      <p:to x="80000" y="100000"/>
                                    </p:animScale>
                                    <p:anim by="(#ppt_h/3+#ppt_w*0.1)" calcmode="lin" valueType="num">
                                      <p:cBhvr additive="sum">
                                        <p:cTn id="21" dur="200" decel="100000" autoRev="1" fill="hold">
                                          <p:stCondLst>
                                            <p:cond delay="600"/>
                                          </p:stCondLst>
                                        </p:cTn>
                                        <p:tgtEl>
                                          <p:spTgt spid="2">
                                            <p:txEl>
                                              <p:pRg st="3" end="3"/>
                                            </p:txEl>
                                          </p:spTgt>
                                        </p:tgtEl>
                                        <p:attrNameLst>
                                          <p:attrName>ppt_x</p:attrName>
                                        </p:attrNameLst>
                                      </p:cBhvr>
                                    </p:anim>
                                  </p:childTnLst>
                                </p:cTn>
                              </p:par>
                              <p:par>
                                <p:cTn id="22" presetID="34" presetClass="entr" presetSubtype="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 from="(-#ppt_w/2)" to="(#ppt_x)" calcmode="lin" valueType="num">
                                      <p:cBhvr>
                                        <p:cTn id="24" dur="600" fill="hold">
                                          <p:stCondLst>
                                            <p:cond delay="0"/>
                                          </p:stCondLst>
                                        </p:cTn>
                                        <p:tgtEl>
                                          <p:spTgt spid="2">
                                            <p:txEl>
                                              <p:pRg st="4" end="4"/>
                                            </p:txEl>
                                          </p:spTgt>
                                        </p:tgtEl>
                                        <p:attrNameLst>
                                          <p:attrName>ppt_x</p:attrName>
                                        </p:attrNameLst>
                                      </p:cBhvr>
                                    </p:anim>
                                    <p:anim from="0" to="-1.0" calcmode="lin" valueType="num">
                                      <p:cBhvr>
                                        <p:cTn id="25" dur="200" decel="50000" autoRev="1" fill="hold">
                                          <p:stCondLst>
                                            <p:cond delay="600"/>
                                          </p:stCondLst>
                                        </p:cTn>
                                        <p:tgtEl>
                                          <p:spTgt spid="2">
                                            <p:txEl>
                                              <p:pRg st="4" end="4"/>
                                            </p:txEl>
                                          </p:spTgt>
                                        </p:tgtEl>
                                        <p:attrNameLst>
                                          <p:attrName>xshear</p:attrName>
                                        </p:attrNameLst>
                                      </p:cBhvr>
                                    </p:anim>
                                    <p:animScale>
                                      <p:cBhvr>
                                        <p:cTn id="26" dur="200" decel="100000" autoRev="1" fill="hold">
                                          <p:stCondLst>
                                            <p:cond delay="600"/>
                                          </p:stCondLst>
                                        </p:cTn>
                                        <p:tgtEl>
                                          <p:spTgt spid="2">
                                            <p:txEl>
                                              <p:pRg st="4" end="4"/>
                                            </p:txEl>
                                          </p:spTgt>
                                        </p:tgtEl>
                                      </p:cBhvr>
                                      <p:from x="100000" y="100000"/>
                                      <p:to x="80000" y="100000"/>
                                    </p:animScale>
                                    <p:anim by="(#ppt_h/3+#ppt_w*0.1)" calcmode="lin" valueType="num">
                                      <p:cBhvr additive="sum">
                                        <p:cTn id="27" dur="200" decel="100000" autoRev="1" fill="hold">
                                          <p:stCondLst>
                                            <p:cond delay="600"/>
                                          </p:stCondLst>
                                        </p:cTn>
                                        <p:tgtEl>
                                          <p:spTgt spid="2">
                                            <p:txEl>
                                              <p:pRg st="4" end="4"/>
                                            </p:txEl>
                                          </p:spTgt>
                                        </p:tgtEl>
                                        <p:attrNameLst>
                                          <p:attrName>ppt_x</p:attrName>
                                        </p:attrNameLst>
                                      </p:cBhvr>
                                    </p:anim>
                                  </p:childTnLst>
                                </p:cTn>
                              </p:par>
                              <p:par>
                                <p:cTn id="28" presetID="34" presetClass="entr" presetSubtype="0" fill="hold" nodeType="with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 from="(-#ppt_w/2)" to="(#ppt_x)" calcmode="lin" valueType="num">
                                      <p:cBhvr>
                                        <p:cTn id="30" dur="600" fill="hold">
                                          <p:stCondLst>
                                            <p:cond delay="0"/>
                                          </p:stCondLst>
                                        </p:cTn>
                                        <p:tgtEl>
                                          <p:spTgt spid="2">
                                            <p:txEl>
                                              <p:pRg st="5" end="5"/>
                                            </p:txEl>
                                          </p:spTgt>
                                        </p:tgtEl>
                                        <p:attrNameLst>
                                          <p:attrName>ppt_x</p:attrName>
                                        </p:attrNameLst>
                                      </p:cBhvr>
                                    </p:anim>
                                    <p:anim from="0" to="-1.0" calcmode="lin" valueType="num">
                                      <p:cBhvr>
                                        <p:cTn id="31" dur="200" decel="50000" autoRev="1" fill="hold">
                                          <p:stCondLst>
                                            <p:cond delay="600"/>
                                          </p:stCondLst>
                                        </p:cTn>
                                        <p:tgtEl>
                                          <p:spTgt spid="2">
                                            <p:txEl>
                                              <p:pRg st="5" end="5"/>
                                            </p:txEl>
                                          </p:spTgt>
                                        </p:tgtEl>
                                        <p:attrNameLst>
                                          <p:attrName>xshear</p:attrName>
                                        </p:attrNameLst>
                                      </p:cBhvr>
                                    </p:anim>
                                    <p:animScale>
                                      <p:cBhvr>
                                        <p:cTn id="32" dur="200" decel="100000" autoRev="1" fill="hold">
                                          <p:stCondLst>
                                            <p:cond delay="600"/>
                                          </p:stCondLst>
                                        </p:cTn>
                                        <p:tgtEl>
                                          <p:spTgt spid="2">
                                            <p:txEl>
                                              <p:pRg st="5" end="5"/>
                                            </p:txEl>
                                          </p:spTgt>
                                        </p:tgtEl>
                                      </p:cBhvr>
                                      <p:from x="100000" y="100000"/>
                                      <p:to x="80000" y="100000"/>
                                    </p:animScale>
                                    <p:anim by="(#ppt_h/3+#ppt_w*0.1)" calcmode="lin" valueType="num">
                                      <p:cBhvr additive="sum">
                                        <p:cTn id="33" dur="200" decel="100000" autoRev="1" fill="hold">
                                          <p:stCondLst>
                                            <p:cond delay="600"/>
                                          </p:stCondLst>
                                        </p:cTn>
                                        <p:tgtEl>
                                          <p:spTgt spid="2">
                                            <p:txEl>
                                              <p:pRg st="5" end="5"/>
                                            </p:txEl>
                                          </p:spTgt>
                                        </p:tgtEl>
                                        <p:attrNameLst>
                                          <p:attrName>ppt_x</p:attrName>
                                        </p:attrNameLst>
                                      </p:cBhvr>
                                    </p:anim>
                                  </p:childTnLst>
                                </p:cTn>
                              </p:par>
                            </p:childTnLst>
                          </p:cTn>
                        </p:par>
                      </p:childTnLst>
                    </p:cTn>
                  </p:par>
                  <p:par>
                    <p:cTn id="34" fill="hold">
                      <p:stCondLst>
                        <p:cond delay="indefinite"/>
                      </p:stCondLst>
                      <p:childTnLst>
                        <p:par>
                          <p:cTn id="35" fill="hold">
                            <p:stCondLst>
                              <p:cond delay="0"/>
                            </p:stCondLst>
                            <p:childTnLst>
                              <p:par>
                                <p:cTn id="36" presetID="34" presetClass="entr" presetSubtype="0" fill="hold" nodeType="click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 from="(-#ppt_w/2)" to="(#ppt_x)" calcmode="lin" valueType="num">
                                      <p:cBhvr>
                                        <p:cTn id="38" dur="600" fill="hold">
                                          <p:stCondLst>
                                            <p:cond delay="0"/>
                                          </p:stCondLst>
                                        </p:cTn>
                                        <p:tgtEl>
                                          <p:spTgt spid="2">
                                            <p:txEl>
                                              <p:pRg st="6" end="6"/>
                                            </p:txEl>
                                          </p:spTgt>
                                        </p:tgtEl>
                                        <p:attrNameLst>
                                          <p:attrName>ppt_x</p:attrName>
                                        </p:attrNameLst>
                                      </p:cBhvr>
                                    </p:anim>
                                    <p:anim from="0" to="-1.0" calcmode="lin" valueType="num">
                                      <p:cBhvr>
                                        <p:cTn id="39" dur="200" decel="50000" autoRev="1" fill="hold">
                                          <p:stCondLst>
                                            <p:cond delay="600"/>
                                          </p:stCondLst>
                                        </p:cTn>
                                        <p:tgtEl>
                                          <p:spTgt spid="2">
                                            <p:txEl>
                                              <p:pRg st="6" end="6"/>
                                            </p:txEl>
                                          </p:spTgt>
                                        </p:tgtEl>
                                        <p:attrNameLst>
                                          <p:attrName>xshear</p:attrName>
                                        </p:attrNameLst>
                                      </p:cBhvr>
                                    </p:anim>
                                    <p:animScale>
                                      <p:cBhvr>
                                        <p:cTn id="40" dur="200" decel="100000" autoRev="1" fill="hold">
                                          <p:stCondLst>
                                            <p:cond delay="600"/>
                                          </p:stCondLst>
                                        </p:cTn>
                                        <p:tgtEl>
                                          <p:spTgt spid="2">
                                            <p:txEl>
                                              <p:pRg st="6" end="6"/>
                                            </p:txEl>
                                          </p:spTgt>
                                        </p:tgtEl>
                                      </p:cBhvr>
                                      <p:from x="100000" y="100000"/>
                                      <p:to x="80000" y="100000"/>
                                    </p:animScale>
                                    <p:anim by="(#ppt_h/3+#ppt_w*0.1)" calcmode="lin" valueType="num">
                                      <p:cBhvr additive="sum">
                                        <p:cTn id="41" dur="200" decel="100000" autoRev="1" fill="hold">
                                          <p:stCondLst>
                                            <p:cond delay="600"/>
                                          </p:stCondLst>
                                        </p:cTn>
                                        <p:tgtEl>
                                          <p:spTgt spid="2">
                                            <p:txEl>
                                              <p:pRg st="6" end="6"/>
                                            </p:txEl>
                                          </p:spTgt>
                                        </p:tgtEl>
                                        <p:attrNameLst>
                                          <p:attrName>ppt_x</p:attrName>
                                        </p:attrNameLst>
                                      </p:cBhvr>
                                    </p:anim>
                                  </p:childTnLst>
                                </p:cTn>
                              </p:par>
                            </p:childTnLst>
                          </p:cTn>
                        </p:par>
                      </p:childTnLst>
                    </p:cTn>
                  </p:par>
                  <p:par>
                    <p:cTn id="42" fill="hold">
                      <p:stCondLst>
                        <p:cond delay="indefinite"/>
                      </p:stCondLst>
                      <p:childTnLst>
                        <p:par>
                          <p:cTn id="43" fill="hold">
                            <p:stCondLst>
                              <p:cond delay="0"/>
                            </p:stCondLst>
                            <p:childTnLst>
                              <p:par>
                                <p:cTn id="44" presetID="34" presetClass="entr" presetSubtype="0" fill="hold" nodeType="clickEffect">
                                  <p:stCondLst>
                                    <p:cond delay="0"/>
                                  </p:stCondLst>
                                  <p:childTnLst>
                                    <p:set>
                                      <p:cBhvr>
                                        <p:cTn id="45" dur="1" fill="hold">
                                          <p:stCondLst>
                                            <p:cond delay="0"/>
                                          </p:stCondLst>
                                        </p:cTn>
                                        <p:tgtEl>
                                          <p:spTgt spid="2">
                                            <p:txEl>
                                              <p:pRg st="7" end="7"/>
                                            </p:txEl>
                                          </p:spTgt>
                                        </p:tgtEl>
                                        <p:attrNameLst>
                                          <p:attrName>style.visibility</p:attrName>
                                        </p:attrNameLst>
                                      </p:cBhvr>
                                      <p:to>
                                        <p:strVal val="visible"/>
                                      </p:to>
                                    </p:set>
                                    <p:anim from="(-#ppt_w/2)" to="(#ppt_x)" calcmode="lin" valueType="num">
                                      <p:cBhvr>
                                        <p:cTn id="46" dur="600" fill="hold">
                                          <p:stCondLst>
                                            <p:cond delay="0"/>
                                          </p:stCondLst>
                                        </p:cTn>
                                        <p:tgtEl>
                                          <p:spTgt spid="2">
                                            <p:txEl>
                                              <p:pRg st="7" end="7"/>
                                            </p:txEl>
                                          </p:spTgt>
                                        </p:tgtEl>
                                        <p:attrNameLst>
                                          <p:attrName>ppt_x</p:attrName>
                                        </p:attrNameLst>
                                      </p:cBhvr>
                                    </p:anim>
                                    <p:anim from="0" to="-1.0" calcmode="lin" valueType="num">
                                      <p:cBhvr>
                                        <p:cTn id="47" dur="200" decel="50000" autoRev="1" fill="hold">
                                          <p:stCondLst>
                                            <p:cond delay="600"/>
                                          </p:stCondLst>
                                        </p:cTn>
                                        <p:tgtEl>
                                          <p:spTgt spid="2">
                                            <p:txEl>
                                              <p:pRg st="7" end="7"/>
                                            </p:txEl>
                                          </p:spTgt>
                                        </p:tgtEl>
                                        <p:attrNameLst>
                                          <p:attrName>xshear</p:attrName>
                                        </p:attrNameLst>
                                      </p:cBhvr>
                                    </p:anim>
                                    <p:animScale>
                                      <p:cBhvr>
                                        <p:cTn id="48" dur="200" decel="100000" autoRev="1" fill="hold">
                                          <p:stCondLst>
                                            <p:cond delay="600"/>
                                          </p:stCondLst>
                                        </p:cTn>
                                        <p:tgtEl>
                                          <p:spTgt spid="2">
                                            <p:txEl>
                                              <p:pRg st="7" end="7"/>
                                            </p:txEl>
                                          </p:spTgt>
                                        </p:tgtEl>
                                      </p:cBhvr>
                                      <p:from x="100000" y="100000"/>
                                      <p:to x="80000" y="100000"/>
                                    </p:animScale>
                                    <p:anim by="(#ppt_h/3+#ppt_w*0.1)" calcmode="lin" valueType="num">
                                      <p:cBhvr additive="sum">
                                        <p:cTn id="49" dur="200" decel="100000" autoRev="1" fill="hold">
                                          <p:stCondLst>
                                            <p:cond delay="600"/>
                                          </p:stCondLst>
                                        </p:cTn>
                                        <p:tgtEl>
                                          <p:spTgt spid="2">
                                            <p:txEl>
                                              <p:pRg st="7" end="7"/>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Reactive Attachment Disorder</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pPr algn="ctr"/>
            <a:r>
              <a:rPr lang="en-US" dirty="0" smtClean="0"/>
              <a:t>Inhibited Type</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pPr algn="ctr"/>
            <a:r>
              <a:rPr lang="en-US" dirty="0" smtClean="0"/>
              <a:t>Disinhibited Type</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09600" indent="-609600" eaLnBrk="1" fontAlgn="auto" hangingPunct="1">
              <a:lnSpc>
                <a:spcPct val="90000"/>
              </a:lnSpc>
              <a:spcAft>
                <a:spcPts val="0"/>
              </a:spcAft>
              <a:buFont typeface="Symbol" pitchFamily="18" charset="2"/>
              <a:buAutoNum type="alphaUcPeriod" startAt="2"/>
              <a:defRPr/>
            </a:pPr>
            <a:r>
              <a:rPr lang="en-US" dirty="0" smtClean="0"/>
              <a:t>Pathogenic care as evidenced by at least one of the following:</a:t>
            </a:r>
          </a:p>
          <a:p>
            <a:pPr marL="990600" lvl="1" indent="-533400" eaLnBrk="1" fontAlgn="auto" hangingPunct="1">
              <a:lnSpc>
                <a:spcPct val="90000"/>
              </a:lnSpc>
              <a:spcBef>
                <a:spcPts val="324"/>
              </a:spcBef>
              <a:spcAft>
                <a:spcPts val="0"/>
              </a:spcAft>
              <a:buFont typeface="Symbol" pitchFamily="18" charset="2"/>
              <a:buAutoNum type="arabicPeriod"/>
              <a:defRPr/>
            </a:pPr>
            <a:r>
              <a:rPr lang="en-US" dirty="0" smtClean="0"/>
              <a:t>Persistent disregard of the child’s basic emotional needs for comfort, stimulation, and affection.</a:t>
            </a:r>
          </a:p>
          <a:p>
            <a:pPr marL="990600" lvl="1" indent="-533400" eaLnBrk="1" fontAlgn="auto" hangingPunct="1">
              <a:lnSpc>
                <a:spcPct val="90000"/>
              </a:lnSpc>
              <a:spcBef>
                <a:spcPts val="324"/>
              </a:spcBef>
              <a:spcAft>
                <a:spcPts val="0"/>
              </a:spcAft>
              <a:buFont typeface="Symbol" pitchFamily="18" charset="2"/>
              <a:buAutoNum type="arabicPeriod"/>
              <a:defRPr/>
            </a:pPr>
            <a:r>
              <a:rPr lang="en-US" dirty="0" smtClean="0"/>
              <a:t>Persistent disregard of the child’s basic physical needs.</a:t>
            </a:r>
          </a:p>
          <a:p>
            <a:pPr marL="990600" lvl="1" indent="-533400" eaLnBrk="1" fontAlgn="auto" hangingPunct="1">
              <a:lnSpc>
                <a:spcPct val="90000"/>
              </a:lnSpc>
              <a:spcBef>
                <a:spcPts val="324"/>
              </a:spcBef>
              <a:spcAft>
                <a:spcPts val="0"/>
              </a:spcAft>
              <a:buFont typeface="Symbol" pitchFamily="18" charset="2"/>
              <a:buAutoNum type="arabicPeriod"/>
              <a:defRPr/>
            </a:pPr>
            <a:r>
              <a:rPr lang="en-US" dirty="0" smtClean="0"/>
              <a:t>Repeated changes of primary caregiver that prevent formation of stable attachments (e.g., frequent changes in foster care).</a:t>
            </a:r>
          </a:p>
          <a:p>
            <a:endParaRPr lang="en-US" dirty="0"/>
          </a:p>
        </p:txBody>
      </p:sp>
      <p:sp>
        <p:nvSpPr>
          <p:cNvPr id="3" name="Title 2"/>
          <p:cNvSpPr>
            <a:spLocks noGrp="1"/>
          </p:cNvSpPr>
          <p:nvPr>
            <p:ph type="title"/>
          </p:nvPr>
        </p:nvSpPr>
        <p:spPr/>
        <p:txBody>
          <a:bodyPr/>
          <a:lstStyle/>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609600" indent="-609600" eaLnBrk="1" fontAlgn="auto" hangingPunct="1">
              <a:lnSpc>
                <a:spcPct val="90000"/>
              </a:lnSpc>
              <a:spcAft>
                <a:spcPts val="0"/>
              </a:spcAft>
              <a:buFont typeface="Symbol" pitchFamily="18" charset="2"/>
              <a:buAutoNum type="alphaUcPeriod"/>
              <a:defRPr/>
            </a:pPr>
            <a:r>
              <a:rPr lang="en-US" sz="2800" dirty="0" smtClean="0"/>
              <a:t>Inability to have </a:t>
            </a:r>
            <a:r>
              <a:rPr lang="en-US" sz="2800" dirty="0" smtClean="0"/>
              <a:t>developmentally </a:t>
            </a:r>
            <a:r>
              <a:rPr lang="en-US" sz="2800" dirty="0" smtClean="0"/>
              <a:t>appropriate </a:t>
            </a:r>
            <a:r>
              <a:rPr lang="en-US" sz="2800" dirty="0" smtClean="0"/>
              <a:t>social relatedness in most contexts, beginning before age 5 years as evidenced by either (1) or (2):</a:t>
            </a:r>
          </a:p>
          <a:p>
            <a:pPr marL="990600" lvl="1" indent="-533400" eaLnBrk="1" fontAlgn="auto" hangingPunct="1">
              <a:lnSpc>
                <a:spcPct val="90000"/>
              </a:lnSpc>
              <a:spcBef>
                <a:spcPts val="324"/>
              </a:spcBef>
              <a:spcAft>
                <a:spcPts val="0"/>
              </a:spcAft>
              <a:buFont typeface="Symbol" pitchFamily="18" charset="2"/>
              <a:buAutoNum type="arabicPeriod"/>
              <a:defRPr/>
            </a:pPr>
            <a:r>
              <a:rPr lang="en-US" sz="2400" dirty="0" smtClean="0"/>
              <a:t>Persistent failure to initiate or respond in a developmentally appropriate fashion to most social interactions, as manifest by excessively inhibited, hyper-vigilant, or highly ambivalent and contradictory responses.</a:t>
            </a:r>
          </a:p>
          <a:p>
            <a:pPr marL="990600" lvl="1" indent="-533400" eaLnBrk="1" fontAlgn="auto" hangingPunct="1">
              <a:lnSpc>
                <a:spcPct val="90000"/>
              </a:lnSpc>
              <a:spcBef>
                <a:spcPts val="324"/>
              </a:spcBef>
              <a:spcAft>
                <a:spcPts val="0"/>
              </a:spcAft>
              <a:buFont typeface="Symbol" pitchFamily="18" charset="2"/>
              <a:buAutoNum type="arabicPeriod"/>
              <a:defRPr/>
            </a:pPr>
            <a:r>
              <a:rPr lang="en-US" sz="2400" dirty="0" smtClean="0"/>
              <a:t>Difficult attachments as manifest by indiscriminate sociability with marked inability to exhibit appropriate selective attachments.</a:t>
            </a:r>
          </a:p>
          <a:p>
            <a:pPr marL="365760" indent="-256032" eaLnBrk="1" fontAlgn="auto" hangingPunct="1">
              <a:spcAft>
                <a:spcPts val="0"/>
              </a:spcAft>
              <a:buFont typeface="Wingdings 3"/>
              <a:buChar char=""/>
              <a:defRPr/>
            </a:pPr>
            <a:endParaRPr lang="en-US" dirty="0"/>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t>Reactive Attachment Disorder</a:t>
            </a:r>
            <a:br>
              <a:rPr lang="en-US" dirty="0" smtClean="0"/>
            </a:br>
            <a:r>
              <a:rPr lang="en-US" dirty="0" smtClean="0"/>
              <a:t>Inhibited Type/Disinhibited Type</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609600" indent="-609600" eaLnBrk="1" fontAlgn="auto" hangingPunct="1">
              <a:lnSpc>
                <a:spcPct val="90000"/>
              </a:lnSpc>
              <a:spcAft>
                <a:spcPts val="0"/>
              </a:spcAft>
              <a:buFont typeface="Symbol" pitchFamily="18" charset="2"/>
              <a:buAutoNum type="alphaUcPeriod" startAt="2"/>
              <a:defRPr/>
            </a:pPr>
            <a:r>
              <a:rPr lang="en-US" dirty="0" smtClean="0"/>
              <a:t>The symptoms in A are not accounted for solely by developmental </a:t>
            </a:r>
            <a:r>
              <a:rPr lang="en-US" dirty="0" smtClean="0"/>
              <a:t>delay (as in Mental Retardation) and does not meet criteria for a Pervasive Developmental Disorder.</a:t>
            </a:r>
          </a:p>
          <a:p>
            <a:pPr marL="609600" indent="-609600" eaLnBrk="1" fontAlgn="auto" hangingPunct="1">
              <a:lnSpc>
                <a:spcPct val="90000"/>
              </a:lnSpc>
              <a:spcAft>
                <a:spcPts val="0"/>
              </a:spcAft>
              <a:buFont typeface="Symbol" pitchFamily="18" charset="2"/>
              <a:buAutoNum type="alphaUcPeriod" startAt="2"/>
              <a:defRPr/>
            </a:pPr>
            <a:r>
              <a:rPr lang="en-US" dirty="0" smtClean="0"/>
              <a:t>Pathogenic care as evidenced by at least one of the following:</a:t>
            </a:r>
          </a:p>
          <a:p>
            <a:pPr marL="990600" lvl="1" indent="-533400" eaLnBrk="1" fontAlgn="auto" hangingPunct="1">
              <a:lnSpc>
                <a:spcPct val="90000"/>
              </a:lnSpc>
              <a:spcBef>
                <a:spcPts val="324"/>
              </a:spcBef>
              <a:spcAft>
                <a:spcPts val="0"/>
              </a:spcAft>
              <a:buFont typeface="Symbol" pitchFamily="18" charset="2"/>
              <a:buAutoNum type="arabicPeriod"/>
              <a:defRPr/>
            </a:pPr>
            <a:r>
              <a:rPr lang="en-US" dirty="0" smtClean="0"/>
              <a:t>Persistent disregard of the child’s basic emotional needs for comfort, stimulation, and affection.</a:t>
            </a:r>
          </a:p>
          <a:p>
            <a:pPr marL="990600" lvl="1" indent="-533400" eaLnBrk="1" fontAlgn="auto" hangingPunct="1">
              <a:lnSpc>
                <a:spcPct val="90000"/>
              </a:lnSpc>
              <a:spcBef>
                <a:spcPts val="324"/>
              </a:spcBef>
              <a:spcAft>
                <a:spcPts val="0"/>
              </a:spcAft>
              <a:buFont typeface="Symbol" pitchFamily="18" charset="2"/>
              <a:buAutoNum type="arabicPeriod"/>
              <a:defRPr/>
            </a:pPr>
            <a:r>
              <a:rPr lang="en-US" dirty="0" smtClean="0"/>
              <a:t>Persistent disregard of the child’s basic physical needs.</a:t>
            </a:r>
          </a:p>
          <a:p>
            <a:pPr marL="990600" lvl="1" indent="-533400" eaLnBrk="1" fontAlgn="auto" hangingPunct="1">
              <a:lnSpc>
                <a:spcPct val="90000"/>
              </a:lnSpc>
              <a:spcBef>
                <a:spcPts val="324"/>
              </a:spcBef>
              <a:spcAft>
                <a:spcPts val="0"/>
              </a:spcAft>
              <a:buFont typeface="Symbol" pitchFamily="18" charset="2"/>
              <a:buAutoNum type="arabicPeriod"/>
              <a:defRPr/>
            </a:pPr>
            <a:r>
              <a:rPr lang="en-US" dirty="0" smtClean="0"/>
              <a:t>Repeated changes of primary caregiver that prevent formation of stable attachments (e.g., frequent changes in foster care).</a:t>
            </a:r>
          </a:p>
          <a:p>
            <a:pPr marL="365760" indent="-256032" eaLnBrk="1" fontAlgn="auto" hangingPunct="1">
              <a:spcAft>
                <a:spcPts val="0"/>
              </a:spcAft>
              <a:buFont typeface="Wingdings 3"/>
              <a:buChar char=""/>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smtClean="0"/>
              <a:t>R. A.D. continued</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fontScale="90000"/>
          </a:bodyPr>
          <a:lstStyle/>
          <a:p>
            <a:r>
              <a:rPr lang="en-US" dirty="0" smtClean="0"/>
              <a:t>Elements of Infant/Caretaker Bonding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365760" indent="-256032" eaLnBrk="1" fontAlgn="auto" hangingPunct="1">
              <a:spcAft>
                <a:spcPts val="0"/>
              </a:spcAft>
              <a:buFont typeface="Wingdings 3"/>
              <a:buChar char=""/>
              <a:defRPr/>
            </a:pPr>
            <a:r>
              <a:rPr lang="en-US" sz="2800" dirty="0" smtClean="0"/>
              <a:t>Incapable of caring about selves and others</a:t>
            </a:r>
          </a:p>
          <a:p>
            <a:pPr marL="365760" indent="-256032" eaLnBrk="1" fontAlgn="auto" hangingPunct="1">
              <a:spcAft>
                <a:spcPts val="0"/>
              </a:spcAft>
              <a:buFont typeface="Wingdings 3"/>
              <a:buChar char=""/>
              <a:defRPr/>
            </a:pPr>
            <a:r>
              <a:rPr lang="en-US" sz="2800" dirty="0" smtClean="0"/>
              <a:t>Unable to distinguish right from wrong</a:t>
            </a:r>
          </a:p>
          <a:p>
            <a:pPr marL="365760" indent="-256032" eaLnBrk="1" fontAlgn="auto" hangingPunct="1">
              <a:spcAft>
                <a:spcPts val="0"/>
              </a:spcAft>
              <a:buFont typeface="Wingdings 3"/>
              <a:buChar char=""/>
              <a:defRPr/>
            </a:pPr>
            <a:r>
              <a:rPr lang="en-US" sz="2800" dirty="0" smtClean="0"/>
              <a:t>Unable to form loving relationships and may have been unable to show or desire affection from others at a very early age</a:t>
            </a:r>
          </a:p>
          <a:p>
            <a:pPr marL="365760" indent="-256032" eaLnBrk="1" fontAlgn="auto" hangingPunct="1">
              <a:spcAft>
                <a:spcPts val="0"/>
              </a:spcAft>
              <a:buFont typeface="Wingdings 3"/>
              <a:buChar char=""/>
              <a:defRPr/>
            </a:pPr>
            <a:r>
              <a:rPr lang="en-US" sz="2800" dirty="0" smtClean="0"/>
              <a:t>Unable to accept responsibility</a:t>
            </a:r>
          </a:p>
          <a:p>
            <a:pPr marL="365760" indent="-256032" eaLnBrk="1" fontAlgn="auto" hangingPunct="1">
              <a:spcAft>
                <a:spcPts val="0"/>
              </a:spcAft>
              <a:buFont typeface="Wingdings 3"/>
              <a:buChar char=""/>
              <a:defRPr/>
            </a:pPr>
            <a:r>
              <a:rPr lang="en-US" sz="2800" dirty="0" smtClean="0"/>
              <a:t>Displays and feels no remorse at wrong-doing</a:t>
            </a:r>
          </a:p>
          <a:p>
            <a:pPr marL="365760" indent="-256032" eaLnBrk="1" fontAlgn="auto" hangingPunct="1">
              <a:spcAft>
                <a:spcPts val="0"/>
              </a:spcAft>
              <a:buFont typeface="Wingdings 3"/>
              <a:buChar char=""/>
              <a:defRPr/>
            </a:pPr>
            <a:r>
              <a:rPr lang="en-US" sz="2800" dirty="0" smtClean="0"/>
              <a:t>Want what they want, when they want it, without regard to the pain or inconvenience it causes others or the consequences for themselves</a:t>
            </a:r>
          </a:p>
          <a:p>
            <a:pPr marL="365760" indent="-256032" eaLnBrk="1" fontAlgn="auto" hangingPunct="1">
              <a:spcAft>
                <a:spcPts val="0"/>
              </a:spcAft>
              <a:buFont typeface="Wingdings 3"/>
              <a:buChar char=""/>
              <a:defRPr/>
            </a:pPr>
            <a:endParaRPr lang="en-US" dirty="0"/>
          </a:p>
        </p:txBody>
      </p:sp>
      <p:sp>
        <p:nvSpPr>
          <p:cNvPr id="3" name="Title 2"/>
          <p:cNvSpPr>
            <a:spLocks noGrp="1"/>
          </p:cNvSpPr>
          <p:nvPr>
            <p:ph type="title"/>
          </p:nvPr>
        </p:nvSpPr>
        <p:spPr/>
        <p:txBody>
          <a:bodyPr/>
          <a:lstStyle/>
          <a:p>
            <a:pPr eaLnBrk="1" fontAlgn="auto" hangingPunct="1">
              <a:spcAft>
                <a:spcPts val="0"/>
              </a:spcAft>
              <a:defRPr/>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p:txBody>
          <a:bodyPr/>
          <a:lstStyle/>
          <a:p>
            <a:pPr eaLnBrk="1" hangingPunct="1"/>
            <a:r>
              <a:rPr lang="en-US" sz="2400" dirty="0" smtClean="0"/>
              <a:t>Deal with relationships in the only fashion they know how:  Rage, Manipulation, Violence</a:t>
            </a:r>
          </a:p>
          <a:p>
            <a:pPr eaLnBrk="1" hangingPunct="1"/>
            <a:r>
              <a:rPr lang="en-US" sz="2400" dirty="0" smtClean="0"/>
              <a:t>Self-destructive and totally lacking in self-control</a:t>
            </a:r>
          </a:p>
          <a:p>
            <a:pPr eaLnBrk="1" hangingPunct="1"/>
            <a:r>
              <a:rPr lang="en-US" sz="2400" dirty="0" smtClean="0"/>
              <a:t>Often are cruel to others smaller and more vulnerable, as well as to animals</a:t>
            </a:r>
          </a:p>
          <a:p>
            <a:pPr eaLnBrk="1" hangingPunct="1"/>
            <a:r>
              <a:rPr lang="en-US" sz="2400" dirty="0" smtClean="0"/>
              <a:t>Display the “mask of sanity:” a veneer of sweetness, humility, and innocence</a:t>
            </a:r>
          </a:p>
          <a:p>
            <a:pPr eaLnBrk="1" hangingPunct="1"/>
            <a:endParaRPr lang="en-US" dirty="0" smtClean="0"/>
          </a:p>
        </p:txBody>
      </p:sp>
      <p:sp>
        <p:nvSpPr>
          <p:cNvPr id="3" name="Title 2"/>
          <p:cNvSpPr>
            <a:spLocks noGrp="1"/>
          </p:cNvSpPr>
          <p:nvPr>
            <p:ph type="title"/>
          </p:nvPr>
        </p:nvSpPr>
        <p:spPr/>
        <p:txBody>
          <a:bodyPr/>
          <a:lstStyle/>
          <a:p>
            <a:pPr eaLnBrk="1" fontAlgn="auto" hangingPunct="1">
              <a:spcAft>
                <a:spcPts val="0"/>
              </a:spcAft>
              <a:defRPr/>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p:txBody>
          <a:bodyPr/>
          <a:lstStyle/>
          <a:p>
            <a:pPr eaLnBrk="1" hangingPunct="1">
              <a:buFont typeface="Wingdings 3" pitchFamily="18" charset="2"/>
              <a:buNone/>
            </a:pPr>
            <a:r>
              <a:rPr lang="en-US" sz="2400" dirty="0" smtClean="0"/>
              <a:t>3.	“I didn’t know what made things tick.  I didn’t 	know what made people want to be friends.  I 	didn’t know what made people attractive to one 	another.  I didn’t know what underlay social 	interactions.”  (Michaud &amp; </a:t>
            </a:r>
            <a:r>
              <a:rPr lang="en-US" sz="2400" dirty="0" smtClean="0"/>
              <a:t>Aynesworth</a:t>
            </a:r>
            <a:r>
              <a:rPr lang="en-US" sz="2400" dirty="0" smtClean="0"/>
              <a:t>, 1983… 	</a:t>
            </a:r>
            <a:r>
              <a:rPr lang="en-US" sz="2400" i="1" dirty="0" smtClean="0"/>
              <a:t>The only living witness</a:t>
            </a:r>
            <a:r>
              <a:rPr lang="en-US" sz="2400" dirty="0" smtClean="0"/>
              <a:t>)  Quote from Ted Bundy</a:t>
            </a:r>
            <a:endParaRPr lang="en-US" sz="2400" i="1" dirty="0" smtClean="0"/>
          </a:p>
          <a:p>
            <a:pPr eaLnBrk="1" hangingPunct="1"/>
            <a:endParaRPr lang="en-US" dirty="0" smtClean="0"/>
          </a:p>
        </p:txBody>
      </p:sp>
      <p:sp>
        <p:nvSpPr>
          <p:cNvPr id="3" name="Title 2"/>
          <p:cNvSpPr>
            <a:spLocks noGrp="1"/>
          </p:cNvSpPr>
          <p:nvPr>
            <p:ph type="title"/>
          </p:nvPr>
        </p:nvSpPr>
        <p:spPr/>
        <p:txBody>
          <a:bodyPr/>
          <a:lstStyle/>
          <a:p>
            <a:pPr eaLnBrk="1" fontAlgn="auto" hangingPunct="1">
              <a:spcAft>
                <a:spcPts val="0"/>
              </a:spcAft>
              <a:defRPr/>
            </a:pP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fontScale="77500" lnSpcReduction="20000"/>
          </a:bodyPr>
          <a:lstStyle/>
          <a:p>
            <a:pPr marL="365760" indent="-256032" eaLnBrk="1" fontAlgn="auto" hangingPunct="1">
              <a:spcAft>
                <a:spcPts val="0"/>
              </a:spcAft>
              <a:buFont typeface="Wingdings 3"/>
              <a:buChar char=""/>
              <a:defRPr/>
            </a:pPr>
            <a:r>
              <a:rPr lang="en-US" dirty="0" smtClean="0"/>
              <a:t>Drug or alcohol use by mother during pregnancy. </a:t>
            </a:r>
          </a:p>
          <a:p>
            <a:pPr marL="365760" indent="-256032" eaLnBrk="1" fontAlgn="auto" hangingPunct="1">
              <a:spcAft>
                <a:spcPts val="0"/>
              </a:spcAft>
              <a:buFont typeface="Wingdings 3"/>
              <a:buChar char=""/>
              <a:defRPr/>
            </a:pPr>
            <a:r>
              <a:rPr lang="en-US" dirty="0" smtClean="0"/>
              <a:t>Unwanted pregnancy. </a:t>
            </a:r>
          </a:p>
          <a:p>
            <a:pPr marL="365760" indent="-256032" eaLnBrk="1" fontAlgn="auto" hangingPunct="1">
              <a:spcAft>
                <a:spcPts val="0"/>
              </a:spcAft>
              <a:buFont typeface="Wingdings 3"/>
              <a:buChar char=""/>
              <a:defRPr/>
            </a:pPr>
            <a:r>
              <a:rPr lang="en-US" dirty="0" smtClean="0"/>
              <a:t>Caring for the infant on a timed schedule, or other self-centered parenting. </a:t>
            </a:r>
          </a:p>
          <a:p>
            <a:pPr marL="365760" indent="-256032" eaLnBrk="1" fontAlgn="auto" hangingPunct="1">
              <a:spcAft>
                <a:spcPts val="0"/>
              </a:spcAft>
              <a:buFont typeface="Wingdings 3"/>
              <a:buChar char=""/>
              <a:defRPr/>
            </a:pPr>
            <a:r>
              <a:rPr lang="en-US" dirty="0" smtClean="0"/>
              <a:t>Sudden abandonment or separation from mother (death of mother, illness of mother or child, or adoption). </a:t>
            </a:r>
          </a:p>
          <a:p>
            <a:pPr marL="365760" indent="-256032" eaLnBrk="1" fontAlgn="auto" hangingPunct="1">
              <a:spcAft>
                <a:spcPts val="0"/>
              </a:spcAft>
              <a:buFont typeface="Wingdings 3"/>
              <a:buChar char=""/>
              <a:defRPr/>
            </a:pPr>
            <a:r>
              <a:rPr lang="en-US" dirty="0" smtClean="0"/>
              <a:t>Physical, sexual or emotional abuse. </a:t>
            </a:r>
          </a:p>
          <a:p>
            <a:pPr marL="365760" indent="-256032" eaLnBrk="1" fontAlgn="auto" hangingPunct="1">
              <a:spcAft>
                <a:spcPts val="0"/>
              </a:spcAft>
              <a:buFont typeface="Wingdings 3"/>
              <a:buChar char=""/>
              <a:defRPr/>
            </a:pPr>
            <a:r>
              <a:rPr lang="en-US" dirty="0" smtClean="0"/>
              <a:t>Neglect of physical or emotional needs. </a:t>
            </a:r>
          </a:p>
          <a:p>
            <a:pPr marL="365760" indent="-256032" eaLnBrk="1" fontAlgn="auto" hangingPunct="1">
              <a:spcAft>
                <a:spcPts val="0"/>
              </a:spcAft>
              <a:buFont typeface="Wingdings 3"/>
              <a:buChar char=""/>
              <a:defRPr/>
            </a:pPr>
            <a:r>
              <a:rPr lang="en-US" dirty="0" smtClean="0"/>
              <a:t>Several family moves and/or daycare or foster placements. </a:t>
            </a:r>
          </a:p>
          <a:p>
            <a:pPr marL="365760" indent="-256032" eaLnBrk="1" fontAlgn="auto" hangingPunct="1">
              <a:spcAft>
                <a:spcPts val="0"/>
              </a:spcAft>
              <a:buFont typeface="Wingdings 3"/>
              <a:buChar char=""/>
              <a:defRPr/>
            </a:pPr>
            <a:r>
              <a:rPr lang="en-US" dirty="0" smtClean="0"/>
              <a:t>Inconsistent/inadequate care or daycare. </a:t>
            </a:r>
          </a:p>
          <a:p>
            <a:pPr marL="365760" indent="-256032" eaLnBrk="1" fontAlgn="auto" hangingPunct="1">
              <a:spcAft>
                <a:spcPts val="0"/>
              </a:spcAft>
              <a:buFont typeface="Wingdings 3"/>
              <a:buChar char=""/>
              <a:defRPr/>
            </a:pPr>
            <a:r>
              <a:rPr lang="en-US" dirty="0" smtClean="0"/>
              <a:t>Unprepared mothers, poor parent skills, inconsistent responses to child. </a:t>
            </a:r>
          </a:p>
          <a:p>
            <a:pPr marL="365760" indent="-256032" eaLnBrk="1" fontAlgn="auto" hangingPunct="1">
              <a:spcAft>
                <a:spcPts val="0"/>
              </a:spcAft>
              <a:buFont typeface="Wingdings 3"/>
              <a:buChar char=""/>
              <a:defRPr/>
            </a:pPr>
            <a:r>
              <a:rPr lang="en-US" dirty="0" smtClean="0"/>
              <a:t>Mothers with depression. </a:t>
            </a:r>
          </a:p>
          <a:p>
            <a:pPr marL="365760" indent="-256032" eaLnBrk="1" fontAlgn="auto" hangingPunct="1">
              <a:spcAft>
                <a:spcPts val="0"/>
              </a:spcAft>
              <a:buFont typeface="Wingdings 3"/>
              <a:buChar char=""/>
              <a:defRPr/>
            </a:pPr>
            <a:r>
              <a:rPr lang="en-US" dirty="0" smtClean="0"/>
              <a:t>Undiagnosed or painful illnesses (ear infections, colic, surgery). </a:t>
            </a:r>
          </a:p>
        </p:txBody>
      </p:sp>
      <p:sp>
        <p:nvSpPr>
          <p:cNvPr id="10" name="Title 9"/>
          <p:cNvSpPr>
            <a:spLocks noGrp="1"/>
          </p:cNvSpPr>
          <p:nvPr>
            <p:ph type="title"/>
          </p:nvPr>
        </p:nvSpPr>
        <p:spPr/>
        <p:txBody>
          <a:bodyPr/>
          <a:lstStyle/>
          <a:p>
            <a:pPr eaLnBrk="1" fontAlgn="auto" hangingPunct="1">
              <a:spcAft>
                <a:spcPts val="0"/>
              </a:spcAft>
              <a:defRPr/>
            </a:pPr>
            <a:r>
              <a:rPr lang="en-US" dirty="0" smtClean="0"/>
              <a:t>Causes of R.A.D.</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70000" lnSpcReduction="20000"/>
          </a:bodyPr>
          <a:lstStyle/>
          <a:p>
            <a:pPr marL="365760" indent="-256032" eaLnBrk="1" fontAlgn="auto" hangingPunct="1">
              <a:spcAft>
                <a:spcPts val="0"/>
              </a:spcAft>
              <a:buFont typeface="Wingdings 3"/>
              <a:buChar char=""/>
              <a:defRPr/>
            </a:pPr>
            <a:r>
              <a:rPr lang="en-US" dirty="0" smtClean="0"/>
              <a:t>Deborah Hage, a therapist specializing in attachment disorder, adds: </a:t>
            </a:r>
          </a:p>
          <a:p>
            <a:pPr marL="365760" indent="-256032" eaLnBrk="1" fontAlgn="auto" hangingPunct="1">
              <a:spcAft>
                <a:spcPts val="0"/>
              </a:spcAft>
              <a:buFont typeface="Wingdings 3"/>
              <a:buChar char=""/>
              <a:defRPr/>
            </a:pPr>
            <a:endParaRPr lang="en-US" dirty="0" smtClean="0"/>
          </a:p>
          <a:p>
            <a:pPr marL="365760" indent="-256032" eaLnBrk="1" fontAlgn="auto" hangingPunct="1">
              <a:spcAft>
                <a:spcPts val="0"/>
              </a:spcAft>
              <a:buFont typeface="Wingdings 3"/>
              <a:buChar char=""/>
              <a:defRPr/>
            </a:pPr>
            <a:r>
              <a:rPr lang="en-US" dirty="0" smtClean="0"/>
              <a:t>"Traditionally it has been believed that children who have been orphaned or abused and neglected are the primary victims of poor bonding and attachment in the early years.  In our two income society, however, a new phenomenon has emerged.  Children are being overindulged by parents who have more money then time to spend with them. The result is that children are being raised in financially secure, but emotionally empty environments, with little discipline and structure.  Currently this most common form of neglect is also the most socially acceptable. The societal ramifications of children who are overindulged and often emotionally left can be as severe as children who are considered attachment disordered due to abuse, neglect, abandonment, and multiple moves." </a:t>
            </a:r>
          </a:p>
          <a:p>
            <a:pPr marL="365760" indent="-256032" eaLnBrk="1" fontAlgn="auto" hangingPunct="1">
              <a:spcAft>
                <a:spcPts val="0"/>
              </a:spcAft>
              <a:buFont typeface="Wingdings 3"/>
              <a:buChar char=""/>
              <a:defRPr/>
            </a:pPr>
            <a:r>
              <a:rPr lang="en-US" dirty="0" smtClean="0"/>
              <a:t>  </a:t>
            </a:r>
          </a:p>
          <a:p>
            <a:pPr marL="365760" indent="-256032" eaLnBrk="1" fontAlgn="auto" hangingPunct="1">
              <a:spcAft>
                <a:spcPts val="0"/>
              </a:spcAft>
              <a:buFont typeface="Wingdings 3"/>
              <a:buChar char=""/>
              <a:defRPr/>
            </a:pPr>
            <a:endParaRPr lang="en-US" dirty="0"/>
          </a:p>
        </p:txBody>
      </p:sp>
      <p:sp>
        <p:nvSpPr>
          <p:cNvPr id="5" name="Title 4"/>
          <p:cNvSpPr>
            <a:spLocks noGrp="1"/>
          </p:cNvSpPr>
          <p:nvPr>
            <p:ph type="title"/>
          </p:nvPr>
        </p:nvSpPr>
        <p:spPr/>
        <p:txBody>
          <a:bodyPr/>
          <a:lstStyle/>
          <a:p>
            <a:pPr eaLnBrk="1" fontAlgn="auto" hangingPunct="1">
              <a:spcAft>
                <a:spcPts val="0"/>
              </a:spcAft>
              <a:defRPr/>
            </a:pPr>
            <a:r>
              <a:rPr lang="en-US" dirty="0" smtClean="0"/>
              <a:t>Causes of R.A.D. continued</a:t>
            </a:r>
            <a:endParaRPr lang="en-US" dirty="0"/>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Arousal</a:t>
            </a:r>
            <a:endParaRPr lang="en-US" dirty="0"/>
          </a:p>
        </p:txBody>
      </p:sp>
      <p:pic>
        <p:nvPicPr>
          <p:cNvPr id="34818" name="Picture 2" descr="C:\Users\Owner\Pictures\Microsoft Clip Organizer\j0262261.jpg"/>
          <p:cNvPicPr>
            <a:picLocks noChangeAspect="1" noChangeArrowheads="1"/>
          </p:cNvPicPr>
          <p:nvPr/>
        </p:nvPicPr>
        <p:blipFill>
          <a:blip r:embed="rId2"/>
          <a:srcRect/>
          <a:stretch>
            <a:fillRect/>
          </a:stretch>
        </p:blipFill>
        <p:spPr bwMode="auto">
          <a:xfrm>
            <a:off x="762000" y="1600200"/>
            <a:ext cx="2426208" cy="3657600"/>
          </a:xfrm>
          <a:prstGeom prst="rect">
            <a:avLst/>
          </a:prstGeom>
          <a:noFill/>
        </p:spPr>
      </p:pic>
      <p:sp>
        <p:nvSpPr>
          <p:cNvPr id="6" name="Content Placeholder 5"/>
          <p:cNvSpPr>
            <a:spLocks noGrp="1"/>
          </p:cNvSpPr>
          <p:nvPr>
            <p:ph idx="1"/>
          </p:nvPr>
        </p:nvSpPr>
        <p:spPr/>
        <p:txBody>
          <a:bodyPr/>
          <a:lstStyle/>
          <a:p>
            <a:endParaRPr lang="en-US" dirty="0"/>
          </a:p>
        </p:txBody>
      </p:sp>
      <p:pic>
        <p:nvPicPr>
          <p:cNvPr id="34825" name="Picture 9" descr="C:\Users\Owner\AppData\Local\Microsoft\Windows\Temporary Internet Files\Content.IE5\84Z42CR8\MPj04222830000[1].jpg"/>
          <p:cNvPicPr>
            <a:picLocks noChangeAspect="1" noChangeArrowheads="1"/>
          </p:cNvPicPr>
          <p:nvPr/>
        </p:nvPicPr>
        <p:blipFill>
          <a:blip r:embed="rId3" cstate="print"/>
          <a:srcRect/>
          <a:stretch>
            <a:fillRect/>
          </a:stretch>
        </p:blipFill>
        <p:spPr bwMode="auto">
          <a:xfrm>
            <a:off x="3505200" y="2362200"/>
            <a:ext cx="5105400" cy="22098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dirty="0" smtClean="0"/>
          </a:p>
          <a:p>
            <a:r>
              <a:rPr lang="en-US" sz="3200" dirty="0" smtClean="0"/>
              <a:t>Crying, Fussing Due to:</a:t>
            </a:r>
          </a:p>
          <a:p>
            <a:pPr lvl="1"/>
            <a:r>
              <a:rPr lang="en-US" dirty="0" smtClean="0"/>
              <a:t>Hunger, Thirst</a:t>
            </a:r>
          </a:p>
          <a:p>
            <a:pPr lvl="1"/>
            <a:r>
              <a:rPr lang="en-US" dirty="0" smtClean="0"/>
              <a:t>Physical Discomfort, Sickness</a:t>
            </a:r>
          </a:p>
          <a:p>
            <a:pPr lvl="1"/>
            <a:r>
              <a:rPr lang="en-US" dirty="0" smtClean="0"/>
              <a:t>Colic</a:t>
            </a:r>
          </a:p>
          <a:p>
            <a:pPr lvl="1"/>
            <a:r>
              <a:rPr lang="en-US" dirty="0" smtClean="0"/>
              <a:t>Fear, due to confusion, transitioning, separation from primary caregiver</a:t>
            </a:r>
          </a:p>
          <a:p>
            <a:pPr lvl="1"/>
            <a:r>
              <a:rPr lang="en-US" dirty="0" smtClean="0"/>
              <a:t>Frustration, anger</a:t>
            </a:r>
          </a:p>
          <a:p>
            <a:pPr lvl="1"/>
            <a:r>
              <a:rPr lang="en-US" dirty="0" smtClean="0"/>
              <a:t>Excitement, Fatigue</a:t>
            </a:r>
          </a:p>
          <a:p>
            <a:pPr lvl="1"/>
            <a:endParaRPr lang="en-US" dirty="0"/>
          </a:p>
        </p:txBody>
      </p:sp>
      <p:sp>
        <p:nvSpPr>
          <p:cNvPr id="3" name="Title 2"/>
          <p:cNvSpPr>
            <a:spLocks noGrp="1"/>
          </p:cNvSpPr>
          <p:nvPr>
            <p:ph type="title"/>
          </p:nvPr>
        </p:nvSpPr>
        <p:spPr/>
        <p:txBody>
          <a:bodyPr>
            <a:normAutofit fontScale="90000"/>
          </a:bodyPr>
          <a:lstStyle/>
          <a:p>
            <a:r>
              <a:rPr lang="en-US" dirty="0" smtClean="0"/>
              <a:t>Can happen hundreds of times per day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4" presetClass="entr" presetSubtype="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 from="(-#ppt_w/2)" to="(#ppt_x)" calcmode="lin" valueType="num">
                                      <p:cBhvr>
                                        <p:cTn id="18" dur="600" fill="hold">
                                          <p:stCondLst>
                                            <p:cond delay="0"/>
                                          </p:stCondLst>
                                        </p:cTn>
                                        <p:tgtEl>
                                          <p:spTgt spid="2">
                                            <p:txEl>
                                              <p:pRg st="2" end="2"/>
                                            </p:txEl>
                                          </p:spTgt>
                                        </p:tgtEl>
                                        <p:attrNameLst>
                                          <p:attrName>ppt_x</p:attrName>
                                        </p:attrNameLst>
                                      </p:cBhvr>
                                    </p:anim>
                                    <p:anim from="0" to="-1.0" calcmode="lin" valueType="num">
                                      <p:cBhvr>
                                        <p:cTn id="19" dur="200" decel="50000" autoRev="1" fill="hold">
                                          <p:stCondLst>
                                            <p:cond delay="600"/>
                                          </p:stCondLst>
                                        </p:cTn>
                                        <p:tgtEl>
                                          <p:spTgt spid="2">
                                            <p:txEl>
                                              <p:pRg st="2" end="2"/>
                                            </p:txEl>
                                          </p:spTgt>
                                        </p:tgtEl>
                                        <p:attrNameLst>
                                          <p:attrName>xshear</p:attrName>
                                        </p:attrNameLst>
                                      </p:cBhvr>
                                    </p:anim>
                                    <p:animScale>
                                      <p:cBhvr>
                                        <p:cTn id="20" dur="200" decel="100000" autoRev="1" fill="hold">
                                          <p:stCondLst>
                                            <p:cond delay="600"/>
                                          </p:stCondLst>
                                        </p:cTn>
                                        <p:tgtEl>
                                          <p:spTgt spid="2">
                                            <p:txEl>
                                              <p:pRg st="2" end="2"/>
                                            </p:txEl>
                                          </p:spTgt>
                                        </p:tgtEl>
                                      </p:cBhvr>
                                      <p:from x="100000" y="100000"/>
                                      <p:to x="80000" y="100000"/>
                                    </p:animScale>
                                    <p:anim by="(#ppt_h/3+#ppt_w*0.1)" calcmode="lin" valueType="num">
                                      <p:cBhvr additive="sum">
                                        <p:cTn id="21" dur="200" decel="100000" autoRev="1" fill="hold">
                                          <p:stCondLst>
                                            <p:cond delay="600"/>
                                          </p:stCondLst>
                                        </p:cTn>
                                        <p:tgtEl>
                                          <p:spTgt spid="2">
                                            <p:txEl>
                                              <p:pRg st="2" end="2"/>
                                            </p:txEl>
                                          </p:spTgt>
                                        </p:tgtEl>
                                        <p:attrNameLst>
                                          <p:attrName>ppt_x</p:attrName>
                                        </p:attrNameLst>
                                      </p:cBhvr>
                                    </p:anim>
                                  </p:childTnLst>
                                </p:cTn>
                              </p:par>
                              <p:par>
                                <p:cTn id="22" presetID="34" presetClass="entr" presetSubtype="0"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 from="(-#ppt_w/2)" to="(#ppt_x)" calcmode="lin" valueType="num">
                                      <p:cBhvr>
                                        <p:cTn id="24" dur="600" fill="hold">
                                          <p:stCondLst>
                                            <p:cond delay="0"/>
                                          </p:stCondLst>
                                        </p:cTn>
                                        <p:tgtEl>
                                          <p:spTgt spid="2">
                                            <p:txEl>
                                              <p:pRg st="3" end="3"/>
                                            </p:txEl>
                                          </p:spTgt>
                                        </p:tgtEl>
                                        <p:attrNameLst>
                                          <p:attrName>ppt_x</p:attrName>
                                        </p:attrNameLst>
                                      </p:cBhvr>
                                    </p:anim>
                                    <p:anim from="0" to="-1.0" calcmode="lin" valueType="num">
                                      <p:cBhvr>
                                        <p:cTn id="25" dur="200" decel="50000" autoRev="1" fill="hold">
                                          <p:stCondLst>
                                            <p:cond delay="600"/>
                                          </p:stCondLst>
                                        </p:cTn>
                                        <p:tgtEl>
                                          <p:spTgt spid="2">
                                            <p:txEl>
                                              <p:pRg st="3" end="3"/>
                                            </p:txEl>
                                          </p:spTgt>
                                        </p:tgtEl>
                                        <p:attrNameLst>
                                          <p:attrName>xshear</p:attrName>
                                        </p:attrNameLst>
                                      </p:cBhvr>
                                    </p:anim>
                                    <p:animScale>
                                      <p:cBhvr>
                                        <p:cTn id="26" dur="200" decel="100000" autoRev="1" fill="hold">
                                          <p:stCondLst>
                                            <p:cond delay="600"/>
                                          </p:stCondLst>
                                        </p:cTn>
                                        <p:tgtEl>
                                          <p:spTgt spid="2">
                                            <p:txEl>
                                              <p:pRg st="3" end="3"/>
                                            </p:txEl>
                                          </p:spTgt>
                                        </p:tgtEl>
                                      </p:cBhvr>
                                      <p:from x="100000" y="100000"/>
                                      <p:to x="80000" y="100000"/>
                                    </p:animScale>
                                    <p:anim by="(#ppt_h/3+#ppt_w*0.1)" calcmode="lin" valueType="num">
                                      <p:cBhvr additive="sum">
                                        <p:cTn id="27" dur="200" decel="100000" autoRev="1" fill="hold">
                                          <p:stCondLst>
                                            <p:cond delay="600"/>
                                          </p:stCondLst>
                                        </p:cTn>
                                        <p:tgtEl>
                                          <p:spTgt spid="2">
                                            <p:txEl>
                                              <p:pRg st="3" end="3"/>
                                            </p:txEl>
                                          </p:spTgt>
                                        </p:tgtEl>
                                        <p:attrNameLst>
                                          <p:attrName>ppt_x</p:attrName>
                                        </p:attrNameLst>
                                      </p:cBhvr>
                                    </p:anim>
                                  </p:childTnLst>
                                </p:cTn>
                              </p:par>
                              <p:par>
                                <p:cTn id="28" presetID="34" presetClass="entr" presetSubtype="0" fill="hold" nodeType="with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 from="(-#ppt_w/2)" to="(#ppt_x)" calcmode="lin" valueType="num">
                                      <p:cBhvr>
                                        <p:cTn id="30" dur="600" fill="hold">
                                          <p:stCondLst>
                                            <p:cond delay="0"/>
                                          </p:stCondLst>
                                        </p:cTn>
                                        <p:tgtEl>
                                          <p:spTgt spid="2">
                                            <p:txEl>
                                              <p:pRg st="4" end="4"/>
                                            </p:txEl>
                                          </p:spTgt>
                                        </p:tgtEl>
                                        <p:attrNameLst>
                                          <p:attrName>ppt_x</p:attrName>
                                        </p:attrNameLst>
                                      </p:cBhvr>
                                    </p:anim>
                                    <p:anim from="0" to="-1.0" calcmode="lin" valueType="num">
                                      <p:cBhvr>
                                        <p:cTn id="31" dur="200" decel="50000" autoRev="1" fill="hold">
                                          <p:stCondLst>
                                            <p:cond delay="600"/>
                                          </p:stCondLst>
                                        </p:cTn>
                                        <p:tgtEl>
                                          <p:spTgt spid="2">
                                            <p:txEl>
                                              <p:pRg st="4" end="4"/>
                                            </p:txEl>
                                          </p:spTgt>
                                        </p:tgtEl>
                                        <p:attrNameLst>
                                          <p:attrName>xshear</p:attrName>
                                        </p:attrNameLst>
                                      </p:cBhvr>
                                    </p:anim>
                                    <p:animScale>
                                      <p:cBhvr>
                                        <p:cTn id="32" dur="200" decel="100000" autoRev="1" fill="hold">
                                          <p:stCondLst>
                                            <p:cond delay="600"/>
                                          </p:stCondLst>
                                        </p:cTn>
                                        <p:tgtEl>
                                          <p:spTgt spid="2">
                                            <p:txEl>
                                              <p:pRg st="4" end="4"/>
                                            </p:txEl>
                                          </p:spTgt>
                                        </p:tgtEl>
                                      </p:cBhvr>
                                      <p:from x="100000" y="100000"/>
                                      <p:to x="80000" y="100000"/>
                                    </p:animScale>
                                    <p:anim by="(#ppt_h/3+#ppt_w*0.1)" calcmode="lin" valueType="num">
                                      <p:cBhvr additive="sum">
                                        <p:cTn id="33" dur="200" decel="100000" autoRev="1" fill="hold">
                                          <p:stCondLst>
                                            <p:cond delay="600"/>
                                          </p:stCondLst>
                                        </p:cTn>
                                        <p:tgtEl>
                                          <p:spTgt spid="2">
                                            <p:txEl>
                                              <p:pRg st="4" end="4"/>
                                            </p:txEl>
                                          </p:spTgt>
                                        </p:tgtEl>
                                        <p:attrNameLst>
                                          <p:attrName>ppt_x</p:attrName>
                                        </p:attrNameLst>
                                      </p:cBhvr>
                                    </p:anim>
                                  </p:childTnLst>
                                </p:cTn>
                              </p:par>
                              <p:par>
                                <p:cTn id="34" presetID="34" presetClass="entr" presetSubtype="0" fill="hold" nodeType="with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 from="(-#ppt_w/2)" to="(#ppt_x)" calcmode="lin" valueType="num">
                                      <p:cBhvr>
                                        <p:cTn id="36" dur="600" fill="hold">
                                          <p:stCondLst>
                                            <p:cond delay="0"/>
                                          </p:stCondLst>
                                        </p:cTn>
                                        <p:tgtEl>
                                          <p:spTgt spid="2">
                                            <p:txEl>
                                              <p:pRg st="5" end="5"/>
                                            </p:txEl>
                                          </p:spTgt>
                                        </p:tgtEl>
                                        <p:attrNameLst>
                                          <p:attrName>ppt_x</p:attrName>
                                        </p:attrNameLst>
                                      </p:cBhvr>
                                    </p:anim>
                                    <p:anim from="0" to="-1.0" calcmode="lin" valueType="num">
                                      <p:cBhvr>
                                        <p:cTn id="37" dur="200" decel="50000" autoRev="1" fill="hold">
                                          <p:stCondLst>
                                            <p:cond delay="600"/>
                                          </p:stCondLst>
                                        </p:cTn>
                                        <p:tgtEl>
                                          <p:spTgt spid="2">
                                            <p:txEl>
                                              <p:pRg st="5" end="5"/>
                                            </p:txEl>
                                          </p:spTgt>
                                        </p:tgtEl>
                                        <p:attrNameLst>
                                          <p:attrName>xshear</p:attrName>
                                        </p:attrNameLst>
                                      </p:cBhvr>
                                    </p:anim>
                                    <p:animScale>
                                      <p:cBhvr>
                                        <p:cTn id="38" dur="200" decel="100000" autoRev="1" fill="hold">
                                          <p:stCondLst>
                                            <p:cond delay="600"/>
                                          </p:stCondLst>
                                        </p:cTn>
                                        <p:tgtEl>
                                          <p:spTgt spid="2">
                                            <p:txEl>
                                              <p:pRg st="5" end="5"/>
                                            </p:txEl>
                                          </p:spTgt>
                                        </p:tgtEl>
                                      </p:cBhvr>
                                      <p:from x="100000" y="100000"/>
                                      <p:to x="80000" y="100000"/>
                                    </p:animScale>
                                    <p:anim by="(#ppt_h/3+#ppt_w*0.1)" calcmode="lin" valueType="num">
                                      <p:cBhvr additive="sum">
                                        <p:cTn id="39" dur="200" decel="100000" autoRev="1" fill="hold">
                                          <p:stCondLst>
                                            <p:cond delay="600"/>
                                          </p:stCondLst>
                                        </p:cTn>
                                        <p:tgtEl>
                                          <p:spTgt spid="2">
                                            <p:txEl>
                                              <p:pRg st="5" end="5"/>
                                            </p:txEl>
                                          </p:spTgt>
                                        </p:tgtEl>
                                        <p:attrNameLst>
                                          <p:attrName>ppt_x</p:attrName>
                                        </p:attrNameLst>
                                      </p:cBhvr>
                                    </p:anim>
                                  </p:childTnLst>
                                </p:cTn>
                              </p:par>
                              <p:par>
                                <p:cTn id="40" presetID="34" presetClass="entr" presetSubtype="0" fill="hold" nodeType="with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from="(-#ppt_w/2)" to="(#ppt_x)" calcmode="lin" valueType="num">
                                      <p:cBhvr>
                                        <p:cTn id="42" dur="600" fill="hold">
                                          <p:stCondLst>
                                            <p:cond delay="0"/>
                                          </p:stCondLst>
                                        </p:cTn>
                                        <p:tgtEl>
                                          <p:spTgt spid="2">
                                            <p:txEl>
                                              <p:pRg st="6" end="6"/>
                                            </p:txEl>
                                          </p:spTgt>
                                        </p:tgtEl>
                                        <p:attrNameLst>
                                          <p:attrName>ppt_x</p:attrName>
                                        </p:attrNameLst>
                                      </p:cBhvr>
                                    </p:anim>
                                    <p:anim from="0" to="-1.0" calcmode="lin" valueType="num">
                                      <p:cBhvr>
                                        <p:cTn id="43" dur="200" decel="50000" autoRev="1" fill="hold">
                                          <p:stCondLst>
                                            <p:cond delay="600"/>
                                          </p:stCondLst>
                                        </p:cTn>
                                        <p:tgtEl>
                                          <p:spTgt spid="2">
                                            <p:txEl>
                                              <p:pRg st="6" end="6"/>
                                            </p:txEl>
                                          </p:spTgt>
                                        </p:tgtEl>
                                        <p:attrNameLst>
                                          <p:attrName>xshear</p:attrName>
                                        </p:attrNameLst>
                                      </p:cBhvr>
                                    </p:anim>
                                    <p:animScale>
                                      <p:cBhvr>
                                        <p:cTn id="44" dur="200" decel="100000" autoRev="1" fill="hold">
                                          <p:stCondLst>
                                            <p:cond delay="600"/>
                                          </p:stCondLst>
                                        </p:cTn>
                                        <p:tgtEl>
                                          <p:spTgt spid="2">
                                            <p:txEl>
                                              <p:pRg st="6" end="6"/>
                                            </p:txEl>
                                          </p:spTgt>
                                        </p:tgtEl>
                                      </p:cBhvr>
                                      <p:from x="100000" y="100000"/>
                                      <p:to x="80000" y="100000"/>
                                    </p:animScale>
                                    <p:anim by="(#ppt_h/3+#ppt_w*0.1)" calcmode="lin" valueType="num">
                                      <p:cBhvr additive="sum">
                                        <p:cTn id="45" dur="200" decel="100000" autoRev="1" fill="hold">
                                          <p:stCondLst>
                                            <p:cond delay="600"/>
                                          </p:stCondLst>
                                        </p:cTn>
                                        <p:tgtEl>
                                          <p:spTgt spid="2">
                                            <p:txEl>
                                              <p:pRg st="6" end="6"/>
                                            </p:txEl>
                                          </p:spTgt>
                                        </p:tgtEl>
                                        <p:attrNameLst>
                                          <p:attrName>ppt_x</p:attrName>
                                        </p:attrNameLst>
                                      </p:cBhvr>
                                    </p:anim>
                                  </p:childTnLst>
                                </p:cTn>
                              </p:par>
                              <p:par>
                                <p:cTn id="46" presetID="34" presetClass="entr" presetSubtype="0" fill="hold" nodeType="withEffect">
                                  <p:stCondLst>
                                    <p:cond delay="0"/>
                                  </p:stCondLst>
                                  <p:childTnLst>
                                    <p:set>
                                      <p:cBhvr>
                                        <p:cTn id="47" dur="1" fill="hold">
                                          <p:stCondLst>
                                            <p:cond delay="0"/>
                                          </p:stCondLst>
                                        </p:cTn>
                                        <p:tgtEl>
                                          <p:spTgt spid="2">
                                            <p:txEl>
                                              <p:pRg st="7" end="7"/>
                                            </p:txEl>
                                          </p:spTgt>
                                        </p:tgtEl>
                                        <p:attrNameLst>
                                          <p:attrName>style.visibility</p:attrName>
                                        </p:attrNameLst>
                                      </p:cBhvr>
                                      <p:to>
                                        <p:strVal val="visible"/>
                                      </p:to>
                                    </p:set>
                                    <p:anim from="(-#ppt_w/2)" to="(#ppt_x)" calcmode="lin" valueType="num">
                                      <p:cBhvr>
                                        <p:cTn id="48" dur="600" fill="hold">
                                          <p:stCondLst>
                                            <p:cond delay="0"/>
                                          </p:stCondLst>
                                        </p:cTn>
                                        <p:tgtEl>
                                          <p:spTgt spid="2">
                                            <p:txEl>
                                              <p:pRg st="7" end="7"/>
                                            </p:txEl>
                                          </p:spTgt>
                                        </p:tgtEl>
                                        <p:attrNameLst>
                                          <p:attrName>ppt_x</p:attrName>
                                        </p:attrNameLst>
                                      </p:cBhvr>
                                    </p:anim>
                                    <p:anim from="0" to="-1.0" calcmode="lin" valueType="num">
                                      <p:cBhvr>
                                        <p:cTn id="49" dur="200" decel="50000" autoRev="1" fill="hold">
                                          <p:stCondLst>
                                            <p:cond delay="600"/>
                                          </p:stCondLst>
                                        </p:cTn>
                                        <p:tgtEl>
                                          <p:spTgt spid="2">
                                            <p:txEl>
                                              <p:pRg st="7" end="7"/>
                                            </p:txEl>
                                          </p:spTgt>
                                        </p:tgtEl>
                                        <p:attrNameLst>
                                          <p:attrName>xshear</p:attrName>
                                        </p:attrNameLst>
                                      </p:cBhvr>
                                    </p:anim>
                                    <p:animScale>
                                      <p:cBhvr>
                                        <p:cTn id="50" dur="200" decel="100000" autoRev="1" fill="hold">
                                          <p:stCondLst>
                                            <p:cond delay="600"/>
                                          </p:stCondLst>
                                        </p:cTn>
                                        <p:tgtEl>
                                          <p:spTgt spid="2">
                                            <p:txEl>
                                              <p:pRg st="7" end="7"/>
                                            </p:txEl>
                                          </p:spTgt>
                                        </p:tgtEl>
                                      </p:cBhvr>
                                      <p:from x="100000" y="100000"/>
                                      <p:to x="80000" y="100000"/>
                                    </p:animScale>
                                    <p:anim by="(#ppt_h/3+#ppt_w*0.1)" calcmode="lin" valueType="num">
                                      <p:cBhvr additive="sum">
                                        <p:cTn id="51" dur="200" decel="100000" autoRev="1" fill="hold">
                                          <p:stCondLst>
                                            <p:cond delay="600"/>
                                          </p:stCondLst>
                                        </p:cTn>
                                        <p:tgtEl>
                                          <p:spTgt spid="2">
                                            <p:txEl>
                                              <p:pRg st="7" end="7"/>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600" dirty="0" smtClean="0"/>
              <a:t>Webster defines Nurturance as:</a:t>
            </a:r>
          </a:p>
          <a:p>
            <a:endParaRPr lang="en-US" dirty="0" smtClean="0"/>
          </a:p>
          <a:p>
            <a:pPr lvl="1"/>
            <a:r>
              <a:rPr lang="en-US" sz="2800" dirty="0" smtClean="0"/>
              <a:t>Warm and affectionate physical and emotional support and care.</a:t>
            </a:r>
          </a:p>
          <a:p>
            <a:pPr lvl="1">
              <a:buNone/>
            </a:pPr>
            <a:r>
              <a:rPr lang="en-US" sz="2800" dirty="0" smtClean="0"/>
              <a:t> </a:t>
            </a:r>
          </a:p>
          <a:p>
            <a:pPr lvl="1"/>
            <a:r>
              <a:rPr lang="en-US" sz="2800" dirty="0" smtClean="0"/>
              <a:t>The providing of loving care and attention.</a:t>
            </a:r>
          </a:p>
          <a:p>
            <a:pPr lvl="1"/>
            <a:endParaRPr lang="en-US" sz="2800" dirty="0" smtClean="0"/>
          </a:p>
          <a:p>
            <a:pPr lvl="1"/>
            <a:r>
              <a:rPr lang="en-US" sz="2800" dirty="0" smtClean="0"/>
              <a:t>Physical and emotional care and nourishment </a:t>
            </a:r>
            <a:br>
              <a:rPr lang="en-US" sz="2800" dirty="0" smtClean="0"/>
            </a:br>
            <a:endParaRPr lang="en-US" sz="2800" dirty="0" smtClean="0"/>
          </a:p>
          <a:p>
            <a:endParaRPr lang="en-US" dirty="0"/>
          </a:p>
        </p:txBody>
      </p:sp>
      <p:sp>
        <p:nvSpPr>
          <p:cNvPr id="3" name="Title 2"/>
          <p:cNvSpPr>
            <a:spLocks noGrp="1"/>
          </p:cNvSpPr>
          <p:nvPr>
            <p:ph type="title"/>
          </p:nvPr>
        </p:nvSpPr>
        <p:spPr/>
        <p:txBody>
          <a:bodyPr/>
          <a:lstStyle/>
          <a:p>
            <a:r>
              <a:rPr lang="en-US" dirty="0" smtClean="0"/>
              <a:t>Nurturance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linds(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 calcmode="lin" valueType="num">
                                      <p:cBhvr additive="base">
                                        <p:cTn id="2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5" name="Picture 5" descr="C:\Users\Owner\Pictures\Microsoft Clip Organizer\j0411748.jpg"/>
          <p:cNvPicPr>
            <a:picLocks noChangeAspect="1" noChangeArrowheads="1"/>
          </p:cNvPicPr>
          <p:nvPr/>
        </p:nvPicPr>
        <p:blipFill>
          <a:blip r:embed="rId2"/>
          <a:srcRect/>
          <a:stretch>
            <a:fillRect/>
          </a:stretch>
        </p:blipFill>
        <p:spPr bwMode="auto">
          <a:xfrm>
            <a:off x="5410200" y="838200"/>
            <a:ext cx="2745432" cy="3962400"/>
          </a:xfrm>
          <a:prstGeom prst="roundRect">
            <a:avLst>
              <a:gd name="adj" fmla="val 8594"/>
            </a:avLst>
          </a:prstGeom>
          <a:solidFill>
            <a:srgbClr val="FFFFFF">
              <a:shade val="85000"/>
            </a:srgbClr>
          </a:solidFill>
          <a:ln>
            <a:noFill/>
          </a:ln>
          <a:effectLst>
            <a:outerShdw blurRad="127000" dist="38100" dir="2700000" algn="ctr">
              <a:srgbClr val="000000">
                <a:alpha val="45000"/>
              </a:srgbClr>
            </a:outerShdw>
            <a:reflection blurRad="12700" stA="38000" endPos="28000" dist="5000" dir="5400000" sy="-100000" algn="bl" rotWithShape="0"/>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3" name="Title 2"/>
          <p:cNvSpPr>
            <a:spLocks noGrp="1"/>
          </p:cNvSpPr>
          <p:nvPr>
            <p:ph type="title"/>
          </p:nvPr>
        </p:nvSpPr>
        <p:spPr>
          <a:xfrm>
            <a:off x="381000" y="304800"/>
            <a:ext cx="8229600" cy="1143000"/>
          </a:xfrm>
        </p:spPr>
        <p:txBody>
          <a:bodyPr>
            <a:normAutofit fontScale="90000"/>
          </a:bodyPr>
          <a:lstStyle/>
          <a:p>
            <a:r>
              <a:rPr lang="en-US" dirty="0" smtClean="0"/>
              <a:t>Parents and other caregivers do this in hundreds of ways </a:t>
            </a:r>
            <a:endParaRPr lang="en-US" dirty="0"/>
          </a:p>
        </p:txBody>
      </p:sp>
      <p:pic>
        <p:nvPicPr>
          <p:cNvPr id="35844" name="Picture 4" descr="C:\Users\Owner\Pictures\Microsoft Clip Organizer\j0409610.jpg"/>
          <p:cNvPicPr>
            <a:picLocks noChangeAspect="1" noChangeArrowheads="1"/>
          </p:cNvPicPr>
          <p:nvPr/>
        </p:nvPicPr>
        <p:blipFill>
          <a:blip r:embed="rId3" cstate="print"/>
          <a:srcRect/>
          <a:stretch>
            <a:fillRect/>
          </a:stretch>
        </p:blipFill>
        <p:spPr bwMode="auto">
          <a:xfrm>
            <a:off x="1143000" y="1600200"/>
            <a:ext cx="3429000" cy="3124200"/>
          </a:xfrm>
          <a:prstGeom prst="heart">
            <a:avLst/>
          </a:prstGeom>
          <a:solidFill>
            <a:srgbClr val="FFFFFF">
              <a:shade val="85000"/>
            </a:srgbClr>
          </a:solidFill>
          <a:ln>
            <a:noFill/>
          </a:ln>
          <a:effectLst>
            <a:outerShdw blurRad="50800" dist="38100" dir="16200000" rotWithShape="0">
              <a:prstClr val="black">
                <a:alpha val="40000"/>
              </a:prstClr>
            </a:outerShdw>
            <a:reflection blurRad="12700" stA="38000" endPos="28000" dist="5000" dir="5400000" sy="-100000" algn="bl" rotWithShape="0"/>
            <a:softEdge rad="63500"/>
          </a:effectLst>
        </p:spPr>
      </p:pic>
      <p:pic>
        <p:nvPicPr>
          <p:cNvPr id="35842" name="Picture 2" descr="C:\Users\Owner\AppData\Local\Microsoft\Windows\Temporary Internet Files\Content.IE5\UU0WJLNN\MPj04222590000[1].jpg"/>
          <p:cNvPicPr>
            <a:picLocks noGrp="1" noChangeAspect="1" noChangeArrowheads="1"/>
          </p:cNvPicPr>
          <p:nvPr>
            <p:ph idx="1"/>
          </p:nvPr>
        </p:nvPicPr>
        <p:blipFill>
          <a:blip r:embed="rId4"/>
          <a:srcRect/>
          <a:stretch>
            <a:fillRect/>
          </a:stretch>
        </p:blipFill>
        <p:spPr bwMode="auto">
          <a:xfrm>
            <a:off x="3352800" y="3124200"/>
            <a:ext cx="3018781" cy="37338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nodeType="clickEffect">
                                  <p:stCondLst>
                                    <p:cond delay="0"/>
                                  </p:stCondLst>
                                  <p:childTnLst>
                                    <p:set>
                                      <p:cBhvr>
                                        <p:cTn id="12" dur="1" fill="hold">
                                          <p:stCondLst>
                                            <p:cond delay="0"/>
                                          </p:stCondLst>
                                        </p:cTn>
                                        <p:tgtEl>
                                          <p:spTgt spid="35844"/>
                                        </p:tgtEl>
                                        <p:attrNameLst>
                                          <p:attrName>style.visibility</p:attrName>
                                        </p:attrNameLst>
                                      </p:cBhvr>
                                      <p:to>
                                        <p:strVal val="visible"/>
                                      </p:to>
                                    </p:set>
                                    <p:animEffect transition="in" filter="fade">
                                      <p:cBhvr>
                                        <p:cTn id="13" dur="2000"/>
                                        <p:tgtEl>
                                          <p:spTgt spid="35844"/>
                                        </p:tgtEl>
                                      </p:cBhvr>
                                    </p:animEffect>
                                    <p:anim calcmode="lin" valueType="num">
                                      <p:cBhvr>
                                        <p:cTn id="14" dur="2000" fill="hold"/>
                                        <p:tgtEl>
                                          <p:spTgt spid="35844"/>
                                        </p:tgtEl>
                                        <p:attrNameLst>
                                          <p:attrName>style.rotation</p:attrName>
                                        </p:attrNameLst>
                                      </p:cBhvr>
                                      <p:tavLst>
                                        <p:tav tm="0">
                                          <p:val>
                                            <p:fltVal val="720"/>
                                          </p:val>
                                        </p:tav>
                                        <p:tav tm="100000">
                                          <p:val>
                                            <p:fltVal val="0"/>
                                          </p:val>
                                        </p:tav>
                                      </p:tavLst>
                                    </p:anim>
                                    <p:anim calcmode="lin" valueType="num">
                                      <p:cBhvr>
                                        <p:cTn id="15" dur="2000" fill="hold"/>
                                        <p:tgtEl>
                                          <p:spTgt spid="35844"/>
                                        </p:tgtEl>
                                        <p:attrNameLst>
                                          <p:attrName>ppt_h</p:attrName>
                                        </p:attrNameLst>
                                      </p:cBhvr>
                                      <p:tavLst>
                                        <p:tav tm="0">
                                          <p:val>
                                            <p:fltVal val="0"/>
                                          </p:val>
                                        </p:tav>
                                        <p:tav tm="100000">
                                          <p:val>
                                            <p:strVal val="#ppt_h"/>
                                          </p:val>
                                        </p:tav>
                                      </p:tavLst>
                                    </p:anim>
                                    <p:anim calcmode="lin" valueType="num">
                                      <p:cBhvr>
                                        <p:cTn id="16" dur="2000" fill="hold"/>
                                        <p:tgtEl>
                                          <p:spTgt spid="35844"/>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35845"/>
                                        </p:tgtEl>
                                        <p:attrNameLst>
                                          <p:attrName>style.visibility</p:attrName>
                                        </p:attrNameLst>
                                      </p:cBhvr>
                                      <p:to>
                                        <p:strVal val="visible"/>
                                      </p:to>
                                    </p:set>
                                    <p:anim calcmode="lin" valueType="num">
                                      <p:cBhvr>
                                        <p:cTn id="21" dur="500" decel="50000" fill="hold">
                                          <p:stCondLst>
                                            <p:cond delay="0"/>
                                          </p:stCondLst>
                                        </p:cTn>
                                        <p:tgtEl>
                                          <p:spTgt spid="35845"/>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35845"/>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35845"/>
                                        </p:tgtEl>
                                        <p:attrNameLst>
                                          <p:attrName>ppt_w</p:attrName>
                                        </p:attrNameLst>
                                      </p:cBhvr>
                                      <p:tavLst>
                                        <p:tav tm="0">
                                          <p:val>
                                            <p:strVal val="#ppt_w*.05"/>
                                          </p:val>
                                        </p:tav>
                                        <p:tav tm="100000">
                                          <p:val>
                                            <p:strVal val="#ppt_w"/>
                                          </p:val>
                                        </p:tav>
                                      </p:tavLst>
                                    </p:anim>
                                    <p:anim calcmode="lin" valueType="num">
                                      <p:cBhvr>
                                        <p:cTn id="24" dur="1000" fill="hold"/>
                                        <p:tgtEl>
                                          <p:spTgt spid="35845"/>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35845"/>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35845"/>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35845"/>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35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1" name="Picture 7" descr="C:\Users\Owner\AppData\Local\Microsoft\Windows\Temporary Internet Files\Content.IE5\84Z42CR8\MPj04226890000[1].jpg"/>
          <p:cNvPicPr>
            <a:picLocks noChangeAspect="1" noChangeArrowheads="1"/>
          </p:cNvPicPr>
          <p:nvPr/>
        </p:nvPicPr>
        <p:blipFill>
          <a:blip r:embed="rId2" cstate="print"/>
          <a:srcRect/>
          <a:stretch>
            <a:fillRect/>
          </a:stretch>
        </p:blipFill>
        <p:spPr bwMode="auto">
          <a:xfrm>
            <a:off x="3200400" y="1371600"/>
            <a:ext cx="2740967" cy="3124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6866" name="Picture 2" descr="C:\Users\Owner\AppData\Local\Microsoft\Windows\Temporary Internet Files\Content.IE5\QE30EZJK\MPj04140930000[1].jpg"/>
          <p:cNvPicPr>
            <a:picLocks noGrp="1" noChangeAspect="1" noChangeArrowheads="1"/>
          </p:cNvPicPr>
          <p:nvPr>
            <p:ph idx="1"/>
          </p:nvPr>
        </p:nvPicPr>
        <p:blipFill>
          <a:blip r:embed="rId3" cstate="print"/>
          <a:srcRect/>
          <a:stretch>
            <a:fillRect/>
          </a:stretch>
        </p:blipFill>
        <p:spPr bwMode="auto">
          <a:xfrm>
            <a:off x="457200" y="1676400"/>
            <a:ext cx="2782221" cy="309086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6870" name="Picture 6" descr="C:\Users\Owner\AppData\Local\Microsoft\Windows\Temporary Internet Files\Content.IE5\QE30EZJK\MPj04230380000[1].jpg"/>
          <p:cNvPicPr>
            <a:picLocks noChangeAspect="1" noChangeArrowheads="1"/>
          </p:cNvPicPr>
          <p:nvPr/>
        </p:nvPicPr>
        <p:blipFill>
          <a:blip r:embed="rId4" cstate="print"/>
          <a:srcRect/>
          <a:stretch>
            <a:fillRect/>
          </a:stretch>
        </p:blipFill>
        <p:spPr bwMode="auto">
          <a:xfrm>
            <a:off x="6096000" y="1524000"/>
            <a:ext cx="3048000" cy="3124200"/>
          </a:xfrm>
          <a:prstGeom prst="rect">
            <a:avLst/>
          </a:prstGeom>
          <a:ln>
            <a:noFill/>
          </a:ln>
          <a:effectLst>
            <a:reflection blurRad="6350" stA="50000" endA="300" endPos="90000" dist="50800" dir="5400000" sy="-100000" algn="bl" rotWithShape="0"/>
            <a:softEdge rad="112500"/>
          </a:effectLst>
        </p:spPr>
      </p:pic>
      <p:sp>
        <p:nvSpPr>
          <p:cNvPr id="3" name="Title 2"/>
          <p:cNvSpPr>
            <a:spLocks noGrp="1"/>
          </p:cNvSpPr>
          <p:nvPr>
            <p:ph type="title"/>
          </p:nvPr>
        </p:nvSpPr>
        <p:spPr/>
        <p:txBody>
          <a:bodyPr>
            <a:normAutofit fontScale="90000"/>
          </a:bodyPr>
          <a:lstStyle/>
          <a:p>
            <a:r>
              <a:rPr lang="en-US" dirty="0" smtClean="0"/>
              <a:t>Hour after hour, day after day, year after year</a:t>
            </a:r>
            <a:endParaRPr lang="en-US" dirty="0"/>
          </a:p>
        </p:txBody>
      </p:sp>
      <p:pic>
        <p:nvPicPr>
          <p:cNvPr id="36869" name="Picture 5" descr="C:\Users\Owner\AppData\Local\Microsoft\Windows\Temporary Internet Files\Content.IE5\UU0WJLNN\MPj04223750000[1].jpg"/>
          <p:cNvPicPr>
            <a:picLocks noChangeAspect="1" noChangeArrowheads="1"/>
          </p:cNvPicPr>
          <p:nvPr/>
        </p:nvPicPr>
        <p:blipFill>
          <a:blip r:embed="rId5"/>
          <a:srcRect/>
          <a:stretch>
            <a:fillRect/>
          </a:stretch>
        </p:blipFill>
        <p:spPr bwMode="auto">
          <a:xfrm>
            <a:off x="3276600" y="3733800"/>
            <a:ext cx="3125316" cy="3352800"/>
          </a:xfrm>
          <a:prstGeom prst="ellipse">
            <a:avLst/>
          </a:prstGeom>
          <a:ln>
            <a:noFill/>
          </a:ln>
          <a:effectLst>
            <a:outerShdw blurRad="76200" dist="12700" dir="8100000" sy="-23000" kx="800400" algn="br" rotWithShape="0">
              <a:prstClr val="black">
                <a:alpha val="20000"/>
              </a:prstClr>
            </a:outerShdw>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36866"/>
                                        </p:tgtEl>
                                        <p:attrNameLst>
                                          <p:attrName>style.visibility</p:attrName>
                                        </p:attrNameLst>
                                      </p:cBhvr>
                                      <p:to>
                                        <p:strVal val="visible"/>
                                      </p:to>
                                    </p:set>
                                    <p:animEffect transition="in" filter="fade">
                                      <p:cBhvr>
                                        <p:cTn id="12" dur="2000"/>
                                        <p:tgtEl>
                                          <p:spTgt spid="36866"/>
                                        </p:tgtEl>
                                      </p:cBhvr>
                                    </p:animEffect>
                                    <p:anim calcmode="lin" valueType="num">
                                      <p:cBhvr>
                                        <p:cTn id="13" dur="2000" fill="hold"/>
                                        <p:tgtEl>
                                          <p:spTgt spid="36866"/>
                                        </p:tgtEl>
                                        <p:attrNameLst>
                                          <p:attrName>style.rotation</p:attrName>
                                        </p:attrNameLst>
                                      </p:cBhvr>
                                      <p:tavLst>
                                        <p:tav tm="0">
                                          <p:val>
                                            <p:fltVal val="720"/>
                                          </p:val>
                                        </p:tav>
                                        <p:tav tm="100000">
                                          <p:val>
                                            <p:fltVal val="0"/>
                                          </p:val>
                                        </p:tav>
                                      </p:tavLst>
                                    </p:anim>
                                    <p:anim calcmode="lin" valueType="num">
                                      <p:cBhvr>
                                        <p:cTn id="14" dur="2000" fill="hold"/>
                                        <p:tgtEl>
                                          <p:spTgt spid="36866"/>
                                        </p:tgtEl>
                                        <p:attrNameLst>
                                          <p:attrName>ppt_h</p:attrName>
                                        </p:attrNameLst>
                                      </p:cBhvr>
                                      <p:tavLst>
                                        <p:tav tm="0">
                                          <p:val>
                                            <p:fltVal val="0"/>
                                          </p:val>
                                        </p:tav>
                                        <p:tav tm="100000">
                                          <p:val>
                                            <p:strVal val="#ppt_h"/>
                                          </p:val>
                                        </p:tav>
                                      </p:tavLst>
                                    </p:anim>
                                    <p:anim calcmode="lin" valueType="num">
                                      <p:cBhvr>
                                        <p:cTn id="15" dur="2000" fill="hold"/>
                                        <p:tgtEl>
                                          <p:spTgt spid="36866"/>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35" presetClass="entr" presetSubtype="0" fill="hold" nodeType="clickEffect">
                                  <p:stCondLst>
                                    <p:cond delay="0"/>
                                  </p:stCondLst>
                                  <p:childTnLst>
                                    <p:set>
                                      <p:cBhvr>
                                        <p:cTn id="19" dur="1" fill="hold">
                                          <p:stCondLst>
                                            <p:cond delay="0"/>
                                          </p:stCondLst>
                                        </p:cTn>
                                        <p:tgtEl>
                                          <p:spTgt spid="36871"/>
                                        </p:tgtEl>
                                        <p:attrNameLst>
                                          <p:attrName>style.visibility</p:attrName>
                                        </p:attrNameLst>
                                      </p:cBhvr>
                                      <p:to>
                                        <p:strVal val="visible"/>
                                      </p:to>
                                    </p:set>
                                    <p:animEffect transition="in" filter="fade">
                                      <p:cBhvr>
                                        <p:cTn id="20" dur="2000"/>
                                        <p:tgtEl>
                                          <p:spTgt spid="36871"/>
                                        </p:tgtEl>
                                      </p:cBhvr>
                                    </p:animEffect>
                                    <p:anim calcmode="lin" valueType="num">
                                      <p:cBhvr>
                                        <p:cTn id="21" dur="2000" fill="hold"/>
                                        <p:tgtEl>
                                          <p:spTgt spid="36871"/>
                                        </p:tgtEl>
                                        <p:attrNameLst>
                                          <p:attrName>style.rotation</p:attrName>
                                        </p:attrNameLst>
                                      </p:cBhvr>
                                      <p:tavLst>
                                        <p:tav tm="0">
                                          <p:val>
                                            <p:fltVal val="720"/>
                                          </p:val>
                                        </p:tav>
                                        <p:tav tm="100000">
                                          <p:val>
                                            <p:fltVal val="0"/>
                                          </p:val>
                                        </p:tav>
                                      </p:tavLst>
                                    </p:anim>
                                    <p:anim calcmode="lin" valueType="num">
                                      <p:cBhvr>
                                        <p:cTn id="22" dur="2000" fill="hold"/>
                                        <p:tgtEl>
                                          <p:spTgt spid="36871"/>
                                        </p:tgtEl>
                                        <p:attrNameLst>
                                          <p:attrName>ppt_h</p:attrName>
                                        </p:attrNameLst>
                                      </p:cBhvr>
                                      <p:tavLst>
                                        <p:tav tm="0">
                                          <p:val>
                                            <p:fltVal val="0"/>
                                          </p:val>
                                        </p:tav>
                                        <p:tav tm="100000">
                                          <p:val>
                                            <p:strVal val="#ppt_h"/>
                                          </p:val>
                                        </p:tav>
                                      </p:tavLst>
                                    </p:anim>
                                    <p:anim calcmode="lin" valueType="num">
                                      <p:cBhvr>
                                        <p:cTn id="23" dur="2000" fill="hold"/>
                                        <p:tgtEl>
                                          <p:spTgt spid="36871"/>
                                        </p:tgtEl>
                                        <p:attrNameLst>
                                          <p:attrName>ppt_w</p:attrName>
                                        </p:attrNameLst>
                                      </p:cBhvr>
                                      <p:tavLst>
                                        <p:tav tm="0">
                                          <p:val>
                                            <p:fltVal val="0"/>
                                          </p:val>
                                        </p:tav>
                                        <p:tav tm="100000">
                                          <p:val>
                                            <p:strVal val="#ppt_w"/>
                                          </p:val>
                                        </p:tav>
                                      </p:tavLst>
                                    </p:anim>
                                  </p:childTnLst>
                                </p:cTn>
                              </p:par>
                            </p:childTnLst>
                          </p:cTn>
                        </p:par>
                      </p:childTnLst>
                    </p:cTn>
                  </p:par>
                  <p:par>
                    <p:cTn id="24" fill="hold">
                      <p:stCondLst>
                        <p:cond delay="indefinite"/>
                      </p:stCondLst>
                      <p:childTnLst>
                        <p:par>
                          <p:cTn id="25" fill="hold">
                            <p:stCondLst>
                              <p:cond delay="0"/>
                            </p:stCondLst>
                            <p:childTnLst>
                              <p:par>
                                <p:cTn id="26" presetID="35" presetClass="entr" presetSubtype="0" fill="hold" nodeType="clickEffect">
                                  <p:stCondLst>
                                    <p:cond delay="0"/>
                                  </p:stCondLst>
                                  <p:childTnLst>
                                    <p:set>
                                      <p:cBhvr>
                                        <p:cTn id="27" dur="1" fill="hold">
                                          <p:stCondLst>
                                            <p:cond delay="0"/>
                                          </p:stCondLst>
                                        </p:cTn>
                                        <p:tgtEl>
                                          <p:spTgt spid="36870"/>
                                        </p:tgtEl>
                                        <p:attrNameLst>
                                          <p:attrName>style.visibility</p:attrName>
                                        </p:attrNameLst>
                                      </p:cBhvr>
                                      <p:to>
                                        <p:strVal val="visible"/>
                                      </p:to>
                                    </p:set>
                                    <p:animEffect transition="in" filter="fade">
                                      <p:cBhvr>
                                        <p:cTn id="28" dur="2000"/>
                                        <p:tgtEl>
                                          <p:spTgt spid="36870"/>
                                        </p:tgtEl>
                                      </p:cBhvr>
                                    </p:animEffect>
                                    <p:anim calcmode="lin" valueType="num">
                                      <p:cBhvr>
                                        <p:cTn id="29" dur="2000" fill="hold"/>
                                        <p:tgtEl>
                                          <p:spTgt spid="36870"/>
                                        </p:tgtEl>
                                        <p:attrNameLst>
                                          <p:attrName>style.rotation</p:attrName>
                                        </p:attrNameLst>
                                      </p:cBhvr>
                                      <p:tavLst>
                                        <p:tav tm="0">
                                          <p:val>
                                            <p:fltVal val="720"/>
                                          </p:val>
                                        </p:tav>
                                        <p:tav tm="100000">
                                          <p:val>
                                            <p:fltVal val="0"/>
                                          </p:val>
                                        </p:tav>
                                      </p:tavLst>
                                    </p:anim>
                                    <p:anim calcmode="lin" valueType="num">
                                      <p:cBhvr>
                                        <p:cTn id="30" dur="2000" fill="hold"/>
                                        <p:tgtEl>
                                          <p:spTgt spid="36870"/>
                                        </p:tgtEl>
                                        <p:attrNameLst>
                                          <p:attrName>ppt_h</p:attrName>
                                        </p:attrNameLst>
                                      </p:cBhvr>
                                      <p:tavLst>
                                        <p:tav tm="0">
                                          <p:val>
                                            <p:fltVal val="0"/>
                                          </p:val>
                                        </p:tav>
                                        <p:tav tm="100000">
                                          <p:val>
                                            <p:strVal val="#ppt_h"/>
                                          </p:val>
                                        </p:tav>
                                      </p:tavLst>
                                    </p:anim>
                                    <p:anim calcmode="lin" valueType="num">
                                      <p:cBhvr>
                                        <p:cTn id="31" dur="2000" fill="hold"/>
                                        <p:tgtEl>
                                          <p:spTgt spid="36870"/>
                                        </p:tgtEl>
                                        <p:attrNameLst>
                                          <p:attrName>ppt_w</p:attrName>
                                        </p:attrNameLst>
                                      </p:cBhvr>
                                      <p:tavLst>
                                        <p:tav tm="0">
                                          <p:val>
                                            <p:fltVal val="0"/>
                                          </p:val>
                                        </p:tav>
                                        <p:tav tm="100000">
                                          <p:val>
                                            <p:strVal val="#ppt_w"/>
                                          </p:val>
                                        </p:tav>
                                      </p:tavLst>
                                    </p:anim>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nodeType="clickEffect">
                                  <p:stCondLst>
                                    <p:cond delay="0"/>
                                  </p:stCondLst>
                                  <p:childTnLst>
                                    <p:set>
                                      <p:cBhvr>
                                        <p:cTn id="35" dur="1" fill="hold">
                                          <p:stCondLst>
                                            <p:cond delay="0"/>
                                          </p:stCondLst>
                                        </p:cTn>
                                        <p:tgtEl>
                                          <p:spTgt spid="36869"/>
                                        </p:tgtEl>
                                        <p:attrNameLst>
                                          <p:attrName>style.visibility</p:attrName>
                                        </p:attrNameLst>
                                      </p:cBhvr>
                                      <p:to>
                                        <p:strVal val="visible"/>
                                      </p:to>
                                    </p:set>
                                    <p:anim calcmode="lin" valueType="num">
                                      <p:cBhvr>
                                        <p:cTn id="36" dur="2000" fill="hold"/>
                                        <p:tgtEl>
                                          <p:spTgt spid="36869"/>
                                        </p:tgtEl>
                                        <p:attrNameLst>
                                          <p:attrName>ppt_w</p:attrName>
                                        </p:attrNameLst>
                                      </p:cBhvr>
                                      <p:tavLst>
                                        <p:tav tm="0">
                                          <p:val>
                                            <p:fltVal val="0"/>
                                          </p:val>
                                        </p:tav>
                                        <p:tav tm="100000">
                                          <p:val>
                                            <p:strVal val="#ppt_w"/>
                                          </p:val>
                                        </p:tav>
                                      </p:tavLst>
                                    </p:anim>
                                    <p:anim calcmode="lin" valueType="num">
                                      <p:cBhvr>
                                        <p:cTn id="37" dur="2000" fill="hold"/>
                                        <p:tgtEl>
                                          <p:spTgt spid="36869"/>
                                        </p:tgtEl>
                                        <p:attrNameLst>
                                          <p:attrName>ppt_h</p:attrName>
                                        </p:attrNameLst>
                                      </p:cBhvr>
                                      <p:tavLst>
                                        <p:tav tm="0">
                                          <p:val>
                                            <p:fltVal val="0"/>
                                          </p:val>
                                        </p:tav>
                                        <p:tav tm="100000">
                                          <p:val>
                                            <p:strVal val="#ppt_h"/>
                                          </p:val>
                                        </p:tav>
                                      </p:tavLst>
                                    </p:anim>
                                    <p:anim calcmode="lin" valueType="num">
                                      <p:cBhvr>
                                        <p:cTn id="38" dur="2000" fill="hold"/>
                                        <p:tgtEl>
                                          <p:spTgt spid="36869"/>
                                        </p:tgtEl>
                                        <p:attrNameLst>
                                          <p:attrName>style.rotation</p:attrName>
                                        </p:attrNameLst>
                                      </p:cBhvr>
                                      <p:tavLst>
                                        <p:tav tm="0">
                                          <p:val>
                                            <p:fltVal val="360"/>
                                          </p:val>
                                        </p:tav>
                                        <p:tav tm="100000">
                                          <p:val>
                                            <p:fltVal val="0"/>
                                          </p:val>
                                        </p:tav>
                                      </p:tavLst>
                                    </p:anim>
                                    <p:animEffect transition="in" filter="fade">
                                      <p:cBhvr>
                                        <p:cTn id="39" dur="2000"/>
                                        <p:tgtEl>
                                          <p:spTgt spid="3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229600" cy="5072062"/>
          </a:xfrm>
        </p:spPr>
        <p:txBody>
          <a:bodyPr/>
          <a:lstStyle/>
          <a:p>
            <a:r>
              <a:rPr lang="en-US" sz="2800" dirty="0" smtClean="0"/>
              <a:t>The child </a:t>
            </a:r>
            <a:r>
              <a:rPr lang="en-US" sz="2800" dirty="0" smtClean="0"/>
              <a:t>r</a:t>
            </a:r>
            <a:r>
              <a:rPr lang="en-US" sz="2800" dirty="0" smtClean="0"/>
              <a:t>egains a sense of composure,</a:t>
            </a:r>
          </a:p>
          <a:p>
            <a:pPr>
              <a:buNone/>
            </a:pPr>
            <a:r>
              <a:rPr lang="en-US" sz="2800" dirty="0" smtClean="0"/>
              <a:t>	homeostasis, balance and genuinely feels soothed and cared for</a:t>
            </a:r>
            <a:endParaRPr lang="en-US" sz="2800" dirty="0"/>
          </a:p>
        </p:txBody>
      </p:sp>
      <p:sp>
        <p:nvSpPr>
          <p:cNvPr id="3" name="Title 2"/>
          <p:cNvSpPr>
            <a:spLocks noGrp="1"/>
          </p:cNvSpPr>
          <p:nvPr>
            <p:ph type="title"/>
          </p:nvPr>
        </p:nvSpPr>
        <p:spPr/>
        <p:txBody>
          <a:bodyPr/>
          <a:lstStyle/>
          <a:p>
            <a:r>
              <a:rPr lang="en-US" dirty="0" smtClean="0"/>
              <a:t>Relaxation</a:t>
            </a:r>
            <a:endParaRPr lang="en-US" dirty="0"/>
          </a:p>
        </p:txBody>
      </p:sp>
      <p:pic>
        <p:nvPicPr>
          <p:cNvPr id="37891" name="Picture 3" descr="C:\Users\Owner\AppData\Local\Microsoft\Windows\Temporary Internet Files\Content.IE5\Y7XRK5PL\MPj04230340000[1].jpg"/>
          <p:cNvPicPr>
            <a:picLocks noChangeAspect="1" noChangeArrowheads="1"/>
          </p:cNvPicPr>
          <p:nvPr/>
        </p:nvPicPr>
        <p:blipFill>
          <a:blip r:embed="rId2" cstate="print"/>
          <a:srcRect/>
          <a:stretch>
            <a:fillRect/>
          </a:stretch>
        </p:blipFill>
        <p:spPr bwMode="auto">
          <a:xfrm>
            <a:off x="4876800" y="2667000"/>
            <a:ext cx="3429000" cy="3810000"/>
          </a:xfrm>
          <a:prstGeom prst="round2SameRect">
            <a:avLst/>
          </a:prstGeom>
          <a:solidFill>
            <a:srgbClr val="FFFFFF">
              <a:shade val="85000"/>
            </a:srgbClr>
          </a:solidFill>
          <a:ln>
            <a:noFill/>
          </a:ln>
          <a:effectLst>
            <a:reflection blurRad="12700" stA="38000" endPos="28000" dist="5000" dir="5400000" sy="-100000" algn="bl" rotWithShape="0"/>
          </a:effectLst>
        </p:spPr>
      </p:pic>
      <p:pic>
        <p:nvPicPr>
          <p:cNvPr id="37892" name="Picture 4" descr="C:\Users\Owner\AppData\Local\Microsoft\Windows\Temporary Internet Files\Content.IE5\UU0WJLNN\MPj04227710000[1].jpg"/>
          <p:cNvPicPr>
            <a:picLocks noChangeAspect="1" noChangeArrowheads="1"/>
          </p:cNvPicPr>
          <p:nvPr/>
        </p:nvPicPr>
        <p:blipFill>
          <a:blip r:embed="rId3" cstate="print"/>
          <a:srcRect/>
          <a:stretch>
            <a:fillRect/>
          </a:stretch>
        </p:blipFill>
        <p:spPr bwMode="auto">
          <a:xfrm>
            <a:off x="1371600" y="3200400"/>
            <a:ext cx="3657600" cy="29718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3" presetClass="entr" presetSubtype="0" fill="hold" nodeType="clickEffect">
                                  <p:stCondLst>
                                    <p:cond delay="0"/>
                                  </p:stCondLst>
                                  <p:childTnLst>
                                    <p:set>
                                      <p:cBhvr>
                                        <p:cTn id="19" dur="1" fill="hold">
                                          <p:stCondLst>
                                            <p:cond delay="0"/>
                                          </p:stCondLst>
                                        </p:cTn>
                                        <p:tgtEl>
                                          <p:spTgt spid="37892"/>
                                        </p:tgtEl>
                                        <p:attrNameLst>
                                          <p:attrName>style.visibility</p:attrName>
                                        </p:attrNameLst>
                                      </p:cBhvr>
                                      <p:to>
                                        <p:strVal val="visible"/>
                                      </p:to>
                                    </p:set>
                                    <p:animEffect transition="in" filter="fade">
                                      <p:cBhvr>
                                        <p:cTn id="20" dur="200"/>
                                        <p:tgtEl>
                                          <p:spTgt spid="37892"/>
                                        </p:tgtEl>
                                      </p:cBhvr>
                                    </p:animEffect>
                                    <p:anim calcmode="lin" valueType="num">
                                      <p:cBhvr>
                                        <p:cTn id="21" dur="800" fill="hold"/>
                                        <p:tgtEl>
                                          <p:spTgt spid="37892"/>
                                        </p:tgtEl>
                                        <p:attrNameLst>
                                          <p:attrName>ppt_x</p:attrName>
                                        </p:attrNameLst>
                                      </p:cBhvr>
                                      <p:tavLst>
                                        <p:tav tm="0">
                                          <p:val>
                                            <p:strVal val="#ppt_x"/>
                                          </p:val>
                                        </p:tav>
                                        <p:tav tm="100000">
                                          <p:val>
                                            <p:strVal val="#ppt_x"/>
                                          </p:val>
                                        </p:tav>
                                      </p:tavLst>
                                    </p:anim>
                                    <p:anim calcmode="lin" valueType="num">
                                      <p:cBhvr>
                                        <p:cTn id="22" dur="800" fill="hold"/>
                                        <p:tgtEl>
                                          <p:spTgt spid="37892"/>
                                        </p:tgtEl>
                                        <p:attrNameLst>
                                          <p:attrName>ppt_y</p:attrName>
                                        </p:attrNameLst>
                                      </p:cBhvr>
                                      <p:tavLst>
                                        <p:tav tm="0">
                                          <p:val>
                                            <p:strVal val="#ppt_y+0.31"/>
                                          </p:val>
                                        </p:tav>
                                        <p:tav tm="100000">
                                          <p:val>
                                            <p:strVal val="#ppt_y+0.31"/>
                                          </p:val>
                                        </p:tav>
                                      </p:tavLst>
                                    </p:anim>
                                    <p:anim calcmode="lin" valueType="num">
                                      <p:cBhvr>
                                        <p:cTn id="23" dur="1200" decel="50000" fill="hold">
                                          <p:stCondLst>
                                            <p:cond delay="800"/>
                                          </p:stCondLst>
                                        </p:cTn>
                                        <p:tgtEl>
                                          <p:spTgt spid="3789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1200" decel="50000" fill="hold">
                                          <p:stCondLst>
                                            <p:cond delay="800"/>
                                          </p:stCondLst>
                                        </p:cTn>
                                        <p:tgtEl>
                                          <p:spTgt spid="3789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3" presetClass="entr" presetSubtype="0" fill="hold" nodeType="clickEffect">
                                  <p:stCondLst>
                                    <p:cond delay="0"/>
                                  </p:stCondLst>
                                  <p:childTnLst>
                                    <p:set>
                                      <p:cBhvr>
                                        <p:cTn id="28" dur="1" fill="hold">
                                          <p:stCondLst>
                                            <p:cond delay="0"/>
                                          </p:stCondLst>
                                        </p:cTn>
                                        <p:tgtEl>
                                          <p:spTgt spid="37891"/>
                                        </p:tgtEl>
                                        <p:attrNameLst>
                                          <p:attrName>style.visibility</p:attrName>
                                        </p:attrNameLst>
                                      </p:cBhvr>
                                      <p:to>
                                        <p:strVal val="visible"/>
                                      </p:to>
                                    </p:set>
                                    <p:animEffect transition="in" filter="fade">
                                      <p:cBhvr>
                                        <p:cTn id="29" dur="200"/>
                                        <p:tgtEl>
                                          <p:spTgt spid="37891"/>
                                        </p:tgtEl>
                                      </p:cBhvr>
                                    </p:animEffect>
                                    <p:anim calcmode="lin" valueType="num">
                                      <p:cBhvr>
                                        <p:cTn id="30" dur="800" fill="hold"/>
                                        <p:tgtEl>
                                          <p:spTgt spid="37891"/>
                                        </p:tgtEl>
                                        <p:attrNameLst>
                                          <p:attrName>ppt_x</p:attrName>
                                        </p:attrNameLst>
                                      </p:cBhvr>
                                      <p:tavLst>
                                        <p:tav tm="0">
                                          <p:val>
                                            <p:strVal val="#ppt_x"/>
                                          </p:val>
                                        </p:tav>
                                        <p:tav tm="100000">
                                          <p:val>
                                            <p:strVal val="#ppt_x"/>
                                          </p:val>
                                        </p:tav>
                                      </p:tavLst>
                                    </p:anim>
                                    <p:anim calcmode="lin" valueType="num">
                                      <p:cBhvr>
                                        <p:cTn id="31" dur="800" fill="hold"/>
                                        <p:tgtEl>
                                          <p:spTgt spid="37891"/>
                                        </p:tgtEl>
                                        <p:attrNameLst>
                                          <p:attrName>ppt_y</p:attrName>
                                        </p:attrNameLst>
                                      </p:cBhvr>
                                      <p:tavLst>
                                        <p:tav tm="0">
                                          <p:val>
                                            <p:strVal val="#ppt_y+0.31"/>
                                          </p:val>
                                        </p:tav>
                                        <p:tav tm="100000">
                                          <p:val>
                                            <p:strVal val="#ppt_y+0.31"/>
                                          </p:val>
                                        </p:tav>
                                      </p:tavLst>
                                    </p:anim>
                                    <p:anim calcmode="lin" valueType="num">
                                      <p:cBhvr>
                                        <p:cTn id="32" dur="1200" decel="50000" fill="hold">
                                          <p:stCondLst>
                                            <p:cond delay="800"/>
                                          </p:stCondLst>
                                        </p:cTn>
                                        <p:tgtEl>
                                          <p:spTgt spid="3789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3" dur="1200" decel="50000" fill="hold">
                                          <p:stCondLst>
                                            <p:cond delay="800"/>
                                          </p:stCondLst>
                                        </p:cTn>
                                        <p:tgtEl>
                                          <p:spTgt spid="3789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725</TotalTime>
  <Words>1119</Words>
  <Application>Microsoft Office PowerPoint</Application>
  <PresentationFormat>On-screen Show (4:3)</PresentationFormat>
  <Paragraphs>192</Paragraphs>
  <Slides>34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Lucida Sans Unicode</vt:lpstr>
      <vt:lpstr>Wingdings 3</vt:lpstr>
      <vt:lpstr>Verdana</vt:lpstr>
      <vt:lpstr>Wingdings 2</vt:lpstr>
      <vt:lpstr>Calibri</vt:lpstr>
      <vt:lpstr>Symbol</vt:lpstr>
      <vt:lpstr>Concourse</vt:lpstr>
      <vt:lpstr>Reactive Attachment Disorder Signs and Symptoms</vt:lpstr>
      <vt:lpstr> Reactive Attachment Disorder Signs and Symptoms </vt:lpstr>
      <vt:lpstr>Elements of Infant/Caretaker Bonding</vt:lpstr>
      <vt:lpstr>Arousal</vt:lpstr>
      <vt:lpstr>Can happen hundreds of times per day</vt:lpstr>
      <vt:lpstr>Nurturance</vt:lpstr>
      <vt:lpstr>Parents and other caregivers do this in hundreds of ways </vt:lpstr>
      <vt:lpstr>Hour after hour, day after day, year after year</vt:lpstr>
      <vt:lpstr>Relaxation</vt:lpstr>
      <vt:lpstr>Reciprocity</vt:lpstr>
      <vt:lpstr>First Year of Development</vt:lpstr>
      <vt:lpstr>1st Year of Life</vt:lpstr>
      <vt:lpstr>2nd Year of Life</vt:lpstr>
      <vt:lpstr>2nd Year of Life</vt:lpstr>
      <vt:lpstr>2nd Year of Life</vt:lpstr>
      <vt:lpstr>Attachment Helps The Child To:</vt:lpstr>
      <vt:lpstr>The Cycle of Abuse and Neglect</vt:lpstr>
      <vt:lpstr>Slide 18</vt:lpstr>
      <vt:lpstr>Child Risk Factors</vt:lpstr>
      <vt:lpstr>Slide 20</vt:lpstr>
      <vt:lpstr>Parental Risk Factors</vt:lpstr>
      <vt:lpstr>Sociological Risk Factors </vt:lpstr>
      <vt:lpstr>Reactive Attachment Disorder</vt:lpstr>
      <vt:lpstr>Reactive Attachment Disorder</vt:lpstr>
      <vt:lpstr>Inhibited Type</vt:lpstr>
      <vt:lpstr>Disinhibited Type</vt:lpstr>
      <vt:lpstr>Slide 27</vt:lpstr>
      <vt:lpstr>Reactive Attachment Disorder Inhibited Type/Disinhibited Type</vt:lpstr>
      <vt:lpstr>R. A.D. continued</vt:lpstr>
      <vt:lpstr>Slide 30</vt:lpstr>
      <vt:lpstr>Slide 31</vt:lpstr>
      <vt:lpstr>Slide 32</vt:lpstr>
      <vt:lpstr>Causes of R.A.D.</vt:lpstr>
      <vt:lpstr>Causes of R.A.D. continued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Reactive Attachment Disorder Identified and Explored</dc:title>
  <dc:creator>Janice R. Morabeto</dc:creator>
  <cp:lastModifiedBy>Janice R. Morabeto</cp:lastModifiedBy>
  <cp:revision>80</cp:revision>
  <dcterms:created xsi:type="dcterms:W3CDTF">2007-05-14T16:03:17Z</dcterms:created>
  <dcterms:modified xsi:type="dcterms:W3CDTF">2008-02-10T00:38:21Z</dcterms:modified>
</cp:coreProperties>
</file>