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10"/>
  </p:notesMasterIdLst>
  <p:sldIdLst>
    <p:sldId id="341" r:id="rId2"/>
    <p:sldId id="373" r:id="rId3"/>
    <p:sldId id="363" r:id="rId4"/>
    <p:sldId id="364" r:id="rId5"/>
    <p:sldId id="365" r:id="rId6"/>
    <p:sldId id="351" r:id="rId7"/>
    <p:sldId id="352" r:id="rId8"/>
    <p:sldId id="35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L User" initials="CU" lastIdx="1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76B9"/>
    <a:srgbClr val="B6D5AB"/>
    <a:srgbClr val="EA0000"/>
    <a:srgbClr val="77933C"/>
    <a:srgbClr val="FF3300"/>
    <a:srgbClr val="FF0000"/>
    <a:srgbClr val="CC0000"/>
    <a:srgbClr val="73BEF1"/>
    <a:srgbClr val="1312B9"/>
    <a:srgbClr val="4F81B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34587" autoAdjust="0"/>
    <p:restoredTop sz="86353" autoAdjust="0"/>
  </p:normalViewPr>
  <p:slideViewPr>
    <p:cSldViewPr>
      <p:cViewPr varScale="1">
        <p:scale>
          <a:sx n="85" d="100"/>
          <a:sy n="85" d="100"/>
        </p:scale>
        <p:origin x="-2021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4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02248-3E8E-4013-A492-EE2D20E1DA6B}" type="datetimeFigureOut">
              <a:rPr lang="en-US" smtClean="0"/>
              <a:pPr/>
              <a:t>12/21/2012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4F03EE-1FBA-4CD6-A9B1-250AC4FFD3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75438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FCD2455E-EC1D-45EA-B6B2-90AB88848C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77724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FCD2455E-EC1D-45EA-B6B2-90AB88848C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FCD2455E-EC1D-45EA-B6B2-90AB88848C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962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3962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FCD2455E-EC1D-45EA-B6B2-90AB88848C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396239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396239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535113"/>
            <a:ext cx="39624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174875"/>
            <a:ext cx="39624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FCD2455E-EC1D-45EA-B6B2-90AB88848C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77724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FCD2455E-EC1D-45EA-B6B2-90AB88848C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FCD2455E-EC1D-45EA-B6B2-90AB88848CF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77724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Wave 6"/>
          <p:cNvSpPr/>
          <p:nvPr/>
        </p:nvSpPr>
        <p:spPr>
          <a:xfrm>
            <a:off x="0" y="6400800"/>
            <a:ext cx="9144000" cy="457200"/>
          </a:xfrm>
          <a:prstGeom prst="wav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accent1"/>
                </a:solidFill>
              </a:rPr>
              <a:t>© 2014 Cengage Learning. All Rights Reserved.</a:t>
            </a:r>
            <a:endParaRPr lang="en-US" sz="1000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32320" y="6583680"/>
            <a:ext cx="1828800" cy="27432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SLIDE </a:t>
            </a:r>
            <a:fld id="{FCD2455E-EC1D-45EA-B6B2-90AB88848CF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1325880"/>
            <a:ext cx="8686800" cy="0"/>
          </a:xfrm>
          <a:prstGeom prst="line">
            <a:avLst/>
          </a:prstGeom>
          <a:ln w="38100">
            <a:solidFill>
              <a:srgbClr val="AAD2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</p:sldLayoutIdLst>
  <p:transition>
    <p:wipe dir="r"/>
  </p:transition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FF0000"/>
        </a:buClr>
        <a:buFont typeface="Calibri" pitchFamily="34" charset="0"/>
        <a:buChar char="●"/>
        <a:defRPr lang="en-US" sz="32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Calibri" pitchFamily="34" charset="0"/>
        <a:buChar char="●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●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●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●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600200"/>
            <a:ext cx="914400" cy="5257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800" dirty="0" smtClean="0"/>
              <a:t>Learning Objectives</a:t>
            </a:r>
            <a:endParaRPr lang="en-US" sz="2800" dirty="0"/>
          </a:p>
        </p:txBody>
      </p:sp>
      <p:sp>
        <p:nvSpPr>
          <p:cNvPr id="7" name="Wave 6"/>
          <p:cNvSpPr/>
          <p:nvPr/>
        </p:nvSpPr>
        <p:spPr>
          <a:xfrm>
            <a:off x="0" y="6400800"/>
            <a:ext cx="9144000" cy="457200"/>
          </a:xfrm>
          <a:prstGeom prst="wav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accent1"/>
                </a:solidFill>
              </a:rPr>
              <a:t>© 2014 Cengage Learning. All Rights Reserved.</a:t>
            </a:r>
            <a:endParaRPr lang="en-US" sz="1000" dirty="0">
              <a:solidFill>
                <a:schemeClr val="accent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28801" y="2514600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spcAft>
                <a:spcPts val="1200"/>
              </a:spcAft>
            </a:pPr>
            <a:r>
              <a:rPr lang="en-US" sz="2400" b="1" dirty="0" smtClean="0"/>
              <a:t>LO</a:t>
            </a:r>
            <a:r>
              <a:rPr lang="en-US" sz="2400" b="1" dirty="0" smtClean="0">
                <a:solidFill>
                  <a:srgbClr val="FF0000"/>
                </a:solidFill>
              </a:rPr>
              <a:t>8</a:t>
            </a:r>
            <a:r>
              <a:rPr lang="en-US" sz="2400" b="1" dirty="0" smtClean="0"/>
              <a:t> 	</a:t>
            </a:r>
            <a:r>
              <a:rPr lang="en-US" sz="2400" dirty="0" smtClean="0"/>
              <a:t>Journalize and post the adjusting entries for supplies and prepaid insurance.</a:t>
            </a: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2199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Adjusting Entry for Supplies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Journal entries recorded to update general ledger accounts at the end of a fiscal period are called </a:t>
            </a:r>
            <a:r>
              <a:rPr lang="en-US" b="1" dirty="0" smtClean="0">
                <a:solidFill>
                  <a:srgbClr val="1376B9"/>
                </a:solidFill>
              </a:rPr>
              <a:t>adjusting entries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FCD2455E-EC1D-45EA-B6B2-90AB88848CFD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229600" y="1115568"/>
            <a:ext cx="588216" cy="408623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LO8</a:t>
            </a:r>
            <a:endParaRPr lang="en-US" dirty="0"/>
          </a:p>
        </p:txBody>
      </p:sp>
      <p:grpSp>
        <p:nvGrpSpPr>
          <p:cNvPr id="3" name="Group 11"/>
          <p:cNvGrpSpPr/>
          <p:nvPr/>
        </p:nvGrpSpPr>
        <p:grpSpPr>
          <a:xfrm>
            <a:off x="7879080" y="0"/>
            <a:ext cx="1188720" cy="381000"/>
            <a:chOff x="7879080" y="0"/>
            <a:chExt cx="1188720" cy="381000"/>
          </a:xfrm>
        </p:grpSpPr>
        <p:sp>
          <p:nvSpPr>
            <p:cNvPr id="16" name="Flowchart: Delay 15"/>
            <p:cNvSpPr/>
            <p:nvPr/>
          </p:nvSpPr>
          <p:spPr>
            <a:xfrm rot="5400000">
              <a:off x="8282940" y="-403860"/>
              <a:ext cx="381000" cy="1188720"/>
            </a:xfrm>
            <a:prstGeom prst="flowChartDelay">
              <a:avLst/>
            </a:prstGeom>
            <a:solidFill>
              <a:schemeClr val="accent1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049286" y="0"/>
              <a:ext cx="84830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Lesson 6-4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hapter 6_Page 176_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60930" y="4011804"/>
            <a:ext cx="6805422" cy="1800911"/>
          </a:xfrm>
          <a:prstGeom prst="rect">
            <a:avLst/>
          </a:prstGeom>
        </p:spPr>
      </p:pic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Adjusting Entry for Supplies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FCD2455E-EC1D-45EA-B6B2-90AB88848CFD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9" name="Picture 8" descr="Chapter 6_Page 176_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24200" y="1752600"/>
            <a:ext cx="5903366" cy="165140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229600" y="1115568"/>
            <a:ext cx="588216" cy="408623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LO8</a:t>
            </a:r>
            <a:endParaRPr lang="en-US" dirty="0"/>
          </a:p>
        </p:txBody>
      </p:sp>
      <p:grpSp>
        <p:nvGrpSpPr>
          <p:cNvPr id="15" name="Group 11"/>
          <p:cNvGrpSpPr/>
          <p:nvPr/>
        </p:nvGrpSpPr>
        <p:grpSpPr>
          <a:xfrm>
            <a:off x="7879080" y="0"/>
            <a:ext cx="1188720" cy="381000"/>
            <a:chOff x="7879080" y="0"/>
            <a:chExt cx="1188720" cy="381000"/>
          </a:xfrm>
        </p:grpSpPr>
        <p:sp>
          <p:nvSpPr>
            <p:cNvPr id="16" name="Flowchart: Delay 15"/>
            <p:cNvSpPr/>
            <p:nvPr/>
          </p:nvSpPr>
          <p:spPr>
            <a:xfrm rot="5400000">
              <a:off x="8282940" y="-403860"/>
              <a:ext cx="381000" cy="1188720"/>
            </a:xfrm>
            <a:prstGeom prst="flowChartDelay">
              <a:avLst/>
            </a:prstGeom>
            <a:solidFill>
              <a:schemeClr val="accent1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049286" y="0"/>
              <a:ext cx="84830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Lesson 6-4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9" name="Group 53"/>
          <p:cNvGrpSpPr/>
          <p:nvPr/>
        </p:nvGrpSpPr>
        <p:grpSpPr>
          <a:xfrm>
            <a:off x="250371" y="1447800"/>
            <a:ext cx="2743200" cy="718066"/>
            <a:chOff x="5717749" y="1676400"/>
            <a:chExt cx="2743200" cy="718066"/>
          </a:xfrm>
        </p:grpSpPr>
        <p:sp>
          <p:nvSpPr>
            <p:cNvPr id="21" name="Rectangle 20"/>
            <p:cNvSpPr/>
            <p:nvPr/>
          </p:nvSpPr>
          <p:spPr>
            <a:xfrm>
              <a:off x="6174949" y="1676400"/>
              <a:ext cx="182880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 smtClean="0"/>
                <a:t>Supplies Expense</a:t>
              </a:r>
            </a:p>
          </p:txBody>
        </p:sp>
        <p:cxnSp>
          <p:nvCxnSpPr>
            <p:cNvPr id="22" name="Straight Connector 21"/>
            <p:cNvCxnSpPr/>
            <p:nvPr/>
          </p:nvCxnSpPr>
          <p:spPr>
            <a:xfrm flipH="1">
              <a:off x="5717749" y="2028706"/>
              <a:ext cx="27432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7089349" y="2028706"/>
              <a:ext cx="0" cy="36576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55"/>
          <p:cNvGrpSpPr/>
          <p:nvPr/>
        </p:nvGrpSpPr>
        <p:grpSpPr>
          <a:xfrm>
            <a:off x="250371" y="2286000"/>
            <a:ext cx="2743200" cy="900946"/>
            <a:chOff x="5717749" y="2667000"/>
            <a:chExt cx="2743200" cy="900946"/>
          </a:xfrm>
        </p:grpSpPr>
        <p:sp>
          <p:nvSpPr>
            <p:cNvPr id="27" name="Rectangle 26"/>
            <p:cNvSpPr/>
            <p:nvPr/>
          </p:nvSpPr>
          <p:spPr>
            <a:xfrm>
              <a:off x="6174949" y="2667000"/>
              <a:ext cx="182880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 smtClean="0"/>
                <a:t>Supplies</a:t>
              </a:r>
            </a:p>
          </p:txBody>
        </p:sp>
        <p:cxnSp>
          <p:nvCxnSpPr>
            <p:cNvPr id="28" name="Straight Connector 27"/>
            <p:cNvCxnSpPr/>
            <p:nvPr/>
          </p:nvCxnSpPr>
          <p:spPr>
            <a:xfrm flipH="1">
              <a:off x="5717749" y="3019306"/>
              <a:ext cx="27432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89349" y="3019306"/>
              <a:ext cx="0" cy="54864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Rectangle 29"/>
          <p:cNvSpPr/>
          <p:nvPr/>
        </p:nvSpPr>
        <p:spPr>
          <a:xfrm>
            <a:off x="55517" y="2633246"/>
            <a:ext cx="1620883" cy="338554"/>
          </a:xfrm>
          <a:prstGeom prst="rect">
            <a:avLst/>
          </a:prstGeom>
        </p:spPr>
        <p:txBody>
          <a:bodyPr wrap="square" lIns="45720" rIns="45720">
            <a:noAutofit/>
          </a:bodyPr>
          <a:lstStyle/>
          <a:p>
            <a:pPr>
              <a:tabLst>
                <a:tab pos="1143000" algn="dec"/>
              </a:tabLst>
            </a:pPr>
            <a:r>
              <a:rPr lang="en-US" sz="1400" dirty="0" smtClean="0"/>
              <a:t>Jan. 31 Bal.	620.00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55517" y="1795046"/>
            <a:ext cx="3036025" cy="1439108"/>
            <a:chOff x="224246" y="1947446"/>
            <a:chExt cx="3036025" cy="1439108"/>
          </a:xfrm>
        </p:grpSpPr>
        <p:sp>
          <p:nvSpPr>
            <p:cNvPr id="31" name="Rectangle 30"/>
            <p:cNvSpPr/>
            <p:nvPr/>
          </p:nvSpPr>
          <p:spPr>
            <a:xfrm>
              <a:off x="321129" y="1947446"/>
              <a:ext cx="1463040" cy="338554"/>
            </a:xfrm>
            <a:prstGeom prst="rect">
              <a:avLst/>
            </a:prstGeom>
          </p:spPr>
          <p:txBody>
            <a:bodyPr wrap="square" lIns="45720" rIns="45720">
              <a:noAutofit/>
            </a:bodyPr>
            <a:lstStyle/>
            <a:p>
              <a:pPr>
                <a:tabLst>
                  <a:tab pos="1143000" algn="dec"/>
                </a:tabLst>
              </a:pPr>
              <a:r>
                <a:rPr lang="en-US" sz="1400" dirty="0" smtClean="0"/>
                <a:t>Adj. (a)	530.00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24246" y="3048000"/>
              <a:ext cx="1620883" cy="338554"/>
            </a:xfrm>
            <a:prstGeom prst="rect">
              <a:avLst/>
            </a:prstGeom>
          </p:spPr>
          <p:txBody>
            <a:bodyPr wrap="square" lIns="45720" rIns="45720">
              <a:noAutofit/>
            </a:bodyPr>
            <a:lstStyle/>
            <a:p>
              <a:pPr>
                <a:tabLst>
                  <a:tab pos="1143000" algn="dec"/>
                </a:tabLst>
              </a:pPr>
              <a:r>
                <a:rPr lang="en-US" sz="1400" i="1" dirty="0" smtClean="0"/>
                <a:t>(New Bal.	90.00)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797231" y="2785646"/>
              <a:ext cx="1463040" cy="338554"/>
            </a:xfrm>
            <a:prstGeom prst="rect">
              <a:avLst/>
            </a:prstGeom>
          </p:spPr>
          <p:txBody>
            <a:bodyPr wrap="square" lIns="45720" rIns="45720">
              <a:noAutofit/>
            </a:bodyPr>
            <a:lstStyle/>
            <a:p>
              <a:pPr>
                <a:tabLst>
                  <a:tab pos="1143000" algn="dec"/>
                </a:tabLst>
              </a:pPr>
              <a:r>
                <a:rPr lang="en-US" sz="1400" dirty="0" smtClean="0"/>
                <a:t>Adj. (a)	530.00</a:t>
              </a: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786764" y="3505200"/>
            <a:ext cx="2032636" cy="1600200"/>
            <a:chOff x="5271036" y="4152900"/>
            <a:chExt cx="2032636" cy="1600200"/>
          </a:xfrm>
        </p:grpSpPr>
        <p:sp>
          <p:nvSpPr>
            <p:cNvPr id="53" name="Rectangle 52"/>
            <p:cNvSpPr/>
            <p:nvPr/>
          </p:nvSpPr>
          <p:spPr>
            <a:xfrm>
              <a:off x="5600502" y="4152900"/>
              <a:ext cx="87075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Heading</a:t>
              </a:r>
              <a:endParaRPr lang="en-US" sz="1600" dirty="0"/>
            </a:p>
          </p:txBody>
        </p:sp>
        <p:grpSp>
          <p:nvGrpSpPr>
            <p:cNvPr id="54" name="Group 22"/>
            <p:cNvGrpSpPr/>
            <p:nvPr/>
          </p:nvGrpSpPr>
          <p:grpSpPr>
            <a:xfrm>
              <a:off x="5271036" y="4160520"/>
              <a:ext cx="2032636" cy="1592580"/>
              <a:chOff x="1308636" y="3017520"/>
              <a:chExt cx="2032636" cy="1592580"/>
            </a:xfrm>
          </p:grpSpPr>
          <p:cxnSp>
            <p:nvCxnSpPr>
              <p:cNvPr id="55" name="Straight Arrow Connector 54"/>
              <p:cNvCxnSpPr/>
              <p:nvPr/>
            </p:nvCxnSpPr>
            <p:spPr>
              <a:xfrm>
                <a:off x="1512472" y="3200400"/>
                <a:ext cx="1828800" cy="1409700"/>
              </a:xfrm>
              <a:prstGeom prst="straightConnector1">
                <a:avLst/>
              </a:prstGeom>
              <a:ln w="3810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" name="Rectangle 7"/>
              <p:cNvSpPr>
                <a:spLocks noChangeArrowheads="1"/>
              </p:cNvSpPr>
              <p:nvPr/>
            </p:nvSpPr>
            <p:spPr bwMode="auto">
              <a:xfrm>
                <a:off x="1308636" y="3017520"/>
                <a:ext cx="365760" cy="365760"/>
              </a:xfrm>
              <a:prstGeom prst="ellipse">
                <a:avLst/>
              </a:prstGeom>
              <a:gradFill>
                <a:gsLst>
                  <a:gs pos="0">
                    <a:srgbClr val="FF0000"/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</a:gra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b="1" dirty="0" smtClean="0"/>
                  <a:t>1</a:t>
                </a:r>
              </a:p>
            </p:txBody>
          </p:sp>
        </p:grpSp>
      </p:grpSp>
      <p:grpSp>
        <p:nvGrpSpPr>
          <p:cNvPr id="78" name="Group 77"/>
          <p:cNvGrpSpPr/>
          <p:nvPr/>
        </p:nvGrpSpPr>
        <p:grpSpPr>
          <a:xfrm>
            <a:off x="304800" y="4648200"/>
            <a:ext cx="1143000" cy="685800"/>
            <a:chOff x="5271036" y="4152900"/>
            <a:chExt cx="1143000" cy="685800"/>
          </a:xfrm>
        </p:grpSpPr>
        <p:sp>
          <p:nvSpPr>
            <p:cNvPr id="79" name="Rectangle 78"/>
            <p:cNvSpPr/>
            <p:nvPr/>
          </p:nvSpPr>
          <p:spPr>
            <a:xfrm>
              <a:off x="5600502" y="4152900"/>
              <a:ext cx="57650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Date</a:t>
              </a:r>
              <a:endParaRPr lang="en-US" sz="1600" dirty="0"/>
            </a:p>
          </p:txBody>
        </p:sp>
        <p:grpSp>
          <p:nvGrpSpPr>
            <p:cNvPr id="80" name="Group 22"/>
            <p:cNvGrpSpPr/>
            <p:nvPr/>
          </p:nvGrpSpPr>
          <p:grpSpPr>
            <a:xfrm>
              <a:off x="5271036" y="4160520"/>
              <a:ext cx="1143000" cy="678180"/>
              <a:chOff x="1308636" y="3017520"/>
              <a:chExt cx="1143000" cy="678180"/>
            </a:xfrm>
          </p:grpSpPr>
          <p:cxnSp>
            <p:nvCxnSpPr>
              <p:cNvPr id="81" name="Straight Arrow Connector 80"/>
              <p:cNvCxnSpPr/>
              <p:nvPr/>
            </p:nvCxnSpPr>
            <p:spPr>
              <a:xfrm>
                <a:off x="1537236" y="3238500"/>
                <a:ext cx="914400" cy="457200"/>
              </a:xfrm>
              <a:prstGeom prst="straightConnector1">
                <a:avLst/>
              </a:prstGeom>
              <a:ln w="3810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Rectangle 7"/>
              <p:cNvSpPr>
                <a:spLocks noChangeArrowheads="1"/>
              </p:cNvSpPr>
              <p:nvPr/>
            </p:nvSpPr>
            <p:spPr bwMode="auto">
              <a:xfrm>
                <a:off x="1308636" y="3017520"/>
                <a:ext cx="365760" cy="365760"/>
              </a:xfrm>
              <a:prstGeom prst="ellipse">
                <a:avLst/>
              </a:prstGeom>
              <a:gradFill>
                <a:gsLst>
                  <a:gs pos="0">
                    <a:srgbClr val="FF0000"/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</a:gra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b="1" dirty="0" smtClean="0"/>
                  <a:t>2</a:t>
                </a:r>
              </a:p>
            </p:txBody>
          </p:sp>
        </p:grpSp>
      </p:grpSp>
      <p:grpSp>
        <p:nvGrpSpPr>
          <p:cNvPr id="91" name="Group 90"/>
          <p:cNvGrpSpPr/>
          <p:nvPr/>
        </p:nvGrpSpPr>
        <p:grpSpPr>
          <a:xfrm>
            <a:off x="3505200" y="3316941"/>
            <a:ext cx="3881718" cy="2047539"/>
            <a:chOff x="3505200" y="3316941"/>
            <a:chExt cx="3881718" cy="2047539"/>
          </a:xfrm>
        </p:grpSpPr>
        <p:grpSp>
          <p:nvGrpSpPr>
            <p:cNvPr id="40" name="Group 39"/>
            <p:cNvGrpSpPr/>
            <p:nvPr/>
          </p:nvGrpSpPr>
          <p:grpSpPr>
            <a:xfrm>
              <a:off x="3505200" y="3505200"/>
              <a:ext cx="2667000" cy="1859280"/>
              <a:chOff x="1090700" y="5998845"/>
              <a:chExt cx="2667000" cy="1859280"/>
            </a:xfrm>
          </p:grpSpPr>
          <p:cxnSp>
            <p:nvCxnSpPr>
              <p:cNvPr id="41" name="Straight Arrow Connector 40"/>
              <p:cNvCxnSpPr/>
              <p:nvPr/>
            </p:nvCxnSpPr>
            <p:spPr>
              <a:xfrm>
                <a:off x="2462300" y="6181725"/>
                <a:ext cx="1295400" cy="1600200"/>
              </a:xfrm>
              <a:prstGeom prst="straightConnector1">
                <a:avLst/>
              </a:prstGeom>
              <a:ln w="3810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2" name="Group 31"/>
              <p:cNvGrpSpPr/>
              <p:nvPr/>
            </p:nvGrpSpPr>
            <p:grpSpPr>
              <a:xfrm>
                <a:off x="1090700" y="5998845"/>
                <a:ext cx="2209800" cy="1859280"/>
                <a:chOff x="3782465" y="4170045"/>
                <a:chExt cx="2209800" cy="1859280"/>
              </a:xfrm>
            </p:grpSpPr>
            <p:grpSp>
              <p:nvGrpSpPr>
                <p:cNvPr id="43" name="Group 22"/>
                <p:cNvGrpSpPr/>
                <p:nvPr/>
              </p:nvGrpSpPr>
              <p:grpSpPr>
                <a:xfrm>
                  <a:off x="3782465" y="4170045"/>
                  <a:ext cx="1524000" cy="1859280"/>
                  <a:chOff x="-179935" y="3027045"/>
                  <a:chExt cx="1524000" cy="1859280"/>
                </a:xfrm>
              </p:grpSpPr>
              <p:cxnSp>
                <p:nvCxnSpPr>
                  <p:cNvPr id="45" name="Straight Arrow Connector 44"/>
                  <p:cNvCxnSpPr/>
                  <p:nvPr/>
                </p:nvCxnSpPr>
                <p:spPr>
                  <a:xfrm flipH="1">
                    <a:off x="-179935" y="3209925"/>
                    <a:ext cx="1371600" cy="1676400"/>
                  </a:xfrm>
                  <a:prstGeom prst="straightConnector1">
                    <a:avLst/>
                  </a:prstGeom>
                  <a:ln w="38100">
                    <a:solidFill>
                      <a:srgbClr val="00B0F0"/>
                    </a:solidFill>
                    <a:headEnd type="none" w="med" len="med"/>
                    <a:tailEnd type="triangl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6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978305" y="3027045"/>
                    <a:ext cx="365760" cy="365760"/>
                  </a:xfrm>
                  <a:prstGeom prst="ellipse">
                    <a:avLst/>
                  </a:prstGeom>
                  <a:gradFill>
                    <a:gsLst>
                      <a:gs pos="0">
                        <a:srgbClr val="FF0000"/>
                      </a:gs>
                      <a:gs pos="80000">
                        <a:schemeClr val="accent2">
                          <a:shade val="93000"/>
                          <a:satMod val="130000"/>
                        </a:schemeClr>
                      </a:gs>
                      <a:gs pos="100000">
                        <a:schemeClr val="accent2">
                          <a:shade val="94000"/>
                          <a:satMod val="135000"/>
                        </a:schemeClr>
                      </a:gs>
                    </a:gsLst>
                  </a:gradFill>
                </p:spPr>
                <p:style>
                  <a:lnRef idx="0">
                    <a:schemeClr val="accent2"/>
                  </a:lnRef>
                  <a:fillRef idx="3">
                    <a:schemeClr val="accent2"/>
                  </a:fillRef>
                  <a:effectRef idx="3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pPr algn="ctr"/>
                    <a:r>
                      <a:rPr lang="en-US" b="1" dirty="0" smtClean="0"/>
                      <a:t>3</a:t>
                    </a:r>
                  </a:p>
                </p:txBody>
              </p:sp>
            </p:grpSp>
            <p:sp>
              <p:nvSpPr>
                <p:cNvPr id="44" name="Rectangle 43"/>
                <p:cNvSpPr/>
                <p:nvPr/>
              </p:nvSpPr>
              <p:spPr>
                <a:xfrm>
                  <a:off x="5355552" y="4171950"/>
                  <a:ext cx="636713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1600" dirty="0" smtClean="0">
                      <a:solidFill>
                        <a:srgbClr val="1376B9"/>
                      </a:solidFill>
                    </a:rPr>
                    <a:t>Debit</a:t>
                  </a:r>
                  <a:endParaRPr lang="en-US" sz="1600" dirty="0"/>
                </a:p>
              </p:txBody>
            </p:sp>
          </p:grpSp>
        </p:grpSp>
        <p:sp>
          <p:nvSpPr>
            <p:cNvPr id="89" name="Freeform 88"/>
            <p:cNvSpPr/>
            <p:nvPr/>
          </p:nvSpPr>
          <p:spPr>
            <a:xfrm>
              <a:off x="6526306" y="3316941"/>
              <a:ext cx="860612" cy="1936377"/>
            </a:xfrm>
            <a:custGeom>
              <a:avLst/>
              <a:gdLst>
                <a:gd name="connsiteX0" fmla="*/ 860612 w 860612"/>
                <a:gd name="connsiteY0" fmla="*/ 0 h 1936377"/>
                <a:gd name="connsiteX1" fmla="*/ 0 w 860612"/>
                <a:gd name="connsiteY1" fmla="*/ 1936377 h 1936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60612" h="1936377">
                  <a:moveTo>
                    <a:pt x="860612" y="0"/>
                  </a:moveTo>
                  <a:lnTo>
                    <a:pt x="0" y="1936377"/>
                  </a:lnTo>
                </a:path>
              </a:pathLst>
            </a:custGeom>
            <a:ln w="38100">
              <a:solidFill>
                <a:srgbClr val="00B0F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819400" y="2895600"/>
            <a:ext cx="5638800" cy="3429000"/>
            <a:chOff x="2819400" y="2895600"/>
            <a:chExt cx="5638800" cy="3429000"/>
          </a:xfrm>
        </p:grpSpPr>
        <p:grpSp>
          <p:nvGrpSpPr>
            <p:cNvPr id="62" name="Group 61"/>
            <p:cNvGrpSpPr/>
            <p:nvPr/>
          </p:nvGrpSpPr>
          <p:grpSpPr>
            <a:xfrm>
              <a:off x="2819400" y="5562600"/>
              <a:ext cx="4267200" cy="762000"/>
              <a:chOff x="100100" y="5678805"/>
              <a:chExt cx="4267200" cy="762000"/>
            </a:xfrm>
          </p:grpSpPr>
          <p:cxnSp>
            <p:nvCxnSpPr>
              <p:cNvPr id="63" name="Straight Arrow Connector 62"/>
              <p:cNvCxnSpPr/>
              <p:nvPr/>
            </p:nvCxnSpPr>
            <p:spPr>
              <a:xfrm flipV="1">
                <a:off x="2462300" y="5678805"/>
                <a:ext cx="1905000" cy="502920"/>
              </a:xfrm>
              <a:prstGeom prst="straightConnector1">
                <a:avLst/>
              </a:prstGeom>
              <a:ln w="3810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4" name="Group 31"/>
              <p:cNvGrpSpPr/>
              <p:nvPr/>
            </p:nvGrpSpPr>
            <p:grpSpPr>
              <a:xfrm>
                <a:off x="100100" y="5678805"/>
                <a:ext cx="3252209" cy="762000"/>
                <a:chOff x="2791865" y="3850005"/>
                <a:chExt cx="3252209" cy="762000"/>
              </a:xfrm>
            </p:grpSpPr>
            <p:grpSp>
              <p:nvGrpSpPr>
                <p:cNvPr id="65" name="Group 22"/>
                <p:cNvGrpSpPr/>
                <p:nvPr/>
              </p:nvGrpSpPr>
              <p:grpSpPr>
                <a:xfrm>
                  <a:off x="2791865" y="3850005"/>
                  <a:ext cx="2514600" cy="762000"/>
                  <a:chOff x="-1170535" y="2707005"/>
                  <a:chExt cx="2514600" cy="762000"/>
                </a:xfrm>
              </p:grpSpPr>
              <p:cxnSp>
                <p:nvCxnSpPr>
                  <p:cNvPr id="67" name="Straight Arrow Connector 66"/>
                  <p:cNvCxnSpPr/>
                  <p:nvPr/>
                </p:nvCxnSpPr>
                <p:spPr>
                  <a:xfrm flipH="1" flipV="1">
                    <a:off x="-1170535" y="2707005"/>
                    <a:ext cx="2362200" cy="502920"/>
                  </a:xfrm>
                  <a:prstGeom prst="straightConnector1">
                    <a:avLst/>
                  </a:prstGeom>
                  <a:ln w="38100">
                    <a:solidFill>
                      <a:srgbClr val="00B0F0"/>
                    </a:solidFill>
                    <a:headEnd type="none" w="med" len="med"/>
                    <a:tailEnd type="triangl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8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978305" y="3103245"/>
                    <a:ext cx="365760" cy="365760"/>
                  </a:xfrm>
                  <a:prstGeom prst="ellipse">
                    <a:avLst/>
                  </a:prstGeom>
                  <a:gradFill>
                    <a:gsLst>
                      <a:gs pos="0">
                        <a:srgbClr val="FF0000"/>
                      </a:gs>
                      <a:gs pos="80000">
                        <a:schemeClr val="accent2">
                          <a:shade val="93000"/>
                          <a:satMod val="130000"/>
                        </a:schemeClr>
                      </a:gs>
                      <a:gs pos="100000">
                        <a:schemeClr val="accent2">
                          <a:shade val="94000"/>
                          <a:satMod val="135000"/>
                        </a:schemeClr>
                      </a:gs>
                    </a:gsLst>
                  </a:gradFill>
                </p:spPr>
                <p:style>
                  <a:lnRef idx="0">
                    <a:schemeClr val="accent2"/>
                  </a:lnRef>
                  <a:fillRef idx="3">
                    <a:schemeClr val="accent2"/>
                  </a:fillRef>
                  <a:effectRef idx="3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pPr algn="ctr"/>
                    <a:r>
                      <a:rPr lang="en-US" b="1" dirty="0" smtClean="0"/>
                      <a:t>4</a:t>
                    </a:r>
                  </a:p>
                </p:txBody>
              </p:sp>
            </p:grpSp>
            <p:sp>
              <p:nvSpPr>
                <p:cNvPr id="66" name="Rectangle 65"/>
                <p:cNvSpPr/>
                <p:nvPr/>
              </p:nvSpPr>
              <p:spPr>
                <a:xfrm>
                  <a:off x="5355552" y="4248150"/>
                  <a:ext cx="688522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1600" dirty="0" smtClean="0">
                      <a:solidFill>
                        <a:srgbClr val="1376B9"/>
                      </a:solidFill>
                    </a:rPr>
                    <a:t>Credit</a:t>
                  </a:r>
                  <a:endParaRPr lang="en-US" sz="1600" dirty="0"/>
                </a:p>
              </p:txBody>
            </p:sp>
          </p:grpSp>
        </p:grpSp>
        <p:sp>
          <p:nvSpPr>
            <p:cNvPr id="90" name="Freeform 89"/>
            <p:cNvSpPr/>
            <p:nvPr/>
          </p:nvSpPr>
          <p:spPr>
            <a:xfrm>
              <a:off x="7391400" y="2895600"/>
              <a:ext cx="1066800" cy="2622177"/>
            </a:xfrm>
            <a:custGeom>
              <a:avLst/>
              <a:gdLst>
                <a:gd name="connsiteX0" fmla="*/ 860612 w 860612"/>
                <a:gd name="connsiteY0" fmla="*/ 0 h 1936377"/>
                <a:gd name="connsiteX1" fmla="*/ 0 w 860612"/>
                <a:gd name="connsiteY1" fmla="*/ 1936377 h 1936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60612" h="1936377">
                  <a:moveTo>
                    <a:pt x="860612" y="0"/>
                  </a:moveTo>
                  <a:lnTo>
                    <a:pt x="0" y="1936377"/>
                  </a:lnTo>
                </a:path>
              </a:pathLst>
            </a:custGeom>
            <a:ln w="38100">
              <a:solidFill>
                <a:srgbClr val="00B0F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/>
          <p:cNvSpPr/>
          <p:nvPr/>
        </p:nvSpPr>
        <p:spPr>
          <a:xfrm>
            <a:off x="104822" y="2633246"/>
            <a:ext cx="1544683" cy="338554"/>
          </a:xfrm>
          <a:prstGeom prst="rect">
            <a:avLst/>
          </a:prstGeom>
        </p:spPr>
        <p:txBody>
          <a:bodyPr wrap="square" lIns="45720" rIns="45720">
            <a:noAutofit/>
          </a:bodyPr>
          <a:lstStyle/>
          <a:p>
            <a:pPr>
              <a:tabLst>
                <a:tab pos="1143000" algn="dec"/>
              </a:tabLst>
            </a:pPr>
            <a:r>
              <a:rPr lang="en-US" sz="1400" dirty="0" smtClean="0"/>
              <a:t>Jan. 31 Bal.	900.00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Adjusting Entry for Prepaid Insurance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FCD2455E-EC1D-45EA-B6B2-90AB88848CFD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7" name="Picture 6" descr="Chapter 6_Page 177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27248" y="1755649"/>
            <a:ext cx="5943600" cy="1665927"/>
          </a:xfrm>
          <a:prstGeom prst="rect">
            <a:avLst/>
          </a:prstGeom>
        </p:spPr>
      </p:pic>
      <p:pic>
        <p:nvPicPr>
          <p:cNvPr id="8" name="Picture 7" descr="Chapter 6_Page 177_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71601" y="3962400"/>
            <a:ext cx="6060435" cy="201168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229600" y="1115568"/>
            <a:ext cx="588216" cy="408623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LO8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7879080" y="0"/>
            <a:ext cx="1188720" cy="381000"/>
            <a:chOff x="7879080" y="0"/>
            <a:chExt cx="1188720" cy="381000"/>
          </a:xfrm>
        </p:grpSpPr>
        <p:sp>
          <p:nvSpPr>
            <p:cNvPr id="13" name="Flowchart: Delay 12"/>
            <p:cNvSpPr/>
            <p:nvPr/>
          </p:nvSpPr>
          <p:spPr>
            <a:xfrm rot="5400000">
              <a:off x="8282940" y="-403860"/>
              <a:ext cx="381000" cy="1188720"/>
            </a:xfrm>
            <a:prstGeom prst="flowChartDelay">
              <a:avLst/>
            </a:prstGeom>
            <a:solidFill>
              <a:schemeClr val="accent1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049286" y="0"/>
              <a:ext cx="84830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Lesson 6-4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" name="Group 53"/>
          <p:cNvGrpSpPr/>
          <p:nvPr/>
        </p:nvGrpSpPr>
        <p:grpSpPr>
          <a:xfrm>
            <a:off x="228600" y="1447800"/>
            <a:ext cx="2743200" cy="718066"/>
            <a:chOff x="5717749" y="1676400"/>
            <a:chExt cx="2743200" cy="718066"/>
          </a:xfrm>
        </p:grpSpPr>
        <p:sp>
          <p:nvSpPr>
            <p:cNvPr id="16" name="Rectangle 15"/>
            <p:cNvSpPr/>
            <p:nvPr/>
          </p:nvSpPr>
          <p:spPr>
            <a:xfrm>
              <a:off x="6174949" y="1676400"/>
              <a:ext cx="182880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 smtClean="0"/>
                <a:t>Insurance Expense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 flipH="1">
              <a:off x="5717749" y="2028706"/>
              <a:ext cx="27432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89349" y="2028706"/>
              <a:ext cx="0" cy="36576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55"/>
          <p:cNvGrpSpPr/>
          <p:nvPr/>
        </p:nvGrpSpPr>
        <p:grpSpPr>
          <a:xfrm>
            <a:off x="228600" y="2286000"/>
            <a:ext cx="2743200" cy="900946"/>
            <a:chOff x="5717749" y="2667000"/>
            <a:chExt cx="2743200" cy="900946"/>
          </a:xfrm>
        </p:grpSpPr>
        <p:sp>
          <p:nvSpPr>
            <p:cNvPr id="20" name="Rectangle 19"/>
            <p:cNvSpPr/>
            <p:nvPr/>
          </p:nvSpPr>
          <p:spPr>
            <a:xfrm>
              <a:off x="6174949" y="2667000"/>
              <a:ext cx="182880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 smtClean="0"/>
                <a:t>Prepaid Insurance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 flipH="1">
              <a:off x="5717749" y="3019306"/>
              <a:ext cx="27432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7089349" y="3019306"/>
              <a:ext cx="0" cy="54864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862964" y="3352800"/>
            <a:ext cx="2032636" cy="1600200"/>
            <a:chOff x="5271036" y="4152900"/>
            <a:chExt cx="2032636" cy="1600200"/>
          </a:xfrm>
        </p:grpSpPr>
        <p:sp>
          <p:nvSpPr>
            <p:cNvPr id="25" name="Rectangle 24"/>
            <p:cNvSpPr/>
            <p:nvPr/>
          </p:nvSpPr>
          <p:spPr>
            <a:xfrm>
              <a:off x="5600502" y="4152900"/>
              <a:ext cx="87075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Heading</a:t>
              </a:r>
              <a:endParaRPr lang="en-US" sz="1600" dirty="0"/>
            </a:p>
          </p:txBody>
        </p:sp>
        <p:grpSp>
          <p:nvGrpSpPr>
            <p:cNvPr id="26" name="Group 22"/>
            <p:cNvGrpSpPr/>
            <p:nvPr/>
          </p:nvGrpSpPr>
          <p:grpSpPr>
            <a:xfrm>
              <a:off x="5271036" y="4160520"/>
              <a:ext cx="2032636" cy="1592580"/>
              <a:chOff x="1308636" y="3017520"/>
              <a:chExt cx="2032636" cy="1592580"/>
            </a:xfrm>
          </p:grpSpPr>
          <p:cxnSp>
            <p:nvCxnSpPr>
              <p:cNvPr id="27" name="Straight Arrow Connector 26"/>
              <p:cNvCxnSpPr/>
              <p:nvPr/>
            </p:nvCxnSpPr>
            <p:spPr>
              <a:xfrm>
                <a:off x="1512472" y="3200400"/>
                <a:ext cx="1828800" cy="1409700"/>
              </a:xfrm>
              <a:prstGeom prst="straightConnector1">
                <a:avLst/>
              </a:prstGeom>
              <a:ln w="3810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Rectangle 7"/>
              <p:cNvSpPr>
                <a:spLocks noChangeArrowheads="1"/>
              </p:cNvSpPr>
              <p:nvPr/>
            </p:nvSpPr>
            <p:spPr bwMode="auto">
              <a:xfrm>
                <a:off x="1308636" y="3017520"/>
                <a:ext cx="365760" cy="365760"/>
              </a:xfrm>
              <a:prstGeom prst="ellipse">
                <a:avLst/>
              </a:prstGeom>
              <a:gradFill>
                <a:gsLst>
                  <a:gs pos="0">
                    <a:srgbClr val="FF0000"/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</a:gra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b="1" dirty="0" smtClean="0"/>
                  <a:t>1</a:t>
                </a:r>
              </a:p>
            </p:txBody>
          </p:sp>
        </p:grpSp>
      </p:grpSp>
      <p:grpSp>
        <p:nvGrpSpPr>
          <p:cNvPr id="29" name="Group 28"/>
          <p:cNvGrpSpPr/>
          <p:nvPr/>
        </p:nvGrpSpPr>
        <p:grpSpPr>
          <a:xfrm>
            <a:off x="457200" y="4876800"/>
            <a:ext cx="1524000" cy="685800"/>
            <a:chOff x="5271036" y="4152900"/>
            <a:chExt cx="1524000" cy="685800"/>
          </a:xfrm>
        </p:grpSpPr>
        <p:sp>
          <p:nvSpPr>
            <p:cNvPr id="30" name="Rectangle 29"/>
            <p:cNvSpPr/>
            <p:nvPr/>
          </p:nvSpPr>
          <p:spPr>
            <a:xfrm>
              <a:off x="5600502" y="4152900"/>
              <a:ext cx="576504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Date</a:t>
              </a:r>
              <a:endParaRPr lang="en-US" sz="1600" dirty="0"/>
            </a:p>
          </p:txBody>
        </p:sp>
        <p:grpSp>
          <p:nvGrpSpPr>
            <p:cNvPr id="31" name="Group 22"/>
            <p:cNvGrpSpPr/>
            <p:nvPr/>
          </p:nvGrpSpPr>
          <p:grpSpPr>
            <a:xfrm>
              <a:off x="5271036" y="4160520"/>
              <a:ext cx="1524000" cy="678180"/>
              <a:chOff x="1308636" y="3017520"/>
              <a:chExt cx="1524000" cy="678180"/>
            </a:xfrm>
          </p:grpSpPr>
          <p:cxnSp>
            <p:nvCxnSpPr>
              <p:cNvPr id="32" name="Straight Arrow Connector 31"/>
              <p:cNvCxnSpPr/>
              <p:nvPr/>
            </p:nvCxnSpPr>
            <p:spPr>
              <a:xfrm>
                <a:off x="1537236" y="3238500"/>
                <a:ext cx="1295400" cy="457200"/>
              </a:xfrm>
              <a:prstGeom prst="straightConnector1">
                <a:avLst/>
              </a:prstGeom>
              <a:ln w="3810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Rectangle 7"/>
              <p:cNvSpPr>
                <a:spLocks noChangeArrowheads="1"/>
              </p:cNvSpPr>
              <p:nvPr/>
            </p:nvSpPr>
            <p:spPr bwMode="auto">
              <a:xfrm>
                <a:off x="1308636" y="3017520"/>
                <a:ext cx="365760" cy="365760"/>
              </a:xfrm>
              <a:prstGeom prst="ellipse">
                <a:avLst/>
              </a:prstGeom>
              <a:gradFill>
                <a:gsLst>
                  <a:gs pos="0">
                    <a:srgbClr val="FF0000"/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</a:gra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/>
                <a:r>
                  <a:rPr lang="en-US" b="1" dirty="0" smtClean="0"/>
                  <a:t>2</a:t>
                </a:r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3505200" y="3316941"/>
            <a:ext cx="3881718" cy="2169459"/>
            <a:chOff x="3505200" y="3316941"/>
            <a:chExt cx="3881718" cy="2169459"/>
          </a:xfrm>
        </p:grpSpPr>
        <p:grpSp>
          <p:nvGrpSpPr>
            <p:cNvPr id="35" name="Group 39"/>
            <p:cNvGrpSpPr/>
            <p:nvPr/>
          </p:nvGrpSpPr>
          <p:grpSpPr>
            <a:xfrm>
              <a:off x="3505200" y="3505200"/>
              <a:ext cx="2286000" cy="1981200"/>
              <a:chOff x="1090700" y="5998845"/>
              <a:chExt cx="2286000" cy="1981200"/>
            </a:xfrm>
          </p:grpSpPr>
          <p:cxnSp>
            <p:nvCxnSpPr>
              <p:cNvPr id="37" name="Straight Arrow Connector 36"/>
              <p:cNvCxnSpPr/>
              <p:nvPr/>
            </p:nvCxnSpPr>
            <p:spPr>
              <a:xfrm>
                <a:off x="2462300" y="6181725"/>
                <a:ext cx="914400" cy="1798320"/>
              </a:xfrm>
              <a:prstGeom prst="straightConnector1">
                <a:avLst/>
              </a:prstGeom>
              <a:ln w="3810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8" name="Group 31"/>
              <p:cNvGrpSpPr/>
              <p:nvPr/>
            </p:nvGrpSpPr>
            <p:grpSpPr>
              <a:xfrm>
                <a:off x="1090700" y="5998845"/>
                <a:ext cx="2209800" cy="1981200"/>
                <a:chOff x="3782465" y="4170045"/>
                <a:chExt cx="2209800" cy="1981200"/>
              </a:xfrm>
            </p:grpSpPr>
            <p:grpSp>
              <p:nvGrpSpPr>
                <p:cNvPr id="39" name="Group 22"/>
                <p:cNvGrpSpPr/>
                <p:nvPr/>
              </p:nvGrpSpPr>
              <p:grpSpPr>
                <a:xfrm>
                  <a:off x="3782465" y="4170045"/>
                  <a:ext cx="1524000" cy="1981200"/>
                  <a:chOff x="-179935" y="3027045"/>
                  <a:chExt cx="1524000" cy="1981200"/>
                </a:xfrm>
              </p:grpSpPr>
              <p:cxnSp>
                <p:nvCxnSpPr>
                  <p:cNvPr id="41" name="Straight Arrow Connector 40"/>
                  <p:cNvCxnSpPr/>
                  <p:nvPr/>
                </p:nvCxnSpPr>
                <p:spPr>
                  <a:xfrm flipH="1">
                    <a:off x="-179935" y="3209925"/>
                    <a:ext cx="1371600" cy="1798320"/>
                  </a:xfrm>
                  <a:prstGeom prst="straightConnector1">
                    <a:avLst/>
                  </a:prstGeom>
                  <a:ln w="38100">
                    <a:solidFill>
                      <a:srgbClr val="00B0F0"/>
                    </a:solidFill>
                    <a:headEnd type="none" w="med" len="med"/>
                    <a:tailEnd type="triangl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2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978305" y="3027045"/>
                    <a:ext cx="365760" cy="365760"/>
                  </a:xfrm>
                  <a:prstGeom prst="ellipse">
                    <a:avLst/>
                  </a:prstGeom>
                  <a:gradFill>
                    <a:gsLst>
                      <a:gs pos="0">
                        <a:srgbClr val="FF0000"/>
                      </a:gs>
                      <a:gs pos="80000">
                        <a:schemeClr val="accent2">
                          <a:shade val="93000"/>
                          <a:satMod val="130000"/>
                        </a:schemeClr>
                      </a:gs>
                      <a:gs pos="100000">
                        <a:schemeClr val="accent2">
                          <a:shade val="94000"/>
                          <a:satMod val="135000"/>
                        </a:schemeClr>
                      </a:gs>
                    </a:gsLst>
                  </a:gradFill>
                </p:spPr>
                <p:style>
                  <a:lnRef idx="0">
                    <a:schemeClr val="accent2"/>
                  </a:lnRef>
                  <a:fillRef idx="3">
                    <a:schemeClr val="accent2"/>
                  </a:fillRef>
                  <a:effectRef idx="3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pPr algn="ctr"/>
                    <a:r>
                      <a:rPr lang="en-US" b="1" dirty="0" smtClean="0"/>
                      <a:t>3</a:t>
                    </a:r>
                  </a:p>
                </p:txBody>
              </p:sp>
            </p:grpSp>
            <p:sp>
              <p:nvSpPr>
                <p:cNvPr id="40" name="Rectangle 39"/>
                <p:cNvSpPr/>
                <p:nvPr/>
              </p:nvSpPr>
              <p:spPr>
                <a:xfrm>
                  <a:off x="5355552" y="4171950"/>
                  <a:ext cx="636713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1600" dirty="0" smtClean="0">
                      <a:solidFill>
                        <a:srgbClr val="1376B9"/>
                      </a:solidFill>
                    </a:rPr>
                    <a:t>Debit</a:t>
                  </a:r>
                  <a:endParaRPr lang="en-US" sz="1600" dirty="0"/>
                </a:p>
              </p:txBody>
            </p:sp>
          </p:grpSp>
        </p:grpSp>
        <p:sp>
          <p:nvSpPr>
            <p:cNvPr id="36" name="Freeform 35"/>
            <p:cNvSpPr/>
            <p:nvPr/>
          </p:nvSpPr>
          <p:spPr>
            <a:xfrm>
              <a:off x="6248400" y="3316941"/>
              <a:ext cx="1138518" cy="2169459"/>
            </a:xfrm>
            <a:custGeom>
              <a:avLst/>
              <a:gdLst>
                <a:gd name="connsiteX0" fmla="*/ 860612 w 860612"/>
                <a:gd name="connsiteY0" fmla="*/ 0 h 1936377"/>
                <a:gd name="connsiteX1" fmla="*/ 0 w 860612"/>
                <a:gd name="connsiteY1" fmla="*/ 1936377 h 1936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60612" h="1936377">
                  <a:moveTo>
                    <a:pt x="860612" y="0"/>
                  </a:moveTo>
                  <a:lnTo>
                    <a:pt x="0" y="1936377"/>
                  </a:lnTo>
                </a:path>
              </a:pathLst>
            </a:custGeom>
            <a:ln w="38100">
              <a:solidFill>
                <a:srgbClr val="00B0F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3505200" y="2819400"/>
            <a:ext cx="4876800" cy="3505200"/>
            <a:chOff x="3505200" y="2819400"/>
            <a:chExt cx="4876800" cy="3505200"/>
          </a:xfrm>
        </p:grpSpPr>
        <p:grpSp>
          <p:nvGrpSpPr>
            <p:cNvPr id="44" name="Group 61"/>
            <p:cNvGrpSpPr/>
            <p:nvPr/>
          </p:nvGrpSpPr>
          <p:grpSpPr>
            <a:xfrm>
              <a:off x="3505200" y="5791200"/>
              <a:ext cx="3124200" cy="533400"/>
              <a:chOff x="785900" y="5907405"/>
              <a:chExt cx="3124200" cy="533400"/>
            </a:xfrm>
          </p:grpSpPr>
          <p:cxnSp>
            <p:nvCxnSpPr>
              <p:cNvPr id="46" name="Straight Arrow Connector 45"/>
              <p:cNvCxnSpPr/>
              <p:nvPr/>
            </p:nvCxnSpPr>
            <p:spPr>
              <a:xfrm flipV="1">
                <a:off x="2462300" y="5907405"/>
                <a:ext cx="1447800" cy="274320"/>
              </a:xfrm>
              <a:prstGeom prst="straightConnector1">
                <a:avLst/>
              </a:prstGeom>
              <a:ln w="38100">
                <a:solidFill>
                  <a:srgbClr val="00B0F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 31"/>
              <p:cNvGrpSpPr/>
              <p:nvPr/>
            </p:nvGrpSpPr>
            <p:grpSpPr>
              <a:xfrm>
                <a:off x="785900" y="5907405"/>
                <a:ext cx="2566409" cy="533400"/>
                <a:chOff x="3477665" y="4078605"/>
                <a:chExt cx="2566409" cy="533400"/>
              </a:xfrm>
            </p:grpSpPr>
            <p:grpSp>
              <p:nvGrpSpPr>
                <p:cNvPr id="48" name="Group 22"/>
                <p:cNvGrpSpPr/>
                <p:nvPr/>
              </p:nvGrpSpPr>
              <p:grpSpPr>
                <a:xfrm>
                  <a:off x="3477665" y="4078605"/>
                  <a:ext cx="1828800" cy="533400"/>
                  <a:chOff x="-484735" y="2935605"/>
                  <a:chExt cx="1828800" cy="533400"/>
                </a:xfrm>
              </p:grpSpPr>
              <p:cxnSp>
                <p:nvCxnSpPr>
                  <p:cNvPr id="50" name="Straight Arrow Connector 49"/>
                  <p:cNvCxnSpPr/>
                  <p:nvPr/>
                </p:nvCxnSpPr>
                <p:spPr>
                  <a:xfrm flipH="1" flipV="1">
                    <a:off x="-484735" y="2935605"/>
                    <a:ext cx="1676400" cy="274320"/>
                  </a:xfrm>
                  <a:prstGeom prst="straightConnector1">
                    <a:avLst/>
                  </a:prstGeom>
                  <a:ln w="38100">
                    <a:solidFill>
                      <a:srgbClr val="00B0F0"/>
                    </a:solidFill>
                    <a:headEnd type="none" w="med" len="med"/>
                    <a:tailEnd type="triangle" w="med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1" name="Rectangle 7"/>
                  <p:cNvSpPr>
                    <a:spLocks noChangeArrowheads="1"/>
                  </p:cNvSpPr>
                  <p:nvPr/>
                </p:nvSpPr>
                <p:spPr bwMode="auto">
                  <a:xfrm>
                    <a:off x="978305" y="3103245"/>
                    <a:ext cx="365760" cy="365760"/>
                  </a:xfrm>
                  <a:prstGeom prst="ellipse">
                    <a:avLst/>
                  </a:prstGeom>
                  <a:gradFill>
                    <a:gsLst>
                      <a:gs pos="0">
                        <a:srgbClr val="FF0000"/>
                      </a:gs>
                      <a:gs pos="80000">
                        <a:schemeClr val="accent2">
                          <a:shade val="93000"/>
                          <a:satMod val="130000"/>
                        </a:schemeClr>
                      </a:gs>
                      <a:gs pos="100000">
                        <a:schemeClr val="accent2">
                          <a:shade val="94000"/>
                          <a:satMod val="135000"/>
                        </a:schemeClr>
                      </a:gs>
                    </a:gsLst>
                  </a:gradFill>
                </p:spPr>
                <p:style>
                  <a:lnRef idx="0">
                    <a:schemeClr val="accent2"/>
                  </a:lnRef>
                  <a:fillRef idx="3">
                    <a:schemeClr val="accent2"/>
                  </a:fillRef>
                  <a:effectRef idx="3">
                    <a:schemeClr val="accent2"/>
                  </a:effectRef>
                  <a:fontRef idx="minor">
                    <a:schemeClr val="lt1"/>
                  </a:fontRef>
                </p:style>
                <p:txBody>
                  <a:bodyPr lIns="0" tIns="0" rIns="0" bIns="0" rtlCol="0" anchor="ctr" anchorCtr="1"/>
                  <a:lstStyle/>
                  <a:p>
                    <a:pPr algn="ctr"/>
                    <a:r>
                      <a:rPr lang="en-US" b="1" dirty="0" smtClean="0"/>
                      <a:t>4</a:t>
                    </a:r>
                  </a:p>
                </p:txBody>
              </p:sp>
            </p:grpSp>
            <p:sp>
              <p:nvSpPr>
                <p:cNvPr id="49" name="Rectangle 48"/>
                <p:cNvSpPr/>
                <p:nvPr/>
              </p:nvSpPr>
              <p:spPr>
                <a:xfrm>
                  <a:off x="5355552" y="4248150"/>
                  <a:ext cx="688522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1600" dirty="0" smtClean="0">
                      <a:solidFill>
                        <a:srgbClr val="1376B9"/>
                      </a:solidFill>
                    </a:rPr>
                    <a:t>Credit</a:t>
                  </a:r>
                  <a:endParaRPr lang="en-US" sz="1600" dirty="0"/>
                </a:p>
              </p:txBody>
            </p:sp>
          </p:grpSp>
        </p:grpSp>
        <p:sp>
          <p:nvSpPr>
            <p:cNvPr id="45" name="Freeform 44"/>
            <p:cNvSpPr/>
            <p:nvPr/>
          </p:nvSpPr>
          <p:spPr>
            <a:xfrm>
              <a:off x="7162800" y="2819400"/>
              <a:ext cx="1219200" cy="2850777"/>
            </a:xfrm>
            <a:custGeom>
              <a:avLst/>
              <a:gdLst>
                <a:gd name="connsiteX0" fmla="*/ 860612 w 860612"/>
                <a:gd name="connsiteY0" fmla="*/ 0 h 1936377"/>
                <a:gd name="connsiteX1" fmla="*/ 0 w 860612"/>
                <a:gd name="connsiteY1" fmla="*/ 1936377 h 1936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60612" h="1936377">
                  <a:moveTo>
                    <a:pt x="860612" y="0"/>
                  </a:moveTo>
                  <a:lnTo>
                    <a:pt x="0" y="1936377"/>
                  </a:lnTo>
                </a:path>
              </a:pathLst>
            </a:custGeom>
            <a:ln w="38100">
              <a:solidFill>
                <a:srgbClr val="00B0F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08858" y="1795046"/>
            <a:ext cx="3015342" cy="1439108"/>
            <a:chOff x="321129" y="1947446"/>
            <a:chExt cx="3015342" cy="1439108"/>
          </a:xfrm>
        </p:grpSpPr>
        <p:sp>
          <p:nvSpPr>
            <p:cNvPr id="54" name="Rectangle 53"/>
            <p:cNvSpPr/>
            <p:nvPr/>
          </p:nvSpPr>
          <p:spPr>
            <a:xfrm>
              <a:off x="321129" y="1947446"/>
              <a:ext cx="1463040" cy="338554"/>
            </a:xfrm>
            <a:prstGeom prst="rect">
              <a:avLst/>
            </a:prstGeom>
          </p:spPr>
          <p:txBody>
            <a:bodyPr wrap="square" lIns="45720" rIns="45720">
              <a:noAutofit/>
            </a:bodyPr>
            <a:lstStyle/>
            <a:p>
              <a:pPr>
                <a:tabLst>
                  <a:tab pos="1143000" algn="dec"/>
                </a:tabLst>
              </a:pPr>
              <a:r>
                <a:rPr lang="en-US" sz="1400" dirty="0" smtClean="0"/>
                <a:t>Adj. (b)	150.00</a:t>
              </a: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329260" y="3048000"/>
              <a:ext cx="1577341" cy="338554"/>
            </a:xfrm>
            <a:prstGeom prst="rect">
              <a:avLst/>
            </a:prstGeom>
          </p:spPr>
          <p:txBody>
            <a:bodyPr wrap="square" lIns="45720" rIns="45720">
              <a:noAutofit/>
            </a:bodyPr>
            <a:lstStyle/>
            <a:p>
              <a:pPr>
                <a:tabLst>
                  <a:tab pos="1143000" algn="dec"/>
                </a:tabLst>
              </a:pPr>
              <a:r>
                <a:rPr lang="en-US" sz="1400" i="1" dirty="0" smtClean="0"/>
                <a:t>(New Bal.	750.00)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1873431" y="2785646"/>
              <a:ext cx="1463040" cy="338554"/>
            </a:xfrm>
            <a:prstGeom prst="rect">
              <a:avLst/>
            </a:prstGeom>
          </p:spPr>
          <p:txBody>
            <a:bodyPr wrap="square" lIns="45720" rIns="45720">
              <a:noAutofit/>
            </a:bodyPr>
            <a:lstStyle/>
            <a:p>
              <a:pPr>
                <a:tabLst>
                  <a:tab pos="1143000" algn="dec"/>
                </a:tabLst>
              </a:pPr>
              <a:r>
                <a:rPr lang="en-US" sz="1400" dirty="0" smtClean="0"/>
                <a:t>Adj. (b)	150.00</a:t>
              </a: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Partial Ledger Accounts after Posting Adjusting Entries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FCD2455E-EC1D-45EA-B6B2-90AB88848CFD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 b="13659"/>
          <a:stretch>
            <a:fillRect/>
          </a:stretch>
        </p:blipFill>
        <p:spPr bwMode="auto">
          <a:xfrm>
            <a:off x="2008095" y="1524000"/>
            <a:ext cx="5105400" cy="4798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229600" y="1115568"/>
            <a:ext cx="588216" cy="408623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LO8</a:t>
            </a:r>
            <a:endParaRPr lang="en-US" dirty="0"/>
          </a:p>
        </p:txBody>
      </p:sp>
      <p:grpSp>
        <p:nvGrpSpPr>
          <p:cNvPr id="9" name="Group 11"/>
          <p:cNvGrpSpPr/>
          <p:nvPr/>
        </p:nvGrpSpPr>
        <p:grpSpPr>
          <a:xfrm>
            <a:off x="7879080" y="0"/>
            <a:ext cx="1188720" cy="381000"/>
            <a:chOff x="7879080" y="0"/>
            <a:chExt cx="1188720" cy="381000"/>
          </a:xfrm>
        </p:grpSpPr>
        <p:sp>
          <p:nvSpPr>
            <p:cNvPr id="10" name="Flowchart: Delay 9"/>
            <p:cNvSpPr/>
            <p:nvPr/>
          </p:nvSpPr>
          <p:spPr>
            <a:xfrm rot="5400000">
              <a:off x="8282940" y="-403860"/>
              <a:ext cx="381000" cy="1188720"/>
            </a:xfrm>
            <a:prstGeom prst="flowChartDelay">
              <a:avLst/>
            </a:prstGeom>
            <a:solidFill>
              <a:schemeClr val="accent1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049286" y="0"/>
              <a:ext cx="84830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Lesson 6-4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b="1" dirty="0" smtClean="0">
                <a:solidFill>
                  <a:schemeClr val="accent1"/>
                </a:solidFill>
              </a:rPr>
              <a:t>Lesson 6-4 </a:t>
            </a:r>
            <a:r>
              <a:rPr lang="en-US" dirty="0" smtClean="0"/>
              <a:t>Audit Your Understanding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marL="457200" marR="0" indent="-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b="1" dirty="0">
                <a:solidFill>
                  <a:srgbClr val="FF0000"/>
                </a:solidFill>
              </a:rPr>
              <a:t>1</a:t>
            </a:r>
            <a:r>
              <a:rPr lang="en-US" b="1" dirty="0" smtClean="0">
                <a:solidFill>
                  <a:srgbClr val="FF0000"/>
                </a:solidFill>
              </a:rPr>
              <a:t>.	</a:t>
            </a:r>
            <a:r>
              <a:rPr lang="en-US" dirty="0" smtClean="0"/>
              <a:t>Why </a:t>
            </a:r>
            <a:r>
              <a:rPr lang="en-US" dirty="0"/>
              <a:t>are adjusting entries journalized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FCD2455E-EC1D-45EA-B6B2-90AB88848CFD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8439" name="Picture 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V="1">
            <a:off x="5048250" y="228600"/>
            <a:ext cx="40957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Isosceles Triangle 5"/>
          <p:cNvSpPr/>
          <p:nvPr/>
        </p:nvSpPr>
        <p:spPr>
          <a:xfrm rot="5400000">
            <a:off x="-228600" y="1084730"/>
            <a:ext cx="914400" cy="457200"/>
          </a:xfrm>
          <a:prstGeom prst="triangle">
            <a:avLst/>
          </a:prstGeom>
          <a:solidFill>
            <a:srgbClr val="FFA41D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Content Placeholder 7"/>
          <p:cNvSpPr txBox="1">
            <a:spLocks/>
          </p:cNvSpPr>
          <p:nvPr/>
        </p:nvSpPr>
        <p:spPr>
          <a:xfrm>
            <a:off x="914400" y="2514600"/>
            <a:ext cx="7315200" cy="1828800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Calibri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ANSWER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3200" dirty="0" smtClean="0">
                <a:ea typeface="Times New Roman"/>
                <a:cs typeface="Times-Bold"/>
              </a:rPr>
              <a:t>To update general ledger accounts at the end of a fiscal period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8" name="Group 11"/>
          <p:cNvGrpSpPr/>
          <p:nvPr/>
        </p:nvGrpSpPr>
        <p:grpSpPr>
          <a:xfrm>
            <a:off x="7879080" y="0"/>
            <a:ext cx="1188720" cy="381000"/>
            <a:chOff x="7879080" y="0"/>
            <a:chExt cx="1188720" cy="381000"/>
          </a:xfrm>
        </p:grpSpPr>
        <p:sp>
          <p:nvSpPr>
            <p:cNvPr id="10" name="Flowchart: Delay 9"/>
            <p:cNvSpPr/>
            <p:nvPr/>
          </p:nvSpPr>
          <p:spPr>
            <a:xfrm rot="5400000">
              <a:off x="8282940" y="-403860"/>
              <a:ext cx="381000" cy="1188720"/>
            </a:xfrm>
            <a:prstGeom prst="flowChartDelay">
              <a:avLst/>
            </a:prstGeom>
            <a:solidFill>
              <a:schemeClr val="accent1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049286" y="0"/>
              <a:ext cx="84830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Lesson 6-4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b="1" dirty="0" smtClean="0">
                <a:solidFill>
                  <a:schemeClr val="accent1"/>
                </a:solidFill>
              </a:rPr>
              <a:t>Lesson 6-4 </a:t>
            </a:r>
            <a:r>
              <a:rPr lang="en-US" dirty="0" smtClean="0"/>
              <a:t>Audit Your Understanding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marL="457200" marR="0" indent="-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b="1" dirty="0">
                <a:solidFill>
                  <a:srgbClr val="FF0000"/>
                </a:solidFill>
              </a:rPr>
              <a:t>2</a:t>
            </a:r>
            <a:r>
              <a:rPr lang="en-US" b="1" dirty="0" smtClean="0">
                <a:solidFill>
                  <a:srgbClr val="FF0000"/>
                </a:solidFill>
              </a:rPr>
              <a:t>.	</a:t>
            </a:r>
            <a:r>
              <a:rPr lang="en-US" dirty="0" smtClean="0"/>
              <a:t>Where </a:t>
            </a:r>
            <a:r>
              <a:rPr lang="en-US" dirty="0"/>
              <a:t>is the information obtained to journalize adjusting entries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FCD2455E-EC1D-45EA-B6B2-90AB88848CFD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18439" name="Picture 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V="1">
            <a:off x="5048250" y="228600"/>
            <a:ext cx="40957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Isosceles Triangle 5"/>
          <p:cNvSpPr/>
          <p:nvPr/>
        </p:nvSpPr>
        <p:spPr>
          <a:xfrm rot="5400000">
            <a:off x="-228600" y="1084730"/>
            <a:ext cx="914400" cy="457200"/>
          </a:xfrm>
          <a:prstGeom prst="triangle">
            <a:avLst/>
          </a:prstGeom>
          <a:solidFill>
            <a:srgbClr val="FFA41D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Content Placeholder 7"/>
          <p:cNvSpPr txBox="1">
            <a:spLocks/>
          </p:cNvSpPr>
          <p:nvPr/>
        </p:nvSpPr>
        <p:spPr>
          <a:xfrm>
            <a:off x="914400" y="3429001"/>
            <a:ext cx="7315200" cy="1828800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Calibri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ANSWER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tabLst>
                <a:tab pos="152400" algn="l"/>
                <a:tab pos="304800" algn="l"/>
                <a:tab pos="3048000" algn="l"/>
                <a:tab pos="3200400" algn="l"/>
                <a:tab pos="457200" algn="l"/>
              </a:tabLst>
            </a:pPr>
            <a:r>
              <a:rPr lang="en-US" sz="3200" dirty="0" smtClean="0">
                <a:solidFill>
                  <a:srgbClr val="000000"/>
                </a:solidFill>
                <a:ea typeface="Times New Roman"/>
                <a:cs typeface="Times-Roman"/>
              </a:rPr>
              <a:t>Balance Sheet Credit column</a:t>
            </a:r>
            <a:endParaRPr lang="en-US" sz="3200" dirty="0" smtClean="0">
              <a:solidFill>
                <a:srgbClr val="000000"/>
              </a:solidFill>
              <a:latin typeface="MyriadPro-Regular"/>
              <a:ea typeface="Times New Roman"/>
              <a:cs typeface="MyriadPro-Regular"/>
            </a:endParaRPr>
          </a:p>
        </p:txBody>
      </p:sp>
      <p:grpSp>
        <p:nvGrpSpPr>
          <p:cNvPr id="8" name="Group 11"/>
          <p:cNvGrpSpPr/>
          <p:nvPr/>
        </p:nvGrpSpPr>
        <p:grpSpPr>
          <a:xfrm>
            <a:off x="7879080" y="0"/>
            <a:ext cx="1188720" cy="381000"/>
            <a:chOff x="7879080" y="0"/>
            <a:chExt cx="1188720" cy="381000"/>
          </a:xfrm>
        </p:grpSpPr>
        <p:sp>
          <p:nvSpPr>
            <p:cNvPr id="10" name="Flowchart: Delay 9"/>
            <p:cNvSpPr/>
            <p:nvPr/>
          </p:nvSpPr>
          <p:spPr>
            <a:xfrm rot="5400000">
              <a:off x="8282940" y="-403860"/>
              <a:ext cx="381000" cy="1188720"/>
            </a:xfrm>
            <a:prstGeom prst="flowChartDelay">
              <a:avLst/>
            </a:prstGeom>
            <a:solidFill>
              <a:schemeClr val="accent1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049286" y="0"/>
              <a:ext cx="84830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Lesson 6-4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b="1" dirty="0" smtClean="0">
                <a:solidFill>
                  <a:schemeClr val="accent1"/>
                </a:solidFill>
              </a:rPr>
              <a:t>Lesson 6-4 </a:t>
            </a:r>
            <a:r>
              <a:rPr lang="en-US" dirty="0" smtClean="0"/>
              <a:t>Audit Your Understanding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marL="457200" marR="0" indent="-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b="1" dirty="0">
                <a:solidFill>
                  <a:srgbClr val="FF0000"/>
                </a:solidFill>
              </a:rPr>
              <a:t>3</a:t>
            </a:r>
            <a:r>
              <a:rPr lang="en-US" b="1" dirty="0" smtClean="0">
                <a:solidFill>
                  <a:srgbClr val="FF0000"/>
                </a:solidFill>
              </a:rPr>
              <a:t>.	</a:t>
            </a:r>
            <a:r>
              <a:rPr lang="en-US" dirty="0" smtClean="0"/>
              <a:t>Which </a:t>
            </a:r>
            <a:r>
              <a:rPr lang="en-US" dirty="0"/>
              <a:t>accounts are increased from zero balances after adjusting entries </a:t>
            </a:r>
            <a:r>
              <a:rPr lang="en-US" dirty="0" smtClean="0"/>
              <a:t>for supplies </a:t>
            </a:r>
            <a:r>
              <a:rPr lang="en-US" dirty="0"/>
              <a:t>and prepaid insurance are journalized and posted?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fld id="{FCD2455E-EC1D-45EA-B6B2-90AB88848CFD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18439" name="Picture 7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flipV="1">
            <a:off x="5048250" y="228600"/>
            <a:ext cx="409575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Isosceles Triangle 5"/>
          <p:cNvSpPr/>
          <p:nvPr/>
        </p:nvSpPr>
        <p:spPr>
          <a:xfrm rot="5400000">
            <a:off x="-228600" y="1084730"/>
            <a:ext cx="914400" cy="457200"/>
          </a:xfrm>
          <a:prstGeom prst="triangle">
            <a:avLst/>
          </a:prstGeom>
          <a:solidFill>
            <a:srgbClr val="FFA41D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Content Placeholder 7"/>
          <p:cNvSpPr txBox="1">
            <a:spLocks/>
          </p:cNvSpPr>
          <p:nvPr/>
        </p:nvSpPr>
        <p:spPr>
          <a:xfrm>
            <a:off x="914400" y="4114800"/>
            <a:ext cx="7315200" cy="2057400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Calibri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ANSWER</a:t>
            </a:r>
          </a:p>
          <a:p>
            <a:pPr>
              <a:spcBef>
                <a:spcPct val="20000"/>
              </a:spcBef>
              <a:buClr>
                <a:srgbClr val="FF0000"/>
              </a:buClr>
            </a:pPr>
            <a:r>
              <a:rPr lang="en-US" sz="3200" dirty="0" smtClean="0">
                <a:ea typeface="Calibri"/>
                <a:cs typeface="MyriadPro-Black"/>
              </a:rPr>
              <a:t>Supplies expense</a:t>
            </a:r>
          </a:p>
          <a:p>
            <a:pPr>
              <a:spcBef>
                <a:spcPct val="20000"/>
              </a:spcBef>
              <a:buClr>
                <a:srgbClr val="FF0000"/>
              </a:buClr>
            </a:pPr>
            <a:r>
              <a:rPr lang="en-US" sz="3200" dirty="0" smtClean="0">
                <a:ea typeface="Calibri"/>
                <a:cs typeface="MyriadPro-Black"/>
              </a:rPr>
              <a:t>Insurance expense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grpSp>
        <p:nvGrpSpPr>
          <p:cNvPr id="8" name="Group 11"/>
          <p:cNvGrpSpPr/>
          <p:nvPr/>
        </p:nvGrpSpPr>
        <p:grpSpPr>
          <a:xfrm>
            <a:off x="7879080" y="0"/>
            <a:ext cx="1188720" cy="381000"/>
            <a:chOff x="7879080" y="0"/>
            <a:chExt cx="1188720" cy="381000"/>
          </a:xfrm>
        </p:grpSpPr>
        <p:sp>
          <p:nvSpPr>
            <p:cNvPr id="10" name="Flowchart: Delay 9"/>
            <p:cNvSpPr/>
            <p:nvPr/>
          </p:nvSpPr>
          <p:spPr>
            <a:xfrm rot="5400000">
              <a:off x="8282940" y="-403860"/>
              <a:ext cx="381000" cy="1188720"/>
            </a:xfrm>
            <a:prstGeom prst="flowChartDelay">
              <a:avLst/>
            </a:prstGeom>
            <a:solidFill>
              <a:schemeClr val="accent1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049286" y="0"/>
              <a:ext cx="84830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Lesson 6-4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3430</TotalTime>
  <Words>189</Words>
  <Application>Microsoft Office PowerPoint</Application>
  <PresentationFormat>On-screen Show (4:3)</PresentationFormat>
  <Paragraphs>67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Custom Design</vt:lpstr>
      <vt:lpstr>Slide 1</vt:lpstr>
      <vt:lpstr>Adjusting Entry for Supplies</vt:lpstr>
      <vt:lpstr>Adjusting Entry for Supplies</vt:lpstr>
      <vt:lpstr>Adjusting Entry for Prepaid Insurance</vt:lpstr>
      <vt:lpstr>Partial Ledger Accounts after Posting Adjusting Entries</vt:lpstr>
      <vt:lpstr>Lesson 6-4 Audit Your Understanding</vt:lpstr>
      <vt:lpstr>Lesson 6-4 Audit Your Understanding</vt:lpstr>
      <vt:lpstr>Lesson 6-4 Audit Your Understanding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McLaughlin</dc:creator>
  <cp:lastModifiedBy>McLaughlin</cp:lastModifiedBy>
  <cp:revision>299</cp:revision>
  <dcterms:created xsi:type="dcterms:W3CDTF">2012-07-02T15:51:50Z</dcterms:created>
  <dcterms:modified xsi:type="dcterms:W3CDTF">2012-12-21T22:00:28Z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-748959103</vt:i4>
  </property>
  <property fmtid="{D5CDD505-2E9C-101B-9397-08002B2CF9AE}" pid="3" name="_NewReviewCycle">
    <vt:lpwstr/>
  </property>
  <property fmtid="{D5CDD505-2E9C-101B-9397-08002B2CF9AE}" pid="4" name="_EmailSubject">
    <vt:lpwstr>C21 PPT Sample Comments</vt:lpwstr>
  </property>
  <property fmtid="{D5CDD505-2E9C-101B-9397-08002B2CF9AE}" pid="5" name="_AuthorEmail">
    <vt:lpwstr>Diane.Bowdler@cengage.com</vt:lpwstr>
  </property>
  <property fmtid="{D5CDD505-2E9C-101B-9397-08002B2CF9AE}" pid="6" name="_AuthorEmailDisplayName">
    <vt:lpwstr>Bowdler, Diane</vt:lpwstr>
  </property>
</Properties>
</file>