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handoutMasterIdLst>
    <p:handoutMasterId r:id="rId19"/>
  </p:handoutMasterIdLst>
  <p:sldIdLst>
    <p:sldId id="334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99" autoAdjust="0"/>
    <p:restoredTop sz="94664" autoAdjust="0"/>
  </p:normalViewPr>
  <p:slideViewPr>
    <p:cSldViewPr>
      <p:cViewPr varScale="1">
        <p:scale>
          <a:sx n="75" d="100"/>
          <a:sy n="75" d="100"/>
        </p:scale>
        <p:origin x="-13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C921713-8D65-49A7-BCD0-4EEAB5F76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123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8917EAA9-D85A-4F26-830C-3BF811AA39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470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406598C-7843-4A61-B70D-BF3098A51727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C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3600" i="1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A239-D1F7-4D09-AFAA-7C77993CFE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9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D2C4-21A0-4435-B6DF-CE89915D1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4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13435-9A2A-4494-94D9-103CCD1B21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92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D9FFAE7A-FA09-4CB7-9AED-4CF4D85C42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55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28C19657-AC49-4EFE-B632-8633179B31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2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91DE7D2-A6A4-4E55-AC85-267576C868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7180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9624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7EF03448-2708-46E2-A5B8-A45424FB41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372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6D38DD9-C895-46F7-B907-453A176AF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1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4A7CC682-B1C8-4F20-BFB3-0269257FF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64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57D54441-7976-4DF1-86C4-510B92D7E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715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F64240DD-7A6C-4DE5-8118-392A4EF0B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1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ED25D-8066-4A66-8D1D-A714A7B6F2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97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B2C753A2-3C47-46E5-8802-D11FC40C18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6030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A1911E45-924F-4F4A-9EEF-16F77B7409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39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381000"/>
            <a:ext cx="20193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055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pPr>
              <a:defRPr/>
            </a:pPr>
            <a:fld id="{96B60465-92E4-432D-8854-5CED50DFDC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22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92A01-44D2-4785-8007-CE02C1AC6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4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01941-1AF8-42FB-BE4A-290AF72AA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00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FF9DB3-5FA9-4AA3-8ECD-57F19F4A3A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66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3B0C3-0833-4EB8-A626-84876B023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504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CA5AE-4CE0-4002-BA02-FBE81E6E21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095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E5861-4C64-44EA-8FA5-482259C33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18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39B52-8E6F-4DD6-88CA-2D3E60A517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36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5562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E4BA3EBB-9440-4C43-99B0-37A5617FB8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810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764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A First Book of C++ 4th Edition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222222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3A6D2E1-83D1-4603-893E-BF175DB67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22222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22222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22222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rgbClr val="22222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rgbClr val="22222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ppt.png"/>
          <p:cNvPicPr>
            <a:picLocks noChangeAspect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04275" cy="3948113"/>
          </a:xfrm>
          <a:prstGeom prst="rect">
            <a:avLst/>
          </a:prstGeom>
          <a:noFill/>
          <a:ln w="25400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09600" y="1752600"/>
            <a:ext cx="8001000" cy="1905000"/>
          </a:xfrm>
        </p:spPr>
        <p:txBody>
          <a:bodyPr/>
          <a:lstStyle/>
          <a:p>
            <a:pPr eaLnBrk="1" hangingPunct="1"/>
            <a:r>
              <a:rPr lang="en-US" sz="4400" b="1" smtClean="0"/>
              <a:t>A First Book of C++</a:t>
            </a:r>
          </a:p>
        </p:txBody>
      </p:sp>
      <p:sp>
        <p:nvSpPr>
          <p:cNvPr id="15364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038600"/>
            <a:ext cx="8077200" cy="182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400" b="1" dirty="0" smtClean="0"/>
              <a:t>7.1 One-Dimensional Arrays</a:t>
            </a:r>
            <a:endParaRPr lang="en-US" sz="3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Subscripts</a:t>
            </a:r>
            <a:r>
              <a:rPr lang="en-US" smtClean="0"/>
              <a:t>: do not have to be integers</a:t>
            </a:r>
          </a:p>
          <a:p>
            <a:pPr lvl="1" eaLnBrk="1" hangingPunct="1"/>
            <a:r>
              <a:rPr lang="en-US" smtClean="0"/>
              <a:t>Any expression that evaluates to an integer may be used as a subscript</a:t>
            </a:r>
          </a:p>
          <a:p>
            <a:pPr lvl="1" eaLnBrk="1" hangingPunct="1"/>
            <a:r>
              <a:rPr lang="en-US" smtClean="0"/>
              <a:t>Subscript must be within the declared range</a:t>
            </a:r>
          </a:p>
          <a:p>
            <a:pPr eaLnBrk="1" hangingPunct="1"/>
            <a:r>
              <a:rPr lang="en-US" smtClean="0"/>
              <a:t>Examples of valid subscripted variables (assumes </a:t>
            </a:r>
            <a:r>
              <a:rPr lang="en-US" smtClean="0">
                <a:latin typeface="Courier New" pitchFamily="49" charset="0"/>
              </a:rPr>
              <a:t>i</a:t>
            </a:r>
            <a:r>
              <a:rPr lang="en-US" smtClean="0"/>
              <a:t> and </a:t>
            </a:r>
            <a:r>
              <a:rPr lang="en-US" smtClean="0">
                <a:latin typeface="Courier New" pitchFamily="49" charset="0"/>
              </a:rPr>
              <a:t>j</a:t>
            </a:r>
            <a:r>
              <a:rPr lang="en-US" smtClean="0"/>
              <a:t> are </a:t>
            </a:r>
            <a:r>
              <a:rPr lang="en-US" smtClean="0">
                <a:latin typeface="Courier New" pitchFamily="49" charset="0"/>
              </a:rPr>
              <a:t>int</a:t>
            </a:r>
            <a:r>
              <a:rPr lang="en-US" smtClean="0"/>
              <a:t> variables):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grade[i]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grade[2*i]</a:t>
            </a:r>
          </a:p>
          <a:p>
            <a:pPr lvl="2" eaLnBrk="1" hangingPunct="1">
              <a:buFontTx/>
              <a:buNone/>
            </a:pPr>
            <a:r>
              <a:rPr lang="en-US" smtClean="0">
                <a:latin typeface="Courier New" pitchFamily="49" charset="0"/>
              </a:rPr>
              <a:t>grade[j-i]</a:t>
            </a:r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814B173-22DD-4156-80D6-2C8E5D92E183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and Output of Array Values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Individual array elements can be assigned values interactively using a </a:t>
            </a:r>
            <a:r>
              <a:rPr lang="en-US" smtClean="0">
                <a:latin typeface="Courier New" pitchFamily="49" charset="0"/>
              </a:rPr>
              <a:t>cin</a:t>
            </a:r>
            <a:r>
              <a:rPr lang="en-US" smtClean="0"/>
              <a:t> stream object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urier New" pitchFamily="49" charset="0"/>
              </a:rPr>
              <a:t>cin &gt;&gt; grade[0];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urier New" pitchFamily="49" charset="0"/>
              </a:rPr>
              <a:t>cin &gt;&gt; grade[1] &gt;&gt; grade[2] &gt;&gt; grade[3];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urier New" pitchFamily="49" charset="0"/>
              </a:rPr>
              <a:t>cin &gt;&gt; grade[4] &gt;&gt; prices[6];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Instead, a </a:t>
            </a:r>
            <a:r>
              <a:rPr lang="en-US" smtClean="0">
                <a:latin typeface="Courier New" pitchFamily="49" charset="0"/>
              </a:rPr>
              <a:t>for</a:t>
            </a:r>
            <a:r>
              <a:rPr lang="en-US" smtClean="0"/>
              <a:t> loop can be used</a:t>
            </a:r>
            <a:endParaRPr lang="en-US" sz="2400" smtClean="0"/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const int NUMELS = 5;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for (int i = 0; i &lt; NUMELS; i++)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	cout &lt;&lt; "Enter a grade: ";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	cin &gt;&gt; grade[i];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}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  <p:sp>
        <p:nvSpPr>
          <p:cNvPr id="2560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98795C-A1BF-4E55-BE5B-4D63935E14E2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and Output of Array Values (cont'd.)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Bounds checking</a:t>
            </a:r>
            <a:r>
              <a:rPr lang="en-US" smtClean="0"/>
              <a:t>: C++ does not check if value of an index is within declared bounds</a:t>
            </a:r>
          </a:p>
          <a:p>
            <a:pPr eaLnBrk="1" hangingPunct="1"/>
            <a:r>
              <a:rPr lang="en-US" smtClean="0"/>
              <a:t>If an out-of-bounds index is used, C++ will not provide notification</a:t>
            </a:r>
          </a:p>
          <a:p>
            <a:pPr lvl="1" eaLnBrk="1" hangingPunct="1"/>
            <a:r>
              <a:rPr lang="en-US" smtClean="0"/>
              <a:t>Program will attempt to access out-of-bounds element, causing program error or crash</a:t>
            </a:r>
          </a:p>
          <a:p>
            <a:pPr lvl="1" eaLnBrk="1" hangingPunct="1"/>
            <a:r>
              <a:rPr lang="en-US" smtClean="0"/>
              <a:t>Using symbolic constants helps avoid this problem</a:t>
            </a:r>
          </a:p>
          <a:p>
            <a:pPr lvl="1" eaLnBrk="1" hangingPunct="1"/>
            <a:endParaRPr lang="en-US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662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8522548-FFA6-4921-ABCC-AF4220F5712C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and Output of Array Values (cont'd.)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Using </a:t>
            </a:r>
            <a:r>
              <a:rPr lang="en-US" dirty="0" smtClean="0">
                <a:latin typeface="Courier New" pitchFamily="49" charset="0"/>
              </a:rPr>
              <a:t>cout</a:t>
            </a:r>
            <a:r>
              <a:rPr lang="en-US" dirty="0" smtClean="0"/>
              <a:t> to display subscripted variables:</a:t>
            </a:r>
          </a:p>
          <a:p>
            <a:pPr lvl="1" eaLnBrk="1" hangingPunct="1">
              <a:defRPr/>
            </a:pPr>
            <a:r>
              <a:rPr lang="en-US" dirty="0" smtClean="0"/>
              <a:t>Example 1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 cout &lt;&lt; prices[5];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endParaRPr lang="en-US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n-US" dirty="0" smtClean="0"/>
              <a:t>Example 2</a:t>
            </a:r>
          </a:p>
          <a:p>
            <a:pPr marL="1087438" lvl="2" indent="-173038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 cout &lt;&lt; "The value of element " &lt;&lt; i &lt;&lt; " is " &lt;&lt; grade[i];</a:t>
            </a:r>
          </a:p>
          <a:p>
            <a:pPr lvl="2" eaLnBrk="1" hangingPunct="1">
              <a:spcBef>
                <a:spcPct val="0"/>
              </a:spcBef>
              <a:buFontTx/>
              <a:buNone/>
              <a:defRPr/>
            </a:pPr>
            <a:endParaRPr lang="en-US" dirty="0" smtClean="0"/>
          </a:p>
          <a:p>
            <a:pPr lvl="1" eaLnBrk="1" hangingPunct="1">
              <a:spcBef>
                <a:spcPct val="0"/>
              </a:spcBef>
              <a:defRPr/>
            </a:pPr>
            <a:r>
              <a:rPr lang="en-US" dirty="0" smtClean="0"/>
              <a:t>Example 3</a:t>
            </a:r>
          </a:p>
          <a:p>
            <a:pPr lvl="2" indent="-55563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const int NUMELS = 20;</a:t>
            </a:r>
          </a:p>
          <a:p>
            <a:pPr lvl="2" indent="-55563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for (int k = 5; k &lt; NUMELS; k++)</a:t>
            </a:r>
          </a:p>
          <a:p>
            <a:pPr marL="1377950" lvl="2" indent="-463550" eaLnBrk="1" hangingPunct="1">
              <a:spcBef>
                <a:spcPct val="0"/>
              </a:spcBef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	cout &lt;&lt; k &lt;&lt; " " &lt;&lt; amount[k];</a:t>
            </a:r>
          </a:p>
          <a:p>
            <a:pPr lvl="2" eaLnBrk="1" hangingPunct="1">
              <a:buFontTx/>
              <a:buNone/>
              <a:defRPr/>
            </a:pPr>
            <a:r>
              <a:rPr lang="en-US" dirty="0" smtClean="0"/>
              <a:t> </a:t>
            </a: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5346FA2-D338-4EAE-BAD3-9851ED06FE16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and Output of Array Values (cont'd.)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Program example of array I/O (Program 7.1): 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1800" smtClean="0"/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#include &lt;iostream&gt;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using namespace std;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int main()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const int NUMELS = 5;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int i, grade[NUMELS];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for (i = 0; i &lt; NUMELS; i++) // Enter the grades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{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	cout &lt;&lt; "Enter a grade: ";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	cin &gt;&gt; grade[i];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}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cout &lt;&lt; endl;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for (i = 0; i &lt; NUMELS; i++) // Print the grades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	cout &lt;&lt; "grade [" &lt;&lt; i &lt;&lt; "] is " &lt;&lt; grade[i] &lt;&lt; endl;</a:t>
            </a:r>
          </a:p>
          <a:p>
            <a:pPr lvl="3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return 0;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1800" smtClean="0">
                <a:latin typeface="Courier New" pitchFamily="49" charset="0"/>
              </a:rPr>
              <a:t>}</a:t>
            </a:r>
          </a:p>
          <a:p>
            <a:pPr lvl="2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1800" smtClean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B36925-5215-47AC-BE94-25C2A645C1EA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28678" name="Text Box 4"/>
          <p:cNvSpPr txBox="1">
            <a:spLocks noChangeArrowheads="1"/>
          </p:cNvSpPr>
          <p:nvPr/>
        </p:nvSpPr>
        <p:spPr bwMode="auto">
          <a:xfrm>
            <a:off x="381000" y="2286000"/>
            <a:ext cx="830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Input and Output of Array Values (cont'd.)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run using Program 7.1:</a:t>
            </a:r>
          </a:p>
          <a:p>
            <a:pPr lvl="2" eaLnBrk="1" hangingPunct="1">
              <a:spcBef>
                <a:spcPct val="0"/>
              </a:spcBef>
              <a:buFontTx/>
              <a:buNone/>
            </a:pPr>
            <a:endParaRPr lang="en-US" smtClean="0"/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Enter a grade: 85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Enter a grade: 90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Enter a grade: 78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Enter a grade: 75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Enter a grade: 92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endParaRPr lang="en-US" smtClean="0">
              <a:latin typeface="Courier New" pitchFamily="49" charset="0"/>
            </a:endParaRP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grade[0] is 85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grade[1] is 90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grade[2] is 78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grade[3] is 75</a:t>
            </a:r>
          </a:p>
          <a:p>
            <a:pPr lvl="4" eaLnBrk="1" hangingPunct="1">
              <a:spcBef>
                <a:spcPct val="0"/>
              </a:spcBef>
              <a:buFontTx/>
              <a:buNone/>
            </a:pPr>
            <a:r>
              <a:rPr lang="en-US" smtClean="0">
                <a:latin typeface="Courier New" pitchFamily="49" charset="0"/>
              </a:rPr>
              <a:t>grade[4] is 92</a:t>
            </a:r>
          </a:p>
          <a:p>
            <a:pPr eaLnBrk="1" hangingPunct="1"/>
            <a:endParaRPr lang="en-US" sz="2200" smtClean="0"/>
          </a:p>
        </p:txBody>
      </p:sp>
      <p:sp>
        <p:nvSpPr>
          <p:cNvPr id="2970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73A689A-EE69-4FCF-BA04-7FB52B7DB539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 this chapter, you will learn about:</a:t>
            </a:r>
          </a:p>
          <a:p>
            <a:pPr lvl="1" eaLnBrk="1" hangingPunct="1"/>
            <a:r>
              <a:rPr lang="en-US" smtClean="0"/>
              <a:t>One-Dimensional Arrays</a:t>
            </a:r>
          </a:p>
          <a:p>
            <a:pPr lvl="1" eaLnBrk="1" hangingPunct="1"/>
            <a:r>
              <a:rPr lang="en-US" smtClean="0"/>
              <a:t>Array Initialization</a:t>
            </a:r>
          </a:p>
          <a:p>
            <a:pPr lvl="1" eaLnBrk="1" hangingPunct="1"/>
            <a:r>
              <a:rPr lang="en-US" smtClean="0"/>
              <a:t>Arrays as Arguments</a:t>
            </a:r>
          </a:p>
          <a:p>
            <a:pPr lvl="1" eaLnBrk="1" hangingPunct="1"/>
            <a:r>
              <a:rPr lang="en-US" smtClean="0"/>
              <a:t>Two-Dimensional Arrays</a:t>
            </a:r>
          </a:p>
          <a:p>
            <a:pPr lvl="1" eaLnBrk="1" hangingPunct="1"/>
            <a:r>
              <a:rPr lang="en-US" smtClean="0"/>
              <a:t>Common Programming Errors</a:t>
            </a:r>
          </a:p>
          <a:p>
            <a:pPr lvl="1" eaLnBrk="1" hangingPunct="1"/>
            <a:r>
              <a:rPr lang="en-US" smtClean="0"/>
              <a:t>Searching and Sorting Methods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299DB8-2156-45B4-A768-A8E7B4889B8D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One-dimensional array (single-dimension array or vector): a list of related values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items in list have same data type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list members stored using single group name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Example: a list of grades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Courier New" pitchFamily="49" charset="0"/>
              </a:rPr>
              <a:t>		98, 87, 92, 79, 85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All grades are integers and must be declared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Can be declared as single unit under a common name (the array name)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798146-DE5C-47E4-AA18-5EDAF5895D18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Array declaration statement provides:</a:t>
            </a:r>
          </a:p>
          <a:p>
            <a:pPr lvl="1" eaLnBrk="1" hangingPunct="1"/>
            <a:r>
              <a:rPr lang="en-US" smtClean="0"/>
              <a:t>The array (list) name</a:t>
            </a:r>
          </a:p>
          <a:p>
            <a:pPr lvl="1" eaLnBrk="1" hangingPunct="1"/>
            <a:r>
              <a:rPr lang="en-US" smtClean="0"/>
              <a:t>The data type of array items</a:t>
            </a:r>
          </a:p>
          <a:p>
            <a:pPr lvl="1" eaLnBrk="1" hangingPunct="1"/>
            <a:r>
              <a:rPr lang="en-US" smtClean="0"/>
              <a:t>The number of items in array</a:t>
            </a:r>
          </a:p>
          <a:p>
            <a:pPr eaLnBrk="1" hangingPunct="1"/>
            <a:r>
              <a:rPr lang="en-US" smtClean="0"/>
              <a:t>Syntax</a:t>
            </a:r>
          </a:p>
          <a:p>
            <a:pPr lvl="1" eaLnBrk="1" hangingPunct="1">
              <a:buFontTx/>
              <a:buNone/>
            </a:pPr>
            <a:r>
              <a:rPr lang="en-US" smtClean="0"/>
              <a:t>		   </a:t>
            </a:r>
            <a:r>
              <a:rPr lang="en-US" i="1" smtClean="0">
                <a:latin typeface="Courier New" pitchFamily="49" charset="0"/>
              </a:rPr>
              <a:t>dataType arrayName[numberOfItems]</a:t>
            </a:r>
          </a:p>
          <a:p>
            <a:pPr lvl="1" eaLnBrk="1" hangingPunct="1"/>
            <a:r>
              <a:rPr lang="en-US" smtClean="0"/>
              <a:t>Common programming practice requires defining number of array items as a constant before declaring the array</a:t>
            </a:r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BA70B7-C713-4084-BBD3-47C19A1CCA5B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Examples of array declaration statements: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const</a:t>
            </a:r>
            <a:r>
              <a:rPr lang="en-US" sz="2200" i="1" smtClean="0">
                <a:latin typeface="Courier New" pitchFamily="49" charset="0"/>
              </a:rPr>
              <a:t> </a:t>
            </a:r>
            <a:r>
              <a:rPr lang="en-US" sz="2200" smtClean="0">
                <a:latin typeface="Courier New" pitchFamily="49" charset="0"/>
              </a:rPr>
              <a:t>int NUMELS = 5; // define a constant 				   // for the number of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				        // items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int</a:t>
            </a:r>
            <a:r>
              <a:rPr lang="en-US" sz="2200" i="1" smtClean="0">
                <a:latin typeface="Courier New" pitchFamily="49" charset="0"/>
              </a:rPr>
              <a:t> </a:t>
            </a:r>
            <a:r>
              <a:rPr lang="en-US" sz="2200" smtClean="0">
                <a:latin typeface="Courier New" pitchFamily="49" charset="0"/>
              </a:rPr>
              <a:t>amts[NUMELS];   // declare the array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const</a:t>
            </a:r>
            <a:r>
              <a:rPr lang="en-US" sz="2200" i="1" smtClean="0">
                <a:latin typeface="Courier New" pitchFamily="49" charset="0"/>
              </a:rPr>
              <a:t> </a:t>
            </a:r>
            <a:r>
              <a:rPr lang="en-US" sz="2200" smtClean="0">
                <a:latin typeface="Courier New" pitchFamily="49" charset="0"/>
              </a:rPr>
              <a:t>int NUMELS = 4;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char code[NUMELS];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20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const</a:t>
            </a:r>
            <a:r>
              <a:rPr lang="en-US" sz="2200" i="1" smtClean="0">
                <a:latin typeface="Courier New" pitchFamily="49" charset="0"/>
              </a:rPr>
              <a:t> </a:t>
            </a:r>
            <a:r>
              <a:rPr lang="en-US" sz="2200" smtClean="0">
                <a:latin typeface="Courier New" pitchFamily="49" charset="0"/>
              </a:rPr>
              <a:t>int SIZE = 100;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smtClean="0">
                <a:latin typeface="Courier New" pitchFamily="49" charset="0"/>
              </a:rPr>
              <a:t>double amount[SIZE];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  <p:sp>
        <p:nvSpPr>
          <p:cNvPr id="19460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487DBF-8CF6-4B41-8BA2-1D78BC40C8A6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Each array allocates sufficient memory to hold the number of data items given in declaration</a:t>
            </a:r>
          </a:p>
          <a:p>
            <a:pPr eaLnBrk="1" hangingPunct="1"/>
            <a:r>
              <a:rPr lang="en-US" smtClean="0"/>
              <a:t>Array element (component): an item of the array</a:t>
            </a:r>
          </a:p>
          <a:p>
            <a:pPr eaLnBrk="1" hangingPunct="1"/>
            <a:r>
              <a:rPr lang="en-US" smtClean="0"/>
              <a:t>Individual array elements stored sequentially</a:t>
            </a:r>
          </a:p>
          <a:p>
            <a:pPr lvl="1" eaLnBrk="1" hangingPunct="1"/>
            <a:r>
              <a:rPr lang="en-US" smtClean="0"/>
              <a:t>A key feature of arrays that provides a simple mechanism for easily locating single elements</a:t>
            </a:r>
          </a:p>
        </p:txBody>
      </p:sp>
      <p:sp>
        <p:nvSpPr>
          <p:cNvPr id="20484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048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2B41DE-2D89-4FEC-99BE-85D51C6ECA3D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4D4344-2C30-4112-8EDA-A903E355234C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pic>
        <p:nvPicPr>
          <p:cNvPr id="2150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690688"/>
            <a:ext cx="741045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>Index (subscript </a:t>
            </a:r>
            <a:r>
              <a:rPr lang="en-US" dirty="0" smtClean="0"/>
              <a:t>value</a:t>
            </a:r>
            <a:r>
              <a:rPr lang="en-US" b="1" dirty="0" smtClean="0"/>
              <a:t>):</a:t>
            </a:r>
            <a:r>
              <a:rPr lang="en-US" dirty="0" smtClean="0"/>
              <a:t> position of individual element in an array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Accessing of array elements: done by giving array name and element’s index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>
                <a:latin typeface="Courier New" pitchFamily="49" charset="0"/>
              </a:rPr>
              <a:t>grade[0]</a:t>
            </a:r>
            <a:r>
              <a:rPr lang="en-US" dirty="0" smtClean="0"/>
              <a:t> refers to first grade stored in </a:t>
            </a:r>
            <a:r>
              <a:rPr lang="en-US" dirty="0" smtClean="0">
                <a:latin typeface="Courier New" pitchFamily="49" charset="0"/>
              </a:rPr>
              <a:t>grade</a:t>
            </a:r>
            <a:r>
              <a:rPr lang="en-US" dirty="0" smtClean="0"/>
              <a:t> array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Subscripted variables can be used anywhere that scalar variables are valid:</a:t>
            </a:r>
          </a:p>
          <a:p>
            <a:pPr marL="457200" lvl="1" indent="284163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grade[0] = 95.75;</a:t>
            </a:r>
          </a:p>
          <a:p>
            <a:pPr marL="457200" lvl="1" indent="284163" eaLnBrk="1" hangingPunct="1">
              <a:lnSpc>
                <a:spcPct val="90000"/>
              </a:lnSpc>
              <a:buFontTx/>
              <a:buNone/>
              <a:defRPr/>
            </a:pPr>
            <a:r>
              <a:rPr lang="en-US" dirty="0" smtClean="0">
                <a:latin typeface="Courier New" pitchFamily="49" charset="0"/>
              </a:rPr>
              <a:t>grade[1] = grade[0] - 11.0;</a:t>
            </a: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018ECF2-236E-4132-8483-152FBDC70EFC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One-Dimensional Arrays (cont'd.)</a:t>
            </a:r>
          </a:p>
        </p:txBody>
      </p:sp>
      <p:sp>
        <p:nvSpPr>
          <p:cNvPr id="23555" name="Footer Placeholder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A First Book of C++ 4th Edition</a:t>
            </a:r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CBE0C3-6514-4214-B6BE-6EAD5FFD7AE8}" type="slidenum">
              <a:rPr lang="en-US" smtClean="0"/>
              <a:pPr eaLnBrk="1" hangingPunct="1"/>
              <a:t>9</a:t>
            </a:fld>
            <a:endParaRPr lang="en-US" smtClean="0"/>
          </a:p>
        </p:txBody>
      </p:sp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188" y="1295400"/>
            <a:ext cx="6651625" cy="494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B9"/>
      </a:accent6>
      <a:hlink>
        <a:srgbClr val="FFFFFF"/>
      </a:hlink>
      <a:folHlink>
        <a:srgbClr val="B2B2B2"/>
      </a:folHlink>
    </a:clrScheme>
    <a:fontScheme name="3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B9"/>
        </a:accent6>
        <a:hlink>
          <a:srgbClr val="FFFF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7772</TotalTime>
  <Words>737</Words>
  <Application>Microsoft Office PowerPoint</Application>
  <PresentationFormat>On-screen Show (4:3)</PresentationFormat>
  <Paragraphs>153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Default Design</vt:lpstr>
      <vt:lpstr>3_Default Design</vt:lpstr>
      <vt:lpstr>A First Book of C++</vt:lpstr>
      <vt:lpstr>Objectives</vt:lpstr>
      <vt:lpstr>One-Dimensional Arrays</vt:lpstr>
      <vt:lpstr>One-Dimensional Arrays (cont'd.)</vt:lpstr>
      <vt:lpstr>One-Dimensional Arrays (cont'd.)</vt:lpstr>
      <vt:lpstr>One-Dimensional Arrays (cont'd.)</vt:lpstr>
      <vt:lpstr>One-Dimensional Arrays (cont'd.)</vt:lpstr>
      <vt:lpstr>One-Dimensional Arrays (cont'd.)</vt:lpstr>
      <vt:lpstr>One-Dimensional Arrays (cont'd.)</vt:lpstr>
      <vt:lpstr>One-Dimensional Arrays (cont'd.)</vt:lpstr>
      <vt:lpstr>Input and Output of Array Values</vt:lpstr>
      <vt:lpstr>Input and Output of Array Values (cont'd.)</vt:lpstr>
      <vt:lpstr>Input and Output of Array Values (cont'd.)</vt:lpstr>
      <vt:lpstr>Input and Output of Array Values (cont'd.)</vt:lpstr>
      <vt:lpstr>Input and Output of Array Values (cont'd.)</vt:lpstr>
    </vt:vector>
  </TitlesOfParts>
  <Company>Tulane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 Adelman</dc:creator>
  <cp:lastModifiedBy>Jim Williams</cp:lastModifiedBy>
  <cp:revision>136</cp:revision>
  <dcterms:created xsi:type="dcterms:W3CDTF">2004-12-27T16:03:07Z</dcterms:created>
  <dcterms:modified xsi:type="dcterms:W3CDTF">2013-07-19T17:04:50Z</dcterms:modified>
</cp:coreProperties>
</file>