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334" r:id="rId3"/>
    <p:sldId id="310" r:id="rId4"/>
    <p:sldId id="311" r:id="rId5"/>
    <p:sldId id="312" r:id="rId6"/>
    <p:sldId id="31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7.2 Array Initiation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Initialization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Array elements can be initialized within declaration statements</a:t>
            </a:r>
          </a:p>
          <a:p>
            <a:pPr lvl="1" eaLnBrk="1" hangingPunct="1">
              <a:defRPr/>
            </a:pPr>
            <a:r>
              <a:rPr lang="en-US" dirty="0" smtClean="0"/>
              <a:t>Initializing elements must be included in braces</a:t>
            </a:r>
          </a:p>
          <a:p>
            <a:pPr lvl="1" eaLnBrk="1" hangingPunct="1">
              <a:defRPr/>
            </a:pPr>
            <a:r>
              <a:rPr lang="en-US" dirty="0" smtClean="0"/>
              <a:t>Example:</a:t>
            </a:r>
          </a:p>
          <a:p>
            <a:pPr marL="1030288" lvl="1" indent="-231775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const int NUMGALS = 20;</a:t>
            </a:r>
          </a:p>
          <a:p>
            <a:pPr marL="1030288" lvl="1" indent="-231775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int gallons[NUMGALS] = </a:t>
            </a:r>
          </a:p>
          <a:p>
            <a:pPr marL="1146175" lvl="1" indent="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{19, 16, 14, 19, 20, 18, // initializing values</a:t>
            </a:r>
          </a:p>
          <a:p>
            <a:pPr marL="1146175" lvl="1" indent="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 12, 10, 22, 15, 18, 17, // can extend across</a:t>
            </a:r>
          </a:p>
          <a:p>
            <a:pPr marL="1146175" lvl="1" indent="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 16, 14, 23, 19, 15, 18, // multiple lines</a:t>
            </a:r>
          </a:p>
          <a:p>
            <a:pPr marL="1146175" lvl="1" indent="0" eaLnBrk="1" hangingPunct="1">
              <a:buFontTx/>
              <a:buNone/>
              <a:defRPr/>
            </a:pPr>
            <a:r>
              <a:rPr lang="en-US" sz="2000" dirty="0" smtClean="0">
                <a:latin typeface="Courier New" pitchFamily="49" charset="0"/>
              </a:rPr>
              <a:t> 21, 5};</a:t>
            </a:r>
          </a:p>
          <a:p>
            <a:pPr marL="742950" lvl="2" indent="-1588" eaLnBrk="1" hangingPunct="1">
              <a:buFontTx/>
              <a:buNone/>
              <a:defRPr/>
            </a:pPr>
            <a:endParaRPr lang="en-US" sz="1800" dirty="0" smtClean="0"/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970DFF2-0FD7-4F19-9DEB-4ED736149883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Initialization (cont'd.)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Size of array may be omitted when initializing values are included in declaration statement</a:t>
            </a:r>
          </a:p>
          <a:p>
            <a:pPr eaLnBrk="1" hangingPunct="1"/>
            <a:r>
              <a:rPr lang="en-US" smtClean="0"/>
              <a:t>Example: the following are equivalent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9" charset="0"/>
              </a:rPr>
              <a:t>const int NUMCODES = 6;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sz="2000" smtClean="0">
                <a:latin typeface="Courier New" pitchFamily="49" charset="0"/>
              </a:rPr>
              <a:t>char code[6] = {'s', 'a', 'm', 'p', 'l', 'e'};</a:t>
            </a:r>
          </a:p>
          <a:p>
            <a:pPr lvl="2" eaLnBrk="1" hangingPunct="1">
              <a:buFontTx/>
              <a:buNone/>
            </a:pPr>
            <a:endParaRPr lang="en-US" smtClean="0">
              <a:latin typeface="Courier New" pitchFamily="49" charset="0"/>
            </a:endParaRPr>
          </a:p>
          <a:p>
            <a:pPr lvl="2" eaLnBrk="1" hangingPunct="1">
              <a:buFontTx/>
              <a:buNone/>
            </a:pPr>
            <a:r>
              <a:rPr lang="en-US" sz="2000" smtClean="0">
                <a:latin typeface="Courier New" pitchFamily="49" charset="0"/>
              </a:rPr>
              <a:t>char code[ ] = {'s', 'a', 'm', 'p', 'l', 'e'};</a:t>
            </a:r>
          </a:p>
          <a:p>
            <a:pPr eaLnBrk="1" hangingPunct="1"/>
            <a:r>
              <a:rPr lang="en-US" smtClean="0"/>
              <a:t>Both declarations set aside six character locations for an array named </a:t>
            </a:r>
            <a:r>
              <a:rPr lang="en-US" smtClean="0">
                <a:latin typeface="Courier New" pitchFamily="49" charset="0"/>
              </a:rPr>
              <a:t>code</a:t>
            </a:r>
          </a:p>
          <a:p>
            <a:pPr lvl="2" eaLnBrk="1" hangingPunct="1">
              <a:buFontTx/>
              <a:buNone/>
            </a:pPr>
            <a:endParaRPr lang="en-US" sz="2800" smtClean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630D3C-6F85-41AA-B7EA-CA54CF4C164D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Initialization (cont'd.)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Simplified method for initializing character arrays</a:t>
            </a:r>
          </a:p>
          <a:p>
            <a:pPr marL="798513" indent="-393700" eaLnBrk="1" hangingPunct="1"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  </a:t>
            </a:r>
            <a:r>
              <a:rPr lang="en-US" sz="2200" dirty="0" smtClean="0">
                <a:latin typeface="Courier New" pitchFamily="49" charset="0"/>
              </a:rPr>
              <a:t>char codes[ ] = “sample”; </a:t>
            </a:r>
          </a:p>
          <a:p>
            <a:pPr marL="798513" indent="-393700" eaLnBrk="1" hangingPunct="1">
              <a:buFontTx/>
              <a:buNone/>
              <a:defRPr/>
            </a:pPr>
            <a:r>
              <a:rPr lang="en-US" sz="2200" dirty="0">
                <a:latin typeface="Courier New" pitchFamily="49" charset="0"/>
              </a:rPr>
              <a:t>	</a:t>
            </a:r>
            <a:r>
              <a:rPr lang="en-US" sz="2200" dirty="0" smtClean="0">
                <a:latin typeface="Courier New" pitchFamily="49" charset="0"/>
              </a:rPr>
              <a:t>				//no braces or commas</a:t>
            </a:r>
          </a:p>
          <a:p>
            <a:pPr eaLnBrk="1" hangingPunct="1">
              <a:defRPr/>
            </a:pPr>
            <a:r>
              <a:rPr lang="en-US" dirty="0" smtClean="0"/>
              <a:t>This statement uses the string “</a:t>
            </a:r>
            <a:r>
              <a:rPr lang="en-US" dirty="0" smtClean="0">
                <a:latin typeface="Courier New" pitchFamily="49" charset="0"/>
              </a:rPr>
              <a:t>sample</a:t>
            </a:r>
            <a:r>
              <a:rPr lang="en-US" dirty="0" smtClean="0"/>
              <a:t>” to initialize the </a:t>
            </a:r>
            <a:r>
              <a:rPr lang="en-US" dirty="0" smtClean="0">
                <a:latin typeface="Courier New" pitchFamily="49" charset="0"/>
              </a:rPr>
              <a:t>code</a:t>
            </a:r>
            <a:r>
              <a:rPr lang="en-US" dirty="0" smtClean="0"/>
              <a:t> array</a:t>
            </a:r>
          </a:p>
          <a:p>
            <a:pPr lvl="1" eaLnBrk="1" hangingPunct="1">
              <a:defRPr/>
            </a:pPr>
            <a:r>
              <a:rPr lang="en-US" dirty="0" smtClean="0"/>
              <a:t>The array is comprised of seven characters</a:t>
            </a:r>
          </a:p>
          <a:p>
            <a:pPr lvl="1" eaLnBrk="1" hangingPunct="1">
              <a:defRPr/>
            </a:pPr>
            <a:r>
              <a:rPr lang="en-US" dirty="0" smtClean="0"/>
              <a:t>The first six characters are the letters: </a:t>
            </a:r>
          </a:p>
          <a:p>
            <a:pPr lvl="1" indent="55563" eaLnBrk="1" hangingPunct="1"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	s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m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p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l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e</a:t>
            </a:r>
          </a:p>
          <a:p>
            <a:pPr lvl="1" eaLnBrk="1" hangingPunct="1">
              <a:defRPr/>
            </a:pPr>
            <a:r>
              <a:rPr lang="en-US" dirty="0" smtClean="0"/>
              <a:t>The last character (the escape sequence </a:t>
            </a:r>
            <a:r>
              <a:rPr lang="en-US" dirty="0" smtClean="0">
                <a:latin typeface="Courier New" pitchFamily="49" charset="0"/>
              </a:rPr>
              <a:t>\0</a:t>
            </a:r>
            <a:r>
              <a:rPr lang="en-US" dirty="0" smtClean="0"/>
              <a:t>) is called the </a:t>
            </a:r>
            <a:r>
              <a:rPr lang="en-US" b="1" dirty="0" smtClean="0"/>
              <a:t>null character</a:t>
            </a: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0B6832-9367-4985-8944-9575B60CBA72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Initialization (cont'd.)</a:t>
            </a:r>
          </a:p>
        </p:txBody>
      </p:sp>
      <p:sp>
        <p:nvSpPr>
          <p:cNvPr id="33795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4B32F6-CCA8-4A63-9CAD-F9CC2749415C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pic>
        <p:nvPicPr>
          <p:cNvPr id="3379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62250"/>
            <a:ext cx="83820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7772</TotalTime>
  <Words>232</Words>
  <Application>Microsoft Office PowerPoint</Application>
  <PresentationFormat>On-screen Show (4:3)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3_Default Design</vt:lpstr>
      <vt:lpstr>A First Book of C++</vt:lpstr>
      <vt:lpstr>Array Initialization</vt:lpstr>
      <vt:lpstr>Array Initialization (cont'd.)</vt:lpstr>
      <vt:lpstr>Array Initialization (cont'd.)</vt:lpstr>
      <vt:lpstr>Array Initialization (cont'd.)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136</cp:revision>
  <dcterms:created xsi:type="dcterms:W3CDTF">2004-12-27T16:03:07Z</dcterms:created>
  <dcterms:modified xsi:type="dcterms:W3CDTF">2013-07-19T17:06:30Z</dcterms:modified>
</cp:coreProperties>
</file>