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334" r:id="rId3"/>
    <p:sldId id="319" r:id="rId4"/>
    <p:sldId id="320" r:id="rId5"/>
    <p:sldId id="322" r:id="rId6"/>
    <p:sldId id="321" r:id="rId7"/>
    <p:sldId id="323" r:id="rId8"/>
    <p:sldId id="324" r:id="rId9"/>
    <p:sldId id="325" r:id="rId10"/>
    <p:sldId id="326" r:id="rId11"/>
    <p:sldId id="327" r:id="rId12"/>
    <p:sldId id="32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9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3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C921713-8D65-49A7-BCD0-4EEAB5F76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2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917EAA9-D85A-4F26-830C-3BF811AA3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06598C-7843-4A61-B70D-BF3098A51727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A239-D1F7-4D09-AFAA-7C77993CF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9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D2C4-21A0-4435-B6DF-CE89915D1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3435-9A2A-4494-94D9-103CCD1B2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2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9FFAE7A-FA09-4CB7-9AED-4CF4D85C4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C19657-AC49-4EFE-B632-8633179B31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1DE7D2-A6A4-4E55-AC85-267576C86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F03448-2708-46E2-A5B8-A45424FB4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7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6D38DD9-C895-46F7-B907-453A176AF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CC682-B1C8-4F20-BFB3-0269257F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7D54441-7976-4DF1-86C4-510B92D7E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7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64240DD-7A6C-4DE5-8118-392A4EF0B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D25D-8066-4A66-8D1D-A714A7B6F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2C753A2-3C47-46E5-8802-D11FC40C1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03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911E45-924F-4F4A-9EEF-16F77B740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9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193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05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6B60465-92E4-432D-8854-5CED50DFD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2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2A01-44D2-4785-8007-CE02C1AC6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4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1941-1AF8-42FB-BE4A-290AF72AA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0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DB3-5FA9-4AA3-8ECD-57F19F4A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3B0C3-0833-4EB8-A626-84876B023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0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A5AE-4CE0-4002-BA02-FBE81E6E2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9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E5861-4C64-44EA-8FA5-482259C33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9B52-8E6F-4DD6-88CA-2D3E60A517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5562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4BA3EBB-9440-4C43-99B0-37A5617FB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3A6D2E1-83D1-4603-893E-BF175DB67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22222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2222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22222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22222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pt.png"/>
          <p:cNvPicPr>
            <a:picLocks noChangeAspect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04275" cy="3948113"/>
          </a:xfrm>
          <a:prstGeom prst="rect">
            <a:avLst/>
          </a:prstGeom>
          <a:noFill/>
          <a:ln w="25400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8001000" cy="1905000"/>
          </a:xfrm>
        </p:spPr>
        <p:txBody>
          <a:bodyPr/>
          <a:lstStyle/>
          <a:p>
            <a:pPr eaLnBrk="1" hangingPunct="1"/>
            <a:r>
              <a:rPr lang="en-US" sz="4400" b="1" smtClean="0"/>
              <a:t>A First Book of C++</a:t>
            </a:r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38600"/>
            <a:ext cx="8077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400" b="1" dirty="0" smtClean="0"/>
              <a:t>7.4 Two-Dimensional Arrays</a:t>
            </a:r>
            <a:endParaRPr 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Larger Dimensional Arrays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Arrays with more than two dimensions allowed in C++ but not commonly used</a:t>
            </a:r>
          </a:p>
          <a:p>
            <a:pPr eaLnBrk="1" hangingPunct="1"/>
            <a:r>
              <a:rPr lang="en-US" smtClean="0"/>
              <a:t>Example: </a:t>
            </a:r>
            <a:r>
              <a:rPr lang="en-US" smtClean="0">
                <a:latin typeface="Courier New" pitchFamily="49" charset="0"/>
              </a:rPr>
              <a:t>int response[4][10][6]</a:t>
            </a:r>
          </a:p>
          <a:p>
            <a:pPr lvl="1" eaLnBrk="1" hangingPunct="1"/>
            <a:r>
              <a:rPr lang="en-US" smtClean="0"/>
              <a:t>First element is </a:t>
            </a:r>
            <a:r>
              <a:rPr lang="en-US" smtClean="0">
                <a:latin typeface="Courier New" pitchFamily="49" charset="0"/>
              </a:rPr>
              <a:t>response[0][0][0]</a:t>
            </a:r>
          </a:p>
          <a:p>
            <a:pPr lvl="1" eaLnBrk="1" hangingPunct="1"/>
            <a:r>
              <a:rPr lang="en-US" smtClean="0"/>
              <a:t>Last element is </a:t>
            </a:r>
            <a:r>
              <a:rPr lang="en-US" smtClean="0">
                <a:latin typeface="Courier New" pitchFamily="49" charset="0"/>
              </a:rPr>
              <a:t>response[3][9][5]</a:t>
            </a:r>
          </a:p>
          <a:p>
            <a:pPr eaLnBrk="1" hangingPunct="1"/>
            <a:r>
              <a:rPr lang="en-US" smtClean="0"/>
              <a:t>A three-dimensional array can be viewed as a book of data tables (Figure 7.10)</a:t>
            </a:r>
          </a:p>
          <a:p>
            <a:pPr lvl="1" eaLnBrk="1" hangingPunct="1"/>
            <a:r>
              <a:rPr lang="en-US" smtClean="0"/>
              <a:t>First subscript (rank) is page number of table</a:t>
            </a:r>
          </a:p>
          <a:p>
            <a:pPr lvl="1" eaLnBrk="1" hangingPunct="1"/>
            <a:r>
              <a:rPr lang="en-US" smtClean="0"/>
              <a:t>Second subscript is row in table</a:t>
            </a:r>
          </a:p>
          <a:p>
            <a:pPr lvl="1" eaLnBrk="1" hangingPunct="1"/>
            <a:r>
              <a:rPr lang="en-US" smtClean="0"/>
              <a:t>Third subscript is desired column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915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F9C73EE-43C2-4AF6-ACB4-4EC600943012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Larger Dimensional Arrays (cont'd.)</a:t>
            </a:r>
          </a:p>
        </p:txBody>
      </p:sp>
      <p:sp>
        <p:nvSpPr>
          <p:cNvPr id="50179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5018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6572ED-D7B0-4752-AAE9-D9263E702B8E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pic>
        <p:nvPicPr>
          <p:cNvPr id="5018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82775"/>
            <a:ext cx="67056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smtClean="0"/>
              <a:t>Two-dimensional array (table): consists of both rows and columns of elements</a:t>
            </a:r>
          </a:p>
          <a:p>
            <a:pPr marL="533400" indent="-533400" eaLnBrk="1" hangingPunct="1"/>
            <a:r>
              <a:rPr lang="en-US" smtClean="0"/>
              <a:t>Example: two-dimensional array of integers</a:t>
            </a:r>
          </a:p>
          <a:p>
            <a:pPr marL="1790700" lvl="3" indent="-419100" eaLnBrk="1" hangingPunct="1">
              <a:buFontTx/>
              <a:buNone/>
            </a:pPr>
            <a:r>
              <a:rPr lang="en-US" smtClean="0"/>
              <a:t>  </a:t>
            </a:r>
            <a:r>
              <a:rPr lang="en-US" smtClean="0">
                <a:latin typeface="Courier New" pitchFamily="49" charset="0"/>
              </a:rPr>
              <a:t>8			16	 9	52</a:t>
            </a:r>
          </a:p>
          <a:p>
            <a:pPr marL="1790700" lvl="3" indent="-419100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 3  	15	27	 6</a:t>
            </a:r>
          </a:p>
          <a:p>
            <a:pPr marL="1790700" lvl="3" indent="-419100" eaLnBrk="1" hangingPunct="1">
              <a:buFontTx/>
              <a:buAutoNum type="arabicPlain" startAt="14"/>
            </a:pPr>
            <a:r>
              <a:rPr lang="en-US" smtClean="0">
                <a:latin typeface="Courier New" pitchFamily="49" charset="0"/>
              </a:rPr>
              <a:t> 	25    2	10</a:t>
            </a:r>
          </a:p>
          <a:p>
            <a:pPr marL="533400" indent="-533400" eaLnBrk="1" hangingPunct="1"/>
            <a:r>
              <a:rPr lang="en-US" smtClean="0"/>
              <a:t>Array declaration: names the array </a:t>
            </a:r>
            <a:r>
              <a:rPr lang="en-US" smtClean="0">
                <a:latin typeface="Courier New" pitchFamily="49" charset="0"/>
              </a:rPr>
              <a:t>val</a:t>
            </a:r>
            <a:r>
              <a:rPr lang="en-US" smtClean="0"/>
              <a:t> and reserves storage for it</a:t>
            </a:r>
          </a:p>
          <a:p>
            <a:pPr marL="1371600" lvl="2" indent="-457200" eaLnBrk="1" hangingPunct="1">
              <a:buFontTx/>
              <a:buNone/>
            </a:pPr>
            <a:r>
              <a:rPr lang="en-US" smtClean="0"/>
              <a:t>	</a:t>
            </a:r>
            <a:r>
              <a:rPr lang="en-US" smtClean="0">
                <a:latin typeface="Courier New" pitchFamily="49" charset="0"/>
              </a:rPr>
              <a:t>int val[3][4];</a:t>
            </a:r>
          </a:p>
          <a:p>
            <a:pPr marL="1790700" lvl="3" indent="-419100" eaLnBrk="1" hangingPunct="1">
              <a:buFontTx/>
              <a:buAutoNum type="arabicPlain" startAt="14"/>
            </a:pPr>
            <a:endParaRPr lang="en-US" smtClean="0"/>
          </a:p>
          <a:p>
            <a:pPr marL="1371600" lvl="2" indent="-457200" eaLnBrk="1" hangingPunct="1">
              <a:buFontTx/>
              <a:buNone/>
            </a:pPr>
            <a:endParaRPr lang="en-US" smtClean="0"/>
          </a:p>
        </p:txBody>
      </p:sp>
      <p:sp>
        <p:nvSpPr>
          <p:cNvPr id="4096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1BFA82-524F-4BC9-BE87-2B2F305A56D0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 (cont'd.)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Locating array elements (Figure 7.7) </a:t>
            </a:r>
          </a:p>
          <a:p>
            <a:pPr lvl="1" eaLnBrk="1" hangingPunct="1"/>
            <a:r>
              <a:rPr lang="en-US" smtClean="0">
                <a:latin typeface="Courier New" pitchFamily="49" charset="0"/>
              </a:rPr>
              <a:t>val[1][3]</a:t>
            </a:r>
            <a:r>
              <a:rPr lang="en-US" smtClean="0"/>
              <a:t> uniquely identifies element in row 1, column 3</a:t>
            </a:r>
          </a:p>
          <a:p>
            <a:pPr eaLnBrk="1" hangingPunct="1"/>
            <a:r>
              <a:rPr lang="en-US" smtClean="0"/>
              <a:t>Examples using elements of </a:t>
            </a:r>
            <a:r>
              <a:rPr lang="en-US" smtClean="0">
                <a:latin typeface="Courier New" pitchFamily="49" charset="0"/>
              </a:rPr>
              <a:t>val</a:t>
            </a:r>
            <a:r>
              <a:rPr lang="en-US" smtClean="0"/>
              <a:t> array:</a:t>
            </a:r>
          </a:p>
          <a:p>
            <a:pPr lvl="3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price = val[2][3];</a:t>
            </a:r>
          </a:p>
          <a:p>
            <a:pPr lvl="3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val[0][0] = 62;</a:t>
            </a:r>
          </a:p>
          <a:p>
            <a:pPr lvl="3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newnum = 4 * (val[1][0] - 5);</a:t>
            </a:r>
          </a:p>
          <a:p>
            <a:pPr lvl="3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sumRow = val[0][0] + val[0][1] + val[0][2] + val[0][3];</a:t>
            </a:r>
          </a:p>
          <a:p>
            <a:pPr lvl="1" eaLnBrk="1" hangingPunct="1"/>
            <a:r>
              <a:rPr lang="en-US" smtClean="0"/>
              <a:t>The last statement adds the elements in row 0 and sum is stored in </a:t>
            </a:r>
            <a:r>
              <a:rPr lang="en-US" smtClean="0">
                <a:latin typeface="Courier New" pitchFamily="49" charset="0"/>
              </a:rPr>
              <a:t>sumRow</a:t>
            </a:r>
          </a:p>
          <a:p>
            <a:pPr lvl="3" eaLnBrk="1" hangingPunct="1">
              <a:buFontTx/>
              <a:buNone/>
            </a:pPr>
            <a:endParaRPr lang="en-US" smtClean="0"/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2F07F1-BBF4-47DC-B60F-A806A7B147C4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 (cont'd.)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3115FE-FC82-4D3F-8677-E2149FB7C445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pic>
        <p:nvPicPr>
          <p:cNvPr id="4301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924050"/>
            <a:ext cx="8048625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 (cont'd.)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Initialization: can be done within declaration statements</a:t>
            </a:r>
            <a:r>
              <a:rPr lang="en-US" sz="2400" smtClean="0"/>
              <a:t> </a:t>
            </a:r>
            <a:r>
              <a:rPr lang="en-US" smtClean="0"/>
              <a:t>(as with single-dimension arrays)</a:t>
            </a:r>
          </a:p>
          <a:p>
            <a:pPr eaLnBrk="1" hangingPunct="1"/>
            <a:r>
              <a:rPr lang="en-US" smtClean="0"/>
              <a:t>Example:</a:t>
            </a:r>
          </a:p>
          <a:p>
            <a:pPr lvl="3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int val[3][4] = { {8,16,9,52},</a:t>
            </a:r>
          </a:p>
          <a:p>
            <a:pPr lvl="3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			         {3,15,27,6},</a:t>
            </a:r>
          </a:p>
          <a:p>
            <a:pPr lvl="3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			         {14,25,2,10} };</a:t>
            </a:r>
          </a:p>
          <a:p>
            <a:pPr lvl="1" eaLnBrk="1" hangingPunct="1"/>
            <a:r>
              <a:rPr lang="en-US" smtClean="0"/>
              <a:t>First set of internal braces contains values for row 0, second set for row 1, and third set for row 2</a:t>
            </a:r>
          </a:p>
          <a:p>
            <a:pPr lvl="1" eaLnBrk="1" hangingPunct="1"/>
            <a:r>
              <a:rPr lang="en-US" smtClean="0"/>
              <a:t>Commas in initialization braces are required; inner braces can be omitted</a:t>
            </a:r>
          </a:p>
          <a:p>
            <a:pPr lvl="3" eaLnBrk="1" hangingPunct="1">
              <a:buFontTx/>
              <a:buNone/>
            </a:pPr>
            <a:endParaRPr lang="en-US" sz="2600" smtClean="0"/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5536E87-E1B1-4312-A410-8805A2E2402A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 (cont'd.)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Processing two-dimensional arrays: nested </a:t>
            </a:r>
            <a:r>
              <a:rPr lang="en-US" smtClean="0">
                <a:latin typeface="Courier New" pitchFamily="49" charset="0"/>
              </a:rPr>
              <a:t>for</a:t>
            </a:r>
            <a:r>
              <a:rPr lang="en-US" smtClean="0"/>
              <a:t> loops typically used</a:t>
            </a:r>
          </a:p>
          <a:p>
            <a:pPr lvl="1" eaLnBrk="1" hangingPunct="1"/>
            <a:r>
              <a:rPr lang="en-US" smtClean="0"/>
              <a:t>Easy to cycle through each array element</a:t>
            </a:r>
          </a:p>
          <a:p>
            <a:pPr lvl="2" eaLnBrk="1" hangingPunct="1"/>
            <a:r>
              <a:rPr lang="en-US" smtClean="0"/>
              <a:t>A pass through outer loop corresponds to a row</a:t>
            </a:r>
          </a:p>
          <a:p>
            <a:pPr lvl="2" eaLnBrk="1" hangingPunct="1"/>
            <a:r>
              <a:rPr lang="en-US" smtClean="0"/>
              <a:t>A pass through inner loop corresponds to a column</a:t>
            </a:r>
          </a:p>
          <a:p>
            <a:pPr lvl="1" eaLnBrk="1" hangingPunct="1"/>
            <a:r>
              <a:rPr lang="en-US" smtClean="0"/>
              <a:t>Nested </a:t>
            </a:r>
            <a:r>
              <a:rPr lang="en-US" smtClean="0">
                <a:latin typeface="Courier New" pitchFamily="49" charset="0"/>
              </a:rPr>
              <a:t>for</a:t>
            </a:r>
            <a:r>
              <a:rPr lang="en-US" smtClean="0"/>
              <a:t> loop in Program 7.7 used to multiply each </a:t>
            </a:r>
            <a:r>
              <a:rPr lang="en-US" smtClean="0">
                <a:latin typeface="Courier New" pitchFamily="49" charset="0"/>
              </a:rPr>
              <a:t>val</a:t>
            </a:r>
            <a:r>
              <a:rPr lang="en-US" i="1" smtClean="0"/>
              <a:t> </a:t>
            </a:r>
            <a:r>
              <a:rPr lang="en-US" smtClean="0"/>
              <a:t>element by 10 and display results</a:t>
            </a:r>
          </a:p>
          <a:p>
            <a:pPr eaLnBrk="1" hangingPunct="1"/>
            <a:r>
              <a:rPr lang="en-US" smtClean="0"/>
              <a:t>Output of Program 7.7</a:t>
            </a:r>
          </a:p>
          <a:p>
            <a:pPr lvl="2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Display of multiplied elements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   </a:t>
            </a:r>
            <a:r>
              <a:rPr lang="en-US" sz="2000" smtClean="0">
                <a:latin typeface="Courier New" pitchFamily="49" charset="0"/>
              </a:rPr>
              <a:t>80  160   90  520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9" charset="0"/>
              </a:rPr>
              <a:t>	  30  150  270   60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9" charset="0"/>
              </a:rPr>
              <a:t>	 140  250   20  100</a:t>
            </a:r>
          </a:p>
          <a:p>
            <a:pPr lvl="2" eaLnBrk="1" hangingPunct="1">
              <a:buFontTx/>
              <a:buNone/>
            </a:pPr>
            <a:endParaRPr lang="en-US" smtClean="0"/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506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090B30-C531-46B2-9E95-366A578CF1D5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 (cont'd.)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Prototypes for functions that pass two-dimensional arrays can omit the row size of the array</a:t>
            </a:r>
          </a:p>
          <a:p>
            <a:pPr lvl="1" eaLnBrk="1" hangingPunct="1"/>
            <a:r>
              <a:rPr lang="en-US" smtClean="0"/>
              <a:t>Example (Program 7.8): </a:t>
            </a:r>
          </a:p>
          <a:p>
            <a:pPr lvl="2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display (int nums[ ][4]);</a:t>
            </a:r>
          </a:p>
          <a:p>
            <a:pPr lvl="1" eaLnBrk="1" hangingPunct="1"/>
            <a:r>
              <a:rPr lang="en-US" smtClean="0"/>
              <a:t>Row size is optional, but column size is required</a:t>
            </a:r>
          </a:p>
          <a:p>
            <a:pPr lvl="2" eaLnBrk="1" hangingPunct="1"/>
            <a:r>
              <a:rPr lang="en-US" smtClean="0"/>
              <a:t>The element </a:t>
            </a:r>
            <a:r>
              <a:rPr lang="en-US" smtClean="0">
                <a:latin typeface="Courier New" pitchFamily="49" charset="0"/>
              </a:rPr>
              <a:t>val[1][3]</a:t>
            </a:r>
            <a:r>
              <a:rPr lang="en-US" smtClean="0"/>
              <a:t> is located 28 bytes from the start of the array (assuming 4 bytes for an int)</a:t>
            </a:r>
          </a:p>
          <a:p>
            <a:pPr lvl="2" eaLnBrk="1" hangingPunct="1"/>
            <a:endParaRPr lang="en-US" smtClean="0"/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608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8E9DCE-228F-45A7-9F1E-D2DE2D38E039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 (cont'd.)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Determining offset of an array</a:t>
            </a:r>
          </a:p>
          <a:p>
            <a:pPr lvl="1" eaLnBrk="1" hangingPunct="1"/>
            <a:r>
              <a:rPr lang="en-US" smtClean="0"/>
              <a:t>Computer uses row index, column index, and column size to determine offset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8A9438-3F01-4CF0-803E-E56D96653A46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pic>
        <p:nvPicPr>
          <p:cNvPr id="4711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263" y="3581400"/>
            <a:ext cx="494347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 (cont'd.)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FBCFCE-6E5A-48B8-A20A-C6AAA28A5AD7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pic>
        <p:nvPicPr>
          <p:cNvPr id="4813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06650"/>
            <a:ext cx="74676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B9"/>
      </a:accent6>
      <a:hlink>
        <a:srgbClr val="FFFFFF"/>
      </a:hlink>
      <a:folHlink>
        <a:srgbClr val="B2B2B2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B9"/>
        </a:accent6>
        <a:hlink>
          <a:srgbClr val="FFFF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7773</TotalTime>
  <Words>504</Words>
  <Application>Microsoft Office PowerPoint</Application>
  <PresentationFormat>On-screen Show (4:3)</PresentationFormat>
  <Paragraphs>80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3_Default Design</vt:lpstr>
      <vt:lpstr>A First Book of C++</vt:lpstr>
      <vt:lpstr>Two-Dimensional Arrays</vt:lpstr>
      <vt:lpstr>Two-Dimensional Arrays (cont'd.)</vt:lpstr>
      <vt:lpstr>Two-Dimensional Arrays (cont'd.)</vt:lpstr>
      <vt:lpstr>Two-Dimensional Arrays (cont'd.)</vt:lpstr>
      <vt:lpstr>Two-Dimensional Arrays (cont'd.)</vt:lpstr>
      <vt:lpstr>Two-Dimensional Arrays (cont'd.)</vt:lpstr>
      <vt:lpstr>Two-Dimensional Arrays (cont'd.)</vt:lpstr>
      <vt:lpstr>Two-Dimensional Arrays (cont'd.)</vt:lpstr>
      <vt:lpstr>Larger Dimensional Arrays</vt:lpstr>
      <vt:lpstr>Larger Dimensional Arrays (cont'd.)</vt:lpstr>
    </vt:vector>
  </TitlesOfParts>
  <Company>Tulane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Adelman</dc:creator>
  <cp:lastModifiedBy>Jim Williams</cp:lastModifiedBy>
  <cp:revision>136</cp:revision>
  <dcterms:created xsi:type="dcterms:W3CDTF">2004-12-27T16:03:07Z</dcterms:created>
  <dcterms:modified xsi:type="dcterms:W3CDTF">2013-07-19T17:09:57Z</dcterms:modified>
</cp:coreProperties>
</file>