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4"/>
  </p:notesMasterIdLst>
  <p:sldIdLst>
    <p:sldId id="256" r:id="rId4"/>
    <p:sldId id="257" r:id="rId5"/>
    <p:sldId id="258" r:id="rId6"/>
    <p:sldId id="261" r:id="rId7"/>
    <p:sldId id="259" r:id="rId8"/>
    <p:sldId id="262" r:id="rId9"/>
    <p:sldId id="263" r:id="rId10"/>
    <p:sldId id="260"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2A26F4-F4DC-4904-8AD2-D4B03F4F38D4}" type="datetimeFigureOut">
              <a:rPr lang="en-US" smtClean="0"/>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7B7417-95AD-4B33-9239-24C60E1243F4}" type="slidenum">
              <a:rPr lang="en-US" smtClean="0"/>
              <a:t>‹#›</a:t>
            </a:fld>
            <a:endParaRPr lang="en-US"/>
          </a:p>
        </p:txBody>
      </p:sp>
    </p:spTree>
    <p:extLst>
      <p:ext uri="{BB962C8B-B14F-4D97-AF65-F5344CB8AC3E}">
        <p14:creationId xmlns:p14="http://schemas.microsoft.com/office/powerpoint/2010/main" val="898050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Page Properties dialog box can be opened by either:</a:t>
            </a:r>
          </a:p>
          <a:p>
            <a:pPr marL="685800" lvl="1" indent="-228600" eaLnBrk="1" hangingPunct="1">
              <a:spcBef>
                <a:spcPct val="0"/>
              </a:spcBef>
              <a:buFont typeface="Calibri" pitchFamily="34" charset="0"/>
              <a:buAutoNum type="arabicPeriod"/>
            </a:pPr>
            <a:r>
              <a:rPr lang="en-US" smtClean="0"/>
              <a:t>Clicking on the Page Properties Button on the property inspector</a:t>
            </a:r>
          </a:p>
          <a:p>
            <a:pPr marL="685800" lvl="1" indent="-228600" eaLnBrk="1" hangingPunct="1">
              <a:spcBef>
                <a:spcPct val="0"/>
              </a:spcBef>
              <a:buFont typeface="Calibri" pitchFamily="34" charset="0"/>
              <a:buAutoNum type="arabicPeriod"/>
            </a:pPr>
            <a:r>
              <a:rPr lang="en-US" smtClean="0"/>
              <a:t>Choosing Modify </a:t>
            </a:r>
            <a:r>
              <a:rPr lang="en-US" smtClean="0">
                <a:sym typeface="Wingdings" pitchFamily="2" charset="2"/>
              </a:rPr>
              <a:t> Page Properties on the Menu Bar.</a:t>
            </a:r>
            <a:r>
              <a:rPr lang="en-US" smtClean="0"/>
              <a:t> </a:t>
            </a:r>
          </a:p>
        </p:txBody>
      </p:sp>
      <p:sp>
        <p:nvSpPr>
          <p:cNvPr id="1065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A8A39F4-CE36-449C-8E51-8021D6F46EF8}" type="slidenum">
              <a:rPr lang="en-US">
                <a:solidFill>
                  <a:prstClr val="black"/>
                </a:solidFill>
              </a:rPr>
              <a:pPr>
                <a:defRPr/>
              </a:pPr>
              <a:t>4</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75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A564C69-8103-4824-82AA-B9F48EDD3496}" type="slidenum">
              <a:rPr lang="en-US">
                <a:solidFill>
                  <a:prstClr val="black"/>
                </a:solidFill>
              </a:rPr>
              <a:pPr>
                <a:defRPr/>
              </a:pPr>
              <a:t>6</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1D9336-DE78-4DA2-886D-B60A6678D84E}" type="datetimeFigureOut">
              <a:rPr lang="en-US" smtClean="0"/>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D9336-DE78-4DA2-886D-B60A6678D84E}" type="datetimeFigureOut">
              <a:rPr lang="en-US" smtClean="0"/>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D9336-DE78-4DA2-886D-B60A6678D84E}" type="datetimeFigureOut">
              <a:rPr lang="en-US" smtClean="0"/>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0EA3D5D7-2CB6-4EFE-8920-E491A2170505}" type="slidenum">
              <a:rPr lang="en-US"/>
              <a:pPr>
                <a:defRPr/>
              </a:pPr>
              <a:t>‹#›</a:t>
            </a:fld>
            <a:endParaRPr lang="en-US" dirty="0"/>
          </a:p>
        </p:txBody>
      </p:sp>
    </p:spTree>
    <p:extLst>
      <p:ext uri="{BB962C8B-B14F-4D97-AF65-F5344CB8AC3E}">
        <p14:creationId xmlns:p14="http://schemas.microsoft.com/office/powerpoint/2010/main" val="183413701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29A18667-1EB6-41C4-9E2A-E67C7B4869D9}" type="slidenum">
              <a:rPr lang="en-US"/>
              <a:pPr>
                <a:defRPr/>
              </a:pPr>
              <a:t>‹#›</a:t>
            </a:fld>
            <a:endParaRPr lang="en-US" dirty="0"/>
          </a:p>
        </p:txBody>
      </p:sp>
    </p:spTree>
    <p:extLst>
      <p:ext uri="{BB962C8B-B14F-4D97-AF65-F5344CB8AC3E}">
        <p14:creationId xmlns:p14="http://schemas.microsoft.com/office/powerpoint/2010/main" val="57702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E192B2AE-BABC-4FE7-ADAB-9B00405D57EE}" type="slidenum">
              <a:rPr lang="en-US"/>
              <a:pPr>
                <a:defRPr/>
              </a:pPr>
              <a:t>‹#›</a:t>
            </a:fld>
            <a:endParaRPr lang="en-US" dirty="0"/>
          </a:p>
        </p:txBody>
      </p:sp>
    </p:spTree>
    <p:extLst>
      <p:ext uri="{BB962C8B-B14F-4D97-AF65-F5344CB8AC3E}">
        <p14:creationId xmlns:p14="http://schemas.microsoft.com/office/powerpoint/2010/main" val="219032126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C110E861-1512-49DE-ACF7-1C27ED04D4E4}" type="slidenum">
              <a:rPr lang="en-US"/>
              <a:pPr>
                <a:defRPr/>
              </a:pPr>
              <a:t>‹#›</a:t>
            </a:fld>
            <a:endParaRPr lang="en-US" dirty="0"/>
          </a:p>
        </p:txBody>
      </p:sp>
    </p:spTree>
    <p:extLst>
      <p:ext uri="{BB962C8B-B14F-4D97-AF65-F5344CB8AC3E}">
        <p14:creationId xmlns:p14="http://schemas.microsoft.com/office/powerpoint/2010/main" val="3331180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F405A8D7-0187-4AA3-BFF0-6F7F222DA39F}" type="slidenum">
              <a:rPr lang="en-US"/>
              <a:pPr>
                <a:defRPr/>
              </a:pPr>
              <a:t>‹#›</a:t>
            </a:fld>
            <a:endParaRPr lang="en-US" dirty="0"/>
          </a:p>
        </p:txBody>
      </p:sp>
    </p:spTree>
    <p:extLst>
      <p:ext uri="{BB962C8B-B14F-4D97-AF65-F5344CB8AC3E}">
        <p14:creationId xmlns:p14="http://schemas.microsoft.com/office/powerpoint/2010/main" val="2289494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C97F0A1-C4F0-4ED9-A986-026302415290}" type="slidenum">
              <a:rPr lang="en-US"/>
              <a:pPr>
                <a:defRPr/>
              </a:pPr>
              <a:t>‹#›</a:t>
            </a:fld>
            <a:endParaRPr lang="en-US" dirty="0"/>
          </a:p>
        </p:txBody>
      </p:sp>
    </p:spTree>
    <p:extLst>
      <p:ext uri="{BB962C8B-B14F-4D97-AF65-F5344CB8AC3E}">
        <p14:creationId xmlns:p14="http://schemas.microsoft.com/office/powerpoint/2010/main" val="11902048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3E9D3C94-D73D-4719-9271-9136463A36B0}" type="slidenum">
              <a:rPr lang="en-US"/>
              <a:pPr>
                <a:defRPr/>
              </a:pPr>
              <a:t>‹#›</a:t>
            </a:fld>
            <a:endParaRPr lang="en-US" dirty="0"/>
          </a:p>
        </p:txBody>
      </p:sp>
    </p:spTree>
    <p:extLst>
      <p:ext uri="{BB962C8B-B14F-4D97-AF65-F5344CB8AC3E}">
        <p14:creationId xmlns:p14="http://schemas.microsoft.com/office/powerpoint/2010/main" val="3425446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2175344B-B4A2-46D5-A09D-C68662881F28}" type="slidenum">
              <a:rPr lang="en-US"/>
              <a:pPr>
                <a:defRPr/>
              </a:pPr>
              <a:t>‹#›</a:t>
            </a:fld>
            <a:endParaRPr lang="en-US" dirty="0"/>
          </a:p>
        </p:txBody>
      </p:sp>
    </p:spTree>
    <p:extLst>
      <p:ext uri="{BB962C8B-B14F-4D97-AF65-F5344CB8AC3E}">
        <p14:creationId xmlns:p14="http://schemas.microsoft.com/office/powerpoint/2010/main" val="2652873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D9336-DE78-4DA2-886D-B60A6678D84E}" type="datetimeFigureOut">
              <a:rPr lang="en-US" smtClean="0"/>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B3B63E8A-879E-48D1-BF2C-75FB88789282}" type="slidenum">
              <a:rPr lang="en-US"/>
              <a:pPr>
                <a:defRPr/>
              </a:pPr>
              <a:t>‹#›</a:t>
            </a:fld>
            <a:endParaRPr lang="en-US" dirty="0"/>
          </a:p>
        </p:txBody>
      </p:sp>
    </p:spTree>
    <p:extLst>
      <p:ext uri="{BB962C8B-B14F-4D97-AF65-F5344CB8AC3E}">
        <p14:creationId xmlns:p14="http://schemas.microsoft.com/office/powerpoint/2010/main" val="3265077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8333B544-E76A-47C1-80E8-C409694B930E}" type="slidenum">
              <a:rPr lang="en-US"/>
              <a:pPr>
                <a:defRPr/>
              </a:pPr>
              <a:t>‹#›</a:t>
            </a:fld>
            <a:endParaRPr lang="en-US" dirty="0"/>
          </a:p>
        </p:txBody>
      </p:sp>
    </p:spTree>
    <p:extLst>
      <p:ext uri="{BB962C8B-B14F-4D97-AF65-F5344CB8AC3E}">
        <p14:creationId xmlns:p14="http://schemas.microsoft.com/office/powerpoint/2010/main" val="35087551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75529EF2-422B-4911-B957-84635750053A}" type="slidenum">
              <a:rPr lang="en-US"/>
              <a:pPr>
                <a:defRPr/>
              </a:pPr>
              <a:t>‹#›</a:t>
            </a:fld>
            <a:endParaRPr lang="en-US" dirty="0"/>
          </a:p>
        </p:txBody>
      </p:sp>
    </p:spTree>
    <p:extLst>
      <p:ext uri="{BB962C8B-B14F-4D97-AF65-F5344CB8AC3E}">
        <p14:creationId xmlns:p14="http://schemas.microsoft.com/office/powerpoint/2010/main" val="7447740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0EA3D5D7-2CB6-4EFE-8920-E491A2170505}" type="slidenum">
              <a:rPr lang="en-US"/>
              <a:pPr>
                <a:defRPr/>
              </a:pPr>
              <a:t>‹#›</a:t>
            </a:fld>
            <a:endParaRPr lang="en-US" dirty="0"/>
          </a:p>
        </p:txBody>
      </p:sp>
    </p:spTree>
    <p:extLst>
      <p:ext uri="{BB962C8B-B14F-4D97-AF65-F5344CB8AC3E}">
        <p14:creationId xmlns:p14="http://schemas.microsoft.com/office/powerpoint/2010/main" val="179002212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29A18667-1EB6-41C4-9E2A-E67C7B4869D9}" type="slidenum">
              <a:rPr lang="en-US"/>
              <a:pPr>
                <a:defRPr/>
              </a:pPr>
              <a:t>‹#›</a:t>
            </a:fld>
            <a:endParaRPr lang="en-US" dirty="0"/>
          </a:p>
        </p:txBody>
      </p:sp>
    </p:spTree>
    <p:extLst>
      <p:ext uri="{BB962C8B-B14F-4D97-AF65-F5344CB8AC3E}">
        <p14:creationId xmlns:p14="http://schemas.microsoft.com/office/powerpoint/2010/main" val="28731847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E192B2AE-BABC-4FE7-ADAB-9B00405D57EE}" type="slidenum">
              <a:rPr lang="en-US"/>
              <a:pPr>
                <a:defRPr/>
              </a:pPr>
              <a:t>‹#›</a:t>
            </a:fld>
            <a:endParaRPr lang="en-US" dirty="0"/>
          </a:p>
        </p:txBody>
      </p:sp>
    </p:spTree>
    <p:extLst>
      <p:ext uri="{BB962C8B-B14F-4D97-AF65-F5344CB8AC3E}">
        <p14:creationId xmlns:p14="http://schemas.microsoft.com/office/powerpoint/2010/main" val="23438194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C110E861-1512-49DE-ACF7-1C27ED04D4E4}" type="slidenum">
              <a:rPr lang="en-US"/>
              <a:pPr>
                <a:defRPr/>
              </a:pPr>
              <a:t>‹#›</a:t>
            </a:fld>
            <a:endParaRPr lang="en-US" dirty="0"/>
          </a:p>
        </p:txBody>
      </p:sp>
    </p:spTree>
    <p:extLst>
      <p:ext uri="{BB962C8B-B14F-4D97-AF65-F5344CB8AC3E}">
        <p14:creationId xmlns:p14="http://schemas.microsoft.com/office/powerpoint/2010/main" val="9962133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F405A8D7-0187-4AA3-BFF0-6F7F222DA39F}" type="slidenum">
              <a:rPr lang="en-US"/>
              <a:pPr>
                <a:defRPr/>
              </a:pPr>
              <a:t>‹#›</a:t>
            </a:fld>
            <a:endParaRPr lang="en-US" dirty="0"/>
          </a:p>
        </p:txBody>
      </p:sp>
    </p:spTree>
    <p:extLst>
      <p:ext uri="{BB962C8B-B14F-4D97-AF65-F5344CB8AC3E}">
        <p14:creationId xmlns:p14="http://schemas.microsoft.com/office/powerpoint/2010/main" val="24550184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C97F0A1-C4F0-4ED9-A986-026302415290}" type="slidenum">
              <a:rPr lang="en-US"/>
              <a:pPr>
                <a:defRPr/>
              </a:pPr>
              <a:t>‹#›</a:t>
            </a:fld>
            <a:endParaRPr lang="en-US" dirty="0"/>
          </a:p>
        </p:txBody>
      </p:sp>
    </p:spTree>
    <p:extLst>
      <p:ext uri="{BB962C8B-B14F-4D97-AF65-F5344CB8AC3E}">
        <p14:creationId xmlns:p14="http://schemas.microsoft.com/office/powerpoint/2010/main" val="31547191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3E9D3C94-D73D-4719-9271-9136463A36B0}" type="slidenum">
              <a:rPr lang="en-US"/>
              <a:pPr>
                <a:defRPr/>
              </a:pPr>
              <a:t>‹#›</a:t>
            </a:fld>
            <a:endParaRPr lang="en-US" dirty="0"/>
          </a:p>
        </p:txBody>
      </p:sp>
    </p:spTree>
    <p:extLst>
      <p:ext uri="{BB962C8B-B14F-4D97-AF65-F5344CB8AC3E}">
        <p14:creationId xmlns:p14="http://schemas.microsoft.com/office/powerpoint/2010/main" val="487590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1D9336-DE78-4DA2-886D-B60A6678D84E}" type="datetimeFigureOut">
              <a:rPr lang="en-US" smtClean="0"/>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2175344B-B4A2-46D5-A09D-C68662881F28}" type="slidenum">
              <a:rPr lang="en-US"/>
              <a:pPr>
                <a:defRPr/>
              </a:pPr>
              <a:t>‹#›</a:t>
            </a:fld>
            <a:endParaRPr lang="en-US" dirty="0"/>
          </a:p>
        </p:txBody>
      </p:sp>
    </p:spTree>
    <p:extLst>
      <p:ext uri="{BB962C8B-B14F-4D97-AF65-F5344CB8AC3E}">
        <p14:creationId xmlns:p14="http://schemas.microsoft.com/office/powerpoint/2010/main" val="25549675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B3B63E8A-879E-48D1-BF2C-75FB88789282}" type="slidenum">
              <a:rPr lang="en-US"/>
              <a:pPr>
                <a:defRPr/>
              </a:pPr>
              <a:t>‹#›</a:t>
            </a:fld>
            <a:endParaRPr lang="en-US" dirty="0"/>
          </a:p>
        </p:txBody>
      </p:sp>
    </p:spTree>
    <p:extLst>
      <p:ext uri="{BB962C8B-B14F-4D97-AF65-F5344CB8AC3E}">
        <p14:creationId xmlns:p14="http://schemas.microsoft.com/office/powerpoint/2010/main" val="42238200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8333B544-E76A-47C1-80E8-C409694B930E}" type="slidenum">
              <a:rPr lang="en-US"/>
              <a:pPr>
                <a:defRPr/>
              </a:pPr>
              <a:t>‹#›</a:t>
            </a:fld>
            <a:endParaRPr lang="en-US" dirty="0"/>
          </a:p>
        </p:txBody>
      </p:sp>
    </p:spTree>
    <p:extLst>
      <p:ext uri="{BB962C8B-B14F-4D97-AF65-F5344CB8AC3E}">
        <p14:creationId xmlns:p14="http://schemas.microsoft.com/office/powerpoint/2010/main" val="28014625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75529EF2-422B-4911-B957-84635750053A}" type="slidenum">
              <a:rPr lang="en-US"/>
              <a:pPr>
                <a:defRPr/>
              </a:pPr>
              <a:t>‹#›</a:t>
            </a:fld>
            <a:endParaRPr lang="en-US" dirty="0"/>
          </a:p>
        </p:txBody>
      </p:sp>
    </p:spTree>
    <p:extLst>
      <p:ext uri="{BB962C8B-B14F-4D97-AF65-F5344CB8AC3E}">
        <p14:creationId xmlns:p14="http://schemas.microsoft.com/office/powerpoint/2010/main" val="196862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1D9336-DE78-4DA2-886D-B60A6678D84E}" type="datetimeFigureOut">
              <a:rPr lang="en-US" smtClean="0"/>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1D9336-DE78-4DA2-886D-B60A6678D84E}" type="datetimeFigureOut">
              <a:rPr lang="en-US" smtClean="0"/>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1D9336-DE78-4DA2-886D-B60A6678D84E}" type="datetimeFigureOut">
              <a:rPr lang="en-US" smtClean="0"/>
              <a:t>9/25/2011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D9336-DE78-4DA2-886D-B60A6678D84E}" type="datetimeFigureOut">
              <a:rPr lang="en-US" smtClean="0"/>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D9336-DE78-4DA2-886D-B60A6678D84E}" type="datetimeFigureOut">
              <a:rPr lang="en-US" smtClean="0"/>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D9336-DE78-4DA2-886D-B60A6678D84E}" type="datetimeFigureOut">
              <a:rPr lang="en-US" smtClean="0"/>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F10983-3774-4965-B3C4-67406AFC5DC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D9336-DE78-4DA2-886D-B60A6678D84E}" type="datetimeFigureOut">
              <a:rPr lang="en-US" smtClean="0"/>
              <a:t>9/25/2011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F10983-3774-4965-B3C4-67406AFC5D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4D54D45-7D26-4F4F-B1FA-5A1FD7C2DBDB}" type="slidenum">
              <a:rPr lang="en-US"/>
              <a:pPr>
                <a:defRPr/>
              </a:pPr>
              <a:t>‹#›</a:t>
            </a:fld>
            <a:endParaRPr lang="en-US" dirty="0"/>
          </a:p>
        </p:txBody>
      </p:sp>
    </p:spTree>
    <p:extLst>
      <p:ext uri="{BB962C8B-B14F-4D97-AF65-F5344CB8AC3E}">
        <p14:creationId xmlns:p14="http://schemas.microsoft.com/office/powerpoint/2010/main" val="4126084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4D54D45-7D26-4F4F-B1FA-5A1FD7C2DBDB}" type="slidenum">
              <a:rPr lang="en-US"/>
              <a:pPr>
                <a:defRPr/>
              </a:pPr>
              <a:t>‹#›</a:t>
            </a:fld>
            <a:endParaRPr lang="en-US" dirty="0"/>
          </a:p>
        </p:txBody>
      </p:sp>
    </p:spTree>
    <p:extLst>
      <p:ext uri="{BB962C8B-B14F-4D97-AF65-F5344CB8AC3E}">
        <p14:creationId xmlns:p14="http://schemas.microsoft.com/office/powerpoint/2010/main" val="34788309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solidFill>
                  <a:srgbClr val="FF0000"/>
                </a:solidFill>
                <a:effectLst>
                  <a:outerShdw blurRad="38100" dist="38100" dir="2700000" algn="tl">
                    <a:srgbClr val="000000">
                      <a:alpha val="43137"/>
                    </a:srgbClr>
                  </a:outerShdw>
                </a:effectLst>
                <a:latin typeface="Bookman Old Style" pitchFamily="18" charset="0"/>
              </a:rPr>
              <a:t>Exercise 24 – Software Skills</a:t>
            </a:r>
            <a:endParaRPr lang="en-US" b="1" dirty="0">
              <a:solidFill>
                <a:srgbClr val="FF0000"/>
              </a:solidFill>
              <a:effectLst>
                <a:outerShdw blurRad="38100" dist="38100" dir="2700000" algn="tl">
                  <a:srgbClr val="000000">
                    <a:alpha val="43137"/>
                  </a:srgbClr>
                </a:outerShdw>
              </a:effectLst>
              <a:latin typeface="Bookman Old Style" pitchFamily="18" charset="0"/>
            </a:endParaRPr>
          </a:p>
        </p:txBody>
      </p:sp>
      <p:sp>
        <p:nvSpPr>
          <p:cNvPr id="5" name="Content Placeholder 4"/>
          <p:cNvSpPr>
            <a:spLocks noGrp="1"/>
          </p:cNvSpPr>
          <p:nvPr>
            <p:ph idx="1"/>
          </p:nvPr>
        </p:nvSpPr>
        <p:spPr/>
        <p:txBody>
          <a:bodyPr>
            <a:normAutofit lnSpcReduction="10000"/>
          </a:bodyPr>
          <a:lstStyle/>
          <a:p>
            <a:r>
              <a:rPr lang="en-US" dirty="0" smtClean="0">
                <a:latin typeface="Bookman Old Style" pitchFamily="18" charset="0"/>
              </a:rPr>
              <a:t>The color and style you choose for your Web page background can liven up your page or make it stand out among other pages in a site.</a:t>
            </a:r>
          </a:p>
          <a:p>
            <a:r>
              <a:rPr lang="en-US" dirty="0" smtClean="0">
                <a:latin typeface="Bookman Old Style" pitchFamily="18" charset="0"/>
              </a:rPr>
              <a:t>You can also add horizontal rules to divide pages so that certain parts of a page are emphasized.</a:t>
            </a:r>
          </a:p>
          <a:p>
            <a:r>
              <a:rPr lang="en-US" dirty="0" smtClean="0">
                <a:latin typeface="Bookman Old Style" pitchFamily="18" charset="0"/>
              </a:rPr>
              <a:t>You can use Dreamweaver’s palette of Web-safe colors or create your own.</a:t>
            </a: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ox(i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ox(in)">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chemeClr val="accent2"/>
                </a:solidFill>
                <a:effectLst>
                  <a:outerShdw blurRad="38100" dist="38100" dir="2700000" algn="tl">
                    <a:srgbClr val="000000">
                      <a:alpha val="43137"/>
                    </a:srgbClr>
                  </a:outerShdw>
                </a:effectLst>
                <a:latin typeface="Bookman Old Style" pitchFamily="18" charset="0"/>
              </a:rPr>
              <a:t>ASSIGNMENT</a:t>
            </a:r>
            <a:endParaRPr lang="en-US" sz="6000" b="1" dirty="0">
              <a:solidFill>
                <a:schemeClr val="accent2"/>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normAutofit/>
          </a:bodyPr>
          <a:lstStyle/>
          <a:p>
            <a:pPr algn="ctr"/>
            <a:r>
              <a:rPr lang="en-US" sz="5400" b="1" dirty="0" smtClean="0">
                <a:solidFill>
                  <a:schemeClr val="accent2"/>
                </a:solidFill>
                <a:latin typeface="Bookman Old Style" pitchFamily="18" charset="0"/>
              </a:rPr>
              <a:t>Page 123</a:t>
            </a:r>
          </a:p>
          <a:p>
            <a:pPr marL="0" indent="0" algn="ctr">
              <a:buNone/>
            </a:pPr>
            <a:r>
              <a:rPr lang="en-US" sz="5400" b="1" dirty="0" smtClean="0">
                <a:solidFill>
                  <a:schemeClr val="accent2"/>
                </a:solidFill>
                <a:latin typeface="Bookman Old Style" pitchFamily="18" charset="0"/>
              </a:rPr>
              <a:t>Gardenscape</a:t>
            </a:r>
          </a:p>
          <a:p>
            <a:pPr algn="ctr"/>
            <a:r>
              <a:rPr lang="en-US" sz="5400" b="1" dirty="0" smtClean="0">
                <a:solidFill>
                  <a:schemeClr val="accent2"/>
                </a:solidFill>
                <a:latin typeface="Bookman Old Style" pitchFamily="18" charset="0"/>
              </a:rPr>
              <a:t>Page 124</a:t>
            </a:r>
          </a:p>
          <a:p>
            <a:pPr marL="0" indent="0" algn="ctr">
              <a:buNone/>
            </a:pPr>
            <a:r>
              <a:rPr lang="en-US" sz="5400" b="1" dirty="0" smtClean="0">
                <a:solidFill>
                  <a:schemeClr val="accent2"/>
                </a:solidFill>
                <a:latin typeface="Bookman Old Style" pitchFamily="18" charset="0"/>
              </a:rPr>
              <a:t>java2go</a:t>
            </a:r>
            <a:endParaRPr lang="en-US" sz="5400" b="1" dirty="0">
              <a:solidFill>
                <a:schemeClr val="accent2"/>
              </a:solidFill>
              <a:latin typeface="Bookman Old Style" pitchFamily="18" charset="0"/>
            </a:endParaRPr>
          </a:p>
        </p:txBody>
      </p:sp>
    </p:spTree>
    <p:extLst>
      <p:ext uri="{BB962C8B-B14F-4D97-AF65-F5344CB8AC3E}">
        <p14:creationId xmlns:p14="http://schemas.microsoft.com/office/powerpoint/2010/main" val="1613454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solidFill>
                  <a:srgbClr val="FF0000"/>
                </a:solidFill>
                <a:latin typeface="Bookman Old Style" pitchFamily="18" charset="0"/>
              </a:rPr>
              <a:t> </a:t>
            </a:r>
            <a:r>
              <a:rPr lang="en-US" b="1" dirty="0" smtClean="0">
                <a:solidFill>
                  <a:srgbClr val="FF0000"/>
                </a:solidFill>
                <a:effectLst>
                  <a:outerShdw blurRad="38100" dist="38100" dir="2700000" algn="tl">
                    <a:srgbClr val="000000">
                      <a:alpha val="43137"/>
                    </a:srgbClr>
                  </a:outerShdw>
                </a:effectLst>
                <a:latin typeface="Bookman Old Style" pitchFamily="18" charset="0"/>
              </a:rPr>
              <a:t>Design Skills</a:t>
            </a:r>
            <a:endParaRPr lang="en-US"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lstStyle/>
          <a:p>
            <a:r>
              <a:rPr lang="en-US" dirty="0" smtClean="0">
                <a:latin typeface="Bookman Old Style" pitchFamily="18" charset="0"/>
              </a:rPr>
              <a:t>Creating an appealing background for your page helps ensure that your site visitors will like your overall page design.</a:t>
            </a:r>
          </a:p>
          <a:p>
            <a:r>
              <a:rPr lang="en-US" dirty="0" smtClean="0">
                <a:latin typeface="Bookman Old Style" pitchFamily="18" charset="0"/>
              </a:rPr>
              <a:t>Adding rules on your pages helps group information so that readers can clearly understand how your page content is organized.</a:t>
            </a: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ox(out)">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effectLst>
                  <a:outerShdw blurRad="38100" dist="38100" dir="2700000" algn="tl">
                    <a:srgbClr val="000000">
                      <a:alpha val="43137"/>
                    </a:srgbClr>
                  </a:outerShdw>
                </a:effectLst>
                <a:latin typeface="Bookman Old Style" pitchFamily="18" charset="0"/>
              </a:rPr>
              <a:t>Terms</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b="1" dirty="0" smtClean="0">
                <a:latin typeface="Bookman Old Style" pitchFamily="18" charset="0"/>
              </a:rPr>
              <a:t>Rules – </a:t>
            </a:r>
            <a:r>
              <a:rPr lang="en-US" dirty="0" smtClean="0">
                <a:latin typeface="Bookman Old Style" pitchFamily="18" charset="0"/>
              </a:rPr>
              <a:t>Horizontal lines added as a design element to page to help organize the content and add a design element.</a:t>
            </a:r>
          </a:p>
          <a:p>
            <a:r>
              <a:rPr lang="en-US" b="1" dirty="0" smtClean="0">
                <a:latin typeface="Bookman Old Style" pitchFamily="18" charset="0"/>
              </a:rPr>
              <a:t>Web-safe colors – </a:t>
            </a:r>
            <a:r>
              <a:rPr lang="en-US" dirty="0" smtClean="0">
                <a:latin typeface="Bookman Old Style" pitchFamily="18" charset="0"/>
              </a:rPr>
              <a:t>A palette of 216 colors that will display the same in any browser, regardless of the operating system.</a:t>
            </a: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008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Lesson  4, Exercise 24</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Changing Background Color</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24" name="Rectangle 23"/>
          <p:cNvSpPr/>
          <p:nvPr/>
        </p:nvSpPr>
        <p:spPr>
          <a:xfrm>
            <a:off x="304800" y="4724400"/>
            <a:ext cx="8610600" cy="1200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r>
              <a:rPr lang="en-US" dirty="0">
                <a:solidFill>
                  <a:prstClr val="white"/>
                </a:solidFill>
                <a:latin typeface="Times New Roman" pitchFamily="18" charset="0"/>
              </a:rPr>
              <a:t>A simple way to add graphic interest to a Web page is to change its background color. By default, the Web pages you create in Dreamweaver have a white background. You don’t have to leave them white, however; you can use any of the colors in the Dreamweaver color palette as a page background color—but Web-safe colors are recommended.</a:t>
            </a:r>
          </a:p>
        </p:txBody>
      </p:sp>
      <p:grpSp>
        <p:nvGrpSpPr>
          <p:cNvPr id="40966" name="Group 13"/>
          <p:cNvGrpSpPr>
            <a:grpSpLocks/>
          </p:cNvGrpSpPr>
          <p:nvPr/>
        </p:nvGrpSpPr>
        <p:grpSpPr bwMode="auto">
          <a:xfrm>
            <a:off x="4724400" y="1219200"/>
            <a:ext cx="4191000" cy="3146425"/>
            <a:chOff x="4724400" y="1219200"/>
            <a:chExt cx="4191000" cy="3146946"/>
          </a:xfrm>
        </p:grpSpPr>
        <p:pic>
          <p:nvPicPr>
            <p:cNvPr id="4097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676400"/>
              <a:ext cx="4191000" cy="2689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4876800" y="1219200"/>
              <a:ext cx="3933825" cy="30802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en-US" sz="1400" dirty="0">
                  <a:solidFill>
                    <a:prstClr val="black"/>
                  </a:solidFill>
                  <a:latin typeface="Times New Roman" pitchFamily="18" charset="0"/>
                </a:rPr>
                <a:t>Page Properties dialog box for Appearance (HTML)</a:t>
              </a:r>
            </a:p>
          </p:txBody>
        </p:sp>
      </p:grpSp>
      <p:grpSp>
        <p:nvGrpSpPr>
          <p:cNvPr id="40967" name="Group 12"/>
          <p:cNvGrpSpPr>
            <a:grpSpLocks/>
          </p:cNvGrpSpPr>
          <p:nvPr/>
        </p:nvGrpSpPr>
        <p:grpSpPr bwMode="auto">
          <a:xfrm>
            <a:off x="304800" y="1219200"/>
            <a:ext cx="4191000" cy="3146425"/>
            <a:chOff x="304801" y="1219200"/>
            <a:chExt cx="4191000" cy="3146947"/>
          </a:xfrm>
        </p:grpSpPr>
        <p:pic>
          <p:nvPicPr>
            <p:cNvPr id="409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1" y="1676401"/>
              <a:ext cx="4191000" cy="2689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728664" y="1219200"/>
              <a:ext cx="3744912" cy="30802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en-US" sz="1400" dirty="0">
                  <a:solidFill>
                    <a:prstClr val="black"/>
                  </a:solidFill>
                  <a:latin typeface="Times New Roman" pitchFamily="18" charset="0"/>
                </a:rPr>
                <a:t>Page Properties dialog box for Appearance (CSS)</a:t>
              </a:r>
            </a:p>
          </p:txBody>
        </p:sp>
      </p:grpSp>
      <p:sp>
        <p:nvSpPr>
          <p:cNvPr id="13" name="Slide Number Placeholder 12"/>
          <p:cNvSpPr>
            <a:spLocks noGrp="1"/>
          </p:cNvSpPr>
          <p:nvPr>
            <p:ph type="sldNum" sz="quarter" idx="12"/>
          </p:nvPr>
        </p:nvSpPr>
        <p:spPr/>
        <p:txBody>
          <a:bodyPr/>
          <a:lstStyle/>
          <a:p>
            <a:pPr>
              <a:defRPr/>
            </a:pPr>
            <a:fld id="{B2F85C60-17F6-4C37-B987-334C0CDB87E4}" type="slidenum">
              <a:rPr lang="en-US" smtClean="0"/>
              <a:pPr>
                <a:defRPr/>
              </a:pPr>
              <a:t>4</a:t>
            </a:fld>
            <a:endParaRPr lang="en-US" dirty="0"/>
          </a:p>
        </p:txBody>
      </p:sp>
      <p:sp>
        <p:nvSpPr>
          <p:cNvPr id="14" name="Date Placeholder 13"/>
          <p:cNvSpPr>
            <a:spLocks noGrp="1"/>
          </p:cNvSpPr>
          <p:nvPr>
            <p:ph type="dt" sz="quarter" idx="10"/>
          </p:nvPr>
        </p:nvSpPr>
        <p:spPr>
          <a:xfrm>
            <a:off x="5562600" y="6191250"/>
            <a:ext cx="33528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 </a:t>
            </a:r>
            <a:endParaRPr lang="en-US">
              <a:solidFill>
                <a:srgbClr val="676A55"/>
              </a:solidFill>
            </a:endParaRPr>
          </a:p>
        </p:txBody>
      </p:sp>
    </p:spTree>
    <p:extLst>
      <p:ext uri="{BB962C8B-B14F-4D97-AF65-F5344CB8AC3E}">
        <p14:creationId xmlns:p14="http://schemas.microsoft.com/office/powerpoint/2010/main" val="1210153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371600"/>
          </a:xfrm>
        </p:spPr>
        <p:txBody>
          <a:bodyPr>
            <a:normAutofit fontScale="90000"/>
          </a:bodyPr>
          <a:lstStyle/>
          <a:p>
            <a:r>
              <a:rPr lang="en-US" b="1" dirty="0" smtClean="0">
                <a:solidFill>
                  <a:srgbClr val="00B050"/>
                </a:solidFill>
                <a:effectLst>
                  <a:outerShdw blurRad="38100" dist="38100" dir="2700000" algn="tl">
                    <a:srgbClr val="000000">
                      <a:alpha val="43137"/>
                    </a:srgbClr>
                  </a:outerShdw>
                </a:effectLst>
                <a:latin typeface="Bookman Old Style" pitchFamily="18" charset="0"/>
              </a:rPr>
              <a:t>Change the Page Background Color</a:t>
            </a:r>
            <a:r>
              <a:rPr lang="en-US" b="1" dirty="0" smtClean="0">
                <a:solidFill>
                  <a:srgbClr val="00B050"/>
                </a:solidFill>
                <a:effectLst>
                  <a:outerShdw blurRad="38100" dist="38100" dir="2700000" algn="tl">
                    <a:srgbClr val="000000">
                      <a:alpha val="43137"/>
                    </a:srgbClr>
                  </a:outerShdw>
                </a:effectLst>
                <a:latin typeface="Bookman Old Style" pitchFamily="18" charset="0"/>
              </a:rPr>
              <a:t> </a:t>
            </a:r>
            <a:endParaRPr lang="en-US" dirty="0">
              <a:solidFill>
                <a:srgbClr val="00B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763000" cy="5486400"/>
          </a:xfrm>
        </p:spPr>
        <p:txBody>
          <a:bodyPr>
            <a:normAutofit fontScale="92500" lnSpcReduction="20000"/>
          </a:bodyPr>
          <a:lstStyle/>
          <a:p>
            <a:pPr>
              <a:buNone/>
            </a:pPr>
            <a:endParaRPr lang="en-US" b="1" dirty="0" smtClean="0">
              <a:latin typeface="Bookman Old Style" pitchFamily="18" charset="0"/>
            </a:endParaRPr>
          </a:p>
          <a:p>
            <a:pPr>
              <a:buNone/>
            </a:pPr>
            <a:r>
              <a:rPr lang="en-US" dirty="0" smtClean="0">
                <a:latin typeface="Bookman Old Style" pitchFamily="18" charset="0"/>
              </a:rPr>
              <a:t>By default, the Web pages you create in Dreamweaver have a white background</a:t>
            </a:r>
            <a:r>
              <a:rPr lang="en-US" dirty="0" smtClean="0">
                <a:latin typeface="Bookman Old Style" pitchFamily="18" charset="0"/>
              </a:rPr>
              <a:t>.</a:t>
            </a:r>
          </a:p>
          <a:p>
            <a:pPr>
              <a:buNone/>
            </a:pPr>
            <a:r>
              <a:rPr lang="en-US" dirty="0" smtClean="0">
                <a:latin typeface="Bookman Old Style" pitchFamily="18" charset="0"/>
              </a:rPr>
              <a:t>To change page background color, use the Modify&gt;Page Properties command to open the Page Properties dialog box.</a:t>
            </a:r>
          </a:p>
          <a:p>
            <a:pPr>
              <a:buNone/>
            </a:pPr>
            <a:r>
              <a:rPr lang="en-US" dirty="0" smtClean="0">
                <a:latin typeface="Bookman Old Style" pitchFamily="18" charset="0"/>
              </a:rPr>
              <a:t>To create styles, choose the Appearance (CSS) category; the Page Properties dialog box appears.  When you make changes in the dialog box, the styles are added to the head section of the Web page.</a:t>
            </a:r>
          </a:p>
          <a:p>
            <a:pPr>
              <a:buNone/>
            </a:pPr>
            <a:r>
              <a:rPr lang="en-US" dirty="0" smtClean="0">
                <a:latin typeface="Bookman Old Style" pitchFamily="18" charset="0"/>
              </a:rPr>
              <a:t>You can also apply margin settings from this dialog box.</a:t>
            </a:r>
            <a:endParaRPr lang="en-US" dirty="0" smtClean="0">
              <a:latin typeface="Bookman Old Style" pitchFamily="18" charset="0"/>
            </a:endParaRPr>
          </a:p>
          <a:p>
            <a:pPr>
              <a:buNone/>
            </a:pPr>
            <a:endParaRPr lang="en-US" dirty="0" smtClean="0">
              <a:latin typeface="Bookman Old Style" pitchFamily="18" charset="0"/>
            </a:endParaRPr>
          </a:p>
          <a:p>
            <a:pPr>
              <a:buNone/>
            </a:pPr>
            <a:endParaRPr lang="en-US" dirty="0" smtClean="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00800"/>
            <a:ext cx="6477000" cy="304800"/>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24</a:t>
            </a:r>
          </a:p>
        </p:txBody>
      </p:sp>
      <p:sp>
        <p:nvSpPr>
          <p:cNvPr id="23" name="Title 1"/>
          <p:cNvSpPr>
            <a:spLocks noGrp="1"/>
          </p:cNvSpPr>
          <p:nvPr>
            <p:ph type="title"/>
          </p:nvPr>
        </p:nvSpPr>
        <p:spPr>
          <a:xfrm>
            <a:off x="838200" y="-36513"/>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Horizontal  Rules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24" name="Rectangle 23"/>
          <p:cNvSpPr/>
          <p:nvPr/>
        </p:nvSpPr>
        <p:spPr>
          <a:xfrm>
            <a:off x="304800" y="762000"/>
            <a:ext cx="8610600" cy="452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dirty="0">
                <a:solidFill>
                  <a:prstClr val="white"/>
                </a:solidFill>
                <a:latin typeface="Times New Roman" pitchFamily="18" charset="0"/>
              </a:rPr>
              <a:t>You can insert horizontal rules on your Web pages to separate sections of text. Position the cursor at the beginning or end of a paragraph and use the Insert &gt; HTML &gt; Horizontal Rule command.</a:t>
            </a:r>
          </a:p>
          <a:p>
            <a:pPr marL="342900" indent="-342900">
              <a:buFont typeface="Arial" pitchFamily="34" charset="0"/>
              <a:buChar char="•"/>
              <a:defRPr/>
            </a:pPr>
            <a:r>
              <a:rPr lang="en-US" dirty="0">
                <a:solidFill>
                  <a:prstClr val="white"/>
                </a:solidFill>
                <a:latin typeface="Times New Roman" pitchFamily="18" charset="0"/>
              </a:rPr>
              <a:t>You can change horizontal rule formats by selecting the horizontal rule and changing settings in the Property inspector.</a:t>
            </a:r>
          </a:p>
          <a:p>
            <a:pPr marL="342900" indent="-342900">
              <a:buFont typeface="Arial" pitchFamily="34" charset="0"/>
              <a:buChar char="•"/>
              <a:defRPr/>
            </a:pPr>
            <a:r>
              <a:rPr lang="en-US" dirty="0">
                <a:solidFill>
                  <a:prstClr val="white"/>
                </a:solidFill>
                <a:latin typeface="Times New Roman" pitchFamily="18" charset="0"/>
              </a:rPr>
              <a:t>By default, the rule runs the full width of the Web page. You can specify a width in the W text box using either a pixel measurement or a percentage of the page width. If you specify a width less than the full page, you can choose an alignment option of left, center, or right to tell Dreamweaver how you want the rule positioned on the page.</a:t>
            </a:r>
          </a:p>
          <a:p>
            <a:pPr marL="342900" indent="-342900">
              <a:buFont typeface="Arial" pitchFamily="34" charset="0"/>
              <a:buChar char="•"/>
              <a:defRPr/>
            </a:pPr>
            <a:r>
              <a:rPr lang="en-US" dirty="0">
                <a:solidFill>
                  <a:prstClr val="white"/>
                </a:solidFill>
                <a:latin typeface="Times New Roman" pitchFamily="18" charset="0"/>
              </a:rPr>
              <a:t>Use the H box to specify a height for the rule in pixels. Select the Shading checkbox to add shading to the rule that makes it look three-dimensional. Deselect this checkbox to make the rule a solid color.</a:t>
            </a:r>
          </a:p>
          <a:p>
            <a:pPr marL="342900" indent="-342900">
              <a:buFont typeface="Arial" pitchFamily="34" charset="0"/>
              <a:buChar char="•"/>
              <a:defRPr/>
            </a:pPr>
            <a:r>
              <a:rPr lang="en-US" dirty="0">
                <a:solidFill>
                  <a:prstClr val="white"/>
                </a:solidFill>
                <a:latin typeface="Times New Roman" pitchFamily="18" charset="0"/>
              </a:rPr>
              <a:t>The Properties panel does not have a feature to change the horizontal rule’s color. However, you can change the color of the horizontal rule by editing the HTML &lt;hr&gt; tag in the Tag inspector’s property sheet or in Code view, as follows: &lt;hr color=“009999”&gt;</a:t>
            </a:r>
          </a:p>
        </p:txBody>
      </p:sp>
      <p:pic>
        <p:nvPicPr>
          <p:cNvPr id="419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410200"/>
            <a:ext cx="78486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4F3DDFC4-A5D2-49DA-93A5-933B19B700FF}" type="slidenum">
              <a:rPr lang="en-US" smtClean="0"/>
              <a:pPr>
                <a:defRPr/>
              </a:pPr>
              <a:t>6</a:t>
            </a:fld>
            <a:endParaRPr lang="en-US" dirty="0"/>
          </a:p>
        </p:txBody>
      </p:sp>
      <p:sp>
        <p:nvSpPr>
          <p:cNvPr id="8" name="Date Placeholder 7"/>
          <p:cNvSpPr>
            <a:spLocks noGrp="1"/>
          </p:cNvSpPr>
          <p:nvPr>
            <p:ph type="dt" sz="quarter" idx="10"/>
          </p:nvPr>
        </p:nvSpPr>
        <p:spPr>
          <a:xfrm>
            <a:off x="5562600" y="6191250"/>
            <a:ext cx="33528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 </a:t>
            </a:r>
            <a:endParaRPr lang="en-US">
              <a:solidFill>
                <a:srgbClr val="676A55"/>
              </a:solidFill>
            </a:endParaRPr>
          </a:p>
        </p:txBody>
      </p:sp>
    </p:spTree>
    <p:extLst>
      <p:ext uri="{BB962C8B-B14F-4D97-AF65-F5344CB8AC3E}">
        <p14:creationId xmlns:p14="http://schemas.microsoft.com/office/powerpoint/2010/main" val="3914863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solidFill>
                  <a:srgbClr val="0070C0"/>
                </a:solidFill>
                <a:effectLst>
                  <a:outerShdw blurRad="38100" dist="38100" dir="2700000" algn="tl">
                    <a:srgbClr val="000000">
                      <a:alpha val="43137"/>
                    </a:srgbClr>
                  </a:outerShdw>
                </a:effectLst>
                <a:latin typeface="Bookman Old Style" pitchFamily="18" charset="0"/>
              </a:rPr>
              <a:t>Insert Horizontal Rules</a:t>
            </a:r>
            <a:endParaRPr lang="en-US" b="1" dirty="0">
              <a:solidFill>
                <a:srgbClr val="0070C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990600"/>
            <a:ext cx="8229600" cy="5715000"/>
          </a:xfrm>
        </p:spPr>
        <p:txBody>
          <a:bodyPr>
            <a:normAutofit/>
          </a:bodyPr>
          <a:lstStyle/>
          <a:p>
            <a:pPr lvl="0">
              <a:buNone/>
            </a:pPr>
            <a:r>
              <a:rPr lang="en-US" dirty="0" smtClean="0">
                <a:solidFill>
                  <a:prstClr val="black"/>
                </a:solidFill>
                <a:latin typeface="Bookman Old Style" pitchFamily="18" charset="0"/>
              </a:rPr>
              <a:t>The rule color does not display in Design view.</a:t>
            </a:r>
          </a:p>
          <a:p>
            <a:pPr lvl="0">
              <a:buNone/>
            </a:pPr>
            <a:r>
              <a:rPr lang="en-US" dirty="0" smtClean="0">
                <a:solidFill>
                  <a:prstClr val="black"/>
                </a:solidFill>
                <a:latin typeface="Bookman Old Style" pitchFamily="18" charset="0"/>
              </a:rPr>
              <a:t>The color attribute for horizontal rules may not displayed correctly in all browsers.</a:t>
            </a:r>
          </a:p>
          <a:p>
            <a:pPr lvl="0">
              <a:buNone/>
            </a:pPr>
            <a:r>
              <a:rPr lang="en-US" dirty="0" smtClean="0">
                <a:solidFill>
                  <a:prstClr val="black"/>
                </a:solidFill>
                <a:latin typeface="Bookman Old Style" pitchFamily="18" charset="0"/>
              </a:rPr>
              <a:t>Although horizontal rules are easy to insert, you may want to consider using CSS styles to apply them because you have many more options about where to position rules and how to format them.</a:t>
            </a:r>
          </a:p>
          <a:p>
            <a:pPr lvl="0">
              <a:buNone/>
            </a:pPr>
            <a:endParaRPr lang="en-US" dirty="0">
              <a:solidFill>
                <a:prstClr val="black"/>
              </a:solidFill>
              <a:latin typeface="Bookman Old Style" pitchFamily="18" charset="0"/>
            </a:endParaRPr>
          </a:p>
          <a:p>
            <a:endParaRPr lang="en-US" dirty="0"/>
          </a:p>
        </p:txBody>
      </p:sp>
    </p:spTree>
    <p:extLst>
      <p:ext uri="{BB962C8B-B14F-4D97-AF65-F5344CB8AC3E}">
        <p14:creationId xmlns:p14="http://schemas.microsoft.com/office/powerpoint/2010/main" val="1097584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915400" cy="1371600"/>
          </a:xfrm>
        </p:spPr>
        <p:txBody>
          <a:bodyPr>
            <a:normAutofit fontScale="90000"/>
          </a:bodyPr>
          <a:lstStyle/>
          <a:p>
            <a:pPr marL="342900" lvl="0" indent="-342900">
              <a:spcBef>
                <a:spcPct val="20000"/>
              </a:spcBef>
            </a:pPr>
            <a:r>
              <a:rPr lang="en-US" sz="4900" b="1" dirty="0">
                <a:solidFill>
                  <a:srgbClr val="002060"/>
                </a:solidFill>
                <a:effectLst>
                  <a:outerShdw blurRad="38100" dist="38100" dir="2700000" algn="tl">
                    <a:srgbClr val="000000">
                      <a:alpha val="43137"/>
                    </a:srgbClr>
                  </a:outerShdw>
                </a:effectLst>
                <a:latin typeface="Bookman Old Style" pitchFamily="18" charset="0"/>
                <a:ea typeface="+mn-ea"/>
                <a:cs typeface="+mn-cs"/>
              </a:rPr>
              <a:t>Use Web-Safe and Custom </a:t>
            </a:r>
            <a:r>
              <a:rPr lang="en-US" sz="4900" b="1" dirty="0" smtClean="0">
                <a:solidFill>
                  <a:srgbClr val="002060"/>
                </a:solidFill>
                <a:effectLst>
                  <a:outerShdw blurRad="38100" dist="38100" dir="2700000" algn="tl">
                    <a:srgbClr val="000000">
                      <a:alpha val="43137"/>
                    </a:srgbClr>
                  </a:outerShdw>
                </a:effectLst>
                <a:latin typeface="Bookman Old Style" pitchFamily="18" charset="0"/>
                <a:ea typeface="+mn-ea"/>
                <a:cs typeface="+mn-cs"/>
              </a:rPr>
              <a:t>Colors</a:t>
            </a:r>
            <a:endParaRPr lang="en-US" dirty="0"/>
          </a:p>
        </p:txBody>
      </p:sp>
      <p:sp>
        <p:nvSpPr>
          <p:cNvPr id="3" name="Content Placeholder 2"/>
          <p:cNvSpPr>
            <a:spLocks noGrp="1"/>
          </p:cNvSpPr>
          <p:nvPr>
            <p:ph idx="1"/>
          </p:nvPr>
        </p:nvSpPr>
        <p:spPr>
          <a:xfrm>
            <a:off x="152400" y="1524000"/>
            <a:ext cx="8839200" cy="5181600"/>
          </a:xfrm>
        </p:spPr>
        <p:txBody>
          <a:bodyPr>
            <a:normAutofit/>
          </a:bodyPr>
          <a:lstStyle/>
          <a:p>
            <a:pPr>
              <a:buNone/>
            </a:pPr>
            <a:r>
              <a:rPr lang="en-US" dirty="0" smtClean="0">
                <a:latin typeface="Bookman Old Style" pitchFamily="18" charset="0"/>
              </a:rPr>
              <a:t>The 216 color blocks in the color pallet display the same way, regardless of the browser or operating system </a:t>
            </a:r>
            <a:r>
              <a:rPr lang="en-US" dirty="0" smtClean="0">
                <a:latin typeface="Bookman Old Style" pitchFamily="18" charset="0"/>
              </a:rPr>
              <a:t>you are using.</a:t>
            </a:r>
          </a:p>
          <a:p>
            <a:pPr>
              <a:buNone/>
            </a:pPr>
            <a:r>
              <a:rPr lang="en-US" dirty="0" smtClean="0">
                <a:latin typeface="Bookman Old Style" pitchFamily="18" charset="0"/>
              </a:rPr>
              <a:t>When </a:t>
            </a:r>
            <a:r>
              <a:rPr lang="en-US" dirty="0" smtClean="0">
                <a:latin typeface="Bookman Old Style" pitchFamily="18" charset="0"/>
              </a:rPr>
              <a:t>the Web-safe color palette was developed, most computers could display a maximum of 256 colors.  Now that many systems are capable of 16-bit and 32-bit display, which enables them to display millions of colors.</a:t>
            </a:r>
          </a:p>
          <a:p>
            <a:pPr>
              <a:buNone/>
            </a:pP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228600"/>
          </a:xfrm>
        </p:spPr>
        <p:txBody>
          <a:bodyPr>
            <a:normAutofit/>
          </a:bodyPr>
          <a:lstStyle/>
          <a:p>
            <a:r>
              <a:rPr lang="en-US" sz="800" dirty="0" smtClean="0"/>
              <a:t>   </a:t>
            </a:r>
            <a:endParaRPr lang="en-US" sz="800" dirty="0"/>
          </a:p>
        </p:txBody>
      </p:sp>
      <p:sp>
        <p:nvSpPr>
          <p:cNvPr id="3" name="Content Placeholder 2"/>
          <p:cNvSpPr>
            <a:spLocks noGrp="1"/>
          </p:cNvSpPr>
          <p:nvPr>
            <p:ph idx="1"/>
          </p:nvPr>
        </p:nvSpPr>
        <p:spPr>
          <a:xfrm>
            <a:off x="457200" y="304800"/>
            <a:ext cx="8229600" cy="5821363"/>
          </a:xfrm>
        </p:spPr>
        <p:txBody>
          <a:bodyPr>
            <a:normAutofit lnSpcReduction="10000"/>
          </a:bodyPr>
          <a:lstStyle/>
          <a:p>
            <a:pPr lvl="0">
              <a:buNone/>
            </a:pPr>
            <a:r>
              <a:rPr lang="en-US" dirty="0">
                <a:solidFill>
                  <a:prstClr val="black"/>
                </a:solidFill>
                <a:latin typeface="Bookman Old Style" pitchFamily="18" charset="0"/>
              </a:rPr>
              <a:t>One exception to free expression of color occurs when designing cell phones and PDA’s, you need to check your colors with Adobe’s Device Central</a:t>
            </a:r>
            <a:r>
              <a:rPr lang="en-US" dirty="0" smtClean="0">
                <a:solidFill>
                  <a:prstClr val="black"/>
                </a:solidFill>
                <a:latin typeface="Bookman Old Style" pitchFamily="18" charset="0"/>
              </a:rPr>
              <a:t>.</a:t>
            </a:r>
          </a:p>
          <a:p>
            <a:pPr lvl="0">
              <a:buNone/>
            </a:pPr>
            <a:r>
              <a:rPr lang="en-US" dirty="0" smtClean="0">
                <a:solidFill>
                  <a:prstClr val="black"/>
                </a:solidFill>
                <a:latin typeface="Bookman Old Style" pitchFamily="18" charset="0"/>
              </a:rPr>
              <a:t>To choose a color outside the Web-safe palette, click the System Color Picker icon at the upper-right corner of the color palette to open the Color dialog box.</a:t>
            </a:r>
          </a:p>
          <a:p>
            <a:pPr lvl="0">
              <a:buNone/>
            </a:pPr>
            <a:r>
              <a:rPr lang="en-US" dirty="0" smtClean="0">
                <a:solidFill>
                  <a:prstClr val="black"/>
                </a:solidFill>
                <a:latin typeface="Bookman Old Style" pitchFamily="18" charset="0"/>
              </a:rPr>
              <a:t>You can add the custom color you create to the Custom colors palette so it will be available for future use.</a:t>
            </a:r>
            <a:endParaRPr lang="en-US" dirty="0">
              <a:solidFill>
                <a:prstClr val="black"/>
              </a:solidFill>
              <a:latin typeface="Bookman Old Style" pitchFamily="18" charset="0"/>
            </a:endParaRPr>
          </a:p>
          <a:p>
            <a:endParaRPr lang="en-US" dirty="0"/>
          </a:p>
        </p:txBody>
      </p:sp>
    </p:spTree>
    <p:extLst>
      <p:ext uri="{BB962C8B-B14F-4D97-AF65-F5344CB8AC3E}">
        <p14:creationId xmlns:p14="http://schemas.microsoft.com/office/powerpoint/2010/main" val="261679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1_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859</Words>
  <Application>Microsoft Office PowerPoint</Application>
  <PresentationFormat>On-screen Show (4:3)</PresentationFormat>
  <Paragraphs>53</Paragraphs>
  <Slides>10</Slides>
  <Notes>2</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Office Theme</vt:lpstr>
      <vt:lpstr>Equity</vt:lpstr>
      <vt:lpstr>1_Equity</vt:lpstr>
      <vt:lpstr>Exercise 24 – Software Skills</vt:lpstr>
      <vt:lpstr> Design Skills</vt:lpstr>
      <vt:lpstr>Terms</vt:lpstr>
      <vt:lpstr>Changing Background Color</vt:lpstr>
      <vt:lpstr>Change the Page Background Color </vt:lpstr>
      <vt:lpstr>Horizontal  Rules</vt:lpstr>
      <vt:lpstr>Insert Horizontal Rules</vt:lpstr>
      <vt:lpstr>Use Web-Safe and Custom Colors</vt:lpstr>
      <vt:lpstr>   </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24 – Software Skills</dc:title>
  <dc:creator>Jim Williams</dc:creator>
  <cp:lastModifiedBy>Jim Williams</cp:lastModifiedBy>
  <cp:revision>6</cp:revision>
  <dcterms:created xsi:type="dcterms:W3CDTF">2010-09-27T01:57:57Z</dcterms:created>
  <dcterms:modified xsi:type="dcterms:W3CDTF">2011-09-25T20:44:06Z</dcterms:modified>
</cp:coreProperties>
</file>