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5"/>
  </p:notesMasterIdLst>
  <p:sldIdLst>
    <p:sldId id="256" r:id="rId3"/>
    <p:sldId id="257" r:id="rId4"/>
    <p:sldId id="266" r:id="rId5"/>
    <p:sldId id="258" r:id="rId6"/>
    <p:sldId id="259" r:id="rId7"/>
    <p:sldId id="260" r:id="rId8"/>
    <p:sldId id="261" r:id="rId9"/>
    <p:sldId id="262" r:id="rId10"/>
    <p:sldId id="263" r:id="rId11"/>
    <p:sldId id="264" r:id="rId12"/>
    <p:sldId id="265"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58"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90AD21-78D9-4172-AD17-83A64F33BB71}" type="datetimeFigureOut">
              <a:rPr lang="en-US" smtClean="0"/>
              <a:t>10/9/2011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6FF6F7-D81B-4F4A-A7D7-7FD845D1B938}" type="slidenum">
              <a:rPr lang="en-US" smtClean="0"/>
              <a:t>‹#›</a:t>
            </a:fld>
            <a:endParaRPr lang="en-US"/>
          </a:p>
        </p:txBody>
      </p:sp>
    </p:spTree>
    <p:extLst>
      <p:ext uri="{BB962C8B-B14F-4D97-AF65-F5344CB8AC3E}">
        <p14:creationId xmlns:p14="http://schemas.microsoft.com/office/powerpoint/2010/main" val="2978831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08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smtClean="0"/>
              <a:t>The </a:t>
            </a:r>
            <a:r>
              <a:rPr lang="en-US" b="1" smtClean="0"/>
              <a:t>Rubber Stamp</a:t>
            </a:r>
            <a:r>
              <a:rPr lang="en-US" smtClean="0"/>
              <a:t> tool is a good tool to take the time and demonstrate to the students. They have a hard time figuring this tool out on their own.</a:t>
            </a:r>
          </a:p>
          <a:p>
            <a:pPr eaLnBrk="1" hangingPunct="1">
              <a:spcBef>
                <a:spcPct val="0"/>
              </a:spcBef>
              <a:buFontTx/>
              <a:buChar char="•"/>
            </a:pPr>
            <a:r>
              <a:rPr lang="en-US" b="1" smtClean="0"/>
              <a:t>Filters </a:t>
            </a:r>
            <a:r>
              <a:rPr lang="en-US" smtClean="0"/>
              <a:t>are ready-made effects you can add to objects in a Fireworks document.</a:t>
            </a:r>
          </a:p>
        </p:txBody>
      </p:sp>
      <p:sp>
        <p:nvSpPr>
          <p:cNvPr id="1116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21020B8-7788-4E5D-9771-80A3FD8ABD2A}" type="slidenum">
              <a:rPr lang="en-US">
                <a:solidFill>
                  <a:prstClr val="black"/>
                </a:solidFill>
              </a:rPr>
              <a:pPr>
                <a:defRPr/>
              </a:pPr>
              <a:t>3</a:t>
            </a:fld>
            <a:endParaRPr lang="en-US"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89FF667C-086D-4C2F-85AD-C80709B4F2D9}" type="datetimeFigureOut">
              <a:rPr lang="en-US" smtClean="0"/>
              <a:t>10/9/2011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A1379E68-91E1-47EC-9E48-68D25CABE38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9FF667C-086D-4C2F-85AD-C80709B4F2D9}" type="datetimeFigureOut">
              <a:rPr lang="en-US" smtClean="0"/>
              <a:t>10/9/2011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1379E68-91E1-47EC-9E48-68D25CABE38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9FF667C-086D-4C2F-85AD-C80709B4F2D9}" type="datetimeFigureOut">
              <a:rPr lang="en-US" smtClean="0"/>
              <a:t>10/9/2011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1379E68-91E1-47EC-9E48-68D25CABE386}"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5" name="Rounded Rectangle 4"/>
          <p:cNvSpPr/>
          <p:nvPr/>
        </p:nvSpPr>
        <p:spPr>
          <a:xfrm>
            <a:off x="65088" y="69850"/>
            <a:ext cx="9013825" cy="6691313"/>
          </a:xfrm>
          <a:prstGeom prst="roundRect">
            <a:avLst>
              <a:gd name="adj" fmla="val 4929"/>
            </a:avLst>
          </a:prstGeom>
          <a:ln w="12700" cap="sq" cmpd="sng" algn="ctr">
            <a:solidFill>
              <a:schemeClr val="accent1">
                <a:lumMod val="5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fontAlgn="base">
              <a:spcBef>
                <a:spcPct val="0"/>
              </a:spcBef>
              <a:spcAft>
                <a:spcPct val="0"/>
              </a:spcAft>
              <a:defRPr/>
            </a:pPr>
            <a:r>
              <a:rPr lang="en-US" dirty="0">
                <a:solidFill>
                  <a:prstClr val="white"/>
                </a:solidFill>
                <a:latin typeface="Times New Roman" pitchFamily="18" charset="0"/>
              </a:rPr>
              <a:t>Copyright © 2010 Pearson Education, Inc.      Publishing as Prentice Hall</a:t>
            </a:r>
            <a:endParaRPr lang="en-US" sz="1600" dirty="0">
              <a:solidFill>
                <a:prstClr val="white"/>
              </a:solidFill>
              <a:latin typeface="Times New Roman" pitchFamily="18" charset="0"/>
            </a:endParaRPr>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edit Master subtitle style</a:t>
            </a:r>
            <a:endParaRPr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a:xfrm>
            <a:off x="5181600" y="6248400"/>
            <a:ext cx="3543300" cy="476250"/>
          </a:xfrm>
        </p:spPr>
        <p:txBody>
          <a:bodyPr/>
          <a:lstStyle>
            <a:lvl1pPr>
              <a:defRPr dirty="0"/>
            </a:lvl1pPr>
          </a:lstStyle>
          <a:p>
            <a:pPr>
              <a:defRPr/>
            </a:pPr>
            <a:r>
              <a:rPr lang="en-US">
                <a:solidFill>
                  <a:srgbClr val="676A55"/>
                </a:solidFill>
              </a:rPr>
              <a:t>Copyright © 2010 Pearson Education, Inc.      Publishing as Prentice Hall </a:t>
            </a:r>
          </a:p>
        </p:txBody>
      </p:sp>
      <p:sp>
        <p:nvSpPr>
          <p:cNvPr id="12" name="Footer Placeholder 16"/>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a:defRPr/>
            </a:pPr>
            <a:fld id="{2F61462B-D13C-4BC8-82B0-21C55D4A15D1}" type="slidenum">
              <a:rPr lang="en-US"/>
              <a:pPr>
                <a:defRPr/>
              </a:pPr>
              <a:t>‹#›</a:t>
            </a:fld>
            <a:endParaRPr lang="en-US" dirty="0"/>
          </a:p>
        </p:txBody>
      </p:sp>
    </p:spTree>
    <p:extLst>
      <p:ext uri="{BB962C8B-B14F-4D97-AF65-F5344CB8AC3E}">
        <p14:creationId xmlns:p14="http://schemas.microsoft.com/office/powerpoint/2010/main" val="3021657347"/>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a:xfrm>
            <a:off x="152400" y="6324600"/>
            <a:ext cx="304800" cy="304800"/>
          </a:xfrm>
        </p:spPr>
        <p:txBody>
          <a:bodyPr/>
          <a:lstStyle>
            <a:lvl1pPr>
              <a:defRPr/>
            </a:lvl1pPr>
          </a:lstStyle>
          <a:p>
            <a:pPr>
              <a:defRPr/>
            </a:pPr>
            <a:fld id="{DBEE14B3-B0AB-4D01-97CF-647DE92872BF}" type="slidenum">
              <a:rPr lang="en-US"/>
              <a:pPr>
                <a:defRPr/>
              </a:pPr>
              <a:t>‹#›</a:t>
            </a:fld>
            <a:endParaRPr lang="en-US" dirty="0"/>
          </a:p>
        </p:txBody>
      </p:sp>
    </p:spTree>
    <p:extLst>
      <p:ext uri="{BB962C8B-B14F-4D97-AF65-F5344CB8AC3E}">
        <p14:creationId xmlns:p14="http://schemas.microsoft.com/office/powerpoint/2010/main" val="6866678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dirty="0" smtClean="0"/>
              <a:t>Click to edit Master text styles</a:t>
            </a:r>
          </a:p>
        </p:txBody>
      </p:sp>
      <p:sp>
        <p:nvSpPr>
          <p:cNvPr id="9" name="Date Placeholder 3"/>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10" name="Footer Placeholder 4"/>
          <p:cNvSpPr>
            <a:spLocks noGrp="1"/>
          </p:cNvSpPr>
          <p:nvPr>
            <p:ph type="ftr" sz="quarter" idx="11"/>
          </p:nvPr>
        </p:nvSpPr>
        <p:spPr>
          <a:xfrm>
            <a:off x="800100" y="6172200"/>
            <a:ext cx="4000500" cy="457200"/>
          </a:xfrm>
        </p:spPr>
        <p:txBody>
          <a:bodyPr/>
          <a:lstStyle>
            <a:lvl1pPr>
              <a:defRPr dirty="0"/>
            </a:lvl1pPr>
          </a:lstStyle>
          <a:p>
            <a:pPr>
              <a:defRPr/>
            </a:pPr>
            <a:endParaRPr lang="en-US">
              <a:solidFill>
                <a:srgbClr val="676A55"/>
              </a:solidFill>
            </a:endParaRPr>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3C0BA307-186D-4A9F-B99B-57208907DAB0}" type="slidenum">
              <a:rPr lang="en-US"/>
              <a:pPr>
                <a:defRPr/>
              </a:pPr>
              <a:t>‹#›</a:t>
            </a:fld>
            <a:endParaRPr lang="en-US" dirty="0"/>
          </a:p>
        </p:txBody>
      </p:sp>
    </p:spTree>
    <p:extLst>
      <p:ext uri="{BB962C8B-B14F-4D97-AF65-F5344CB8AC3E}">
        <p14:creationId xmlns:p14="http://schemas.microsoft.com/office/powerpoint/2010/main" val="1585694365"/>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10"/>
          <p:cNvSpPr>
            <a:spLocks noGrp="1"/>
          </p:cNvSpPr>
          <p:nvPr>
            <p:ph sz="quarter" idx="2"/>
          </p:nvPr>
        </p:nvSpPr>
        <p:spPr>
          <a:xfrm>
            <a:off x="4933950" y="1447800"/>
            <a:ext cx="374904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6"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7" name="Slide Number Placeholder 22"/>
          <p:cNvSpPr>
            <a:spLocks noGrp="1"/>
          </p:cNvSpPr>
          <p:nvPr>
            <p:ph type="sldNum" sz="quarter" idx="12"/>
          </p:nvPr>
        </p:nvSpPr>
        <p:spPr/>
        <p:txBody>
          <a:bodyPr/>
          <a:lstStyle>
            <a:lvl1pPr>
              <a:defRPr/>
            </a:lvl1pPr>
          </a:lstStyle>
          <a:p>
            <a:pPr>
              <a:defRPr/>
            </a:pPr>
            <a:fld id="{6A3897C9-5F1C-4B05-8F6E-78301998B1B7}" type="slidenum">
              <a:rPr lang="en-US"/>
              <a:pPr>
                <a:defRPr/>
              </a:pPr>
              <a:t>‹#›</a:t>
            </a:fld>
            <a:endParaRPr lang="en-US" dirty="0"/>
          </a:p>
        </p:txBody>
      </p:sp>
    </p:spTree>
    <p:extLst>
      <p:ext uri="{BB962C8B-B14F-4D97-AF65-F5344CB8AC3E}">
        <p14:creationId xmlns:p14="http://schemas.microsoft.com/office/powerpoint/2010/main" val="16889170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12"/>
          <p:cNvSpPr>
            <a:spLocks noGrp="1"/>
          </p:cNvSpPr>
          <p:nvPr>
            <p:ph sz="half" idx="4"/>
          </p:nvPr>
        </p:nvSpPr>
        <p:spPr>
          <a:xfrm>
            <a:off x="4953000" y="2247900"/>
            <a:ext cx="3733800" cy="3886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8"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9" name="Slide Number Placeholder 22"/>
          <p:cNvSpPr>
            <a:spLocks noGrp="1"/>
          </p:cNvSpPr>
          <p:nvPr>
            <p:ph type="sldNum" sz="quarter" idx="12"/>
          </p:nvPr>
        </p:nvSpPr>
        <p:spPr/>
        <p:txBody>
          <a:bodyPr/>
          <a:lstStyle>
            <a:lvl1pPr>
              <a:defRPr/>
            </a:lvl1pPr>
          </a:lstStyle>
          <a:p>
            <a:pPr>
              <a:defRPr/>
            </a:pPr>
            <a:fld id="{913AE3FD-DD95-45F0-9A52-F27BCEEAF1DF}" type="slidenum">
              <a:rPr lang="en-US"/>
              <a:pPr>
                <a:defRPr/>
              </a:pPr>
              <a:t>‹#›</a:t>
            </a:fld>
            <a:endParaRPr lang="en-US" dirty="0"/>
          </a:p>
        </p:txBody>
      </p:sp>
    </p:spTree>
    <p:extLst>
      <p:ext uri="{BB962C8B-B14F-4D97-AF65-F5344CB8AC3E}">
        <p14:creationId xmlns:p14="http://schemas.microsoft.com/office/powerpoint/2010/main" val="35877835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4"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5" name="Slide Number Placeholder 22"/>
          <p:cNvSpPr>
            <a:spLocks noGrp="1"/>
          </p:cNvSpPr>
          <p:nvPr>
            <p:ph type="sldNum" sz="quarter" idx="12"/>
          </p:nvPr>
        </p:nvSpPr>
        <p:spPr/>
        <p:txBody>
          <a:bodyPr/>
          <a:lstStyle>
            <a:lvl1pPr>
              <a:defRPr/>
            </a:lvl1pPr>
          </a:lstStyle>
          <a:p>
            <a:pPr>
              <a:defRPr/>
            </a:pPr>
            <a:fld id="{EF96B243-BA1D-4C56-A3A5-F998C28CFAA8}" type="slidenum">
              <a:rPr lang="en-US"/>
              <a:pPr>
                <a:defRPr/>
              </a:pPr>
              <a:t>‹#›</a:t>
            </a:fld>
            <a:endParaRPr lang="en-US" dirty="0"/>
          </a:p>
        </p:txBody>
      </p:sp>
    </p:spTree>
    <p:extLst>
      <p:ext uri="{BB962C8B-B14F-4D97-AF65-F5344CB8AC3E}">
        <p14:creationId xmlns:p14="http://schemas.microsoft.com/office/powerpoint/2010/main" val="34095533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3"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4" name="Slide Number Placeholder 22"/>
          <p:cNvSpPr>
            <a:spLocks noGrp="1"/>
          </p:cNvSpPr>
          <p:nvPr>
            <p:ph type="sldNum" sz="quarter" idx="12"/>
          </p:nvPr>
        </p:nvSpPr>
        <p:spPr/>
        <p:txBody>
          <a:bodyPr/>
          <a:lstStyle>
            <a:lvl1pPr>
              <a:defRPr/>
            </a:lvl1pPr>
          </a:lstStyle>
          <a:p>
            <a:pPr>
              <a:defRPr/>
            </a:pPr>
            <a:fld id="{D0EAC12A-CD26-4DED-9955-686253491968}" type="slidenum">
              <a:rPr lang="en-US"/>
              <a:pPr>
                <a:defRPr/>
              </a:pPr>
              <a:t>‹#›</a:t>
            </a:fld>
            <a:endParaRPr lang="en-US" dirty="0"/>
          </a:p>
        </p:txBody>
      </p:sp>
    </p:spTree>
    <p:extLst>
      <p:ext uri="{BB962C8B-B14F-4D97-AF65-F5344CB8AC3E}">
        <p14:creationId xmlns:p14="http://schemas.microsoft.com/office/powerpoint/2010/main" val="4092255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dirty="0"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4"/>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8" name="Footer Placeholder 5"/>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9" name="Slide Number Placeholder 6"/>
          <p:cNvSpPr>
            <a:spLocks noGrp="1"/>
          </p:cNvSpPr>
          <p:nvPr>
            <p:ph type="sldNum" sz="quarter" idx="12"/>
          </p:nvPr>
        </p:nvSpPr>
        <p:spPr/>
        <p:txBody>
          <a:bodyPr/>
          <a:lstStyle>
            <a:lvl1pPr>
              <a:defRPr/>
            </a:lvl1pPr>
          </a:lstStyle>
          <a:p>
            <a:pPr>
              <a:defRPr/>
            </a:pPr>
            <a:fld id="{4BD0FD68-B706-4787-A1EC-7005311B73E5}" type="slidenum">
              <a:rPr lang="en-US"/>
              <a:pPr>
                <a:defRPr/>
              </a:pPr>
              <a:t>‹#›</a:t>
            </a:fld>
            <a:endParaRPr lang="en-US" dirty="0"/>
          </a:p>
        </p:txBody>
      </p:sp>
    </p:spTree>
    <p:extLst>
      <p:ext uri="{BB962C8B-B14F-4D97-AF65-F5344CB8AC3E}">
        <p14:creationId xmlns:p14="http://schemas.microsoft.com/office/powerpoint/2010/main" val="3328220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9FF667C-086D-4C2F-85AD-C80709B4F2D9}" type="datetimeFigureOut">
              <a:rPr lang="en-US" smtClean="0"/>
              <a:t>10/9/2011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1379E68-91E1-47EC-9E48-68D25CABE386}"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dirty="0"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8" name="Date Placeholder 4"/>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9" name="Footer Placeholder 5"/>
          <p:cNvSpPr>
            <a:spLocks noGrp="1"/>
          </p:cNvSpPr>
          <p:nvPr>
            <p:ph type="ftr" sz="quarter" idx="11"/>
          </p:nvPr>
        </p:nvSpPr>
        <p:spPr>
          <a:xfrm>
            <a:off x="914400" y="6172200"/>
            <a:ext cx="3886200" cy="457200"/>
          </a:xfrm>
        </p:spPr>
        <p:txBody>
          <a:bodyPr/>
          <a:lstStyle>
            <a:lvl1pPr>
              <a:defRPr dirty="0"/>
            </a:lvl1pPr>
          </a:lstStyle>
          <a:p>
            <a:pPr>
              <a:defRPr/>
            </a:pPr>
            <a:endParaRPr lang="en-US">
              <a:solidFill>
                <a:srgbClr val="676A55"/>
              </a:solidFill>
            </a:endParaRPr>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E828E479-2F9C-42FF-81AB-7FD1A79E6C99}" type="slidenum">
              <a:rPr lang="en-US"/>
              <a:pPr>
                <a:defRPr/>
              </a:pPr>
              <a:t>‹#›</a:t>
            </a:fld>
            <a:endParaRPr lang="en-US" dirty="0"/>
          </a:p>
        </p:txBody>
      </p:sp>
    </p:spTree>
    <p:extLst>
      <p:ext uri="{BB962C8B-B14F-4D97-AF65-F5344CB8AC3E}">
        <p14:creationId xmlns:p14="http://schemas.microsoft.com/office/powerpoint/2010/main" val="5514776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p:txBody>
          <a:bodyPr/>
          <a:lstStyle>
            <a:lvl1pPr>
              <a:defRPr/>
            </a:lvl1pPr>
          </a:lstStyle>
          <a:p>
            <a:pPr>
              <a:defRPr/>
            </a:pPr>
            <a:fld id="{ABB34F2F-C2AF-4EA6-B966-9578658008A3}" type="slidenum">
              <a:rPr lang="en-US"/>
              <a:pPr>
                <a:defRPr/>
              </a:pPr>
              <a:t>‹#›</a:t>
            </a:fld>
            <a:endParaRPr lang="en-US" dirty="0"/>
          </a:p>
        </p:txBody>
      </p:sp>
    </p:spTree>
    <p:extLst>
      <p:ext uri="{BB962C8B-B14F-4D97-AF65-F5344CB8AC3E}">
        <p14:creationId xmlns:p14="http://schemas.microsoft.com/office/powerpoint/2010/main" val="21978967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p:txBody>
          <a:bodyPr/>
          <a:lstStyle>
            <a:lvl1pPr>
              <a:defRPr/>
            </a:lvl1pPr>
          </a:lstStyle>
          <a:p>
            <a:pPr>
              <a:defRPr/>
            </a:pPr>
            <a:fld id="{B211DCD7-D02E-4799-8C9A-2EC65892EA05}" type="slidenum">
              <a:rPr lang="en-US"/>
              <a:pPr>
                <a:defRPr/>
              </a:pPr>
              <a:t>‹#›</a:t>
            </a:fld>
            <a:endParaRPr lang="en-US" dirty="0"/>
          </a:p>
        </p:txBody>
      </p:sp>
    </p:spTree>
    <p:extLst>
      <p:ext uri="{BB962C8B-B14F-4D97-AF65-F5344CB8AC3E}">
        <p14:creationId xmlns:p14="http://schemas.microsoft.com/office/powerpoint/2010/main" val="1597973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9FF667C-086D-4C2F-85AD-C80709B4F2D9}" type="datetimeFigureOut">
              <a:rPr lang="en-US" smtClean="0"/>
              <a:t>10/9/2011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1379E68-91E1-47EC-9E48-68D25CABE38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9FF667C-086D-4C2F-85AD-C80709B4F2D9}" type="datetimeFigureOut">
              <a:rPr lang="en-US" smtClean="0"/>
              <a:t>10/9/2011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1379E68-91E1-47EC-9E48-68D25CABE38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9FF667C-086D-4C2F-85AD-C80709B4F2D9}" type="datetimeFigureOut">
              <a:rPr lang="en-US" smtClean="0"/>
              <a:t>10/9/2011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A1379E68-91E1-47EC-9E48-68D25CABE38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9FF667C-086D-4C2F-85AD-C80709B4F2D9}" type="datetimeFigureOut">
              <a:rPr lang="en-US" smtClean="0"/>
              <a:t>10/9/2011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1379E68-91E1-47EC-9E48-68D25CABE38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89FF667C-086D-4C2F-85AD-C80709B4F2D9}" type="datetimeFigureOut">
              <a:rPr lang="en-US" smtClean="0"/>
              <a:t>10/9/2011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A1379E68-91E1-47EC-9E48-68D25CABE38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9FF667C-086D-4C2F-85AD-C80709B4F2D9}" type="datetimeFigureOut">
              <a:rPr lang="en-US" smtClean="0"/>
              <a:t>10/9/2011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1379E68-91E1-47EC-9E48-68D25CABE38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9FF667C-086D-4C2F-85AD-C80709B4F2D9}" type="datetimeFigureOut">
              <a:rPr lang="en-US" smtClean="0"/>
              <a:t>10/9/2011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1379E68-91E1-47EC-9E48-68D25CABE386}" type="slidenum">
              <a:rPr lang="en-US" smtClean="0"/>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89FF667C-086D-4C2F-85AD-C80709B4F2D9}" type="datetimeFigureOut">
              <a:rPr lang="en-US" smtClean="0"/>
              <a:t>10/9/2011</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A1379E68-91E1-47EC-9E48-68D25CABE38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8" name="Rounded Rectangle 7"/>
          <p:cNvSpPr/>
          <p:nvPr/>
        </p:nvSpPr>
        <p:spPr>
          <a:xfrm>
            <a:off x="63500" y="69850"/>
            <a:ext cx="9013825" cy="6692900"/>
          </a:xfrm>
          <a:prstGeom prst="roundRect">
            <a:avLst>
              <a:gd name="adj" fmla="val 4929"/>
            </a:avLst>
          </a:prstGeom>
          <a:ln w="12700" cap="sq" cmpd="sng" algn="ctr">
            <a:solidFill>
              <a:schemeClr val="accent1">
                <a:lumMod val="5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1028" name="Title Placeholder 21"/>
          <p:cNvSpPr>
            <a:spLocks noGrp="1"/>
          </p:cNvSpPr>
          <p:nvPr>
            <p:ph type="title"/>
          </p:nvPr>
        </p:nvSpPr>
        <p:spPr bwMode="auto">
          <a:xfrm>
            <a:off x="914400" y="27463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dirty="0">
                <a:solidFill>
                  <a:schemeClr val="tx2"/>
                </a:solidFill>
                <a:latin typeface="Times New Roman" pitchFamily="18" charset="0"/>
                <a:cs typeface="+mn-cs"/>
              </a:defRPr>
            </a:lvl1pPr>
          </a:lstStyle>
          <a:p>
            <a:pPr>
              <a:defRPr/>
            </a:pPr>
            <a:r>
              <a:rPr lang="en-US">
                <a:solidFill>
                  <a:srgbClr val="676A55"/>
                </a:solidFill>
              </a:rPr>
              <a:t>Copyright © 2010 Pearson Education, Inc.      Publishing as Prentice Hall </a:t>
            </a: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dirty="0">
                <a:solidFill>
                  <a:schemeClr val="tx2"/>
                </a:solidFill>
                <a:latin typeface="Times New Roman" pitchFamily="18" charset="0"/>
                <a:cs typeface="+mn-cs"/>
              </a:defRPr>
            </a:lvl1pPr>
          </a:lstStyle>
          <a:p>
            <a:pPr>
              <a:defRPr/>
            </a:pPr>
            <a:endParaRPr lang="en-US">
              <a:solidFill>
                <a:srgbClr val="676A55"/>
              </a:solidFill>
            </a:endParaRPr>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a:solidFill>
                  <a:srgbClr val="FFFFFF"/>
                </a:solidFill>
                <a:latin typeface="+mj-lt"/>
                <a:ea typeface="+mj-ea"/>
                <a:cs typeface="+mj-cs"/>
              </a:defRPr>
            </a:lvl1pPr>
          </a:lstStyle>
          <a:p>
            <a:pPr>
              <a:defRPr/>
            </a:pPr>
            <a:fld id="{2FC8C99E-60B8-430C-AF6D-FA3DADEEBEE3}" type="slidenum">
              <a:rPr lang="en-US"/>
              <a:pPr>
                <a:defRPr/>
              </a:pPr>
              <a:t>‹#›</a:t>
            </a:fld>
            <a:endParaRPr lang="en-US" dirty="0"/>
          </a:p>
        </p:txBody>
      </p:sp>
    </p:spTree>
    <p:extLst>
      <p:ext uri="{BB962C8B-B14F-4D97-AF65-F5344CB8AC3E}">
        <p14:creationId xmlns:p14="http://schemas.microsoft.com/office/powerpoint/2010/main" val="147749811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pitchFamily="34" charset="0"/>
        </a:defRPr>
      </a:lvl2pPr>
      <a:lvl3pPr algn="l" rtl="0" eaLnBrk="0" fontAlgn="base" hangingPunct="0">
        <a:spcBef>
          <a:spcPct val="0"/>
        </a:spcBef>
        <a:spcAft>
          <a:spcPct val="0"/>
        </a:spcAft>
        <a:defRPr sz="4000">
          <a:solidFill>
            <a:schemeClr val="tx2"/>
          </a:solidFill>
          <a:latin typeface="Franklin Gothic Book" pitchFamily="34" charset="0"/>
        </a:defRPr>
      </a:lvl3pPr>
      <a:lvl4pPr algn="l" rtl="0" eaLnBrk="0" fontAlgn="base" hangingPunct="0">
        <a:spcBef>
          <a:spcPct val="0"/>
        </a:spcBef>
        <a:spcAft>
          <a:spcPct val="0"/>
        </a:spcAft>
        <a:defRPr sz="4000">
          <a:solidFill>
            <a:schemeClr val="tx2"/>
          </a:solidFill>
          <a:latin typeface="Franklin Gothic Book" pitchFamily="34" charset="0"/>
        </a:defRPr>
      </a:lvl4pPr>
      <a:lvl5pPr algn="l" rtl="0" eaLnBrk="0" fontAlgn="base" hangingPunct="0">
        <a:spcBef>
          <a:spcPct val="0"/>
        </a:spcBef>
        <a:spcAft>
          <a:spcPct val="0"/>
        </a:spcAft>
        <a:defRPr sz="4000">
          <a:solidFill>
            <a:schemeClr val="tx2"/>
          </a:solidFill>
          <a:latin typeface="Franklin Gothic Book" pitchFamily="34"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Times New Roman" pitchFamily="18" charset="0"/>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Times New Roman" pitchFamily="18" charset="0"/>
          <a:ea typeface="+mn-ea"/>
          <a:cs typeface="+mn-cs"/>
        </a:defRPr>
      </a:lvl2pPr>
      <a:lvl3pPr marL="822325" indent="-228600" algn="l" rtl="0" eaLnBrk="0" fontAlgn="base" hangingPunct="0">
        <a:spcBef>
          <a:spcPts val="375"/>
        </a:spcBef>
        <a:spcAft>
          <a:spcPct val="0"/>
        </a:spcAft>
        <a:buClr>
          <a:srgbClr val="BCCEBD"/>
        </a:buClr>
        <a:buSzPct val="85000"/>
        <a:buFont typeface="Wingdings 2" pitchFamily="18" charset="2"/>
        <a:buChar char=""/>
        <a:defRPr sz="2000" kern="1200">
          <a:solidFill>
            <a:schemeClr val="tx1"/>
          </a:solidFill>
          <a:latin typeface="Times New Roman" pitchFamily="18" charset="0"/>
          <a:ea typeface="+mn-ea"/>
          <a:cs typeface="+mn-cs"/>
        </a:defRPr>
      </a:lvl3pPr>
      <a:lvl4pPr marL="1096963" indent="-228600" algn="l" rtl="0" eaLnBrk="0" fontAlgn="base" hangingPunct="0">
        <a:spcBef>
          <a:spcPts val="375"/>
        </a:spcBef>
        <a:spcAft>
          <a:spcPct val="0"/>
        </a:spcAft>
        <a:buClr>
          <a:srgbClr val="A8CDD7"/>
        </a:buClr>
        <a:buSzPct val="80000"/>
        <a:buFont typeface="Wingdings 2" pitchFamily="18" charset="2"/>
        <a:buChar char=""/>
        <a:defRPr sz="2000" kern="1200">
          <a:solidFill>
            <a:schemeClr val="tx1"/>
          </a:solidFill>
          <a:latin typeface="Times New Roman" pitchFamily="18" charset="0"/>
          <a:ea typeface="+mn-ea"/>
          <a:cs typeface="+mn-cs"/>
        </a:defRPr>
      </a:lvl4pPr>
      <a:lvl5pPr marL="1371600" indent="-228600" algn="l" rtl="0" eaLnBrk="0" fontAlgn="base" hangingPunct="0">
        <a:spcBef>
          <a:spcPts val="375"/>
        </a:spcBef>
        <a:spcAft>
          <a:spcPct val="0"/>
        </a:spcAft>
        <a:buClr>
          <a:srgbClr val="A8CDD7"/>
        </a:buClr>
        <a:buChar char="o"/>
        <a:defRPr sz="2000" kern="1200">
          <a:solidFill>
            <a:schemeClr val="tx1"/>
          </a:solidFill>
          <a:latin typeface="Times New Roman" pitchFamily="18" charset="0"/>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3.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02920" y="5181600"/>
            <a:ext cx="8183880" cy="853440"/>
          </a:xfrm>
        </p:spPr>
        <p:txBody>
          <a:bodyPr>
            <a:normAutofit/>
          </a:bodyPr>
          <a:lstStyle/>
          <a:p>
            <a:pPr algn="ctr"/>
            <a:r>
              <a:rPr lang="en-US" sz="4400" dirty="0" smtClean="0">
                <a:latin typeface="Bookman Old Style" pitchFamily="18" charset="0"/>
              </a:rPr>
              <a:t>Exercise 27 - Skills</a:t>
            </a:r>
            <a:endParaRPr lang="en-US" sz="4400" dirty="0">
              <a:latin typeface="Bookman Old Style" pitchFamily="18" charset="0"/>
            </a:endParaRPr>
          </a:p>
        </p:txBody>
      </p:sp>
      <p:sp>
        <p:nvSpPr>
          <p:cNvPr id="5" name="Content Placeholder 4"/>
          <p:cNvSpPr>
            <a:spLocks noGrp="1"/>
          </p:cNvSpPr>
          <p:nvPr>
            <p:ph idx="1"/>
          </p:nvPr>
        </p:nvSpPr>
        <p:spPr>
          <a:xfrm>
            <a:off x="502920" y="530352"/>
            <a:ext cx="8183880" cy="4575048"/>
          </a:xfrm>
        </p:spPr>
        <p:txBody>
          <a:bodyPr>
            <a:noAutofit/>
          </a:bodyPr>
          <a:lstStyle/>
          <a:p>
            <a:pPr>
              <a:buNone/>
            </a:pPr>
            <a:r>
              <a:rPr lang="en-US" sz="2900" dirty="0" smtClean="0">
                <a:latin typeface="Bookman Old Style" pitchFamily="18" charset="0"/>
              </a:rPr>
              <a:t>Knowing basic image editing techniques for bitmap images. Such as adjusting brightness and contrast and applying filters, gives you a foundation of skills for your Web graphics work.</a:t>
            </a:r>
          </a:p>
          <a:p>
            <a:pPr>
              <a:buNone/>
            </a:pPr>
            <a:r>
              <a:rPr lang="en-US" sz="2900" dirty="0" smtClean="0">
                <a:latin typeface="Bookman Old Style" pitchFamily="18" charset="0"/>
              </a:rPr>
              <a:t>You can add a few special techniques to your skill set by learning to modify images with the Burn, Dodge, Smudge, and Rubber Stamp tools.</a:t>
            </a:r>
            <a:endParaRPr lang="en-US" sz="2900" dirty="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blinds(horizontal)">
                                      <p:cBhvr>
                                        <p:cTn id="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181600"/>
            <a:ext cx="8183880" cy="853440"/>
          </a:xfrm>
        </p:spPr>
        <p:txBody>
          <a:bodyPr>
            <a:normAutofit/>
          </a:bodyPr>
          <a:lstStyle/>
          <a:p>
            <a:pPr algn="ctr"/>
            <a:r>
              <a:rPr lang="en-US" sz="4400" dirty="0" smtClean="0">
                <a:latin typeface="Bookman Old Style" pitchFamily="18" charset="0"/>
              </a:rPr>
              <a:t>Use the Smudge Tool</a:t>
            </a:r>
            <a:endParaRPr lang="en-US" sz="4400" dirty="0">
              <a:latin typeface="Bookman Old Style" pitchFamily="18" charset="0"/>
            </a:endParaRPr>
          </a:p>
        </p:txBody>
      </p:sp>
      <p:sp>
        <p:nvSpPr>
          <p:cNvPr id="3" name="Content Placeholder 2"/>
          <p:cNvSpPr>
            <a:spLocks noGrp="1"/>
          </p:cNvSpPr>
          <p:nvPr>
            <p:ph idx="1"/>
          </p:nvPr>
        </p:nvSpPr>
        <p:spPr>
          <a:xfrm>
            <a:off x="502920" y="530352"/>
            <a:ext cx="8183880" cy="4803648"/>
          </a:xfrm>
        </p:spPr>
        <p:txBody>
          <a:bodyPr>
            <a:noAutofit/>
          </a:bodyPr>
          <a:lstStyle/>
          <a:p>
            <a:r>
              <a:rPr lang="en-US" sz="3400" dirty="0" smtClean="0">
                <a:latin typeface="Bookman Old Style" pitchFamily="18" charset="0"/>
              </a:rPr>
              <a:t>The Smudge tool blends nearby objects by pushing colors together at the pointer position.</a:t>
            </a:r>
          </a:p>
          <a:p>
            <a:r>
              <a:rPr lang="en-US" sz="3400" dirty="0" smtClean="0">
                <a:latin typeface="Bookman Old Style" pitchFamily="18" charset="0"/>
              </a:rPr>
              <a:t>You might want to use the Smudge tool when you want to cover up or hide an unwanted object in your image.</a:t>
            </a:r>
          </a:p>
          <a:p>
            <a:r>
              <a:rPr lang="en-US" sz="3400" dirty="0" smtClean="0">
                <a:latin typeface="Bookman Old Style" pitchFamily="18" charset="0"/>
              </a:rPr>
              <a:t>Use the Property Inspector to set options for the Smudge tool.</a:t>
            </a:r>
            <a:endParaRPr lang="en-US" sz="3400" dirty="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smtClean="0">
                <a:latin typeface="Bookman Old Style" pitchFamily="18" charset="0"/>
              </a:rPr>
              <a:t>Use the Smudge Tool</a:t>
            </a:r>
            <a:endParaRPr lang="en-US" sz="4400" dirty="0"/>
          </a:p>
        </p:txBody>
      </p:sp>
      <p:sp>
        <p:nvSpPr>
          <p:cNvPr id="3" name="Content Placeholder 2"/>
          <p:cNvSpPr>
            <a:spLocks noGrp="1"/>
          </p:cNvSpPr>
          <p:nvPr>
            <p:ph idx="1"/>
          </p:nvPr>
        </p:nvSpPr>
        <p:spPr>
          <a:xfrm>
            <a:off x="502920" y="530352"/>
            <a:ext cx="8183880" cy="4727448"/>
          </a:xfrm>
        </p:spPr>
        <p:txBody>
          <a:bodyPr>
            <a:normAutofit fontScale="85000" lnSpcReduction="10000"/>
          </a:bodyPr>
          <a:lstStyle/>
          <a:p>
            <a:r>
              <a:rPr lang="en-US" sz="3600" dirty="0" smtClean="0">
                <a:latin typeface="Bookman Old Style" pitchFamily="18" charset="0"/>
              </a:rPr>
              <a:t>The changes you can make include these:</a:t>
            </a:r>
          </a:p>
          <a:p>
            <a:pPr lvl="2"/>
            <a:r>
              <a:rPr lang="en-US" sz="3600" dirty="0" smtClean="0">
                <a:latin typeface="Bookman Old Style" pitchFamily="18" charset="0"/>
              </a:rPr>
              <a:t>Change the size of the tool</a:t>
            </a:r>
          </a:p>
          <a:p>
            <a:pPr lvl="2"/>
            <a:r>
              <a:rPr lang="en-US" sz="3600" dirty="0" smtClean="0">
                <a:latin typeface="Bookman Old Style" pitchFamily="18" charset="0"/>
              </a:rPr>
              <a:t>Set the softness of the tool’s edges</a:t>
            </a:r>
          </a:p>
          <a:p>
            <a:pPr lvl="2"/>
            <a:r>
              <a:rPr lang="en-US" sz="3600" dirty="0" smtClean="0">
                <a:latin typeface="Bookman Old Style" pitchFamily="18" charset="0"/>
              </a:rPr>
              <a:t>Choose a round or square shape</a:t>
            </a:r>
          </a:p>
          <a:p>
            <a:pPr lvl="2"/>
            <a:r>
              <a:rPr lang="en-US" sz="3600" dirty="0" smtClean="0">
                <a:latin typeface="Bookman Old Style" pitchFamily="18" charset="0"/>
              </a:rPr>
              <a:t>Set the pressure to determine the strength of the tool</a:t>
            </a:r>
          </a:p>
          <a:p>
            <a:pPr lvl="2"/>
            <a:r>
              <a:rPr lang="en-US" sz="3600" dirty="0" smtClean="0">
                <a:latin typeface="Bookman Old Style" pitchFamily="18" charset="0"/>
              </a:rPr>
              <a:t>Choose the smudge color</a:t>
            </a:r>
          </a:p>
          <a:p>
            <a:pPr lvl="2"/>
            <a:r>
              <a:rPr lang="en-US" sz="3600" dirty="0" smtClean="0">
                <a:latin typeface="Bookman Old Style" pitchFamily="18" charset="0"/>
              </a:rPr>
              <a:t>Select Use entire document to smudge using colors from all layers</a:t>
            </a:r>
            <a:endParaRPr lang="en-US" sz="3600" dirty="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2"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6"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4724400"/>
            <a:ext cx="8183880" cy="1143000"/>
          </a:xfrm>
        </p:spPr>
        <p:txBody>
          <a:bodyPr>
            <a:normAutofit/>
          </a:bodyPr>
          <a:lstStyle/>
          <a:p>
            <a:pPr algn="ctr"/>
            <a:r>
              <a:rPr lang="en-US" sz="6000" dirty="0" smtClean="0">
                <a:latin typeface="Bookman Old Style" pitchFamily="18" charset="0"/>
              </a:rPr>
              <a:t>ASSIGNMENT</a:t>
            </a:r>
            <a:endParaRPr lang="en-US" sz="6000" dirty="0">
              <a:latin typeface="Bookman Old Style" pitchFamily="18" charset="0"/>
            </a:endParaRPr>
          </a:p>
        </p:txBody>
      </p:sp>
      <p:sp>
        <p:nvSpPr>
          <p:cNvPr id="3" name="Content Placeholder 2"/>
          <p:cNvSpPr>
            <a:spLocks noGrp="1"/>
          </p:cNvSpPr>
          <p:nvPr>
            <p:ph idx="1"/>
          </p:nvPr>
        </p:nvSpPr>
        <p:spPr/>
        <p:txBody>
          <a:bodyPr>
            <a:normAutofit/>
          </a:bodyPr>
          <a:lstStyle/>
          <a:p>
            <a:pPr algn="ctr"/>
            <a:r>
              <a:rPr lang="en-US" sz="5400" b="1" dirty="0" smtClean="0">
                <a:latin typeface="Bookman Old Style" pitchFamily="18" charset="0"/>
              </a:rPr>
              <a:t>Page 144</a:t>
            </a:r>
          </a:p>
          <a:p>
            <a:pPr algn="ctr"/>
            <a:r>
              <a:rPr lang="en-US" sz="5400" b="1" dirty="0" smtClean="0">
                <a:latin typeface="Bookman Old Style" pitchFamily="18" charset="0"/>
              </a:rPr>
              <a:t>Sitka_spruce.png</a:t>
            </a:r>
          </a:p>
          <a:p>
            <a:pPr algn="ctr"/>
            <a:r>
              <a:rPr lang="en-US" sz="5400" b="1" smtClean="0">
                <a:latin typeface="Bookman Old Style" pitchFamily="18" charset="0"/>
              </a:rPr>
              <a:t>S_27_sitka_spruce_xx.png</a:t>
            </a:r>
            <a:endParaRPr lang="en-US" sz="5400" b="1">
              <a:latin typeface="Bookman Old Style" pitchFamily="18" charset="0"/>
            </a:endParaRPr>
          </a:p>
        </p:txBody>
      </p:sp>
    </p:spTree>
    <p:extLst>
      <p:ext uri="{BB962C8B-B14F-4D97-AF65-F5344CB8AC3E}">
        <p14:creationId xmlns:p14="http://schemas.microsoft.com/office/powerpoint/2010/main" val="6123534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smtClean="0">
                <a:latin typeface="Bookman Old Style" pitchFamily="18" charset="0"/>
              </a:rPr>
              <a:t>Exercise 27 - Terms</a:t>
            </a:r>
            <a:endParaRPr lang="en-US" sz="4400" dirty="0">
              <a:latin typeface="Bookman Old Style" pitchFamily="18" charset="0"/>
            </a:endParaRPr>
          </a:p>
        </p:txBody>
      </p:sp>
      <p:sp>
        <p:nvSpPr>
          <p:cNvPr id="3" name="Content Placeholder 2"/>
          <p:cNvSpPr>
            <a:spLocks noGrp="1"/>
          </p:cNvSpPr>
          <p:nvPr>
            <p:ph idx="1"/>
          </p:nvPr>
        </p:nvSpPr>
        <p:spPr/>
        <p:txBody>
          <a:bodyPr>
            <a:normAutofit lnSpcReduction="10000"/>
          </a:bodyPr>
          <a:lstStyle/>
          <a:p>
            <a:r>
              <a:rPr lang="en-US" sz="3600" b="1" dirty="0" smtClean="0">
                <a:latin typeface="Bookman Old Style" pitchFamily="18" charset="0"/>
              </a:rPr>
              <a:t>Brightness – </a:t>
            </a:r>
            <a:r>
              <a:rPr lang="en-US" sz="3600" dirty="0" smtClean="0">
                <a:latin typeface="Bookman Old Style" pitchFamily="18" charset="0"/>
              </a:rPr>
              <a:t>The amount of light in an image.</a:t>
            </a:r>
          </a:p>
          <a:p>
            <a:r>
              <a:rPr lang="en-US" sz="3600" b="1" dirty="0" smtClean="0">
                <a:latin typeface="Bookman Old Style" pitchFamily="18" charset="0"/>
              </a:rPr>
              <a:t>Contrast – </a:t>
            </a:r>
            <a:r>
              <a:rPr lang="en-US" sz="3600" dirty="0" smtClean="0">
                <a:latin typeface="Bookman Old Style" pitchFamily="18" charset="0"/>
              </a:rPr>
              <a:t>The difference between the light and dark areas of an image.</a:t>
            </a:r>
          </a:p>
          <a:p>
            <a:r>
              <a:rPr lang="en-US" sz="3600" b="1" dirty="0" smtClean="0">
                <a:latin typeface="Bookman Old Style" pitchFamily="18" charset="0"/>
              </a:rPr>
              <a:t>Filters – </a:t>
            </a:r>
            <a:r>
              <a:rPr lang="en-US" sz="3600" dirty="0" smtClean="0">
                <a:latin typeface="Bookman Old Style" pitchFamily="18" charset="0"/>
              </a:rPr>
              <a:t>Enhancements you can add to objects in a Fireworks document</a:t>
            </a:r>
            <a:endParaRPr lang="en-US" sz="3600" b="1" dirty="0">
              <a:latin typeface="Bookman Old Style"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381000" y="6475413"/>
            <a:ext cx="6477000" cy="306387"/>
          </a:xfrm>
          <a:prstGeom prst="rect">
            <a:avLst/>
          </a:prstGeom>
        </p:spPr>
        <p:txBody>
          <a:bodyPr>
            <a:spAutoFit/>
          </a:bodyPr>
          <a:lstStyle/>
          <a:p>
            <a:pPr>
              <a:defRPr/>
            </a:pPr>
            <a:r>
              <a:rPr lang="en-US" sz="1400" dirty="0">
                <a:solidFill>
                  <a:srgbClr val="72A376">
                    <a:lumMod val="75000"/>
                  </a:srgbClr>
                </a:solidFill>
                <a:latin typeface="Times New Roman" pitchFamily="18" charset="0"/>
                <a:cs typeface="Arial" charset="0"/>
              </a:rPr>
              <a:t>Work with Graphic Elements and Templates : Lesson  4, Exercise 27</a:t>
            </a:r>
          </a:p>
        </p:txBody>
      </p:sp>
      <p:sp>
        <p:nvSpPr>
          <p:cNvPr id="23" name="Title 1"/>
          <p:cNvSpPr>
            <a:spLocks noGrp="1"/>
          </p:cNvSpPr>
          <p:nvPr>
            <p:ph type="title"/>
          </p:nvPr>
        </p:nvSpPr>
        <p:spPr>
          <a:xfrm>
            <a:off x="838200" y="76200"/>
            <a:ext cx="7772400" cy="731838"/>
          </a:xfrm>
          <a:ln>
            <a:miter lim="800000"/>
            <a:headEnd/>
            <a:tailEnd/>
          </a:ln>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eaLnBrk="1" fontAlgn="auto" hangingPunct="1">
              <a:spcAft>
                <a:spcPts val="0"/>
              </a:spcAft>
              <a:defRPr/>
            </a:pPr>
            <a:r>
              <a:rPr lang="en-US" sz="3600" b="1"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ea typeface="+mn-ea"/>
                <a:cs typeface="+mn-cs"/>
              </a:rPr>
              <a:t>Basic Image Editing Techniques</a:t>
            </a:r>
          </a:p>
        </p:txBody>
      </p:sp>
      <p:cxnSp>
        <p:nvCxnSpPr>
          <p:cNvPr id="10" name="Straight Connector 9"/>
          <p:cNvCxnSpPr/>
          <p:nvPr/>
        </p:nvCxnSpPr>
        <p:spPr>
          <a:xfrm rot="5400000">
            <a:off x="2247901" y="3467100"/>
            <a:ext cx="4648200" cy="3175"/>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pic>
        <p:nvPicPr>
          <p:cNvPr id="4608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10200" y="990600"/>
            <a:ext cx="3624263" cy="1681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p:cNvSpPr/>
          <p:nvPr/>
        </p:nvSpPr>
        <p:spPr>
          <a:xfrm>
            <a:off x="150813" y="968375"/>
            <a:ext cx="5183187" cy="23082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marL="342900" indent="-342900">
              <a:buFont typeface="Arial" pitchFamily="34" charset="0"/>
              <a:buChar char="•"/>
              <a:defRPr/>
            </a:pPr>
            <a:r>
              <a:rPr lang="en-US" sz="1600" dirty="0">
                <a:solidFill>
                  <a:prstClr val="white"/>
                </a:solidFill>
                <a:latin typeface="Times New Roman" pitchFamily="18" charset="0"/>
              </a:rPr>
              <a:t>You can apply </a:t>
            </a:r>
            <a:r>
              <a:rPr lang="en-US" sz="1600" b="1" dirty="0">
                <a:solidFill>
                  <a:prstClr val="white"/>
                </a:solidFill>
                <a:latin typeface="Times New Roman" pitchFamily="18" charset="0"/>
              </a:rPr>
              <a:t>filters</a:t>
            </a:r>
            <a:r>
              <a:rPr lang="en-US" sz="1600" dirty="0">
                <a:solidFill>
                  <a:prstClr val="white"/>
                </a:solidFill>
                <a:latin typeface="Times New Roman" pitchFamily="18" charset="0"/>
              </a:rPr>
              <a:t> to bitmap objects, vector objects, or text objects.</a:t>
            </a:r>
          </a:p>
          <a:p>
            <a:pPr marL="342900" indent="-342900">
              <a:buFont typeface="Arial" pitchFamily="34" charset="0"/>
              <a:buChar char="•"/>
              <a:defRPr/>
            </a:pPr>
            <a:r>
              <a:rPr lang="en-US" sz="1600" dirty="0">
                <a:solidFill>
                  <a:prstClr val="white"/>
                </a:solidFill>
                <a:latin typeface="Times New Roman" pitchFamily="18" charset="0"/>
              </a:rPr>
              <a:t>When you apply a filter by using the Filters menu, the filter is destructive, meaning the change is made to the object instantly and you cannot modify the properties of the filter.</a:t>
            </a:r>
          </a:p>
          <a:p>
            <a:pPr marL="342900" indent="-342900">
              <a:buFont typeface="Arial" pitchFamily="34" charset="0"/>
              <a:buChar char="•"/>
              <a:defRPr/>
            </a:pPr>
            <a:r>
              <a:rPr lang="en-US" sz="1600" dirty="0">
                <a:solidFill>
                  <a:prstClr val="white"/>
                </a:solidFill>
                <a:latin typeface="Times New Roman" pitchFamily="18" charset="0"/>
              </a:rPr>
              <a:t>You can also apply live filters by using the Property inspector. When you use a live filter, you can continue to work with and modify the settings of the filter.</a:t>
            </a:r>
          </a:p>
        </p:txBody>
      </p:sp>
      <p:sp>
        <p:nvSpPr>
          <p:cNvPr id="12" name="Rectangle 11"/>
          <p:cNvSpPr/>
          <p:nvPr/>
        </p:nvSpPr>
        <p:spPr>
          <a:xfrm>
            <a:off x="6477000" y="4953000"/>
            <a:ext cx="2362200" cy="11398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a:defRPr/>
            </a:pPr>
            <a:r>
              <a:rPr lang="en-US" sz="1700" dirty="0">
                <a:solidFill>
                  <a:prstClr val="white"/>
                </a:solidFill>
                <a:latin typeface="Times New Roman" pitchFamily="18" charset="0"/>
              </a:rPr>
              <a:t>The </a:t>
            </a:r>
            <a:r>
              <a:rPr lang="en-US" sz="1700" b="1" dirty="0">
                <a:solidFill>
                  <a:prstClr val="white"/>
                </a:solidFill>
                <a:latin typeface="Times New Roman" pitchFamily="18" charset="0"/>
              </a:rPr>
              <a:t>Burn</a:t>
            </a:r>
            <a:r>
              <a:rPr lang="en-US" sz="1700" dirty="0">
                <a:solidFill>
                  <a:prstClr val="white"/>
                </a:solidFill>
                <a:latin typeface="Times New Roman" pitchFamily="18" charset="0"/>
              </a:rPr>
              <a:t> tool darkens a part of an image; the </a:t>
            </a:r>
            <a:r>
              <a:rPr lang="en-US" sz="1700" b="1" dirty="0">
                <a:solidFill>
                  <a:prstClr val="white"/>
                </a:solidFill>
                <a:latin typeface="Times New Roman" pitchFamily="18" charset="0"/>
              </a:rPr>
              <a:t>Dodge</a:t>
            </a:r>
            <a:r>
              <a:rPr lang="en-US" sz="1700" dirty="0">
                <a:solidFill>
                  <a:prstClr val="white"/>
                </a:solidFill>
                <a:latin typeface="Times New Roman" pitchFamily="18" charset="0"/>
              </a:rPr>
              <a:t> tool lightens a part of an image.</a:t>
            </a:r>
          </a:p>
        </p:txBody>
      </p:sp>
      <p:sp>
        <p:nvSpPr>
          <p:cNvPr id="13" name="Rectangle 12"/>
          <p:cNvSpPr/>
          <p:nvPr/>
        </p:nvSpPr>
        <p:spPr>
          <a:xfrm>
            <a:off x="152400" y="3429000"/>
            <a:ext cx="6172200" cy="2708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marL="342900" indent="-342900">
              <a:buFont typeface="Arial" pitchFamily="34" charset="0"/>
              <a:buChar char="•"/>
              <a:defRPr/>
            </a:pPr>
            <a:r>
              <a:rPr lang="en-US" sz="1700" dirty="0">
                <a:solidFill>
                  <a:prstClr val="white"/>
                </a:solidFill>
                <a:latin typeface="Times New Roman" pitchFamily="18" charset="0"/>
              </a:rPr>
              <a:t>The</a:t>
            </a:r>
            <a:r>
              <a:rPr lang="en-US" sz="1700" b="1" dirty="0">
                <a:solidFill>
                  <a:prstClr val="white"/>
                </a:solidFill>
                <a:latin typeface="Times New Roman" pitchFamily="18" charset="0"/>
              </a:rPr>
              <a:t> Rubber Stamp </a:t>
            </a:r>
            <a:r>
              <a:rPr lang="en-US" sz="1700" dirty="0">
                <a:solidFill>
                  <a:prstClr val="white"/>
                </a:solidFill>
                <a:latin typeface="Times New Roman" pitchFamily="18" charset="0"/>
              </a:rPr>
              <a:t>tool enables you to create a kind of “rubber stamp” of a selected area of your image so that you can apply the same effect to other areas of the document. </a:t>
            </a:r>
          </a:p>
          <a:p>
            <a:pPr marL="342900" indent="-342900">
              <a:buFont typeface="Arial" pitchFamily="34" charset="0"/>
              <a:buChar char="•"/>
              <a:defRPr/>
            </a:pPr>
            <a:r>
              <a:rPr lang="en-US" sz="1700" dirty="0">
                <a:solidFill>
                  <a:prstClr val="white"/>
                </a:solidFill>
                <a:latin typeface="Times New Roman" pitchFamily="18" charset="0"/>
              </a:rPr>
              <a:t>You begin by selecting the Rubber Stamp tool. Choose the brush size and edge softness in the Property inspector. Then press the Alt Key as you click the place you want to copy. A blue crosshair appears at the point you clicked.</a:t>
            </a:r>
          </a:p>
          <a:p>
            <a:pPr marL="342900" indent="-342900">
              <a:buFont typeface="Arial" pitchFamily="34" charset="0"/>
              <a:buChar char="•"/>
              <a:defRPr/>
            </a:pPr>
            <a:r>
              <a:rPr lang="en-US" sz="1700" dirty="0">
                <a:solidFill>
                  <a:prstClr val="white"/>
                </a:solidFill>
                <a:latin typeface="Times New Roman" pitchFamily="18" charset="0"/>
              </a:rPr>
              <a:t>Click and drag to make the copy. The copy destination appears marked with a blue circle, and you can paint the image with the selected portion of the object.</a:t>
            </a:r>
          </a:p>
        </p:txBody>
      </p:sp>
      <p:pic>
        <p:nvPicPr>
          <p:cNvPr id="4608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91400" y="3505200"/>
            <a:ext cx="1247775"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09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43600" y="2743200"/>
            <a:ext cx="15906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Slide Number Placeholder 13"/>
          <p:cNvSpPr>
            <a:spLocks noGrp="1"/>
          </p:cNvSpPr>
          <p:nvPr>
            <p:ph type="sldNum" sz="quarter" idx="12"/>
          </p:nvPr>
        </p:nvSpPr>
        <p:spPr/>
        <p:txBody>
          <a:bodyPr/>
          <a:lstStyle/>
          <a:p>
            <a:pPr>
              <a:defRPr/>
            </a:pPr>
            <a:fld id="{CCACA8A0-521A-498A-8270-81293374EA20}" type="slidenum">
              <a:rPr lang="en-US" smtClean="0"/>
              <a:pPr>
                <a:defRPr/>
              </a:pPr>
              <a:t>3</a:t>
            </a:fld>
            <a:endParaRPr lang="en-US" dirty="0"/>
          </a:p>
        </p:txBody>
      </p:sp>
      <p:sp>
        <p:nvSpPr>
          <p:cNvPr id="15" name="Date Placeholder 14"/>
          <p:cNvSpPr>
            <a:spLocks noGrp="1"/>
          </p:cNvSpPr>
          <p:nvPr>
            <p:ph type="dt" sz="quarter" idx="10"/>
          </p:nvPr>
        </p:nvSpPr>
        <p:spPr>
          <a:xfrm>
            <a:off x="5486400" y="6191250"/>
            <a:ext cx="3429000" cy="476250"/>
          </a:xfrm>
        </p:spPr>
        <p:txBody>
          <a:bodyPr/>
          <a:lstStyle/>
          <a:p>
            <a:pPr>
              <a:defRPr/>
            </a:pPr>
            <a:r>
              <a:rPr lang="en-US">
                <a:solidFill>
                  <a:srgbClr val="676A55"/>
                </a:solidFill>
              </a:rPr>
              <a:t>Copyright © 2010 Pearson Education, </a:t>
            </a:r>
            <a:r>
              <a:rPr lang="en-US" smtClean="0">
                <a:solidFill>
                  <a:srgbClr val="676A55"/>
                </a:solidFill>
              </a:rPr>
              <a:t>Inc.      </a:t>
            </a:r>
            <a:r>
              <a:rPr lang="en-US">
                <a:solidFill>
                  <a:srgbClr val="676A55"/>
                </a:solidFill>
              </a:rPr>
              <a:t>Publishing as Prentice Hall. </a:t>
            </a:r>
          </a:p>
        </p:txBody>
      </p:sp>
    </p:spTree>
    <p:extLst>
      <p:ext uri="{BB962C8B-B14F-4D97-AF65-F5344CB8AC3E}">
        <p14:creationId xmlns:p14="http://schemas.microsoft.com/office/powerpoint/2010/main" val="19039998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883920"/>
          </a:xfrm>
        </p:spPr>
        <p:txBody>
          <a:bodyPr>
            <a:normAutofit/>
          </a:bodyPr>
          <a:lstStyle/>
          <a:p>
            <a:pPr algn="ctr"/>
            <a:r>
              <a:rPr lang="en-US" sz="3800" dirty="0" smtClean="0">
                <a:latin typeface="Bookman Old Style" pitchFamily="18" charset="0"/>
              </a:rPr>
              <a:t>Adjust Brightness </a:t>
            </a:r>
            <a:r>
              <a:rPr lang="en-US" sz="3800" dirty="0" smtClean="0">
                <a:latin typeface="Bookman Old Style" pitchFamily="18" charset="0"/>
              </a:rPr>
              <a:t>and Contrast</a:t>
            </a:r>
            <a:endParaRPr lang="en-US" sz="3800" dirty="0">
              <a:latin typeface="Bookman Old Style" pitchFamily="18" charset="0"/>
            </a:endParaRPr>
          </a:p>
        </p:txBody>
      </p:sp>
      <p:sp>
        <p:nvSpPr>
          <p:cNvPr id="3" name="Content Placeholder 2"/>
          <p:cNvSpPr>
            <a:spLocks noGrp="1"/>
          </p:cNvSpPr>
          <p:nvPr>
            <p:ph idx="1"/>
          </p:nvPr>
        </p:nvSpPr>
        <p:spPr>
          <a:xfrm>
            <a:off x="502920" y="530352"/>
            <a:ext cx="8183880" cy="4879848"/>
          </a:xfrm>
        </p:spPr>
        <p:txBody>
          <a:bodyPr>
            <a:noAutofit/>
          </a:bodyPr>
          <a:lstStyle/>
          <a:p>
            <a:r>
              <a:rPr lang="en-US" dirty="0" smtClean="0">
                <a:latin typeface="Bookman Old Style" pitchFamily="18" charset="0"/>
              </a:rPr>
              <a:t>You make changes to the brightness and contrast of your bitmap images by choosing Adjust Color and then Brightness/Contrast from the Filters menu.</a:t>
            </a:r>
          </a:p>
          <a:p>
            <a:r>
              <a:rPr lang="en-US" dirty="0" smtClean="0">
                <a:latin typeface="Bookman Old Style" pitchFamily="18" charset="0"/>
              </a:rPr>
              <a:t>In the Brightness/Contrast dialog box, drag the sliders to adjust the color and brightness.  You can also type a specific value in the boxes if you choose.</a:t>
            </a:r>
          </a:p>
          <a:p>
            <a:r>
              <a:rPr lang="en-US" dirty="0" smtClean="0">
                <a:latin typeface="Bookman Old Style" pitchFamily="18" charset="0"/>
              </a:rPr>
              <a:t>Make sure you leave the Preview checkbox selected so that you can immediately see the effect of your changes.</a:t>
            </a:r>
          </a:p>
          <a:p>
            <a:r>
              <a:rPr lang="en-US" dirty="0" smtClean="0">
                <a:latin typeface="Bookman Old Style" pitchFamily="18" charset="0"/>
              </a:rPr>
              <a:t> </a:t>
            </a:r>
            <a:endParaRPr lang="en-US" dirty="0" smtClean="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5"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down)">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5"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heckerboard(down)">
                                      <p:cBhvr>
                                        <p:cTn id="17"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486400"/>
            <a:ext cx="8183880" cy="548640"/>
          </a:xfrm>
        </p:spPr>
        <p:txBody>
          <a:bodyPr>
            <a:normAutofit fontScale="90000"/>
          </a:bodyPr>
          <a:lstStyle/>
          <a:p>
            <a:pPr algn="ctr"/>
            <a:r>
              <a:rPr lang="en-US" sz="4400" dirty="0" smtClean="0">
                <a:latin typeface="Bookman Old Style" pitchFamily="18" charset="0"/>
              </a:rPr>
              <a:t>Apply Filters</a:t>
            </a:r>
            <a:endParaRPr lang="en-US" sz="4400" dirty="0">
              <a:latin typeface="Bookman Old Style" pitchFamily="18" charset="0"/>
            </a:endParaRPr>
          </a:p>
        </p:txBody>
      </p:sp>
      <p:sp>
        <p:nvSpPr>
          <p:cNvPr id="3" name="Content Placeholder 2"/>
          <p:cNvSpPr>
            <a:spLocks noGrp="1"/>
          </p:cNvSpPr>
          <p:nvPr>
            <p:ph idx="1"/>
          </p:nvPr>
        </p:nvSpPr>
        <p:spPr>
          <a:xfrm>
            <a:off x="502920" y="530352"/>
            <a:ext cx="8183880" cy="4956048"/>
          </a:xfrm>
        </p:spPr>
        <p:txBody>
          <a:bodyPr>
            <a:normAutofit lnSpcReduction="10000"/>
          </a:bodyPr>
          <a:lstStyle/>
          <a:p>
            <a:r>
              <a:rPr lang="en-US" sz="2600" dirty="0" smtClean="0">
                <a:latin typeface="Bookman Old Style" pitchFamily="18" charset="0"/>
              </a:rPr>
              <a:t> </a:t>
            </a:r>
            <a:r>
              <a:rPr lang="en-US" sz="2700" dirty="0" smtClean="0">
                <a:latin typeface="Bookman Old Style" pitchFamily="18" charset="0"/>
              </a:rPr>
              <a:t>A filter enables you to add a ready-made enhancement to the selection.</a:t>
            </a:r>
          </a:p>
          <a:p>
            <a:r>
              <a:rPr lang="en-US" sz="2700" dirty="0" smtClean="0">
                <a:latin typeface="Bookman Old Style" pitchFamily="18" charset="0"/>
              </a:rPr>
              <a:t>You can apply filters to bitmap objects, vector objects, or text objects.</a:t>
            </a:r>
          </a:p>
          <a:p>
            <a:r>
              <a:rPr lang="en-US" sz="2700" dirty="0" smtClean="0">
                <a:latin typeface="Bookman Old Style" pitchFamily="18" charset="0"/>
              </a:rPr>
              <a:t>When you apply a filter by using the Filters menu, the filter is destructive, meaning the change is made to the object instantly and you cannot modify the properties of the filter.</a:t>
            </a:r>
          </a:p>
          <a:p>
            <a:r>
              <a:rPr lang="en-US" sz="2700" dirty="0" smtClean="0">
                <a:latin typeface="Bookman Old Style" pitchFamily="18" charset="0"/>
              </a:rPr>
              <a:t>Use </a:t>
            </a:r>
            <a:r>
              <a:rPr lang="en-US" sz="2700" dirty="0" err="1" smtClean="0">
                <a:latin typeface="Bookman Old Style" pitchFamily="18" charset="0"/>
              </a:rPr>
              <a:t>Ctrl+Z</a:t>
            </a:r>
            <a:r>
              <a:rPr lang="en-US" sz="2700" dirty="0" smtClean="0">
                <a:latin typeface="Bookman Old Style" pitchFamily="18" charset="0"/>
              </a:rPr>
              <a:t> or the Edit&gt;Indo menu command to reverse a filter effect you don’t like.</a:t>
            </a:r>
          </a:p>
          <a:p>
            <a:r>
              <a:rPr lang="en-US" sz="2700" dirty="0" smtClean="0">
                <a:latin typeface="Bookman Old Style" pitchFamily="18" charset="0"/>
              </a:rPr>
              <a:t>You can also apply filters by using the Property Inspector.</a:t>
            </a:r>
            <a:endParaRPr lang="en-US" sz="2700" dirty="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heckerboard(across)">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heckerboard(across)">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257800"/>
            <a:ext cx="8183880" cy="777240"/>
          </a:xfrm>
        </p:spPr>
        <p:txBody>
          <a:bodyPr>
            <a:normAutofit/>
          </a:bodyPr>
          <a:lstStyle/>
          <a:p>
            <a:pPr algn="ctr"/>
            <a:r>
              <a:rPr lang="en-US" sz="4400" dirty="0" smtClean="0">
                <a:latin typeface="Bookman Old Style" pitchFamily="18" charset="0"/>
              </a:rPr>
              <a:t>Sharpen and Blur an Image</a:t>
            </a:r>
            <a:endParaRPr lang="en-US" sz="4400" dirty="0">
              <a:latin typeface="Bookman Old Style" pitchFamily="18" charset="0"/>
            </a:endParaRPr>
          </a:p>
        </p:txBody>
      </p:sp>
      <p:sp>
        <p:nvSpPr>
          <p:cNvPr id="3" name="Content Placeholder 2"/>
          <p:cNvSpPr>
            <a:spLocks noGrp="1"/>
          </p:cNvSpPr>
          <p:nvPr>
            <p:ph idx="1"/>
          </p:nvPr>
        </p:nvSpPr>
        <p:spPr>
          <a:xfrm>
            <a:off x="502920" y="530352"/>
            <a:ext cx="8183880" cy="4727448"/>
          </a:xfrm>
        </p:spPr>
        <p:txBody>
          <a:bodyPr>
            <a:normAutofit/>
          </a:bodyPr>
          <a:lstStyle/>
          <a:p>
            <a:r>
              <a:rPr lang="en-US" sz="3600" dirty="0" smtClean="0">
                <a:latin typeface="Bookman Old Style" pitchFamily="18" charset="0"/>
              </a:rPr>
              <a:t>Sharpening an image helps bring a fuzzy object into focus.</a:t>
            </a:r>
          </a:p>
          <a:p>
            <a:r>
              <a:rPr lang="en-US" sz="3600" dirty="0" smtClean="0">
                <a:latin typeface="Bookman Old Style" pitchFamily="18" charset="0"/>
              </a:rPr>
              <a:t>The Sharpen tool is one of the hidden tools found behind the blur tool in the Bitmap section of the Tools panel.</a:t>
            </a:r>
          </a:p>
          <a:p>
            <a:r>
              <a:rPr lang="en-US" sz="3600" dirty="0" smtClean="0">
                <a:latin typeface="Bookman Old Style" pitchFamily="18" charset="0"/>
              </a:rPr>
              <a:t>Blurring an image is the opposite of sharpening.</a:t>
            </a:r>
          </a:p>
          <a:p>
            <a:endParaRPr lang="en-US" sz="3600" dirty="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vertic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181600"/>
            <a:ext cx="8183880" cy="853440"/>
          </a:xfrm>
        </p:spPr>
        <p:txBody>
          <a:bodyPr>
            <a:normAutofit/>
          </a:bodyPr>
          <a:lstStyle/>
          <a:p>
            <a:pPr algn="ctr"/>
            <a:r>
              <a:rPr lang="en-US" sz="4400" dirty="0" smtClean="0">
                <a:latin typeface="Bookman Old Style" pitchFamily="18" charset="0"/>
              </a:rPr>
              <a:t>Sharpen and Blur an Image</a:t>
            </a:r>
            <a:endParaRPr lang="en-US" sz="4400" dirty="0"/>
          </a:p>
        </p:txBody>
      </p:sp>
      <p:sp>
        <p:nvSpPr>
          <p:cNvPr id="3" name="Content Placeholder 2"/>
          <p:cNvSpPr>
            <a:spLocks noGrp="1"/>
          </p:cNvSpPr>
          <p:nvPr>
            <p:ph idx="1"/>
          </p:nvPr>
        </p:nvSpPr>
        <p:spPr>
          <a:xfrm>
            <a:off x="502920" y="530352"/>
            <a:ext cx="8183880" cy="4651248"/>
          </a:xfrm>
        </p:spPr>
        <p:txBody>
          <a:bodyPr>
            <a:normAutofit lnSpcReduction="10000"/>
          </a:bodyPr>
          <a:lstStyle/>
          <a:p>
            <a:pPr>
              <a:buNone/>
            </a:pPr>
            <a:r>
              <a:rPr lang="en-US" sz="3600" dirty="0" smtClean="0">
                <a:latin typeface="Bookman Old Style" pitchFamily="18" charset="0"/>
              </a:rPr>
              <a:t>Fireworks includes six different blur filters:</a:t>
            </a:r>
          </a:p>
          <a:p>
            <a:pPr lvl="1"/>
            <a:r>
              <a:rPr lang="en-US" sz="3600" dirty="0" smtClean="0">
                <a:latin typeface="Bookman Old Style" pitchFamily="18" charset="0"/>
              </a:rPr>
              <a:t>Blur</a:t>
            </a:r>
          </a:p>
          <a:p>
            <a:pPr lvl="1"/>
            <a:r>
              <a:rPr lang="en-US" sz="3600" dirty="0" smtClean="0">
                <a:latin typeface="Bookman Old Style" pitchFamily="18" charset="0"/>
              </a:rPr>
              <a:t>Blur More</a:t>
            </a:r>
          </a:p>
          <a:p>
            <a:pPr lvl="1"/>
            <a:r>
              <a:rPr lang="en-US" sz="3600" dirty="0" smtClean="0">
                <a:latin typeface="Bookman Old Style" pitchFamily="18" charset="0"/>
              </a:rPr>
              <a:t>Gaussian Blur</a:t>
            </a:r>
          </a:p>
          <a:p>
            <a:pPr lvl="1"/>
            <a:r>
              <a:rPr lang="en-US" sz="3600" dirty="0" smtClean="0">
                <a:latin typeface="Bookman Old Style" pitchFamily="18" charset="0"/>
              </a:rPr>
              <a:t>Motion Blur</a:t>
            </a:r>
          </a:p>
          <a:p>
            <a:pPr lvl="1"/>
            <a:r>
              <a:rPr lang="en-US" sz="3600" dirty="0" smtClean="0">
                <a:latin typeface="Bookman Old Style" pitchFamily="18" charset="0"/>
              </a:rPr>
              <a:t>Radial Blur</a:t>
            </a:r>
          </a:p>
          <a:p>
            <a:pPr lvl="1"/>
            <a:r>
              <a:rPr lang="en-US" sz="3600" dirty="0" smtClean="0">
                <a:latin typeface="Bookman Old Style" pitchFamily="18" charset="0"/>
              </a:rPr>
              <a:t>Zoom Blur</a:t>
            </a:r>
            <a:endParaRPr lang="en-US" sz="3600" dirty="0">
              <a:latin typeface="Bookman Old Style"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257800"/>
            <a:ext cx="8183880" cy="777240"/>
          </a:xfrm>
        </p:spPr>
        <p:txBody>
          <a:bodyPr>
            <a:normAutofit fontScale="90000"/>
          </a:bodyPr>
          <a:lstStyle/>
          <a:p>
            <a:pPr algn="ctr"/>
            <a:r>
              <a:rPr lang="en-US" sz="4400" dirty="0" smtClean="0">
                <a:latin typeface="Bookman Old Style" pitchFamily="18" charset="0"/>
              </a:rPr>
              <a:t>Use the Burn and Dodge Tools</a:t>
            </a:r>
            <a:endParaRPr lang="en-US" sz="4400" dirty="0">
              <a:latin typeface="Bookman Old Style" pitchFamily="18" charset="0"/>
            </a:endParaRPr>
          </a:p>
        </p:txBody>
      </p:sp>
      <p:sp>
        <p:nvSpPr>
          <p:cNvPr id="3" name="Content Placeholder 2"/>
          <p:cNvSpPr>
            <a:spLocks noGrp="1"/>
          </p:cNvSpPr>
          <p:nvPr>
            <p:ph idx="1"/>
          </p:nvPr>
        </p:nvSpPr>
        <p:spPr>
          <a:xfrm>
            <a:off x="502920" y="530352"/>
            <a:ext cx="8183880" cy="4879848"/>
          </a:xfrm>
        </p:spPr>
        <p:txBody>
          <a:bodyPr>
            <a:noAutofit/>
          </a:bodyPr>
          <a:lstStyle/>
          <a:p>
            <a:r>
              <a:rPr lang="en-US" sz="3400" dirty="0" smtClean="0">
                <a:latin typeface="Bookman Old Style" pitchFamily="18" charset="0"/>
              </a:rPr>
              <a:t>The Burn tool and the Dodge tool are hidden tools behind the Blur tool.</a:t>
            </a:r>
          </a:p>
          <a:p>
            <a:r>
              <a:rPr lang="en-US" sz="3400" dirty="0" smtClean="0">
                <a:latin typeface="Bookman Old Style" pitchFamily="18" charset="0"/>
              </a:rPr>
              <a:t>The Burn tool darkens a part of the image.</a:t>
            </a:r>
          </a:p>
          <a:p>
            <a:r>
              <a:rPr lang="en-US" sz="3400" dirty="0" smtClean="0">
                <a:latin typeface="Bookman Old Style" pitchFamily="18" charset="0"/>
              </a:rPr>
              <a:t>The Dodge tool lightens a part of the image.</a:t>
            </a:r>
          </a:p>
          <a:p>
            <a:r>
              <a:rPr lang="en-US" sz="3400" dirty="0" smtClean="0">
                <a:latin typeface="Bookman Old Style" pitchFamily="18" charset="0"/>
              </a:rPr>
              <a:t>Use burn and Dodge tools to adjust selected areas of an image.</a:t>
            </a:r>
            <a:endParaRPr lang="en-US" sz="3400" dirty="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257800"/>
            <a:ext cx="8183880" cy="777240"/>
          </a:xfrm>
        </p:spPr>
        <p:txBody>
          <a:bodyPr>
            <a:normAutofit/>
          </a:bodyPr>
          <a:lstStyle/>
          <a:p>
            <a:pPr algn="ctr"/>
            <a:r>
              <a:rPr lang="en-US" sz="4400" dirty="0" smtClean="0">
                <a:latin typeface="Bookman Old Style" pitchFamily="18" charset="0"/>
              </a:rPr>
              <a:t>Use the Rubber Stamp Tool</a:t>
            </a:r>
            <a:endParaRPr lang="en-US" sz="4400" dirty="0">
              <a:latin typeface="Bookman Old Style" pitchFamily="18" charset="0"/>
            </a:endParaRPr>
          </a:p>
        </p:txBody>
      </p:sp>
      <p:sp>
        <p:nvSpPr>
          <p:cNvPr id="3" name="Content Placeholder 2"/>
          <p:cNvSpPr>
            <a:spLocks noGrp="1"/>
          </p:cNvSpPr>
          <p:nvPr>
            <p:ph idx="1"/>
          </p:nvPr>
        </p:nvSpPr>
        <p:spPr>
          <a:xfrm>
            <a:off x="502920" y="530352"/>
            <a:ext cx="8183880" cy="4727448"/>
          </a:xfrm>
        </p:spPr>
        <p:txBody>
          <a:bodyPr>
            <a:normAutofit fontScale="92500" lnSpcReduction="20000"/>
          </a:bodyPr>
          <a:lstStyle/>
          <a:p>
            <a:r>
              <a:rPr lang="en-US" dirty="0" smtClean="0">
                <a:latin typeface="Bookman Old Style" pitchFamily="18" charset="0"/>
              </a:rPr>
              <a:t>The Rubber Stamp tool enables you to create a kind of “rubber stamp” of a selection area of your image so you can apply the same effect to other areas of the document.</a:t>
            </a:r>
          </a:p>
          <a:p>
            <a:r>
              <a:rPr lang="en-US" dirty="0" smtClean="0">
                <a:latin typeface="Bookman Old Style" pitchFamily="18" charset="0"/>
              </a:rPr>
              <a:t>You begin by selecting the Rubber Stamp tool. Choose the brush size and edge softness in the Property Inspector.  Then press Alt as you click the place you want to copy.  A blue crosshair appears at the point you clicked.</a:t>
            </a:r>
          </a:p>
          <a:p>
            <a:r>
              <a:rPr lang="en-US" dirty="0" smtClean="0">
                <a:latin typeface="Bookman Old Style" pitchFamily="18" charset="0"/>
              </a:rPr>
              <a:t>Click and drag to make the copy.  The copy destination appears marked with a blue circle, and you can paint the image with the selected portion of the object.</a:t>
            </a:r>
          </a:p>
          <a:p>
            <a:endParaRPr lang="en-US" sz="3600" dirty="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vertic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Equit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57</TotalTime>
  <Words>927</Words>
  <Application>Microsoft Office PowerPoint</Application>
  <PresentationFormat>On-screen Show (4:3)</PresentationFormat>
  <Paragraphs>69</Paragraphs>
  <Slides>12</Slides>
  <Notes>1</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Aspect</vt:lpstr>
      <vt:lpstr>Equity</vt:lpstr>
      <vt:lpstr>Exercise 27 - Skills</vt:lpstr>
      <vt:lpstr>Exercise 27 - Terms</vt:lpstr>
      <vt:lpstr>Basic Image Editing Techniques</vt:lpstr>
      <vt:lpstr>Adjust Brightness and Contrast</vt:lpstr>
      <vt:lpstr>Apply Filters</vt:lpstr>
      <vt:lpstr>Sharpen and Blur an Image</vt:lpstr>
      <vt:lpstr>Sharpen and Blur an Image</vt:lpstr>
      <vt:lpstr>Use the Burn and Dodge Tools</vt:lpstr>
      <vt:lpstr>Use the Rubber Stamp Tool</vt:lpstr>
      <vt:lpstr>Use the Smudge Tool</vt:lpstr>
      <vt:lpstr>Use the Smudge Tool</vt:lpstr>
      <vt:lpstr>ASSIGNMENT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 27 - Skills</dc:title>
  <dc:creator>Jim Williams</dc:creator>
  <cp:lastModifiedBy>Jim Williams</cp:lastModifiedBy>
  <cp:revision>6</cp:revision>
  <dcterms:created xsi:type="dcterms:W3CDTF">2010-10-04T02:18:50Z</dcterms:created>
  <dcterms:modified xsi:type="dcterms:W3CDTF">2011-10-09T21:14:32Z</dcterms:modified>
</cp:coreProperties>
</file>