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9"/>
  </p:notesMasterIdLst>
  <p:sldIdLst>
    <p:sldId id="256" r:id="rId3"/>
    <p:sldId id="257" r:id="rId4"/>
    <p:sldId id="258" r:id="rId5"/>
    <p:sldId id="259" r:id="rId6"/>
    <p:sldId id="260" r:id="rId7"/>
    <p:sldId id="262" r:id="rId8"/>
    <p:sldId id="261" r:id="rId9"/>
    <p:sldId id="263" r:id="rId10"/>
    <p:sldId id="264" r:id="rId11"/>
    <p:sldId id="265" r:id="rId12"/>
    <p:sldId id="266" r:id="rId13"/>
    <p:sldId id="267" r:id="rId14"/>
    <p:sldId id="268" r:id="rId15"/>
    <p:sldId id="269" r:id="rId16"/>
    <p:sldId id="270" r:id="rId17"/>
    <p:sldId id="271" r:id="rId18"/>
    <p:sldId id="273" r:id="rId19"/>
    <p:sldId id="272" r:id="rId20"/>
    <p:sldId id="274" r:id="rId21"/>
    <p:sldId id="275" r:id="rId22"/>
    <p:sldId id="276" r:id="rId23"/>
    <p:sldId id="277" r:id="rId24"/>
    <p:sldId id="278" r:id="rId25"/>
    <p:sldId id="279" r:id="rId26"/>
    <p:sldId id="280" r:id="rId27"/>
    <p:sldId id="28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2E3557-1C5E-41BE-8D2C-8425BF629990}" type="datetimeFigureOut">
              <a:rPr lang="en-US" smtClean="0"/>
              <a:t>10/10/2011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3A53E1-8192-4843-88A0-17D4710A5709}" type="slidenum">
              <a:rPr lang="en-US" smtClean="0"/>
              <a:t>‹#›</a:t>
            </a:fld>
            <a:endParaRPr lang="en-US"/>
          </a:p>
        </p:txBody>
      </p:sp>
    </p:spTree>
    <p:extLst>
      <p:ext uri="{BB962C8B-B14F-4D97-AF65-F5344CB8AC3E}">
        <p14:creationId xmlns:p14="http://schemas.microsoft.com/office/powerpoint/2010/main" val="1355087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59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b="1" smtClean="0"/>
              <a:t>GIF (Graphics Interchange Format) </a:t>
            </a:r>
            <a:r>
              <a:rPr lang="en-US" smtClean="0"/>
              <a:t>A bitmapped image format designed for on-screen viewing of images.</a:t>
            </a:r>
          </a:p>
          <a:p>
            <a:pPr eaLnBrk="1" hangingPunct="1">
              <a:spcBef>
                <a:spcPct val="0"/>
              </a:spcBef>
            </a:pPr>
            <a:r>
              <a:rPr lang="en-US" b="1" smtClean="0"/>
              <a:t>JPEG (Joint Photographic Experts Group) </a:t>
            </a:r>
            <a:r>
              <a:rPr lang="en-US" smtClean="0"/>
              <a:t>A file format particularly suited for Web graphics, such as photos.</a:t>
            </a:r>
          </a:p>
          <a:p>
            <a:pPr eaLnBrk="1" hangingPunct="1">
              <a:spcBef>
                <a:spcPct val="0"/>
              </a:spcBef>
            </a:pPr>
            <a:r>
              <a:rPr lang="en-US" b="1" smtClean="0"/>
              <a:t>PNG (Portable Network Graphic) </a:t>
            </a:r>
            <a:r>
              <a:rPr lang="en-US" smtClean="0"/>
              <a:t>A bitmapped image format designed for easy use of images on the Internet.</a:t>
            </a:r>
          </a:p>
        </p:txBody>
      </p:sp>
      <p:sp>
        <p:nvSpPr>
          <p:cNvPr id="1167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B5266A4-6A3F-40A8-8A02-F389BD30AEE8}" type="slidenum">
              <a:rPr lang="en-US">
                <a:solidFill>
                  <a:prstClr val="black"/>
                </a:solidFill>
              </a:rPr>
              <a:pPr>
                <a:defRPr/>
              </a:pPr>
              <a:t>6</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1D34F77-4464-4396-8E5A-37D314E04699}" type="datetimeFigureOut">
              <a:rPr lang="en-US" smtClean="0"/>
              <a:t>10/10/2011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034D0DE-B96D-4E84-A1FA-AF46C92D38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34D0DE-B96D-4E84-A1FA-AF46C92D38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34D0DE-B96D-4E84-A1FA-AF46C92D38A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5F87E06D-B8C9-4F1D-BCEC-96331EEE4DDD}" type="slidenum">
              <a:rPr lang="en-US"/>
              <a:pPr>
                <a:defRPr/>
              </a:pPr>
              <a:t>‹#›</a:t>
            </a:fld>
            <a:endParaRPr lang="en-US" dirty="0"/>
          </a:p>
        </p:txBody>
      </p:sp>
    </p:spTree>
    <p:extLst>
      <p:ext uri="{BB962C8B-B14F-4D97-AF65-F5344CB8AC3E}">
        <p14:creationId xmlns:p14="http://schemas.microsoft.com/office/powerpoint/2010/main" val="3783608735"/>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EE1F7DC1-EF88-4B20-A966-31349603A2AC}" type="slidenum">
              <a:rPr lang="en-US"/>
              <a:pPr>
                <a:defRPr/>
              </a:pPr>
              <a:t>‹#›</a:t>
            </a:fld>
            <a:endParaRPr lang="en-US" dirty="0"/>
          </a:p>
        </p:txBody>
      </p:sp>
    </p:spTree>
    <p:extLst>
      <p:ext uri="{BB962C8B-B14F-4D97-AF65-F5344CB8AC3E}">
        <p14:creationId xmlns:p14="http://schemas.microsoft.com/office/powerpoint/2010/main" val="16498795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A737B2E-B20E-4557-8A91-4114780F1797}" type="slidenum">
              <a:rPr lang="en-US"/>
              <a:pPr>
                <a:defRPr/>
              </a:pPr>
              <a:t>‹#›</a:t>
            </a:fld>
            <a:endParaRPr lang="en-US" dirty="0"/>
          </a:p>
        </p:txBody>
      </p:sp>
    </p:spTree>
    <p:extLst>
      <p:ext uri="{BB962C8B-B14F-4D97-AF65-F5344CB8AC3E}">
        <p14:creationId xmlns:p14="http://schemas.microsoft.com/office/powerpoint/2010/main" val="29524381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347A0ECB-D053-456D-8939-522D5E465A89}" type="slidenum">
              <a:rPr lang="en-US"/>
              <a:pPr>
                <a:defRPr/>
              </a:pPr>
              <a:t>‹#›</a:t>
            </a:fld>
            <a:endParaRPr lang="en-US" dirty="0"/>
          </a:p>
        </p:txBody>
      </p:sp>
    </p:spTree>
    <p:extLst>
      <p:ext uri="{BB962C8B-B14F-4D97-AF65-F5344CB8AC3E}">
        <p14:creationId xmlns:p14="http://schemas.microsoft.com/office/powerpoint/2010/main" val="3286870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BFFA32C3-70A8-44C6-BFFD-F5472A76765E}" type="slidenum">
              <a:rPr lang="en-US"/>
              <a:pPr>
                <a:defRPr/>
              </a:pPr>
              <a:t>‹#›</a:t>
            </a:fld>
            <a:endParaRPr lang="en-US" dirty="0"/>
          </a:p>
        </p:txBody>
      </p:sp>
    </p:spTree>
    <p:extLst>
      <p:ext uri="{BB962C8B-B14F-4D97-AF65-F5344CB8AC3E}">
        <p14:creationId xmlns:p14="http://schemas.microsoft.com/office/powerpoint/2010/main" val="3223144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5572CFBD-9E6B-4FA5-BC86-DB7ED33DCDB6}" type="slidenum">
              <a:rPr lang="en-US"/>
              <a:pPr>
                <a:defRPr/>
              </a:pPr>
              <a:t>‹#›</a:t>
            </a:fld>
            <a:endParaRPr lang="en-US" dirty="0"/>
          </a:p>
        </p:txBody>
      </p:sp>
    </p:spTree>
    <p:extLst>
      <p:ext uri="{BB962C8B-B14F-4D97-AF65-F5344CB8AC3E}">
        <p14:creationId xmlns:p14="http://schemas.microsoft.com/office/powerpoint/2010/main" val="319120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3B108412-050A-41D8-8FD2-AD49BAAD9EDC}" type="slidenum">
              <a:rPr lang="en-US"/>
              <a:pPr>
                <a:defRPr/>
              </a:pPr>
              <a:t>‹#›</a:t>
            </a:fld>
            <a:endParaRPr lang="en-US" dirty="0"/>
          </a:p>
        </p:txBody>
      </p:sp>
    </p:spTree>
    <p:extLst>
      <p:ext uri="{BB962C8B-B14F-4D97-AF65-F5344CB8AC3E}">
        <p14:creationId xmlns:p14="http://schemas.microsoft.com/office/powerpoint/2010/main" val="618790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44D71F43-07CA-48C0-8AF1-0C24ED93D159}" type="slidenum">
              <a:rPr lang="en-US"/>
              <a:pPr>
                <a:defRPr/>
              </a:pPr>
              <a:t>‹#›</a:t>
            </a:fld>
            <a:endParaRPr lang="en-US" dirty="0"/>
          </a:p>
        </p:txBody>
      </p:sp>
    </p:spTree>
    <p:extLst>
      <p:ext uri="{BB962C8B-B14F-4D97-AF65-F5344CB8AC3E}">
        <p14:creationId xmlns:p14="http://schemas.microsoft.com/office/powerpoint/2010/main" val="833980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34D0DE-B96D-4E84-A1FA-AF46C92D38AB}"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27311764-C7A9-41B4-8B1A-9B66C9EDECA5}" type="slidenum">
              <a:rPr lang="en-US"/>
              <a:pPr>
                <a:defRPr/>
              </a:pPr>
              <a:t>‹#›</a:t>
            </a:fld>
            <a:endParaRPr lang="en-US" dirty="0"/>
          </a:p>
        </p:txBody>
      </p:sp>
    </p:spTree>
    <p:extLst>
      <p:ext uri="{BB962C8B-B14F-4D97-AF65-F5344CB8AC3E}">
        <p14:creationId xmlns:p14="http://schemas.microsoft.com/office/powerpoint/2010/main" val="2307169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7BE291B1-DE55-4581-BF06-6F0B87292ED1}" type="slidenum">
              <a:rPr lang="en-US"/>
              <a:pPr>
                <a:defRPr/>
              </a:pPr>
              <a:t>‹#›</a:t>
            </a:fld>
            <a:endParaRPr lang="en-US" dirty="0"/>
          </a:p>
        </p:txBody>
      </p:sp>
    </p:spTree>
    <p:extLst>
      <p:ext uri="{BB962C8B-B14F-4D97-AF65-F5344CB8AC3E}">
        <p14:creationId xmlns:p14="http://schemas.microsoft.com/office/powerpoint/2010/main" val="4243117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2831AA27-081E-4D96-A852-65B78B44BB40}" type="slidenum">
              <a:rPr lang="en-US"/>
              <a:pPr>
                <a:defRPr/>
              </a:pPr>
              <a:t>‹#›</a:t>
            </a:fld>
            <a:endParaRPr lang="en-US" dirty="0"/>
          </a:p>
        </p:txBody>
      </p:sp>
    </p:spTree>
    <p:extLst>
      <p:ext uri="{BB962C8B-B14F-4D97-AF65-F5344CB8AC3E}">
        <p14:creationId xmlns:p14="http://schemas.microsoft.com/office/powerpoint/2010/main" val="901594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034D0DE-B96D-4E84-A1FA-AF46C92D38AB}"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34D0DE-B96D-4E84-A1FA-AF46C92D38AB}"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034D0DE-B96D-4E84-A1FA-AF46C92D38A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034D0DE-B96D-4E84-A1FA-AF46C92D38AB}"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1D34F77-4464-4396-8E5A-37D314E04699}" type="datetimeFigureOut">
              <a:rPr lang="en-US" smtClean="0"/>
              <a:t>10/10/2011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034D0DE-B96D-4E84-A1FA-AF46C92D38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D34F77-4464-4396-8E5A-37D314E04699}" type="datetimeFigureOut">
              <a:rPr lang="en-US" smtClean="0"/>
              <a:t>10/10/2011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034D0DE-B96D-4E84-A1FA-AF46C92D38AB}"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1D34F77-4464-4396-8E5A-37D314E04699}" type="datetimeFigureOut">
              <a:rPr lang="en-US" smtClean="0"/>
              <a:t>10/10/2011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034D0DE-B96D-4E84-A1FA-AF46C92D38AB}"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1D34F77-4464-4396-8E5A-37D314E04699}" type="datetimeFigureOut">
              <a:rPr lang="en-US" smtClean="0"/>
              <a:t>10/10/2011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034D0DE-B96D-4E84-A1FA-AF46C92D38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DF7FFA7A-0C60-40DD-BD3A-A0FDEBFCFFF7}" type="slidenum">
              <a:rPr lang="en-US"/>
              <a:pPr>
                <a:defRPr/>
              </a:pPr>
              <a:t>‹#›</a:t>
            </a:fld>
            <a:endParaRPr lang="en-US" dirty="0"/>
          </a:p>
        </p:txBody>
      </p:sp>
    </p:spTree>
    <p:extLst>
      <p:ext uri="{BB962C8B-B14F-4D97-AF65-F5344CB8AC3E}">
        <p14:creationId xmlns:p14="http://schemas.microsoft.com/office/powerpoint/2010/main" val="30528460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a:buNone/>
            </a:pPr>
            <a:r>
              <a:rPr lang="en-US" sz="3600" dirty="0" smtClean="0">
                <a:latin typeface="Bookman Old Style" pitchFamily="18" charset="0"/>
              </a:rPr>
              <a:t>Adobe Bridge enables you to view and organize images on your computer and import them easily into Dreamweaver.  You can place images on your page to illustrate or emphasize text, position them so that the text wraps to the left or right.</a:t>
            </a:r>
            <a:endParaRPr lang="en-US" sz="3600" dirty="0">
              <a:latin typeface="Bookman Old Style" pitchFamily="18" charset="0"/>
            </a:endParaRPr>
          </a:p>
        </p:txBody>
      </p:sp>
      <p:sp>
        <p:nvSpPr>
          <p:cNvPr id="4" name="Title 3"/>
          <p:cNvSpPr>
            <a:spLocks noGrp="1"/>
          </p:cNvSpPr>
          <p:nvPr>
            <p:ph type="title"/>
          </p:nvPr>
        </p:nvSpPr>
        <p:spPr/>
        <p:txBody>
          <a:bodyPr>
            <a:normAutofit/>
          </a:bodyPr>
          <a:lstStyle/>
          <a:p>
            <a:pPr algn="ctr"/>
            <a:r>
              <a:rPr lang="en-US" sz="4400" dirty="0" smtClean="0">
                <a:latin typeface="Bookman Old Style" pitchFamily="18" charset="0"/>
              </a:rPr>
              <a:t>Exercise 31 - Skills</a:t>
            </a:r>
            <a:endParaRPr lang="en-US" sz="4400" dirty="0">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lstStyle/>
          <a:p>
            <a:r>
              <a:rPr lang="en-US" dirty="0" smtClean="0">
                <a:latin typeface="Bookman Old Style" pitchFamily="18" charset="0"/>
              </a:rPr>
              <a:t>Click an image and its properties appear in the Property inspector.</a:t>
            </a:r>
          </a:p>
          <a:p>
            <a:r>
              <a:rPr lang="en-US" dirty="0" smtClean="0">
                <a:latin typeface="Bookman Old Style" pitchFamily="18" charset="0"/>
              </a:rPr>
              <a:t>Notice that a thumbnail-size version of the image appears at the left side of the Property inspector.</a:t>
            </a:r>
          </a:p>
          <a:p>
            <a:r>
              <a:rPr lang="en-US" dirty="0" smtClean="0">
                <a:latin typeface="Bookman Old Style" pitchFamily="18" charset="0"/>
              </a:rPr>
              <a:t>Next to the thumbnail is the Name text box, which by default is empty.  You can supply a name for the image if you need to refer to the image in script.</a:t>
            </a:r>
          </a:p>
          <a:p>
            <a:r>
              <a:rPr lang="en-US" dirty="0" smtClean="0">
                <a:latin typeface="Bookman Old Style" pitchFamily="18" charset="0"/>
              </a:rPr>
              <a:t>You can use the image to link to other pages or sites in the same way you use text.</a:t>
            </a:r>
            <a:endParaRPr lang="en-US" dirty="0">
              <a:latin typeface="Bookman Old Style" pitchFamily="18" charset="0"/>
            </a:endParaRPr>
          </a:p>
        </p:txBody>
      </p:sp>
      <p:sp>
        <p:nvSpPr>
          <p:cNvPr id="3" name="Title 2"/>
          <p:cNvSpPr>
            <a:spLocks noGrp="1"/>
          </p:cNvSpPr>
          <p:nvPr>
            <p:ph type="title"/>
          </p:nvPr>
        </p:nvSpPr>
        <p:spPr>
          <a:xfrm>
            <a:off x="457200" y="76200"/>
            <a:ext cx="8229600" cy="838200"/>
          </a:xfrm>
        </p:spPr>
        <p:txBody>
          <a:bodyPr>
            <a:normAutofit/>
          </a:bodyPr>
          <a:lstStyle/>
          <a:p>
            <a:pPr algn="ctr"/>
            <a:r>
              <a:rPr lang="en-US" sz="4400" dirty="0" smtClean="0">
                <a:effectLst>
                  <a:outerShdw blurRad="38100" dist="38100" dir="2700000" algn="tl">
                    <a:srgbClr val="000000">
                      <a:alpha val="43137"/>
                    </a:srgbClr>
                  </a:outerShdw>
                </a:effectLst>
                <a:latin typeface="Bookman Old Style" pitchFamily="18" charset="0"/>
              </a:rPr>
              <a:t>Modify Image Properties</a:t>
            </a:r>
            <a:endParaRPr lang="en-US" sz="4400" dirty="0">
              <a:effectLst>
                <a:outerShdw blurRad="38100" dist="38100" dir="2700000" algn="tl">
                  <a:srgbClr val="000000">
                    <a:alpha val="43137"/>
                  </a:srgbClr>
                </a:outerShdw>
              </a:effectLst>
              <a:latin typeface="Bookman Old Style" pitchFamily="18" charset="0"/>
            </a:endParaRPr>
          </a:p>
        </p:txBody>
      </p:sp>
    </p:spTree>
    <p:extLst>
      <p:ext uri="{BB962C8B-B14F-4D97-AF65-F5344CB8AC3E}">
        <p14:creationId xmlns:p14="http://schemas.microsoft.com/office/powerpoint/2010/main" val="371610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lstStyle/>
          <a:p>
            <a:r>
              <a:rPr lang="en-US" dirty="0" smtClean="0">
                <a:latin typeface="Bookman Old Style" pitchFamily="18" charset="0"/>
              </a:rPr>
              <a:t>You can use the sizing handles on the picture to adjust the size.</a:t>
            </a:r>
          </a:p>
          <a:p>
            <a:r>
              <a:rPr lang="en-US" dirty="0" smtClean="0">
                <a:latin typeface="Bookman Old Style" pitchFamily="18" charset="0"/>
              </a:rPr>
              <a:t>To resize an image to exact measurements, use the W and H text boxes on the Property inspector.  You must supply BOTH a width and height.</a:t>
            </a:r>
          </a:p>
          <a:p>
            <a:r>
              <a:rPr lang="en-US" dirty="0" smtClean="0">
                <a:latin typeface="Bookman Old Style" pitchFamily="18" charset="0"/>
              </a:rPr>
              <a:t>If you need to go back to the original proportions click the Reset Size symbol to the right of the W and H text boxes.</a:t>
            </a:r>
          </a:p>
          <a:p>
            <a:r>
              <a:rPr lang="en-US" dirty="0" smtClean="0">
                <a:latin typeface="Bookman Old Style" pitchFamily="18" charset="0"/>
              </a:rPr>
              <a:t>The Width and Height boxes show the size of the image in pixels (72 pixels to 1 inch).</a:t>
            </a:r>
            <a:endParaRPr lang="en-US" dirty="0">
              <a:latin typeface="Bookman Old Style" pitchFamily="18" charset="0"/>
            </a:endParaRPr>
          </a:p>
        </p:txBody>
      </p:sp>
      <p:sp>
        <p:nvSpPr>
          <p:cNvPr id="3" name="Title 2"/>
          <p:cNvSpPr>
            <a:spLocks noGrp="1"/>
          </p:cNvSpPr>
          <p:nvPr>
            <p:ph type="title"/>
          </p:nvPr>
        </p:nvSpPr>
        <p:spPr>
          <a:xfrm>
            <a:off x="457200" y="76200"/>
            <a:ext cx="8229600" cy="914400"/>
          </a:xfrm>
        </p:spPr>
        <p:txBody>
          <a:bodyPr>
            <a:normAutofit/>
          </a:bodyPr>
          <a:lstStyle/>
          <a:p>
            <a:pPr algn="ctr"/>
            <a:r>
              <a:rPr lang="en-US" sz="4400" dirty="0" smtClean="0">
                <a:latin typeface="Bookman Old Style" pitchFamily="18" charset="0"/>
              </a:rPr>
              <a:t>Resize Image</a:t>
            </a:r>
            <a:endParaRPr lang="en-US" sz="4400" dirty="0">
              <a:latin typeface="Bookman Old Style" pitchFamily="18" charset="0"/>
            </a:endParaRPr>
          </a:p>
        </p:txBody>
      </p:sp>
    </p:spTree>
    <p:extLst>
      <p:ext uri="{BB962C8B-B14F-4D97-AF65-F5344CB8AC3E}">
        <p14:creationId xmlns:p14="http://schemas.microsoft.com/office/powerpoint/2010/main" val="498068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circle(in)">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ircle(in)">
                                      <p:cBhvr>
                                        <p:cTn id="22"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90600"/>
            <a:ext cx="8229600" cy="5016691"/>
          </a:xfrm>
        </p:spPr>
        <p:txBody>
          <a:bodyPr>
            <a:normAutofit/>
          </a:bodyPr>
          <a:lstStyle/>
          <a:p>
            <a:r>
              <a:rPr lang="en-US" sz="3600" dirty="0" smtClean="0">
                <a:latin typeface="Bookman Old Style" pitchFamily="18" charset="0"/>
              </a:rPr>
              <a:t>By default, an image does not display a border.  Use the Border text box on the expanded area of the Property inspector to specify a border width.</a:t>
            </a:r>
          </a:p>
          <a:p>
            <a:r>
              <a:rPr lang="en-US" sz="3600" dirty="0" smtClean="0">
                <a:latin typeface="Bookman Old Style" pitchFamily="18" charset="0"/>
              </a:rPr>
              <a:t>Border measurements are in pixels.</a:t>
            </a:r>
            <a:endParaRPr lang="en-US" sz="3600" dirty="0">
              <a:latin typeface="Bookman Old Style" pitchFamily="18" charset="0"/>
            </a:endParaRPr>
          </a:p>
        </p:txBody>
      </p:sp>
      <p:sp>
        <p:nvSpPr>
          <p:cNvPr id="3" name="Title 2"/>
          <p:cNvSpPr>
            <a:spLocks noGrp="1"/>
          </p:cNvSpPr>
          <p:nvPr>
            <p:ph type="title"/>
          </p:nvPr>
        </p:nvSpPr>
        <p:spPr>
          <a:xfrm>
            <a:off x="457200" y="152400"/>
            <a:ext cx="8229600" cy="838200"/>
          </a:xfrm>
        </p:spPr>
        <p:txBody>
          <a:bodyPr>
            <a:normAutofit/>
          </a:bodyPr>
          <a:lstStyle/>
          <a:p>
            <a:pPr algn="ctr"/>
            <a:r>
              <a:rPr lang="en-US" sz="4400" dirty="0" smtClean="0">
                <a:latin typeface="Bookman Old Style" pitchFamily="18" charset="0"/>
              </a:rPr>
              <a:t>About Image Borders</a:t>
            </a:r>
            <a:endParaRPr lang="en-US" sz="4400" dirty="0">
              <a:latin typeface="Bookman Old Style" pitchFamily="18" charset="0"/>
            </a:endParaRPr>
          </a:p>
        </p:txBody>
      </p:sp>
    </p:spTree>
    <p:extLst>
      <p:ext uri="{BB962C8B-B14F-4D97-AF65-F5344CB8AC3E}">
        <p14:creationId xmlns:p14="http://schemas.microsoft.com/office/powerpoint/2010/main" val="4245409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pPr>
              <a:buSzPct val="63000"/>
              <a:buFont typeface="Bookman Old Style" pitchFamily="18" charset="0"/>
              <a:buChar char="►"/>
            </a:pPr>
            <a:r>
              <a:rPr lang="en-US" dirty="0" smtClean="0">
                <a:latin typeface="Bookman Old Style" pitchFamily="18" charset="0"/>
              </a:rPr>
              <a:t>You can use the alignment buttons or settings in the Align List.</a:t>
            </a:r>
          </a:p>
          <a:p>
            <a:r>
              <a:rPr lang="en-US" dirty="0" smtClean="0">
                <a:latin typeface="Bookman Old Style" pitchFamily="18" charset="0"/>
              </a:rPr>
              <a:t>If the image appears on a line by itself, (not on the same line with text), you can use the Align Left, Align Center, or Align Right text alignment options to position like you would a text paragraph.</a:t>
            </a:r>
          </a:p>
          <a:p>
            <a:r>
              <a:rPr lang="en-US" dirty="0" smtClean="0">
                <a:latin typeface="Bookman Old Style" pitchFamily="18" charset="0"/>
              </a:rPr>
              <a:t>Select the image and use the alignment buttons that appear in the expanded area of the Properties inspector to left, center, or right align the image.</a:t>
            </a:r>
            <a:endParaRPr lang="en-US" dirty="0">
              <a:latin typeface="Bookman Old Style" pitchFamily="18" charset="0"/>
            </a:endParaRPr>
          </a:p>
        </p:txBody>
      </p:sp>
      <p:sp>
        <p:nvSpPr>
          <p:cNvPr id="3" name="Title 2"/>
          <p:cNvSpPr>
            <a:spLocks noGrp="1"/>
          </p:cNvSpPr>
          <p:nvPr>
            <p:ph type="title"/>
          </p:nvPr>
        </p:nvSpPr>
        <p:spPr>
          <a:xfrm>
            <a:off x="76200" y="76200"/>
            <a:ext cx="8915400" cy="838200"/>
          </a:xfrm>
        </p:spPr>
        <p:txBody>
          <a:bodyPr>
            <a:noAutofit/>
          </a:bodyPr>
          <a:lstStyle/>
          <a:p>
            <a:pPr algn="ctr"/>
            <a:r>
              <a:rPr lang="en-US" sz="4400" dirty="0" smtClean="0">
                <a:latin typeface="Bookman Old Style" pitchFamily="18" charset="0"/>
              </a:rPr>
              <a:t>Position a Standalone Image</a:t>
            </a:r>
            <a:endParaRPr lang="en-US" sz="4400" dirty="0">
              <a:latin typeface="Bookman Old Style" pitchFamily="18" charset="0"/>
            </a:endParaRPr>
          </a:p>
        </p:txBody>
      </p:sp>
    </p:spTree>
    <p:extLst>
      <p:ext uri="{BB962C8B-B14F-4D97-AF65-F5344CB8AC3E}">
        <p14:creationId xmlns:p14="http://schemas.microsoft.com/office/powerpoint/2010/main" val="122419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heel(8)">
                                      <p:cBhvr>
                                        <p:cTn id="7" dur="1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8"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heel(8)">
                                      <p:cBhvr>
                                        <p:cTn id="12" dur="1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heel(8)">
                                      <p:cBhvr>
                                        <p:cTn id="17"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lstStyle/>
          <a:p>
            <a:r>
              <a:rPr lang="en-US" dirty="0" smtClean="0">
                <a:latin typeface="Bookman Old Style" pitchFamily="18" charset="0"/>
              </a:rPr>
              <a:t>When an image is inserted in the same line as text, you use the options on the Align list in the Property inspector to position the image.</a:t>
            </a:r>
          </a:p>
          <a:p>
            <a:r>
              <a:rPr lang="en-US" dirty="0" smtClean="0">
                <a:latin typeface="Bookman Old Style" pitchFamily="18" charset="0"/>
              </a:rPr>
              <a:t>Dreamweaver selects the default position for a new image. This setting positions the image at the left edge of the page with the bottom of the picture aligned with the baseline of text.</a:t>
            </a:r>
          </a:p>
          <a:p>
            <a:r>
              <a:rPr lang="en-US" dirty="0" smtClean="0">
                <a:latin typeface="Bookman Old Style" pitchFamily="18" charset="0"/>
              </a:rPr>
              <a:t>The align list offers nine other alignment options, but be careful when you make your choice.</a:t>
            </a:r>
            <a:endParaRPr lang="en-US" dirty="0">
              <a:latin typeface="Bookman Old Style" pitchFamily="18" charset="0"/>
            </a:endParaRPr>
          </a:p>
        </p:txBody>
      </p:sp>
      <p:sp>
        <p:nvSpPr>
          <p:cNvPr id="3" name="Title 2"/>
          <p:cNvSpPr>
            <a:spLocks noGrp="1"/>
          </p:cNvSpPr>
          <p:nvPr>
            <p:ph type="title"/>
          </p:nvPr>
        </p:nvSpPr>
        <p:spPr>
          <a:xfrm>
            <a:off x="457200" y="76200"/>
            <a:ext cx="8229600" cy="914400"/>
          </a:xfrm>
        </p:spPr>
        <p:txBody>
          <a:bodyPr>
            <a:normAutofit/>
          </a:bodyPr>
          <a:lstStyle/>
          <a:p>
            <a:pPr algn="ctr"/>
            <a:r>
              <a:rPr lang="en-US" sz="4400" dirty="0" smtClean="0">
                <a:latin typeface="Bookman Old Style" pitchFamily="18" charset="0"/>
              </a:rPr>
              <a:t>Wrap Text around an Image</a:t>
            </a:r>
            <a:endParaRPr lang="en-US" sz="4400" dirty="0">
              <a:latin typeface="Bookman Old Style" pitchFamily="18" charset="0"/>
            </a:endParaRPr>
          </a:p>
        </p:txBody>
      </p:sp>
    </p:spTree>
    <p:extLst>
      <p:ext uri="{BB962C8B-B14F-4D97-AF65-F5344CB8AC3E}">
        <p14:creationId xmlns:p14="http://schemas.microsoft.com/office/powerpoint/2010/main" val="276384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randombar(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8600"/>
            <a:ext cx="8229600" cy="5778691"/>
          </a:xfrm>
        </p:spPr>
        <p:txBody>
          <a:bodyPr/>
          <a:lstStyle/>
          <a:p>
            <a:r>
              <a:rPr lang="en-US" dirty="0" smtClean="0">
                <a:latin typeface="Bookman Old Style" pitchFamily="18" charset="0"/>
              </a:rPr>
              <a:t>Valid XHTML alignments include Top, Bottom, Middle, Left, and Right.</a:t>
            </a:r>
          </a:p>
          <a:p>
            <a:r>
              <a:rPr lang="en-US" dirty="0" smtClean="0">
                <a:latin typeface="Bookman Old Style" pitchFamily="18" charset="0"/>
              </a:rPr>
              <a:t>Top aligns the top of the image with the top of the text's largest letters.</a:t>
            </a:r>
          </a:p>
          <a:p>
            <a:r>
              <a:rPr lang="en-US" dirty="0" smtClean="0">
                <a:latin typeface="Bookman Old Style" pitchFamily="18" charset="0"/>
              </a:rPr>
              <a:t>Bottom aligns the image and text the same way as Default.</a:t>
            </a:r>
          </a:p>
          <a:p>
            <a:r>
              <a:rPr lang="en-US" dirty="0" smtClean="0">
                <a:latin typeface="Bookman Old Style" pitchFamily="18" charset="0"/>
              </a:rPr>
              <a:t>Middle aligns the middle of the image with the text baseline.</a:t>
            </a:r>
          </a:p>
          <a:p>
            <a:r>
              <a:rPr lang="en-US" dirty="0" smtClean="0">
                <a:latin typeface="Bookman Old Style" pitchFamily="18" charset="0"/>
              </a:rPr>
              <a:t>Left positions the image at the left margin and wraps the text around it on the right.</a:t>
            </a:r>
          </a:p>
          <a:p>
            <a:r>
              <a:rPr lang="en-US" dirty="0" smtClean="0">
                <a:latin typeface="Bookman Old Style" pitchFamily="18" charset="0"/>
              </a:rPr>
              <a:t>Right positions the image at the right margin and wraps the text around it on the left.</a:t>
            </a:r>
            <a:endParaRPr lang="en-US" dirty="0">
              <a:latin typeface="Bookman Old Style" pitchFamily="18" charset="0"/>
            </a:endParaRPr>
          </a:p>
        </p:txBody>
      </p:sp>
      <p:sp>
        <p:nvSpPr>
          <p:cNvPr id="3" name="Title 2"/>
          <p:cNvSpPr>
            <a:spLocks noGrp="1"/>
          </p:cNvSpPr>
          <p:nvPr>
            <p:ph type="title"/>
          </p:nvPr>
        </p:nvSpPr>
        <p:spPr>
          <a:xfrm>
            <a:off x="457200" y="1524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200402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randombar(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5"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randombar(vertical)">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5"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randombar(vertical)">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5"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randombar(vertical)">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228601"/>
            <a:ext cx="8839200" cy="5638800"/>
          </a:xfrm>
        </p:spPr>
        <p:txBody>
          <a:bodyPr>
            <a:normAutofit/>
          </a:bodyPr>
          <a:lstStyle/>
          <a:p>
            <a:r>
              <a:rPr lang="en-US" dirty="0" smtClean="0">
                <a:latin typeface="Bookman Old Style" pitchFamily="18" charset="0"/>
              </a:rPr>
              <a:t>The Align list also includes Text Top, Baseline, Absolute Middle, and Absolute Bottom, but you will probably find that you can achieve the desired alignment effect using one of the prior options, with added security of knowing these alignments will display correctly in all browsers.</a:t>
            </a:r>
          </a:p>
          <a:p>
            <a:r>
              <a:rPr lang="en-US" dirty="0" smtClean="0">
                <a:latin typeface="Bookman Old Style" pitchFamily="18" charset="0"/>
              </a:rPr>
              <a:t>When you apply Left or Right alignment options, Dreamweaver places an anchor at the location where the image was inserted.</a:t>
            </a:r>
          </a:p>
          <a:p>
            <a:r>
              <a:rPr lang="en-US" dirty="0" smtClean="0">
                <a:latin typeface="Bookman Old Style" pitchFamily="18" charset="0"/>
              </a:rPr>
              <a:t>You can drag and drop the anchor to pinpoint the image file's position in the text and change the way text wraps around the image.</a:t>
            </a:r>
            <a:endParaRPr lang="en-US" dirty="0">
              <a:latin typeface="Bookman Old Style" pitchFamily="18" charset="0"/>
            </a:endParaRPr>
          </a:p>
        </p:txBody>
      </p:sp>
      <p:sp>
        <p:nvSpPr>
          <p:cNvPr id="3" name="Title 2"/>
          <p:cNvSpPr>
            <a:spLocks noGrp="1"/>
          </p:cNvSpPr>
          <p:nvPr>
            <p:ph type="title"/>
          </p:nvPr>
        </p:nvSpPr>
        <p:spPr>
          <a:xfrm>
            <a:off x="457200" y="762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33504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randombar(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5"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randombar(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5"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randombar(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Bookman Old Style" pitchFamily="18" charset="0"/>
              </a:rPr>
              <a:t>As you arrange objects on a page, you may want to display rulers and guides to help you position the page content.</a:t>
            </a:r>
          </a:p>
          <a:p>
            <a:r>
              <a:rPr lang="en-US" dirty="0" smtClean="0">
                <a:latin typeface="Bookman Old Style" pitchFamily="18" charset="0"/>
              </a:rPr>
              <a:t>If the rulers are not already displayed, you can show them using View&gt;Rulers menu command.  You have the option of setting the unit of measurement for the rulers.</a:t>
            </a:r>
          </a:p>
          <a:p>
            <a:r>
              <a:rPr lang="en-US" dirty="0" smtClean="0">
                <a:latin typeface="Bookman Old Style" pitchFamily="18" charset="0"/>
              </a:rPr>
              <a:t>You can add guides to the display by dragging down from the horizontal ruler or to the right from the vertical ruler.</a:t>
            </a:r>
            <a:endParaRPr lang="en-US" dirty="0">
              <a:latin typeface="Bookman Old Style" pitchFamily="18" charset="0"/>
            </a:endParaRPr>
          </a:p>
        </p:txBody>
      </p:sp>
      <p:sp>
        <p:nvSpPr>
          <p:cNvPr id="3" name="Title 2"/>
          <p:cNvSpPr>
            <a:spLocks noGrp="1"/>
          </p:cNvSpPr>
          <p:nvPr>
            <p:ph type="title"/>
          </p:nvPr>
        </p:nvSpPr>
        <p:spPr>
          <a:xfrm>
            <a:off x="457200" y="76200"/>
            <a:ext cx="8229600" cy="1341438"/>
          </a:xfrm>
        </p:spPr>
        <p:txBody>
          <a:bodyPr>
            <a:normAutofit fontScale="90000"/>
          </a:bodyPr>
          <a:lstStyle/>
          <a:p>
            <a:pPr algn="ctr"/>
            <a:r>
              <a:rPr lang="en-US" sz="4400" dirty="0" smtClean="0">
                <a:latin typeface="Bookman Old Style" pitchFamily="18" charset="0"/>
              </a:rPr>
              <a:t>Use Rulers and Guides to Help Position Graphics</a:t>
            </a:r>
            <a:endParaRPr lang="en-US" sz="4400" dirty="0">
              <a:latin typeface="Bookman Old Style" pitchFamily="18" charset="0"/>
            </a:endParaRPr>
          </a:p>
        </p:txBody>
      </p:sp>
    </p:spTree>
    <p:extLst>
      <p:ext uri="{BB962C8B-B14F-4D97-AF65-F5344CB8AC3E}">
        <p14:creationId xmlns:p14="http://schemas.microsoft.com/office/powerpoint/2010/main" val="1627238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90600"/>
            <a:ext cx="8839200" cy="5016691"/>
          </a:xfrm>
        </p:spPr>
        <p:txBody>
          <a:bodyPr>
            <a:normAutofit lnSpcReduction="10000"/>
          </a:bodyPr>
          <a:lstStyle/>
          <a:p>
            <a:r>
              <a:rPr lang="en-US" dirty="0" smtClean="0">
                <a:latin typeface="Bookman Old Style" pitchFamily="18" charset="0"/>
              </a:rPr>
              <a:t>When you wrap text around an image, Dreamweaver doesn't apply and standoff spacing between the image and text, so text may run right to the edge of an image, especially if Left alignment has been applied.</a:t>
            </a:r>
          </a:p>
          <a:p>
            <a:r>
              <a:rPr lang="en-US" dirty="0" smtClean="0">
                <a:latin typeface="Bookman Old Style" pitchFamily="18" charset="0"/>
              </a:rPr>
              <a:t>The V Space and H Space text boxes on the Property inspector allow you to add space around an image, but the options in the Property inspector does not provide very flexible control of the space.</a:t>
            </a:r>
          </a:p>
          <a:p>
            <a:r>
              <a:rPr lang="en-US" dirty="0" smtClean="0">
                <a:latin typeface="Bookman Old Style" pitchFamily="18" charset="0"/>
              </a:rPr>
              <a:t>For best appearance, you are advised to use CSS padding property.</a:t>
            </a:r>
            <a:endParaRPr lang="en-US" dirty="0">
              <a:latin typeface="Bookman Old Style" pitchFamily="18" charset="0"/>
            </a:endParaRPr>
          </a:p>
        </p:txBody>
      </p:sp>
      <p:sp>
        <p:nvSpPr>
          <p:cNvPr id="3" name="Title 2"/>
          <p:cNvSpPr>
            <a:spLocks noGrp="1"/>
          </p:cNvSpPr>
          <p:nvPr>
            <p:ph type="title"/>
          </p:nvPr>
        </p:nvSpPr>
        <p:spPr>
          <a:xfrm>
            <a:off x="76200" y="152400"/>
            <a:ext cx="8915400" cy="838200"/>
          </a:xfrm>
        </p:spPr>
        <p:txBody>
          <a:bodyPr>
            <a:normAutofit/>
          </a:bodyPr>
          <a:lstStyle/>
          <a:p>
            <a:pPr algn="ctr"/>
            <a:r>
              <a:rPr lang="en-US" sz="4400" dirty="0" smtClean="0">
                <a:latin typeface="Bookman Old Style" pitchFamily="18" charset="0"/>
              </a:rPr>
              <a:t>About Spacing around Images</a:t>
            </a:r>
            <a:endParaRPr lang="en-US" sz="4400" dirty="0">
              <a:latin typeface="Bookman Old Style" pitchFamily="18" charset="0"/>
            </a:endParaRPr>
          </a:p>
        </p:txBody>
      </p:sp>
    </p:spTree>
    <p:extLst>
      <p:ext uri="{BB962C8B-B14F-4D97-AF65-F5344CB8AC3E}">
        <p14:creationId xmlns:p14="http://schemas.microsoft.com/office/powerpoint/2010/main" val="4048073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calcmode="lin" valueType="num">
                                      <p:cBhvr>
                                        <p:cTn id="1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calcmode="lin" valueType="num">
                                      <p:cBhvr>
                                        <p:cTn id="23"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lstStyle/>
          <a:p>
            <a:r>
              <a:rPr lang="en-US" dirty="0" smtClean="0">
                <a:latin typeface="Bookman Old Style" pitchFamily="18" charset="0"/>
              </a:rPr>
              <a:t>You can add both horizontal and vertical guides at the same time by clicking in the upper-left corner of the rulers and dragging a guide from that point.</a:t>
            </a:r>
          </a:p>
          <a:p>
            <a:r>
              <a:rPr lang="en-US" dirty="0" smtClean="0">
                <a:latin typeface="Bookman Old Style" pitchFamily="18" charset="0"/>
              </a:rPr>
              <a:t>Use the View&gt;Guides pop-out menu commands to control guides on the page.  This pop-out menu allows you to hide, lock, edit, and clear guides, as well as adjust snapping options for the guides.</a:t>
            </a:r>
          </a:p>
          <a:p>
            <a:r>
              <a:rPr lang="en-US" dirty="0" smtClean="0">
                <a:latin typeface="Bookman Old Style" pitchFamily="18" charset="0"/>
              </a:rPr>
              <a:t>The "fold" of your Web page is the point at which users have to scroll down to see additional content.</a:t>
            </a:r>
            <a:endParaRPr lang="en-US" dirty="0">
              <a:latin typeface="Bookman Old Style" pitchFamily="18" charset="0"/>
            </a:endParaRPr>
          </a:p>
        </p:txBody>
      </p:sp>
      <p:sp>
        <p:nvSpPr>
          <p:cNvPr id="3" name="Title 2"/>
          <p:cNvSpPr>
            <a:spLocks noGrp="1"/>
          </p:cNvSpPr>
          <p:nvPr>
            <p:ph type="title"/>
          </p:nvPr>
        </p:nvSpPr>
        <p:spPr>
          <a:xfrm>
            <a:off x="457200" y="1524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3471889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 calcmode="lin" valueType="num">
                                      <p:cBhvr>
                                        <p:cTn id="15"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txEl>
                                              <p:pRg st="2" end="2"/>
                                            </p:txEl>
                                          </p:spTgt>
                                        </p:tgtEl>
                                        <p:attrNameLst>
                                          <p:attrName>style.visibility</p:attrName>
                                        </p:attrNameLst>
                                      </p:cBhvr>
                                      <p:to>
                                        <p:strVal val="visible"/>
                                      </p:to>
                                    </p:set>
                                    <p:anim calcmode="lin" valueType="num">
                                      <p:cBhvr>
                                        <p:cTn id="23"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4000" dirty="0" smtClean="0">
                <a:latin typeface="Bookman Old Style" pitchFamily="18" charset="0"/>
              </a:rPr>
              <a:t>Adobe Bridge also enables you to use Fireworks tools to modify and enhance your images without ever leaving Dreamweaver and insert and optimize Fireworks images.</a:t>
            </a:r>
            <a:endParaRPr lang="en-US" sz="4000" dirty="0">
              <a:latin typeface="Bookman Old Style" pitchFamily="18" charset="0"/>
            </a:endParaRPr>
          </a:p>
        </p:txBody>
      </p:sp>
      <p:sp>
        <p:nvSpPr>
          <p:cNvPr id="3" name="Title 2"/>
          <p:cNvSpPr>
            <a:spLocks noGrp="1"/>
          </p:cNvSpPr>
          <p:nvPr>
            <p:ph type="title"/>
          </p:nvPr>
        </p:nvSpPr>
        <p:spPr/>
        <p:txBody>
          <a:bodyPr/>
          <a:lstStyle/>
          <a:p>
            <a:pPr algn="ctr"/>
            <a:r>
              <a:rPr lang="en-US" sz="4000" dirty="0" smtClean="0">
                <a:latin typeface="Bookman Old Style" pitchFamily="18" charset="0"/>
              </a:rPr>
              <a:t>Exercise 31 - Skills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Bookman Old Style" pitchFamily="18" charset="0"/>
              </a:rPr>
              <a:t>As part of Adobe's studio of Web Design applications, Dreamweaver has built-in graphics-editing capabilities that rely on other Adobe programs such as Photoshop and Fireworks.</a:t>
            </a:r>
          </a:p>
          <a:p>
            <a:r>
              <a:rPr lang="en-US" dirty="0" smtClean="0">
                <a:latin typeface="Bookman Old Style" pitchFamily="18" charset="0"/>
              </a:rPr>
              <a:t>The graphic editing tools are located on the Property inspector.</a:t>
            </a:r>
          </a:p>
          <a:p>
            <a:r>
              <a:rPr lang="en-US" dirty="0" smtClean="0">
                <a:latin typeface="Bookman Old Style" pitchFamily="18" charset="0"/>
              </a:rPr>
              <a:t>The first tool in the Edit row may look different from what you see on your screen depending on which programs are installed.</a:t>
            </a:r>
          </a:p>
        </p:txBody>
      </p:sp>
      <p:sp>
        <p:nvSpPr>
          <p:cNvPr id="3" name="Title 2"/>
          <p:cNvSpPr>
            <a:spLocks noGrp="1"/>
          </p:cNvSpPr>
          <p:nvPr>
            <p:ph type="title"/>
          </p:nvPr>
        </p:nvSpPr>
        <p:spPr>
          <a:xfrm>
            <a:off x="457200" y="76200"/>
            <a:ext cx="8229600" cy="1341438"/>
          </a:xfrm>
        </p:spPr>
        <p:txBody>
          <a:bodyPr>
            <a:normAutofit fontScale="90000"/>
          </a:bodyPr>
          <a:lstStyle/>
          <a:p>
            <a:pPr algn="ctr"/>
            <a:r>
              <a:rPr lang="en-US" sz="4400" dirty="0" smtClean="0">
                <a:latin typeface="Bookman Old Style" pitchFamily="18" charset="0"/>
              </a:rPr>
              <a:t>Edit Graphics within Dreamweaver</a:t>
            </a:r>
            <a:endParaRPr lang="en-US" sz="4400" dirty="0">
              <a:latin typeface="Bookman Old Style" pitchFamily="18" charset="0"/>
            </a:endParaRPr>
          </a:p>
        </p:txBody>
      </p:sp>
    </p:spTree>
    <p:extLst>
      <p:ext uri="{BB962C8B-B14F-4D97-AF65-F5344CB8AC3E}">
        <p14:creationId xmlns:p14="http://schemas.microsoft.com/office/powerpoint/2010/main" val="28444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 calcmode="lin" valueType="num">
                                      <p:cBhvr>
                                        <p:cTn id="21"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a:bodyPr>
          <a:lstStyle/>
          <a:p>
            <a:r>
              <a:rPr lang="en-US" sz="2800" dirty="0" smtClean="0">
                <a:latin typeface="Bookman Old Style" pitchFamily="18" charset="0"/>
              </a:rPr>
              <a:t>You can adjust settings to specify which application opens which type of graphics.</a:t>
            </a:r>
          </a:p>
          <a:p>
            <a:r>
              <a:rPr lang="en-US" sz="2800" dirty="0" smtClean="0">
                <a:latin typeface="Bookman Old Style" pitchFamily="18" charset="0"/>
              </a:rPr>
              <a:t>Click Edit&gt;Preferences and click the File Types&gt;Editors category to display your choices.</a:t>
            </a:r>
          </a:p>
          <a:p>
            <a:endParaRPr lang="en-US" sz="2800" dirty="0">
              <a:latin typeface="Bookman Old Style" pitchFamily="18" charset="0"/>
            </a:endParaRPr>
          </a:p>
          <a:p>
            <a:pPr marL="109728" indent="0">
              <a:buNone/>
            </a:pPr>
            <a:r>
              <a:rPr lang="en-US" sz="2800" dirty="0" smtClean="0">
                <a:latin typeface="Bookman Old Style" pitchFamily="18" charset="0"/>
              </a:rPr>
              <a:t> </a:t>
            </a:r>
          </a:p>
          <a:p>
            <a:r>
              <a:rPr lang="en-US" sz="4000" b="1" dirty="0" smtClean="0">
                <a:latin typeface="Bookman Old Style" pitchFamily="18" charset="0"/>
              </a:rPr>
              <a:t>Read Page 173 for the various options.</a:t>
            </a:r>
            <a:endParaRPr lang="en-US" sz="4000" b="1" dirty="0">
              <a:latin typeface="Bookman Old Style" pitchFamily="18" charset="0"/>
            </a:endParaRPr>
          </a:p>
        </p:txBody>
      </p:sp>
      <p:sp>
        <p:nvSpPr>
          <p:cNvPr id="3" name="Title 2"/>
          <p:cNvSpPr>
            <a:spLocks noGrp="1"/>
          </p:cNvSpPr>
          <p:nvPr>
            <p:ph type="title"/>
          </p:nvPr>
        </p:nvSpPr>
        <p:spPr>
          <a:xfrm>
            <a:off x="457200" y="1524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3923017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 calcmode="lin" valueType="num">
                                      <p:cBhvr>
                                        <p:cTn id="14"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p:cTn id="21"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2">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 calcmode="lin" valueType="num">
                                      <p:cBhvr>
                                        <p:cTn id="28"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latin typeface="Bookman Old Style" pitchFamily="18" charset="0"/>
              </a:rPr>
              <a:t>Adobe has built another attractive graphic-handling feature into Dreamweaver CS4: You can add a file you created in Fireworks directly onto a Dreamweaver page and then use Fireworks to edit the image.</a:t>
            </a:r>
          </a:p>
          <a:p>
            <a:r>
              <a:rPr lang="en-US" dirty="0" smtClean="0">
                <a:latin typeface="Bookman Old Style" pitchFamily="18" charset="0"/>
              </a:rPr>
              <a:t>Use the Insert&gt;Image or Images button on the Common list of the Insert panel to insert the Fireworks file.</a:t>
            </a:r>
          </a:p>
          <a:p>
            <a:r>
              <a:rPr lang="en-US" dirty="0" smtClean="0">
                <a:latin typeface="Bookman Old Style" pitchFamily="18" charset="0"/>
              </a:rPr>
              <a:t>You can also copy and paste an image from Fireworks directly into Dreamweaver then display the Image Preview dialog box.</a:t>
            </a:r>
            <a:endParaRPr lang="en-US" dirty="0">
              <a:latin typeface="Bookman Old Style" pitchFamily="18" charset="0"/>
            </a:endParaRPr>
          </a:p>
        </p:txBody>
      </p:sp>
      <p:sp>
        <p:nvSpPr>
          <p:cNvPr id="3" name="Title 2"/>
          <p:cNvSpPr>
            <a:spLocks noGrp="1"/>
          </p:cNvSpPr>
          <p:nvPr>
            <p:ph type="title"/>
          </p:nvPr>
        </p:nvSpPr>
        <p:spPr>
          <a:xfrm>
            <a:off x="76200" y="152400"/>
            <a:ext cx="8991600" cy="1265238"/>
          </a:xfrm>
        </p:spPr>
        <p:txBody>
          <a:bodyPr>
            <a:normAutofit fontScale="90000"/>
          </a:bodyPr>
          <a:lstStyle/>
          <a:p>
            <a:pPr algn="ctr"/>
            <a:r>
              <a:rPr lang="en-US" sz="4400" dirty="0" smtClean="0">
                <a:latin typeface="Bookman Old Style" pitchFamily="18" charset="0"/>
              </a:rPr>
              <a:t>Insert and Edit a</a:t>
            </a:r>
            <a:br>
              <a:rPr lang="en-US" sz="4400" dirty="0" smtClean="0">
                <a:latin typeface="Bookman Old Style" pitchFamily="18" charset="0"/>
              </a:rPr>
            </a:br>
            <a:r>
              <a:rPr lang="en-US" sz="4400" dirty="0" smtClean="0">
                <a:latin typeface="Bookman Old Style" pitchFamily="18" charset="0"/>
              </a:rPr>
              <a:t> Fireworks Image</a:t>
            </a:r>
            <a:endParaRPr lang="en-US" sz="4400" dirty="0">
              <a:latin typeface="Bookman Old Style" pitchFamily="18" charset="0"/>
            </a:endParaRPr>
          </a:p>
        </p:txBody>
      </p:sp>
    </p:spTree>
    <p:extLst>
      <p:ext uri="{BB962C8B-B14F-4D97-AF65-F5344CB8AC3E}">
        <p14:creationId xmlns:p14="http://schemas.microsoft.com/office/powerpoint/2010/main" val="269842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2000"/>
                                        <p:tgtEl>
                                          <p:spTgt spid="2">
                                            <p:txEl>
                                              <p:pRg st="1" end="1"/>
                                            </p:txEl>
                                          </p:spTgt>
                                        </p:tgtEl>
                                      </p:cBhvr>
                                    </p:animEffect>
                                    <p:anim calcmode="lin" valueType="num">
                                      <p:cBhvr>
                                        <p:cTn id="15"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2000"/>
                                        <p:tgtEl>
                                          <p:spTgt spid="2">
                                            <p:txEl>
                                              <p:pRg st="2" end="2"/>
                                            </p:txEl>
                                          </p:spTgt>
                                        </p:tgtEl>
                                      </p:cBhvr>
                                    </p:animEffect>
                                    <p:anim calcmode="lin" valueType="num">
                                      <p:cBhvr>
                                        <p:cTn id="22"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381000"/>
            <a:ext cx="8763000" cy="5626291"/>
          </a:xfrm>
        </p:spPr>
        <p:txBody>
          <a:bodyPr>
            <a:normAutofit lnSpcReduction="10000"/>
          </a:bodyPr>
          <a:lstStyle/>
          <a:p>
            <a:r>
              <a:rPr lang="en-US" dirty="0" smtClean="0">
                <a:latin typeface="Bookman Old Style" pitchFamily="18" charset="0"/>
              </a:rPr>
              <a:t>Select a format from the Format list.  The dialog box options change to allow you to adjust settings specific to the chosen format type.</a:t>
            </a:r>
          </a:p>
          <a:p>
            <a:r>
              <a:rPr lang="en-US" dirty="0" smtClean="0">
                <a:latin typeface="Bookman Old Style" pitchFamily="18" charset="0"/>
              </a:rPr>
              <a:t>Tools below the preview let you crop and magnify the image.</a:t>
            </a:r>
          </a:p>
          <a:p>
            <a:r>
              <a:rPr lang="en-US" dirty="0" smtClean="0">
                <a:latin typeface="Bookman Old Style" pitchFamily="18" charset="0"/>
              </a:rPr>
              <a:t>The File tab allows you to specify exact dimensions for the image or scale it to a percentage of its original size.</a:t>
            </a:r>
          </a:p>
          <a:p>
            <a:r>
              <a:rPr lang="en-US" dirty="0" smtClean="0">
                <a:latin typeface="Bookman Old Style" pitchFamily="18" charset="0"/>
              </a:rPr>
              <a:t>You can paste the edited image back into Dreamweaver to update the image on the Web page.</a:t>
            </a:r>
          </a:p>
          <a:p>
            <a:r>
              <a:rPr lang="en-US" dirty="0" smtClean="0">
                <a:latin typeface="Bookman Old Style" pitchFamily="18" charset="0"/>
              </a:rPr>
              <a:t>You can also insert Fireworks images by copying and pasting them.</a:t>
            </a:r>
            <a:endParaRPr lang="en-US" dirty="0">
              <a:latin typeface="Bookman Old Style" pitchFamily="18" charset="0"/>
            </a:endParaRPr>
          </a:p>
        </p:txBody>
      </p:sp>
      <p:sp>
        <p:nvSpPr>
          <p:cNvPr id="3" name="Title 2"/>
          <p:cNvSpPr>
            <a:spLocks noGrp="1"/>
          </p:cNvSpPr>
          <p:nvPr>
            <p:ph type="title"/>
          </p:nvPr>
        </p:nvSpPr>
        <p:spPr>
          <a:xfrm>
            <a:off x="457200" y="1524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1727364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anim calcmode="lin" valueType="num">
                                      <p:cBhvr>
                                        <p:cTn id="8" dur="2000" fill="hold"/>
                                        <p:tgtEl>
                                          <p:spTgt spid="2">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2000"/>
                                        <p:tgtEl>
                                          <p:spTgt spid="2">
                                            <p:txEl>
                                              <p:pRg st="1" end="1"/>
                                            </p:txEl>
                                          </p:spTgt>
                                        </p:tgtEl>
                                      </p:cBhvr>
                                    </p:animEffect>
                                    <p:anim calcmode="lin" valueType="num">
                                      <p:cBhvr>
                                        <p:cTn id="15" dur="2000" fill="hold"/>
                                        <p:tgtEl>
                                          <p:spTgt spid="2">
                                            <p:txEl>
                                              <p:pRg st="1" end="1"/>
                                            </p:txEl>
                                          </p:spTgt>
                                        </p:tgtEl>
                                        <p:attrNameLst>
                                          <p:attrName>ppt_w</p:attrName>
                                        </p:attrNameLst>
                                      </p:cBhvr>
                                      <p:tavLst>
                                        <p:tav tm="0" fmla="#ppt_w*sin(2.5*pi*$)">
                                          <p:val>
                                            <p:fltVal val="0"/>
                                          </p:val>
                                        </p:tav>
                                        <p:tav tm="100000">
                                          <p:val>
                                            <p:fltVal val="1"/>
                                          </p:val>
                                        </p:tav>
                                      </p:tavLst>
                                    </p:anim>
                                    <p:anim calcmode="lin" valueType="num">
                                      <p:cBhvr>
                                        <p:cTn id="16" dur="20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2000"/>
                                        <p:tgtEl>
                                          <p:spTgt spid="2">
                                            <p:txEl>
                                              <p:pRg st="2" end="2"/>
                                            </p:txEl>
                                          </p:spTgt>
                                        </p:tgtEl>
                                      </p:cBhvr>
                                    </p:animEffect>
                                    <p:anim calcmode="lin" valueType="num">
                                      <p:cBhvr>
                                        <p:cTn id="22" dur="2000" fill="hold"/>
                                        <p:tgtEl>
                                          <p:spTgt spid="2">
                                            <p:txEl>
                                              <p:pRg st="2" end="2"/>
                                            </p:txEl>
                                          </p:spTgt>
                                        </p:tgtEl>
                                        <p:attrNameLst>
                                          <p:attrName>ppt_w</p:attrName>
                                        </p:attrNameLst>
                                      </p:cBhvr>
                                      <p:tavLst>
                                        <p:tav tm="0" fmla="#ppt_w*sin(2.5*pi*$)">
                                          <p:val>
                                            <p:fltVal val="0"/>
                                          </p:val>
                                        </p:tav>
                                        <p:tav tm="100000">
                                          <p:val>
                                            <p:fltVal val="1"/>
                                          </p:val>
                                        </p:tav>
                                      </p:tavLst>
                                    </p:anim>
                                    <p:anim calcmode="lin" valueType="num">
                                      <p:cBhvr>
                                        <p:cTn id="23" dur="20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2000"/>
                                        <p:tgtEl>
                                          <p:spTgt spid="2">
                                            <p:txEl>
                                              <p:pRg st="3" end="3"/>
                                            </p:txEl>
                                          </p:spTgt>
                                        </p:tgtEl>
                                      </p:cBhvr>
                                    </p:animEffect>
                                    <p:anim calcmode="lin" valueType="num">
                                      <p:cBhvr>
                                        <p:cTn id="29" dur="2000" fill="hold"/>
                                        <p:tgtEl>
                                          <p:spTgt spid="2">
                                            <p:txEl>
                                              <p:pRg st="3" end="3"/>
                                            </p:txEl>
                                          </p:spTgt>
                                        </p:tgtEl>
                                        <p:attrNameLst>
                                          <p:attrName>ppt_w</p:attrName>
                                        </p:attrNameLst>
                                      </p:cBhvr>
                                      <p:tavLst>
                                        <p:tav tm="0" fmla="#ppt_w*sin(2.5*pi*$)">
                                          <p:val>
                                            <p:fltVal val="0"/>
                                          </p:val>
                                        </p:tav>
                                        <p:tav tm="100000">
                                          <p:val>
                                            <p:fltVal val="1"/>
                                          </p:val>
                                        </p:tav>
                                      </p:tavLst>
                                    </p:anim>
                                    <p:anim calcmode="lin" valueType="num">
                                      <p:cBhvr>
                                        <p:cTn id="30" dur="20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2000"/>
                                        <p:tgtEl>
                                          <p:spTgt spid="2">
                                            <p:txEl>
                                              <p:pRg st="4" end="4"/>
                                            </p:txEl>
                                          </p:spTgt>
                                        </p:tgtEl>
                                      </p:cBhvr>
                                    </p:animEffect>
                                    <p:anim calcmode="lin" valueType="num">
                                      <p:cBhvr>
                                        <p:cTn id="36" dur="2000" fill="hold"/>
                                        <p:tgtEl>
                                          <p:spTgt spid="2">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lstStyle/>
          <a:p>
            <a:r>
              <a:rPr lang="en-US" dirty="0" smtClean="0">
                <a:latin typeface="Bookman Old Style" pitchFamily="18" charset="0"/>
              </a:rPr>
              <a:t>As you add image files to your Web site, Dreamweaver prompts you to save the files to your Web sites root folder so they will be available to display in the browser.</a:t>
            </a:r>
          </a:p>
          <a:p>
            <a:r>
              <a:rPr lang="en-US" dirty="0" smtClean="0">
                <a:latin typeface="Bookman Old Style" pitchFamily="18" charset="0"/>
              </a:rPr>
              <a:t>You can store the files directly in the Web folder.  It is better site management to create a subfolder for graphic files.</a:t>
            </a:r>
          </a:p>
          <a:p>
            <a:r>
              <a:rPr lang="en-US" dirty="0" smtClean="0">
                <a:latin typeface="Bookman Old Style" pitchFamily="18" charset="0"/>
              </a:rPr>
              <a:t>You can create a subfolder in the Local Files pane of the Files panel.</a:t>
            </a:r>
          </a:p>
          <a:p>
            <a:r>
              <a:rPr lang="en-US" dirty="0" smtClean="0">
                <a:latin typeface="Bookman Old Style" pitchFamily="18" charset="0"/>
              </a:rPr>
              <a:t>When you are prompted to save graphic files, save them in your images folder.</a:t>
            </a:r>
            <a:endParaRPr lang="en-US" dirty="0">
              <a:latin typeface="Bookman Old Style" pitchFamily="18" charset="0"/>
            </a:endParaRPr>
          </a:p>
        </p:txBody>
      </p:sp>
      <p:sp>
        <p:nvSpPr>
          <p:cNvPr id="3" name="Title 2"/>
          <p:cNvSpPr>
            <a:spLocks noGrp="1"/>
          </p:cNvSpPr>
          <p:nvPr>
            <p:ph type="title"/>
          </p:nvPr>
        </p:nvSpPr>
        <p:spPr>
          <a:xfrm>
            <a:off x="457200" y="152400"/>
            <a:ext cx="8229600" cy="838200"/>
          </a:xfrm>
        </p:spPr>
        <p:txBody>
          <a:bodyPr>
            <a:normAutofit/>
          </a:bodyPr>
          <a:lstStyle/>
          <a:p>
            <a:pPr algn="ctr"/>
            <a:r>
              <a:rPr lang="en-US" sz="4400" dirty="0" smtClean="0">
                <a:latin typeface="Bookman Old Style" pitchFamily="18" charset="0"/>
              </a:rPr>
              <a:t>Manage Graphic Files</a:t>
            </a:r>
            <a:endParaRPr lang="en-US" sz="4400" dirty="0">
              <a:latin typeface="Bookman Old Style" pitchFamily="18" charset="0"/>
            </a:endParaRPr>
          </a:p>
        </p:txBody>
      </p:sp>
    </p:spTree>
    <p:extLst>
      <p:ext uri="{BB962C8B-B14F-4D97-AF65-F5344CB8AC3E}">
        <p14:creationId xmlns:p14="http://schemas.microsoft.com/office/powerpoint/2010/main" val="1269011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80">
                                          <p:stCondLst>
                                            <p:cond delay="0"/>
                                          </p:stCondLst>
                                        </p:cTn>
                                        <p:tgtEl>
                                          <p:spTgt spid="2">
                                            <p:txEl>
                                              <p:pRg st="1" end="1"/>
                                            </p:txEl>
                                          </p:spTgt>
                                        </p:tgtEl>
                                      </p:cBhvr>
                                    </p:animEffect>
                                    <p:anim calcmode="lin" valueType="num">
                                      <p:cBhvr>
                                        <p:cTn id="26"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1" end="1"/>
                                            </p:txEl>
                                          </p:spTgt>
                                        </p:tgtEl>
                                      </p:cBhvr>
                                      <p:to x="100000" y="60000"/>
                                    </p:animScale>
                                    <p:animScale>
                                      <p:cBhvr>
                                        <p:cTn id="32" dur="166" decel="50000">
                                          <p:stCondLst>
                                            <p:cond delay="676"/>
                                          </p:stCondLst>
                                        </p:cTn>
                                        <p:tgtEl>
                                          <p:spTgt spid="2">
                                            <p:txEl>
                                              <p:pRg st="1" end="1"/>
                                            </p:txEl>
                                          </p:spTgt>
                                        </p:tgtEl>
                                      </p:cBhvr>
                                      <p:to x="100000" y="100000"/>
                                    </p:animScale>
                                    <p:animScale>
                                      <p:cBhvr>
                                        <p:cTn id="33" dur="26">
                                          <p:stCondLst>
                                            <p:cond delay="1312"/>
                                          </p:stCondLst>
                                        </p:cTn>
                                        <p:tgtEl>
                                          <p:spTgt spid="2">
                                            <p:txEl>
                                              <p:pRg st="1" end="1"/>
                                            </p:txEl>
                                          </p:spTgt>
                                        </p:tgtEl>
                                      </p:cBhvr>
                                      <p:to x="100000" y="80000"/>
                                    </p:animScale>
                                    <p:animScale>
                                      <p:cBhvr>
                                        <p:cTn id="34" dur="166" decel="50000">
                                          <p:stCondLst>
                                            <p:cond delay="1338"/>
                                          </p:stCondLst>
                                        </p:cTn>
                                        <p:tgtEl>
                                          <p:spTgt spid="2">
                                            <p:txEl>
                                              <p:pRg st="1" end="1"/>
                                            </p:txEl>
                                          </p:spTgt>
                                        </p:tgtEl>
                                      </p:cBhvr>
                                      <p:to x="100000" y="100000"/>
                                    </p:animScale>
                                    <p:animScale>
                                      <p:cBhvr>
                                        <p:cTn id="35" dur="26">
                                          <p:stCondLst>
                                            <p:cond delay="1642"/>
                                          </p:stCondLst>
                                        </p:cTn>
                                        <p:tgtEl>
                                          <p:spTgt spid="2">
                                            <p:txEl>
                                              <p:pRg st="1" end="1"/>
                                            </p:txEl>
                                          </p:spTgt>
                                        </p:tgtEl>
                                      </p:cBhvr>
                                      <p:to x="100000" y="90000"/>
                                    </p:animScale>
                                    <p:animScale>
                                      <p:cBhvr>
                                        <p:cTn id="36" dur="166" decel="50000">
                                          <p:stCondLst>
                                            <p:cond delay="1668"/>
                                          </p:stCondLst>
                                        </p:cTn>
                                        <p:tgtEl>
                                          <p:spTgt spid="2">
                                            <p:txEl>
                                              <p:pRg st="1" end="1"/>
                                            </p:txEl>
                                          </p:spTgt>
                                        </p:tgtEl>
                                      </p:cBhvr>
                                      <p:to x="100000" y="100000"/>
                                    </p:animScale>
                                    <p:animScale>
                                      <p:cBhvr>
                                        <p:cTn id="37" dur="26">
                                          <p:stCondLst>
                                            <p:cond delay="1808"/>
                                          </p:stCondLst>
                                        </p:cTn>
                                        <p:tgtEl>
                                          <p:spTgt spid="2">
                                            <p:txEl>
                                              <p:pRg st="1" end="1"/>
                                            </p:txEl>
                                          </p:spTgt>
                                        </p:tgtEl>
                                      </p:cBhvr>
                                      <p:to x="100000" y="95000"/>
                                    </p:animScale>
                                    <p:animScale>
                                      <p:cBhvr>
                                        <p:cTn id="38" dur="166" decel="50000">
                                          <p:stCondLst>
                                            <p:cond delay="1834"/>
                                          </p:stCondLst>
                                        </p:cTn>
                                        <p:tgtEl>
                                          <p:spTgt spid="2">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
                                            <p:txEl>
                                              <p:pRg st="2" end="2"/>
                                            </p:txEl>
                                          </p:spTgt>
                                        </p:tgtEl>
                                        <p:attrNameLst>
                                          <p:attrName>style.visibility</p:attrName>
                                        </p:attrNameLst>
                                      </p:cBhvr>
                                      <p:to>
                                        <p:strVal val="visible"/>
                                      </p:to>
                                    </p:set>
                                    <p:animEffect transition="in" filter="wipe(down)">
                                      <p:cBhvr>
                                        <p:cTn id="43" dur="580">
                                          <p:stCondLst>
                                            <p:cond delay="0"/>
                                          </p:stCondLst>
                                        </p:cTn>
                                        <p:tgtEl>
                                          <p:spTgt spid="2">
                                            <p:txEl>
                                              <p:pRg st="2" end="2"/>
                                            </p:txEl>
                                          </p:spTgt>
                                        </p:tgtEl>
                                      </p:cBhvr>
                                    </p:animEffect>
                                    <p:anim calcmode="lin" valueType="num">
                                      <p:cBhvr>
                                        <p:cTn id="44"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xEl>
                                              <p:pRg st="2" end="2"/>
                                            </p:txEl>
                                          </p:spTgt>
                                        </p:tgtEl>
                                      </p:cBhvr>
                                      <p:to x="100000" y="60000"/>
                                    </p:animScale>
                                    <p:animScale>
                                      <p:cBhvr>
                                        <p:cTn id="50" dur="166" decel="50000">
                                          <p:stCondLst>
                                            <p:cond delay="676"/>
                                          </p:stCondLst>
                                        </p:cTn>
                                        <p:tgtEl>
                                          <p:spTgt spid="2">
                                            <p:txEl>
                                              <p:pRg st="2" end="2"/>
                                            </p:txEl>
                                          </p:spTgt>
                                        </p:tgtEl>
                                      </p:cBhvr>
                                      <p:to x="100000" y="100000"/>
                                    </p:animScale>
                                    <p:animScale>
                                      <p:cBhvr>
                                        <p:cTn id="51" dur="26">
                                          <p:stCondLst>
                                            <p:cond delay="1312"/>
                                          </p:stCondLst>
                                        </p:cTn>
                                        <p:tgtEl>
                                          <p:spTgt spid="2">
                                            <p:txEl>
                                              <p:pRg st="2" end="2"/>
                                            </p:txEl>
                                          </p:spTgt>
                                        </p:tgtEl>
                                      </p:cBhvr>
                                      <p:to x="100000" y="80000"/>
                                    </p:animScale>
                                    <p:animScale>
                                      <p:cBhvr>
                                        <p:cTn id="52" dur="166" decel="50000">
                                          <p:stCondLst>
                                            <p:cond delay="1338"/>
                                          </p:stCondLst>
                                        </p:cTn>
                                        <p:tgtEl>
                                          <p:spTgt spid="2">
                                            <p:txEl>
                                              <p:pRg st="2" end="2"/>
                                            </p:txEl>
                                          </p:spTgt>
                                        </p:tgtEl>
                                      </p:cBhvr>
                                      <p:to x="100000" y="100000"/>
                                    </p:animScale>
                                    <p:animScale>
                                      <p:cBhvr>
                                        <p:cTn id="53" dur="26">
                                          <p:stCondLst>
                                            <p:cond delay="1642"/>
                                          </p:stCondLst>
                                        </p:cTn>
                                        <p:tgtEl>
                                          <p:spTgt spid="2">
                                            <p:txEl>
                                              <p:pRg st="2" end="2"/>
                                            </p:txEl>
                                          </p:spTgt>
                                        </p:tgtEl>
                                      </p:cBhvr>
                                      <p:to x="100000" y="90000"/>
                                    </p:animScale>
                                    <p:animScale>
                                      <p:cBhvr>
                                        <p:cTn id="54" dur="166" decel="50000">
                                          <p:stCondLst>
                                            <p:cond delay="1668"/>
                                          </p:stCondLst>
                                        </p:cTn>
                                        <p:tgtEl>
                                          <p:spTgt spid="2">
                                            <p:txEl>
                                              <p:pRg st="2" end="2"/>
                                            </p:txEl>
                                          </p:spTgt>
                                        </p:tgtEl>
                                      </p:cBhvr>
                                      <p:to x="100000" y="100000"/>
                                    </p:animScale>
                                    <p:animScale>
                                      <p:cBhvr>
                                        <p:cTn id="55" dur="26">
                                          <p:stCondLst>
                                            <p:cond delay="1808"/>
                                          </p:stCondLst>
                                        </p:cTn>
                                        <p:tgtEl>
                                          <p:spTgt spid="2">
                                            <p:txEl>
                                              <p:pRg st="2" end="2"/>
                                            </p:txEl>
                                          </p:spTgt>
                                        </p:tgtEl>
                                      </p:cBhvr>
                                      <p:to x="100000" y="95000"/>
                                    </p:animScale>
                                    <p:animScale>
                                      <p:cBhvr>
                                        <p:cTn id="56" dur="166" decel="50000">
                                          <p:stCondLst>
                                            <p:cond delay="1834"/>
                                          </p:stCondLst>
                                        </p:cTn>
                                        <p:tgtEl>
                                          <p:spTgt spid="2">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2">
                                            <p:txEl>
                                              <p:pRg st="3" end="3"/>
                                            </p:txEl>
                                          </p:spTgt>
                                        </p:tgtEl>
                                        <p:attrNameLst>
                                          <p:attrName>style.visibility</p:attrName>
                                        </p:attrNameLst>
                                      </p:cBhvr>
                                      <p:to>
                                        <p:strVal val="visible"/>
                                      </p:to>
                                    </p:set>
                                    <p:animEffect transition="in" filter="wipe(down)">
                                      <p:cBhvr>
                                        <p:cTn id="61" dur="580">
                                          <p:stCondLst>
                                            <p:cond delay="0"/>
                                          </p:stCondLst>
                                        </p:cTn>
                                        <p:tgtEl>
                                          <p:spTgt spid="2">
                                            <p:txEl>
                                              <p:pRg st="3" end="3"/>
                                            </p:txEl>
                                          </p:spTgt>
                                        </p:tgtEl>
                                      </p:cBhvr>
                                    </p:animEffect>
                                    <p:anim calcmode="lin" valueType="num">
                                      <p:cBhvr>
                                        <p:cTn id="62" dur="1822" tmFilter="0,0; 0.14,0.36; 0.43,0.73; 0.71,0.91; 1.0,1.0">
                                          <p:stCondLst>
                                            <p:cond delay="0"/>
                                          </p:stCondLst>
                                        </p:cTn>
                                        <p:tgtEl>
                                          <p:spTgt spid="2">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2">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2">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2">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2">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2">
                                            <p:txEl>
                                              <p:pRg st="3" end="3"/>
                                            </p:txEl>
                                          </p:spTgt>
                                        </p:tgtEl>
                                      </p:cBhvr>
                                      <p:to x="100000" y="60000"/>
                                    </p:animScale>
                                    <p:animScale>
                                      <p:cBhvr>
                                        <p:cTn id="68" dur="166" decel="50000">
                                          <p:stCondLst>
                                            <p:cond delay="676"/>
                                          </p:stCondLst>
                                        </p:cTn>
                                        <p:tgtEl>
                                          <p:spTgt spid="2">
                                            <p:txEl>
                                              <p:pRg st="3" end="3"/>
                                            </p:txEl>
                                          </p:spTgt>
                                        </p:tgtEl>
                                      </p:cBhvr>
                                      <p:to x="100000" y="100000"/>
                                    </p:animScale>
                                    <p:animScale>
                                      <p:cBhvr>
                                        <p:cTn id="69" dur="26">
                                          <p:stCondLst>
                                            <p:cond delay="1312"/>
                                          </p:stCondLst>
                                        </p:cTn>
                                        <p:tgtEl>
                                          <p:spTgt spid="2">
                                            <p:txEl>
                                              <p:pRg st="3" end="3"/>
                                            </p:txEl>
                                          </p:spTgt>
                                        </p:tgtEl>
                                      </p:cBhvr>
                                      <p:to x="100000" y="80000"/>
                                    </p:animScale>
                                    <p:animScale>
                                      <p:cBhvr>
                                        <p:cTn id="70" dur="166" decel="50000">
                                          <p:stCondLst>
                                            <p:cond delay="1338"/>
                                          </p:stCondLst>
                                        </p:cTn>
                                        <p:tgtEl>
                                          <p:spTgt spid="2">
                                            <p:txEl>
                                              <p:pRg st="3" end="3"/>
                                            </p:txEl>
                                          </p:spTgt>
                                        </p:tgtEl>
                                      </p:cBhvr>
                                      <p:to x="100000" y="100000"/>
                                    </p:animScale>
                                    <p:animScale>
                                      <p:cBhvr>
                                        <p:cTn id="71" dur="26">
                                          <p:stCondLst>
                                            <p:cond delay="1642"/>
                                          </p:stCondLst>
                                        </p:cTn>
                                        <p:tgtEl>
                                          <p:spTgt spid="2">
                                            <p:txEl>
                                              <p:pRg st="3" end="3"/>
                                            </p:txEl>
                                          </p:spTgt>
                                        </p:tgtEl>
                                      </p:cBhvr>
                                      <p:to x="100000" y="90000"/>
                                    </p:animScale>
                                    <p:animScale>
                                      <p:cBhvr>
                                        <p:cTn id="72" dur="166" decel="50000">
                                          <p:stCondLst>
                                            <p:cond delay="1668"/>
                                          </p:stCondLst>
                                        </p:cTn>
                                        <p:tgtEl>
                                          <p:spTgt spid="2">
                                            <p:txEl>
                                              <p:pRg st="3" end="3"/>
                                            </p:txEl>
                                          </p:spTgt>
                                        </p:tgtEl>
                                      </p:cBhvr>
                                      <p:to x="100000" y="100000"/>
                                    </p:animScale>
                                    <p:animScale>
                                      <p:cBhvr>
                                        <p:cTn id="73" dur="26">
                                          <p:stCondLst>
                                            <p:cond delay="1808"/>
                                          </p:stCondLst>
                                        </p:cTn>
                                        <p:tgtEl>
                                          <p:spTgt spid="2">
                                            <p:txEl>
                                              <p:pRg st="3" end="3"/>
                                            </p:txEl>
                                          </p:spTgt>
                                        </p:tgtEl>
                                      </p:cBhvr>
                                      <p:to x="100000" y="95000"/>
                                    </p:animScale>
                                    <p:animScale>
                                      <p:cBhvr>
                                        <p:cTn id="74" dur="166" decel="50000">
                                          <p:stCondLst>
                                            <p:cond delay="1834"/>
                                          </p:stCondLst>
                                        </p:cTn>
                                        <p:tgtEl>
                                          <p:spTgt spid="2">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8229600" cy="5550091"/>
          </a:xfrm>
        </p:spPr>
        <p:txBody>
          <a:bodyPr/>
          <a:lstStyle/>
          <a:p>
            <a:r>
              <a:rPr lang="en-US" dirty="0" smtClean="0">
                <a:latin typeface="Bookman Old Style" pitchFamily="18" charset="0"/>
              </a:rPr>
              <a:t>Be sure to include this folder when copying files for publication so the browser will be able to locate them.</a:t>
            </a:r>
          </a:p>
          <a:p>
            <a:r>
              <a:rPr lang="en-US" dirty="0" smtClean="0">
                <a:latin typeface="Bookman Old Style" pitchFamily="18" charset="0"/>
              </a:rPr>
              <a:t>If you intend to use an image on more than one page in a site, you should be aware that modifying an image on one page may change it on other pages as well.</a:t>
            </a:r>
          </a:p>
          <a:p>
            <a:r>
              <a:rPr lang="en-US" dirty="0" smtClean="0">
                <a:latin typeface="Bookman Old Style" pitchFamily="18" charset="0"/>
              </a:rPr>
              <a:t>To avoid this kind of problem, copy the image file you want to use on the new page and give it a unique name.</a:t>
            </a:r>
            <a:endParaRPr lang="en-US" dirty="0">
              <a:latin typeface="Bookman Old Style" pitchFamily="18" charset="0"/>
            </a:endParaRPr>
          </a:p>
        </p:txBody>
      </p:sp>
      <p:sp>
        <p:nvSpPr>
          <p:cNvPr id="3" name="Title 2"/>
          <p:cNvSpPr>
            <a:spLocks noGrp="1"/>
          </p:cNvSpPr>
          <p:nvPr>
            <p:ph type="title"/>
          </p:nvPr>
        </p:nvSpPr>
        <p:spPr>
          <a:xfrm>
            <a:off x="457200" y="76200"/>
            <a:ext cx="8229600" cy="2286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3502257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80">
                                          <p:stCondLst>
                                            <p:cond delay="0"/>
                                          </p:stCondLst>
                                        </p:cTn>
                                        <p:tgtEl>
                                          <p:spTgt spid="2">
                                            <p:txEl>
                                              <p:pRg st="0" end="0"/>
                                            </p:txEl>
                                          </p:spTgt>
                                        </p:tgtEl>
                                      </p:cBhvr>
                                    </p:animEffect>
                                    <p:anim calcmode="lin" valueType="num">
                                      <p:cBhvr>
                                        <p:cTn id="8" dur="1822" tmFilter="0,0; 0.14,0.36; 0.43,0.73; 0.71,0.91; 1.0,1.0">
                                          <p:stCondLst>
                                            <p:cond delay="0"/>
                                          </p:stCondLst>
                                        </p:cTn>
                                        <p:tgtEl>
                                          <p:spTgt spid="2">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xEl>
                                              <p:pRg st="0" end="0"/>
                                            </p:txEl>
                                          </p:spTgt>
                                        </p:tgtEl>
                                      </p:cBhvr>
                                      <p:to x="100000" y="60000"/>
                                    </p:animScale>
                                    <p:animScale>
                                      <p:cBhvr>
                                        <p:cTn id="14" dur="166" decel="50000">
                                          <p:stCondLst>
                                            <p:cond delay="676"/>
                                          </p:stCondLst>
                                        </p:cTn>
                                        <p:tgtEl>
                                          <p:spTgt spid="2">
                                            <p:txEl>
                                              <p:pRg st="0" end="0"/>
                                            </p:txEl>
                                          </p:spTgt>
                                        </p:tgtEl>
                                      </p:cBhvr>
                                      <p:to x="100000" y="100000"/>
                                    </p:animScale>
                                    <p:animScale>
                                      <p:cBhvr>
                                        <p:cTn id="15" dur="26">
                                          <p:stCondLst>
                                            <p:cond delay="1312"/>
                                          </p:stCondLst>
                                        </p:cTn>
                                        <p:tgtEl>
                                          <p:spTgt spid="2">
                                            <p:txEl>
                                              <p:pRg st="0" end="0"/>
                                            </p:txEl>
                                          </p:spTgt>
                                        </p:tgtEl>
                                      </p:cBhvr>
                                      <p:to x="100000" y="80000"/>
                                    </p:animScale>
                                    <p:animScale>
                                      <p:cBhvr>
                                        <p:cTn id="16" dur="166" decel="50000">
                                          <p:stCondLst>
                                            <p:cond delay="1338"/>
                                          </p:stCondLst>
                                        </p:cTn>
                                        <p:tgtEl>
                                          <p:spTgt spid="2">
                                            <p:txEl>
                                              <p:pRg st="0" end="0"/>
                                            </p:txEl>
                                          </p:spTgt>
                                        </p:tgtEl>
                                      </p:cBhvr>
                                      <p:to x="100000" y="100000"/>
                                    </p:animScale>
                                    <p:animScale>
                                      <p:cBhvr>
                                        <p:cTn id="17" dur="26">
                                          <p:stCondLst>
                                            <p:cond delay="1642"/>
                                          </p:stCondLst>
                                        </p:cTn>
                                        <p:tgtEl>
                                          <p:spTgt spid="2">
                                            <p:txEl>
                                              <p:pRg st="0" end="0"/>
                                            </p:txEl>
                                          </p:spTgt>
                                        </p:tgtEl>
                                      </p:cBhvr>
                                      <p:to x="100000" y="90000"/>
                                    </p:animScale>
                                    <p:animScale>
                                      <p:cBhvr>
                                        <p:cTn id="18" dur="166" decel="50000">
                                          <p:stCondLst>
                                            <p:cond delay="1668"/>
                                          </p:stCondLst>
                                        </p:cTn>
                                        <p:tgtEl>
                                          <p:spTgt spid="2">
                                            <p:txEl>
                                              <p:pRg st="0" end="0"/>
                                            </p:txEl>
                                          </p:spTgt>
                                        </p:tgtEl>
                                      </p:cBhvr>
                                      <p:to x="100000" y="100000"/>
                                    </p:animScale>
                                    <p:animScale>
                                      <p:cBhvr>
                                        <p:cTn id="19" dur="26">
                                          <p:stCondLst>
                                            <p:cond delay="1808"/>
                                          </p:stCondLst>
                                        </p:cTn>
                                        <p:tgtEl>
                                          <p:spTgt spid="2">
                                            <p:txEl>
                                              <p:pRg st="0" end="0"/>
                                            </p:txEl>
                                          </p:spTgt>
                                        </p:tgtEl>
                                      </p:cBhvr>
                                      <p:to x="100000" y="95000"/>
                                    </p:animScale>
                                    <p:animScale>
                                      <p:cBhvr>
                                        <p:cTn id="20" dur="166" decel="50000">
                                          <p:stCondLst>
                                            <p:cond delay="1834"/>
                                          </p:stCondLst>
                                        </p:cTn>
                                        <p:tgtEl>
                                          <p:spTgt spid="2">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80">
                                          <p:stCondLst>
                                            <p:cond delay="0"/>
                                          </p:stCondLst>
                                        </p:cTn>
                                        <p:tgtEl>
                                          <p:spTgt spid="2">
                                            <p:txEl>
                                              <p:pRg st="1" end="1"/>
                                            </p:txEl>
                                          </p:spTgt>
                                        </p:tgtEl>
                                      </p:cBhvr>
                                    </p:animEffect>
                                    <p:anim calcmode="lin" valueType="num">
                                      <p:cBhvr>
                                        <p:cTn id="26" dur="1822" tmFilter="0,0; 0.14,0.36; 0.43,0.73; 0.71,0.91; 1.0,1.0">
                                          <p:stCondLst>
                                            <p:cond delay="0"/>
                                          </p:stCondLst>
                                        </p:cTn>
                                        <p:tgtEl>
                                          <p:spTgt spid="2">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xEl>
                                              <p:pRg st="1" end="1"/>
                                            </p:txEl>
                                          </p:spTgt>
                                        </p:tgtEl>
                                      </p:cBhvr>
                                      <p:to x="100000" y="60000"/>
                                    </p:animScale>
                                    <p:animScale>
                                      <p:cBhvr>
                                        <p:cTn id="32" dur="166" decel="50000">
                                          <p:stCondLst>
                                            <p:cond delay="676"/>
                                          </p:stCondLst>
                                        </p:cTn>
                                        <p:tgtEl>
                                          <p:spTgt spid="2">
                                            <p:txEl>
                                              <p:pRg st="1" end="1"/>
                                            </p:txEl>
                                          </p:spTgt>
                                        </p:tgtEl>
                                      </p:cBhvr>
                                      <p:to x="100000" y="100000"/>
                                    </p:animScale>
                                    <p:animScale>
                                      <p:cBhvr>
                                        <p:cTn id="33" dur="26">
                                          <p:stCondLst>
                                            <p:cond delay="1312"/>
                                          </p:stCondLst>
                                        </p:cTn>
                                        <p:tgtEl>
                                          <p:spTgt spid="2">
                                            <p:txEl>
                                              <p:pRg st="1" end="1"/>
                                            </p:txEl>
                                          </p:spTgt>
                                        </p:tgtEl>
                                      </p:cBhvr>
                                      <p:to x="100000" y="80000"/>
                                    </p:animScale>
                                    <p:animScale>
                                      <p:cBhvr>
                                        <p:cTn id="34" dur="166" decel="50000">
                                          <p:stCondLst>
                                            <p:cond delay="1338"/>
                                          </p:stCondLst>
                                        </p:cTn>
                                        <p:tgtEl>
                                          <p:spTgt spid="2">
                                            <p:txEl>
                                              <p:pRg st="1" end="1"/>
                                            </p:txEl>
                                          </p:spTgt>
                                        </p:tgtEl>
                                      </p:cBhvr>
                                      <p:to x="100000" y="100000"/>
                                    </p:animScale>
                                    <p:animScale>
                                      <p:cBhvr>
                                        <p:cTn id="35" dur="26">
                                          <p:stCondLst>
                                            <p:cond delay="1642"/>
                                          </p:stCondLst>
                                        </p:cTn>
                                        <p:tgtEl>
                                          <p:spTgt spid="2">
                                            <p:txEl>
                                              <p:pRg st="1" end="1"/>
                                            </p:txEl>
                                          </p:spTgt>
                                        </p:tgtEl>
                                      </p:cBhvr>
                                      <p:to x="100000" y="90000"/>
                                    </p:animScale>
                                    <p:animScale>
                                      <p:cBhvr>
                                        <p:cTn id="36" dur="166" decel="50000">
                                          <p:stCondLst>
                                            <p:cond delay="1668"/>
                                          </p:stCondLst>
                                        </p:cTn>
                                        <p:tgtEl>
                                          <p:spTgt spid="2">
                                            <p:txEl>
                                              <p:pRg st="1" end="1"/>
                                            </p:txEl>
                                          </p:spTgt>
                                        </p:tgtEl>
                                      </p:cBhvr>
                                      <p:to x="100000" y="100000"/>
                                    </p:animScale>
                                    <p:animScale>
                                      <p:cBhvr>
                                        <p:cTn id="37" dur="26">
                                          <p:stCondLst>
                                            <p:cond delay="1808"/>
                                          </p:stCondLst>
                                        </p:cTn>
                                        <p:tgtEl>
                                          <p:spTgt spid="2">
                                            <p:txEl>
                                              <p:pRg st="1" end="1"/>
                                            </p:txEl>
                                          </p:spTgt>
                                        </p:tgtEl>
                                      </p:cBhvr>
                                      <p:to x="100000" y="95000"/>
                                    </p:animScale>
                                    <p:animScale>
                                      <p:cBhvr>
                                        <p:cTn id="38" dur="166" decel="50000">
                                          <p:stCondLst>
                                            <p:cond delay="1834"/>
                                          </p:stCondLst>
                                        </p:cTn>
                                        <p:tgtEl>
                                          <p:spTgt spid="2">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2">
                                            <p:txEl>
                                              <p:pRg st="2" end="2"/>
                                            </p:txEl>
                                          </p:spTgt>
                                        </p:tgtEl>
                                        <p:attrNameLst>
                                          <p:attrName>style.visibility</p:attrName>
                                        </p:attrNameLst>
                                      </p:cBhvr>
                                      <p:to>
                                        <p:strVal val="visible"/>
                                      </p:to>
                                    </p:set>
                                    <p:animEffect transition="in" filter="wipe(down)">
                                      <p:cBhvr>
                                        <p:cTn id="43" dur="580">
                                          <p:stCondLst>
                                            <p:cond delay="0"/>
                                          </p:stCondLst>
                                        </p:cTn>
                                        <p:tgtEl>
                                          <p:spTgt spid="2">
                                            <p:txEl>
                                              <p:pRg st="2" end="2"/>
                                            </p:txEl>
                                          </p:spTgt>
                                        </p:tgtEl>
                                      </p:cBhvr>
                                    </p:animEffect>
                                    <p:anim calcmode="lin" valueType="num">
                                      <p:cBhvr>
                                        <p:cTn id="44" dur="1822" tmFilter="0,0; 0.14,0.36; 0.43,0.73; 0.71,0.91; 1.0,1.0">
                                          <p:stCondLst>
                                            <p:cond delay="0"/>
                                          </p:stCondLst>
                                        </p:cTn>
                                        <p:tgtEl>
                                          <p:spTgt spid="2">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2">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2">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2">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2">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2">
                                            <p:txEl>
                                              <p:pRg st="2" end="2"/>
                                            </p:txEl>
                                          </p:spTgt>
                                        </p:tgtEl>
                                      </p:cBhvr>
                                      <p:to x="100000" y="60000"/>
                                    </p:animScale>
                                    <p:animScale>
                                      <p:cBhvr>
                                        <p:cTn id="50" dur="166" decel="50000">
                                          <p:stCondLst>
                                            <p:cond delay="676"/>
                                          </p:stCondLst>
                                        </p:cTn>
                                        <p:tgtEl>
                                          <p:spTgt spid="2">
                                            <p:txEl>
                                              <p:pRg st="2" end="2"/>
                                            </p:txEl>
                                          </p:spTgt>
                                        </p:tgtEl>
                                      </p:cBhvr>
                                      <p:to x="100000" y="100000"/>
                                    </p:animScale>
                                    <p:animScale>
                                      <p:cBhvr>
                                        <p:cTn id="51" dur="26">
                                          <p:stCondLst>
                                            <p:cond delay="1312"/>
                                          </p:stCondLst>
                                        </p:cTn>
                                        <p:tgtEl>
                                          <p:spTgt spid="2">
                                            <p:txEl>
                                              <p:pRg st="2" end="2"/>
                                            </p:txEl>
                                          </p:spTgt>
                                        </p:tgtEl>
                                      </p:cBhvr>
                                      <p:to x="100000" y="80000"/>
                                    </p:animScale>
                                    <p:animScale>
                                      <p:cBhvr>
                                        <p:cTn id="52" dur="166" decel="50000">
                                          <p:stCondLst>
                                            <p:cond delay="1338"/>
                                          </p:stCondLst>
                                        </p:cTn>
                                        <p:tgtEl>
                                          <p:spTgt spid="2">
                                            <p:txEl>
                                              <p:pRg st="2" end="2"/>
                                            </p:txEl>
                                          </p:spTgt>
                                        </p:tgtEl>
                                      </p:cBhvr>
                                      <p:to x="100000" y="100000"/>
                                    </p:animScale>
                                    <p:animScale>
                                      <p:cBhvr>
                                        <p:cTn id="53" dur="26">
                                          <p:stCondLst>
                                            <p:cond delay="1642"/>
                                          </p:stCondLst>
                                        </p:cTn>
                                        <p:tgtEl>
                                          <p:spTgt spid="2">
                                            <p:txEl>
                                              <p:pRg st="2" end="2"/>
                                            </p:txEl>
                                          </p:spTgt>
                                        </p:tgtEl>
                                      </p:cBhvr>
                                      <p:to x="100000" y="90000"/>
                                    </p:animScale>
                                    <p:animScale>
                                      <p:cBhvr>
                                        <p:cTn id="54" dur="166" decel="50000">
                                          <p:stCondLst>
                                            <p:cond delay="1668"/>
                                          </p:stCondLst>
                                        </p:cTn>
                                        <p:tgtEl>
                                          <p:spTgt spid="2">
                                            <p:txEl>
                                              <p:pRg st="2" end="2"/>
                                            </p:txEl>
                                          </p:spTgt>
                                        </p:tgtEl>
                                      </p:cBhvr>
                                      <p:to x="100000" y="100000"/>
                                    </p:animScale>
                                    <p:animScale>
                                      <p:cBhvr>
                                        <p:cTn id="55" dur="26">
                                          <p:stCondLst>
                                            <p:cond delay="1808"/>
                                          </p:stCondLst>
                                        </p:cTn>
                                        <p:tgtEl>
                                          <p:spTgt spid="2">
                                            <p:txEl>
                                              <p:pRg st="2" end="2"/>
                                            </p:txEl>
                                          </p:spTgt>
                                        </p:tgtEl>
                                      </p:cBhvr>
                                      <p:to x="100000" y="95000"/>
                                    </p:animScale>
                                    <p:animScale>
                                      <p:cBhvr>
                                        <p:cTn id="56" dur="166" decel="50000">
                                          <p:stCondLst>
                                            <p:cond delay="1834"/>
                                          </p:stCondLst>
                                        </p:cTn>
                                        <p:tgtEl>
                                          <p:spTgt spid="2">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ctr"/>
            <a:r>
              <a:rPr lang="en-US" sz="5400" b="1" dirty="0" smtClean="0">
                <a:latin typeface="Bookman Old Style" pitchFamily="18" charset="0"/>
              </a:rPr>
              <a:t>Pages 177 – 179</a:t>
            </a:r>
          </a:p>
          <a:p>
            <a:pPr marL="109728" indent="0" algn="ctr">
              <a:buNone/>
            </a:pPr>
            <a:r>
              <a:rPr lang="en-US" sz="5400" b="1" dirty="0" smtClean="0">
                <a:latin typeface="Bookman Old Style" pitchFamily="18" charset="0"/>
              </a:rPr>
              <a:t>Gardenscape</a:t>
            </a:r>
          </a:p>
          <a:p>
            <a:pPr algn="ctr"/>
            <a:r>
              <a:rPr lang="en-US" sz="5400" b="1" dirty="0" smtClean="0">
                <a:latin typeface="Bookman Old Style" pitchFamily="18" charset="0"/>
              </a:rPr>
              <a:t>Page 179</a:t>
            </a:r>
          </a:p>
          <a:p>
            <a:pPr marL="109728" indent="0" algn="ctr">
              <a:buNone/>
            </a:pPr>
            <a:r>
              <a:rPr lang="en-US" sz="5400" b="1" dirty="0" smtClean="0">
                <a:latin typeface="Bookman Old Style" pitchFamily="18" charset="0"/>
              </a:rPr>
              <a:t>java2go</a:t>
            </a:r>
            <a:endParaRPr lang="en-US" sz="5400" b="1" dirty="0">
              <a:latin typeface="Bookman Old Style" pitchFamily="18" charset="0"/>
            </a:endParaRPr>
          </a:p>
        </p:txBody>
      </p:sp>
      <p:sp>
        <p:nvSpPr>
          <p:cNvPr id="3" name="Title 2"/>
          <p:cNvSpPr>
            <a:spLocks noGrp="1"/>
          </p:cNvSpPr>
          <p:nvPr>
            <p:ph type="title"/>
          </p:nvPr>
        </p:nvSpPr>
        <p:spPr/>
        <p:txBody>
          <a:bodyPr>
            <a:normAutofit/>
          </a:bodyPr>
          <a:lstStyle/>
          <a:p>
            <a:pPr algn="ctr"/>
            <a:r>
              <a:rPr lang="en-US" sz="6000" dirty="0" smtClean="0">
                <a:latin typeface="Bookman Old Style" pitchFamily="18" charset="0"/>
              </a:rPr>
              <a:t>ASSIGNMENT</a:t>
            </a:r>
            <a:endParaRPr lang="en-US" sz="6000" dirty="0">
              <a:latin typeface="Bookman Old Style" pitchFamily="18" charset="0"/>
            </a:endParaRPr>
          </a:p>
        </p:txBody>
      </p:sp>
    </p:spTree>
    <p:extLst>
      <p:ext uri="{BB962C8B-B14F-4D97-AF65-F5344CB8AC3E}">
        <p14:creationId xmlns:p14="http://schemas.microsoft.com/office/powerpoint/2010/main" val="11456320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000" b="1" dirty="0" smtClean="0">
                <a:effectLst>
                  <a:outerShdw blurRad="38100" dist="38100" dir="2700000" algn="tl">
                    <a:srgbClr val="000000">
                      <a:alpha val="43137"/>
                    </a:srgbClr>
                  </a:outerShdw>
                </a:effectLst>
                <a:latin typeface="Bookman Old Style" pitchFamily="18" charset="0"/>
              </a:rPr>
              <a:t>Adobe Bridge – </a:t>
            </a:r>
            <a:r>
              <a:rPr lang="en-US" sz="4000" dirty="0" smtClean="0">
                <a:latin typeface="Bookman Old Style" pitchFamily="18" charset="0"/>
              </a:rPr>
              <a:t>A file management application included with the applications that are part of Adobe Web Design, enabling you to view and manage image files.</a:t>
            </a:r>
            <a:endParaRPr lang="en-US" sz="4000" dirty="0">
              <a:latin typeface="Bookman Old Style" pitchFamily="18" charset="0"/>
            </a:endParaRPr>
          </a:p>
        </p:txBody>
      </p:sp>
      <p:sp>
        <p:nvSpPr>
          <p:cNvPr id="3" name="Title 2"/>
          <p:cNvSpPr>
            <a:spLocks noGrp="1"/>
          </p:cNvSpPr>
          <p:nvPr>
            <p:ph type="title"/>
          </p:nvPr>
        </p:nvSpPr>
        <p:spPr/>
        <p:txBody>
          <a:bodyPr/>
          <a:lstStyle/>
          <a:p>
            <a:pPr algn="ctr"/>
            <a:r>
              <a:rPr lang="en-US" sz="4000" dirty="0" smtClean="0">
                <a:latin typeface="Bookman Old Style" pitchFamily="18" charset="0"/>
              </a:rPr>
              <a:t>Exercise 31 - Terms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4000" b="1" dirty="0" smtClean="0">
                <a:latin typeface="Bookman Old Style" pitchFamily="18" charset="0"/>
              </a:rPr>
              <a:t>GIF (Graphics Interchange Format) – </a:t>
            </a:r>
            <a:r>
              <a:rPr lang="en-US" sz="4000" dirty="0" smtClean="0">
                <a:latin typeface="Bookman Old Style" pitchFamily="18" charset="0"/>
              </a:rPr>
              <a:t>A bitmapped image format designed for on-</a:t>
            </a:r>
            <a:r>
              <a:rPr lang="en-US" sz="4000" dirty="0" err="1" smtClean="0">
                <a:latin typeface="Bookman Old Style" pitchFamily="18" charset="0"/>
              </a:rPr>
              <a:t>sceen</a:t>
            </a:r>
            <a:r>
              <a:rPr lang="en-US" sz="4000" dirty="0" smtClean="0">
                <a:latin typeface="Bookman Old Style" pitchFamily="18" charset="0"/>
              </a:rPr>
              <a:t> viewing of images.</a:t>
            </a:r>
          </a:p>
          <a:p>
            <a:r>
              <a:rPr lang="en-US" sz="4000" b="1" dirty="0" smtClean="0">
                <a:latin typeface="Bookman Old Style" pitchFamily="18" charset="0"/>
              </a:rPr>
              <a:t>JPEG – (Joint Photographic Experts Group) – </a:t>
            </a:r>
            <a:r>
              <a:rPr lang="en-US" sz="4000" dirty="0" smtClean="0">
                <a:latin typeface="Bookman Old Style" pitchFamily="18" charset="0"/>
              </a:rPr>
              <a:t>A file format particularly suited for Web graphics, such as photos.</a:t>
            </a:r>
            <a:endParaRPr lang="en-US" sz="4000" dirty="0">
              <a:latin typeface="Bookman Old Style" pitchFamily="18" charset="0"/>
            </a:endParaRPr>
          </a:p>
        </p:txBody>
      </p:sp>
      <p:sp>
        <p:nvSpPr>
          <p:cNvPr id="3" name="Title 2"/>
          <p:cNvSpPr>
            <a:spLocks noGrp="1"/>
          </p:cNvSpPr>
          <p:nvPr>
            <p:ph type="title"/>
          </p:nvPr>
        </p:nvSpPr>
        <p:spPr/>
        <p:txBody>
          <a:bodyPr/>
          <a:lstStyle/>
          <a:p>
            <a:pPr algn="ctr"/>
            <a:r>
              <a:rPr lang="en-US" sz="4000" dirty="0" smtClean="0">
                <a:latin typeface="Bookman Old Style" pitchFamily="18" charset="0"/>
              </a:rPr>
              <a:t>Exercise 31 - Terms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4000" b="1" dirty="0" smtClean="0">
                <a:latin typeface="Bookman Old Style" pitchFamily="18" charset="0"/>
              </a:rPr>
              <a:t>PNG ( Portable Network Graphic) – </a:t>
            </a:r>
            <a:r>
              <a:rPr lang="en-US" sz="4000" dirty="0" smtClean="0">
                <a:latin typeface="Bookman Old Style" pitchFamily="18" charset="0"/>
              </a:rPr>
              <a:t>A bitmapped image format designed for easy use of images on the internet.</a:t>
            </a:r>
            <a:endParaRPr lang="en-US" sz="4000" dirty="0">
              <a:latin typeface="Bookman Old Style" pitchFamily="18" charset="0"/>
            </a:endParaRPr>
          </a:p>
        </p:txBody>
      </p:sp>
      <p:sp>
        <p:nvSpPr>
          <p:cNvPr id="3" name="Title 2"/>
          <p:cNvSpPr>
            <a:spLocks noGrp="1"/>
          </p:cNvSpPr>
          <p:nvPr>
            <p:ph type="title"/>
          </p:nvPr>
        </p:nvSpPr>
        <p:spPr/>
        <p:txBody>
          <a:bodyPr/>
          <a:lstStyle/>
          <a:p>
            <a:pPr algn="ctr"/>
            <a:r>
              <a:rPr lang="en-US" sz="4000" dirty="0" smtClean="0">
                <a:latin typeface="Bookman Old Style" pitchFamily="18" charset="0"/>
              </a:rPr>
              <a:t>Exercise 31- Terms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008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31</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Adobe Bridge</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12" name="Rectangle 11"/>
          <p:cNvSpPr/>
          <p:nvPr/>
        </p:nvSpPr>
        <p:spPr>
          <a:xfrm>
            <a:off x="206375" y="1600200"/>
            <a:ext cx="2509838" cy="3970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a:defRPr/>
            </a:pPr>
            <a:r>
              <a:rPr lang="en-US" dirty="0">
                <a:solidFill>
                  <a:prstClr val="white"/>
                </a:solidFill>
                <a:latin typeface="Times New Roman" pitchFamily="18" charset="0"/>
              </a:rPr>
              <a:t>You can access </a:t>
            </a:r>
            <a:r>
              <a:rPr lang="en-US" b="1" dirty="0">
                <a:solidFill>
                  <a:prstClr val="white"/>
                </a:solidFill>
                <a:latin typeface="Times New Roman" pitchFamily="18" charset="0"/>
              </a:rPr>
              <a:t>Adobe Bridge </a:t>
            </a:r>
            <a:r>
              <a:rPr lang="en-US" dirty="0">
                <a:solidFill>
                  <a:prstClr val="white"/>
                </a:solidFill>
                <a:latin typeface="Times New Roman" pitchFamily="18" charset="0"/>
              </a:rPr>
              <a:t>from within Dreamweaver (File </a:t>
            </a:r>
            <a:r>
              <a:rPr lang="en-US" dirty="0">
                <a:solidFill>
                  <a:prstClr val="white"/>
                </a:solidFill>
                <a:latin typeface="Times New Roman" pitchFamily="18" charset="0"/>
                <a:sym typeface="Wingdings" pitchFamily="2" charset="2"/>
              </a:rPr>
              <a:t> Browse in Bridge) </a:t>
            </a:r>
            <a:r>
              <a:rPr lang="en-US" dirty="0">
                <a:solidFill>
                  <a:prstClr val="white"/>
                </a:solidFill>
                <a:latin typeface="Times New Roman" pitchFamily="18" charset="0"/>
              </a:rPr>
              <a:t>to import your Fireworks images and other media files you plan to use on your Web pages.</a:t>
            </a:r>
          </a:p>
          <a:p>
            <a:pPr>
              <a:defRPr/>
            </a:pPr>
            <a:r>
              <a:rPr lang="en-US" dirty="0">
                <a:solidFill>
                  <a:prstClr val="white"/>
                </a:solidFill>
                <a:latin typeface="Times New Roman" pitchFamily="18" charset="0"/>
              </a:rPr>
              <a:t>To make sure others will be able to see the images you place on your pages, save the files in one of three formats: </a:t>
            </a:r>
            <a:r>
              <a:rPr lang="en-US" b="1" dirty="0">
                <a:solidFill>
                  <a:prstClr val="white"/>
                </a:solidFill>
                <a:latin typeface="Times New Roman" pitchFamily="18" charset="0"/>
              </a:rPr>
              <a:t>JPG, GIF, or PNG.</a:t>
            </a:r>
            <a:endParaRPr lang="en-US" dirty="0">
              <a:solidFill>
                <a:prstClr val="white"/>
              </a:solidFill>
              <a:latin typeface="Times New Roman" pitchFamily="18" charset="0"/>
            </a:endParaRPr>
          </a:p>
        </p:txBody>
      </p:sp>
      <p:pic>
        <p:nvPicPr>
          <p:cNvPr id="5120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066800"/>
            <a:ext cx="6289675" cy="4659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lide Number Placeholder 6"/>
          <p:cNvSpPr>
            <a:spLocks noGrp="1"/>
          </p:cNvSpPr>
          <p:nvPr>
            <p:ph type="sldNum" sz="quarter" idx="12"/>
          </p:nvPr>
        </p:nvSpPr>
        <p:spPr/>
        <p:txBody>
          <a:bodyPr/>
          <a:lstStyle/>
          <a:p>
            <a:pPr>
              <a:defRPr/>
            </a:pPr>
            <a:fld id="{38D956F5-9370-484A-97D4-9F6987EC334F}" type="slidenum">
              <a:rPr lang="en-US" smtClean="0"/>
              <a:pPr>
                <a:defRPr/>
              </a:pPr>
              <a:t>6</a:t>
            </a:fld>
            <a:endParaRPr lang="en-US" dirty="0"/>
          </a:p>
        </p:txBody>
      </p:sp>
      <p:sp>
        <p:nvSpPr>
          <p:cNvPr id="8" name="Date Placeholder 7"/>
          <p:cNvSpPr>
            <a:spLocks noGrp="1"/>
          </p:cNvSpPr>
          <p:nvPr>
            <p:ph type="dt" sz="quarter" idx="10"/>
          </p:nvPr>
        </p:nvSpPr>
        <p:spPr>
          <a:xfrm>
            <a:off x="5600700" y="6191250"/>
            <a:ext cx="32385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a:t>
            </a:r>
            <a:endParaRPr lang="en-US">
              <a:solidFill>
                <a:srgbClr val="676A55"/>
              </a:solidFill>
            </a:endParaRPr>
          </a:p>
        </p:txBody>
      </p:sp>
    </p:spTree>
    <p:extLst>
      <p:ext uri="{BB962C8B-B14F-4D97-AF65-F5344CB8AC3E}">
        <p14:creationId xmlns:p14="http://schemas.microsoft.com/office/powerpoint/2010/main" val="10838834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481328"/>
            <a:ext cx="8686800" cy="4767072"/>
          </a:xfrm>
        </p:spPr>
        <p:txBody>
          <a:bodyPr/>
          <a:lstStyle/>
          <a:p>
            <a:r>
              <a:rPr lang="en-US" sz="2800" dirty="0" smtClean="0">
                <a:latin typeface="Bookman Old Style" pitchFamily="18" charset="0"/>
              </a:rPr>
              <a:t>The Content area in the center of the Bridge window displays thumbnails of each of the files in the current folder.</a:t>
            </a:r>
          </a:p>
          <a:p>
            <a:r>
              <a:rPr lang="en-US" sz="2800" dirty="0" smtClean="0">
                <a:latin typeface="Bookman Old Style" pitchFamily="18" charset="0"/>
              </a:rPr>
              <a:t>The right panel displays a Preview tab where you can see a preview of the selected file(s).</a:t>
            </a:r>
          </a:p>
          <a:p>
            <a:r>
              <a:rPr lang="en-US" sz="2800" dirty="0" smtClean="0">
                <a:latin typeface="Bookman Old Style" pitchFamily="18" charset="0"/>
              </a:rPr>
              <a:t>The images you add to your Web sites are an important part of the overall design.</a:t>
            </a:r>
          </a:p>
          <a:p>
            <a:r>
              <a:rPr lang="en-US" sz="2800" dirty="0" smtClean="0">
                <a:latin typeface="Bookman Old Style" pitchFamily="18" charset="0"/>
              </a:rPr>
              <a:t>You can easily insert an image from Bridge to a Dreamweaver Web site.</a:t>
            </a:r>
          </a:p>
          <a:p>
            <a:endParaRPr lang="en-US" dirty="0"/>
          </a:p>
        </p:txBody>
      </p:sp>
      <p:sp>
        <p:nvSpPr>
          <p:cNvPr id="3" name="Title 2"/>
          <p:cNvSpPr>
            <a:spLocks noGrp="1"/>
          </p:cNvSpPr>
          <p:nvPr>
            <p:ph type="title"/>
          </p:nvPr>
        </p:nvSpPr>
        <p:spPr/>
        <p:txBody>
          <a:bodyPr>
            <a:normAutofit/>
          </a:bodyPr>
          <a:lstStyle/>
          <a:p>
            <a:pPr algn="ctr"/>
            <a:r>
              <a:rPr lang="en-US" sz="4400" dirty="0" smtClean="0">
                <a:latin typeface="Bookman Old Style" pitchFamily="18" charset="0"/>
              </a:rPr>
              <a:t>About Adobe Bridge</a:t>
            </a:r>
            <a:endParaRPr lang="en-US" sz="4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Bookman Old Style" pitchFamily="18" charset="0"/>
              </a:rPr>
              <a:t>The images you add to your Web sites are an important part of the overall design.</a:t>
            </a:r>
          </a:p>
          <a:p>
            <a:r>
              <a:rPr lang="en-US" dirty="0" smtClean="0">
                <a:latin typeface="Bookman Old Style" pitchFamily="18" charset="0"/>
              </a:rPr>
              <a:t>Images illustrate ideas in your text, welcome the visitor to the page, or simply provide something beautiful or interesting that connects to your site content in some way.</a:t>
            </a:r>
          </a:p>
          <a:p>
            <a:r>
              <a:rPr lang="en-US" dirty="0" smtClean="0">
                <a:latin typeface="Bookman Old Style" pitchFamily="18" charset="0"/>
              </a:rPr>
              <a:t>To make sure others will be able to see the images you place on your pages, save the files in one of three formats:</a:t>
            </a:r>
            <a:r>
              <a:rPr lang="en-US" b="1" dirty="0" smtClean="0">
                <a:latin typeface="Bookman Old Style" pitchFamily="18" charset="0"/>
              </a:rPr>
              <a:t> JPEG, GIF, or PNG.</a:t>
            </a:r>
            <a:endParaRPr lang="en-US" dirty="0">
              <a:latin typeface="Bookman Old Style" pitchFamily="18" charset="0"/>
            </a:endParaRPr>
          </a:p>
        </p:txBody>
      </p:sp>
      <p:sp>
        <p:nvSpPr>
          <p:cNvPr id="3" name="Title 2"/>
          <p:cNvSpPr>
            <a:spLocks noGrp="1"/>
          </p:cNvSpPr>
          <p:nvPr>
            <p:ph type="title"/>
          </p:nvPr>
        </p:nvSpPr>
        <p:spPr>
          <a:xfrm>
            <a:off x="152400" y="152400"/>
            <a:ext cx="8763000" cy="1265238"/>
          </a:xfrm>
        </p:spPr>
        <p:txBody>
          <a:bodyPr>
            <a:normAutofit fontScale="90000"/>
          </a:bodyPr>
          <a:lstStyle/>
          <a:p>
            <a:pPr algn="ctr"/>
            <a:r>
              <a:rPr lang="en-US" dirty="0" smtClean="0">
                <a:latin typeface="Bookman Old Style" pitchFamily="18" charset="0"/>
              </a:rPr>
              <a:t>Insert an Image on a Page in Dreamweaver</a:t>
            </a:r>
            <a:endParaRPr lang="en-US" dirty="0">
              <a:latin typeface="Bookman Old Style" pitchFamily="18" charset="0"/>
            </a:endParaRPr>
          </a:p>
        </p:txBody>
      </p:sp>
    </p:spTree>
    <p:extLst>
      <p:ext uri="{BB962C8B-B14F-4D97-AF65-F5344CB8AC3E}">
        <p14:creationId xmlns:p14="http://schemas.microsoft.com/office/powerpoint/2010/main" val="1673764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458200" cy="5626291"/>
          </a:xfrm>
        </p:spPr>
        <p:txBody>
          <a:bodyPr/>
          <a:lstStyle/>
          <a:p>
            <a:r>
              <a:rPr lang="en-US" dirty="0" smtClean="0">
                <a:latin typeface="Bookman Old Style" pitchFamily="18" charset="0"/>
              </a:rPr>
              <a:t>Dreamweaver will not automatically convert image files in other formats such as BMP or TIFF, so you will need to convert the files before you can add them to your pages.</a:t>
            </a:r>
          </a:p>
          <a:p>
            <a:r>
              <a:rPr lang="en-US" dirty="0" smtClean="0">
                <a:latin typeface="Bookman Old Style" pitchFamily="18" charset="0"/>
              </a:rPr>
              <a:t>To add an image to your page, you can use the Insert&gt;Image menu command to open the Select Image Source dialog box.</a:t>
            </a:r>
          </a:p>
          <a:p>
            <a:r>
              <a:rPr lang="en-US" dirty="0" smtClean="0">
                <a:latin typeface="Bookman Old Style" pitchFamily="18" charset="0"/>
              </a:rPr>
              <a:t>If the file you select is not currently saved in the current site, Dreamweaver will prompt you to save the file in the root directory of the site.</a:t>
            </a:r>
          </a:p>
          <a:p>
            <a:r>
              <a:rPr lang="en-US" sz="3600" b="1" dirty="0" smtClean="0">
                <a:latin typeface="Bookman Old Style" pitchFamily="18" charset="0"/>
              </a:rPr>
              <a:t>Read pages 167 – 169.</a:t>
            </a:r>
            <a:endParaRPr lang="en-US" sz="3600" b="1" dirty="0">
              <a:latin typeface="Bookman Old Style" pitchFamily="18" charset="0"/>
            </a:endParaRPr>
          </a:p>
        </p:txBody>
      </p:sp>
      <p:sp>
        <p:nvSpPr>
          <p:cNvPr id="3" name="Title 2"/>
          <p:cNvSpPr>
            <a:spLocks noGrp="1"/>
          </p:cNvSpPr>
          <p:nvPr>
            <p:ph type="title"/>
          </p:nvPr>
        </p:nvSpPr>
        <p:spPr>
          <a:xfrm>
            <a:off x="457200" y="76200"/>
            <a:ext cx="8229600" cy="304800"/>
          </a:xfrm>
        </p:spPr>
        <p:txBody>
          <a:bodyPr>
            <a:normAutofit/>
          </a:bodyPr>
          <a:lstStyle/>
          <a:p>
            <a:r>
              <a:rPr lang="en-US" sz="800" dirty="0" smtClean="0"/>
              <a:t>    </a:t>
            </a:r>
            <a:endParaRPr lang="en-US" sz="800" dirty="0"/>
          </a:p>
        </p:txBody>
      </p:sp>
    </p:spTree>
    <p:extLst>
      <p:ext uri="{BB962C8B-B14F-4D97-AF65-F5344CB8AC3E}">
        <p14:creationId xmlns:p14="http://schemas.microsoft.com/office/powerpoint/2010/main" val="1742536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203</TotalTime>
  <Words>1906</Words>
  <Application>Microsoft Office PowerPoint</Application>
  <PresentationFormat>On-screen Show (4:3)</PresentationFormat>
  <Paragraphs>113</Paragraphs>
  <Slides>26</Slides>
  <Notes>1</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Concourse</vt:lpstr>
      <vt:lpstr>Equity</vt:lpstr>
      <vt:lpstr>Exercise 31 - Skills</vt:lpstr>
      <vt:lpstr>Exercise 31 - Skills</vt:lpstr>
      <vt:lpstr>Exercise 31 - Terms</vt:lpstr>
      <vt:lpstr>Exercise 31 - Terms</vt:lpstr>
      <vt:lpstr>Exercise 31- Terms</vt:lpstr>
      <vt:lpstr>Adobe Bridge</vt:lpstr>
      <vt:lpstr>About Adobe Bridge</vt:lpstr>
      <vt:lpstr>Insert an Image on a Page in Dreamweaver</vt:lpstr>
      <vt:lpstr>    </vt:lpstr>
      <vt:lpstr>Modify Image Properties</vt:lpstr>
      <vt:lpstr>Resize Image</vt:lpstr>
      <vt:lpstr>About Image Borders</vt:lpstr>
      <vt:lpstr>Position a Standalone Image</vt:lpstr>
      <vt:lpstr>Wrap Text around an Image</vt:lpstr>
      <vt:lpstr>    </vt:lpstr>
      <vt:lpstr>    </vt:lpstr>
      <vt:lpstr>Use Rulers and Guides to Help Position Graphics</vt:lpstr>
      <vt:lpstr>About Spacing around Images</vt:lpstr>
      <vt:lpstr>    </vt:lpstr>
      <vt:lpstr>Edit Graphics within Dreamweaver</vt:lpstr>
      <vt:lpstr>     </vt:lpstr>
      <vt:lpstr>Insert and Edit a  Fireworks Image</vt:lpstr>
      <vt:lpstr>     </vt:lpstr>
      <vt:lpstr>Manage Graphic Files</vt:lpstr>
      <vt:lpstr>   </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31 - Skills</dc:title>
  <dc:creator>Jim Williams</dc:creator>
  <cp:lastModifiedBy>Jim Williams</cp:lastModifiedBy>
  <cp:revision>17</cp:revision>
  <dcterms:created xsi:type="dcterms:W3CDTF">2010-10-13T02:30:57Z</dcterms:created>
  <dcterms:modified xsi:type="dcterms:W3CDTF">2011-10-10T17:32:08Z</dcterms:modified>
</cp:coreProperties>
</file>