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80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8" r:id="rId12"/>
    <p:sldId id="279" r:id="rId13"/>
    <p:sldId id="281" r:id="rId14"/>
    <p:sldId id="282" r:id="rId15"/>
    <p:sldId id="283" r:id="rId16"/>
    <p:sldId id="276" r:id="rId17"/>
    <p:sldId id="277" r:id="rId18"/>
    <p:sldId id="284" r:id="rId19"/>
  </p:sldIdLst>
  <p:sldSz cx="12192000" cy="6858000"/>
  <p:notesSz cx="68580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396" autoAdjust="0"/>
  </p:normalViewPr>
  <p:slideViewPr>
    <p:cSldViewPr snapToGrid="0">
      <p:cViewPr varScale="1">
        <p:scale>
          <a:sx n="46" d="100"/>
          <a:sy n="46" d="100"/>
        </p:scale>
        <p:origin x="60" y="4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3404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3/4/2015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3/4/2015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3/4/2015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3/4/2015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3/4/2015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3/4/2015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3/4/2015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3/4/2015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3/4/2015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3/4/2015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-nNOm74RdNk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dirty="0" smtClean="0"/>
              <a:t>Assessment &amp; Treatment of the Sleep Apnea Client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/>
              <a:t/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University of Oklahoma advanced practice skills workshop 3/6/2015</a:t>
            </a:r>
            <a:endParaRPr lang="en-US" dirty="0"/>
          </a:p>
          <a:p>
            <a:r>
              <a:rPr lang="en-US" dirty="0" smtClean="0"/>
              <a:t>Thomas E. martin, </a:t>
            </a:r>
            <a:r>
              <a:rPr lang="en-US" dirty="0" err="1" smtClean="0"/>
              <a:t>aprn-cnp</a:t>
            </a:r>
            <a:r>
              <a:rPr lang="en-US" dirty="0" smtClean="0"/>
              <a:t>, </a:t>
            </a:r>
            <a:r>
              <a:rPr lang="en-US" dirty="0" err="1" smtClean="0"/>
              <a:t>rpsgt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59453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Wisconsin Sleep Cohort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</a:t>
            </a:r>
            <a:r>
              <a:rPr lang="en-US" dirty="0" smtClean="0"/>
              <a:t>opulation-based study to determine causes, consequences, and natural history of sleep disorders, particularly sleep apnea.  This study is nearly 30 years old and continues to run.  </a:t>
            </a:r>
          </a:p>
          <a:p>
            <a:r>
              <a:rPr lang="en-US" dirty="0" smtClean="0"/>
              <a:t>Over 100 publications have been based on this large database of patients.  The most profound findings associated a length between untreated OSA and risk of MI, CVA, and sudden death.</a:t>
            </a:r>
          </a:p>
          <a:p>
            <a:r>
              <a:rPr lang="en-US" dirty="0" smtClean="0"/>
              <a:t>Patients with diagnosed OSA and treatment refusal of CPAP were associated with a three-fold increase in risk of CVA, MI, and sudden cardiac death - as compared to baseline.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6582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Obstructive Sleep Apnea (OSA)</a:t>
            </a:r>
            <a:br>
              <a:rPr lang="en-US" dirty="0" smtClean="0"/>
            </a:br>
            <a:r>
              <a:rPr lang="en-US" dirty="0"/>
              <a:t> </a:t>
            </a:r>
            <a:r>
              <a:rPr lang="en-US" sz="1800" dirty="0" smtClean="0"/>
              <a:t>*****Avoid costly mistakes of missed diagnoses*****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dirty="0" smtClean="0"/>
              <a:t>It ALL starts with AWARENESS</a:t>
            </a:r>
          </a:p>
          <a:p>
            <a:r>
              <a:rPr lang="en-US" dirty="0" smtClean="0"/>
              <a:t>Clinical diagnosis is established by means of polysomnography.</a:t>
            </a:r>
          </a:p>
          <a:p>
            <a:r>
              <a:rPr lang="en-US" dirty="0" smtClean="0"/>
              <a:t>Remember, typical signs and symptoms consistent with sleep-related breathing disorders (SRBD), regardless of the severity, are easy clinical pick-ups and can be gathered within only a couple of minutes.</a:t>
            </a:r>
          </a:p>
          <a:p>
            <a:r>
              <a:rPr lang="en-US" dirty="0" smtClean="0"/>
              <a:t>Do not miss an opportunity to comment on potentially suspicious breathing whether a patient is awake or asleep.  These problems can affect other issues a patient may suffer from.    </a:t>
            </a:r>
          </a:p>
          <a:p>
            <a:r>
              <a:rPr lang="en-US" dirty="0" smtClean="0"/>
              <a:t>Remember, if the patient is asleep, they are unconscious and in most cases totally unaware of their condition/behavior.</a:t>
            </a:r>
          </a:p>
          <a:p>
            <a:r>
              <a:rPr lang="en-US" dirty="0" smtClean="0"/>
              <a:t>Realize medications can play a pivotal role in causing or worsening sleep disorders.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7975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OSA </a:t>
            </a:r>
            <a:r>
              <a:rPr lang="en-US" dirty="0"/>
              <a:t>Evaluation &amp; </a:t>
            </a:r>
            <a:r>
              <a:rPr lang="en-US" dirty="0" smtClean="0"/>
              <a:t>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Screening with primary care provider (Epworth, Berlin, etc.)</a:t>
            </a:r>
          </a:p>
          <a:p>
            <a:r>
              <a:rPr lang="en-US" dirty="0" smtClean="0"/>
              <a:t>Referral/Consultation with sleep specialist</a:t>
            </a:r>
          </a:p>
          <a:p>
            <a:r>
              <a:rPr lang="en-US" dirty="0" smtClean="0"/>
              <a:t>Sleep study scheduled/performed </a:t>
            </a:r>
            <a:r>
              <a:rPr lang="en-US" dirty="0" smtClean="0">
                <a:sym typeface="Wingdings" panose="05000000000000000000" pitchFamily="2" charset="2"/>
              </a:rPr>
              <a:t> lab-based vs. home (HST)</a:t>
            </a:r>
            <a:endParaRPr lang="en-US" dirty="0" smtClean="0"/>
          </a:p>
          <a:p>
            <a:r>
              <a:rPr lang="en-US" dirty="0" smtClean="0"/>
              <a:t>Review findings of diagnostic (NPSG), therapeutic, and/or split-night study (C/BPAP).</a:t>
            </a:r>
          </a:p>
          <a:p>
            <a:r>
              <a:rPr lang="en-US" dirty="0" smtClean="0"/>
              <a:t>Treatment plan developed</a:t>
            </a:r>
          </a:p>
          <a:p>
            <a:r>
              <a:rPr lang="en-US" dirty="0" smtClean="0"/>
              <a:t>Appropriate follow-up &amp; ongoing management of the condition.</a:t>
            </a:r>
          </a:p>
          <a:p>
            <a:r>
              <a:rPr lang="en-US" dirty="0" smtClean="0"/>
              <a:t>Supplies, durable medical equipment (DME), and reimbursement</a:t>
            </a:r>
          </a:p>
          <a:p>
            <a:r>
              <a:rPr lang="en-US" dirty="0" smtClean="0"/>
              <a:t>Usage requirements, treatment efficacy, and continued dialogue.</a:t>
            </a:r>
          </a:p>
          <a:p>
            <a:pPr lvl="1"/>
            <a:r>
              <a:rPr lang="en-US" b="1" i="1" dirty="0" smtClean="0"/>
              <a:t>If you aren’t addressing the management of OSA, who is responsible?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5862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Indications for Polysomnography</a:t>
            </a:r>
            <a:br>
              <a:rPr lang="en-US" dirty="0" smtClean="0"/>
            </a:br>
            <a:r>
              <a:rPr lang="en-US" dirty="0" smtClean="0"/>
              <a:t>AASM Practice Parameters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Diagnosis of sleep-related breathing disorders (SRBD)</a:t>
            </a:r>
          </a:p>
          <a:p>
            <a:r>
              <a:rPr lang="en-US" dirty="0" smtClean="0"/>
              <a:t>Positive airway pressure titration in patients with known SRBD</a:t>
            </a:r>
          </a:p>
          <a:p>
            <a:r>
              <a:rPr lang="en-US" dirty="0" smtClean="0"/>
              <a:t>Preoperative clearance for upper airway surgery (snoring &amp; OSA)</a:t>
            </a:r>
          </a:p>
          <a:p>
            <a:r>
              <a:rPr lang="en-US" dirty="0" smtClean="0"/>
              <a:t>Evaluation of efficacy for treatments of SRBD (PAP, oral appliances)</a:t>
            </a:r>
          </a:p>
          <a:p>
            <a:r>
              <a:rPr lang="en-US" dirty="0" smtClean="0"/>
              <a:t>Following substantial weight loss/gain (10% total body weight) ? OHS</a:t>
            </a:r>
          </a:p>
          <a:p>
            <a:r>
              <a:rPr lang="en-US" dirty="0" smtClean="0"/>
              <a:t>In the presence of CHF, CAD, CVA, TIA, or </a:t>
            </a:r>
            <a:r>
              <a:rPr lang="en-US" dirty="0" err="1" smtClean="0"/>
              <a:t>tachy</a:t>
            </a:r>
            <a:r>
              <a:rPr lang="en-US" dirty="0" smtClean="0"/>
              <a:t>/</a:t>
            </a:r>
            <a:r>
              <a:rPr lang="en-US" dirty="0" err="1" smtClean="0"/>
              <a:t>bradyarrhythmias</a:t>
            </a:r>
            <a:r>
              <a:rPr lang="en-US" dirty="0" smtClean="0"/>
              <a:t> if the patient is thought to have any suspicion of SRBD</a:t>
            </a:r>
          </a:p>
          <a:p>
            <a:r>
              <a:rPr lang="en-US" dirty="0" smtClean="0"/>
              <a:t>COPD, asthma, chronic lung disease, and neuromuscular disease</a:t>
            </a:r>
          </a:p>
          <a:p>
            <a:pPr lvl="1"/>
            <a:r>
              <a:rPr lang="en-US" i="1" u="sng" dirty="0" smtClean="0"/>
              <a:t>PSG “is not the test establishing a primary diagnosis” of these conditions</a:t>
            </a:r>
            <a:r>
              <a:rPr lang="en-US" dirty="0" smtClean="0"/>
              <a:t>.</a:t>
            </a:r>
          </a:p>
          <a:p>
            <a:r>
              <a:rPr lang="en-US" dirty="0"/>
              <a:t>NOT routinely indicated w/ CPAP therapy if symptoms are </a:t>
            </a:r>
            <a:r>
              <a:rPr lang="en-US" dirty="0" smtClean="0"/>
              <a:t>resolved.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5164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Treatment Options</a:t>
            </a:r>
            <a:br>
              <a:rPr lang="en-US" dirty="0" smtClean="0"/>
            </a:br>
            <a:r>
              <a:rPr lang="en-US" sz="2000" dirty="0" smtClean="0"/>
              <a:t>Gold Standard remains Positive Airway Pressure (PAP) Therapy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Different Modalities of Positive Airway Pressure Therapy</a:t>
            </a:r>
          </a:p>
          <a:p>
            <a:pPr lvl="1"/>
            <a:r>
              <a:rPr lang="en-US" dirty="0" smtClean="0"/>
              <a:t>CPAP – continuous static pressure device set as specified during PSG</a:t>
            </a:r>
          </a:p>
          <a:p>
            <a:pPr lvl="1"/>
            <a:r>
              <a:rPr lang="en-US" dirty="0" err="1" smtClean="0"/>
              <a:t>autoCPAP</a:t>
            </a:r>
            <a:r>
              <a:rPr lang="en-US" dirty="0" smtClean="0"/>
              <a:t> – variable flow-rate CPAP w/ built in algorithm to produce optimal response to treatment and hopefully maximize tolerability</a:t>
            </a:r>
          </a:p>
          <a:p>
            <a:pPr lvl="1"/>
            <a:r>
              <a:rPr lang="en-US" dirty="0" smtClean="0"/>
              <a:t>BPAP – bi-level static positive airway pressure inspiratory (IPAP) alt.  w/ expiratory (EPAP) pressures to aid in ventilation </a:t>
            </a:r>
          </a:p>
          <a:p>
            <a:pPr lvl="2"/>
            <a:r>
              <a:rPr lang="en-US" dirty="0"/>
              <a:t>Used in population with COPD, obesity hypoventilation (OHS</a:t>
            </a:r>
            <a:r>
              <a:rPr lang="en-US" dirty="0" smtClean="0"/>
              <a:t>), </a:t>
            </a:r>
            <a:r>
              <a:rPr lang="en-US" dirty="0"/>
              <a:t>and </a:t>
            </a:r>
            <a:r>
              <a:rPr lang="en-US" dirty="0" smtClean="0"/>
              <a:t>other patients </a:t>
            </a:r>
            <a:r>
              <a:rPr lang="en-US" dirty="0"/>
              <a:t>with pressure </a:t>
            </a:r>
            <a:r>
              <a:rPr lang="en-US" dirty="0" smtClean="0"/>
              <a:t>&amp; tolerance-related complaints.  This is now being </a:t>
            </a:r>
            <a:r>
              <a:rPr lang="en-US" dirty="0"/>
              <a:t>referred to as expiratory pressure intolerance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autoBPAP</a:t>
            </a:r>
            <a:r>
              <a:rPr lang="en-US" dirty="0" smtClean="0"/>
              <a:t> – similar to </a:t>
            </a:r>
            <a:r>
              <a:rPr lang="en-US" dirty="0" err="1" smtClean="0"/>
              <a:t>autoCPAP</a:t>
            </a:r>
            <a:r>
              <a:rPr lang="en-US" dirty="0" smtClean="0"/>
              <a:t> – see above</a:t>
            </a:r>
          </a:p>
          <a:p>
            <a:pPr lvl="1"/>
            <a:r>
              <a:rPr lang="en-US" dirty="0"/>
              <a:t>O</a:t>
            </a:r>
            <a:r>
              <a:rPr lang="en-US" dirty="0" smtClean="0"/>
              <a:t>ther modalities exist but are used in a very small % of patients</a:t>
            </a:r>
          </a:p>
        </p:txBody>
      </p:sp>
    </p:spTree>
    <p:extLst>
      <p:ext uri="{BB962C8B-B14F-4D97-AF65-F5344CB8AC3E}">
        <p14:creationId xmlns:p14="http://schemas.microsoft.com/office/powerpoint/2010/main" val="1445609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Alternative Treatment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Site-specific ENT intervention</a:t>
            </a:r>
          </a:p>
          <a:p>
            <a:pPr lvl="1"/>
            <a:r>
              <a:rPr lang="en-US" dirty="0" smtClean="0"/>
              <a:t>Tonsillectomy – preferred in pediatric population</a:t>
            </a:r>
          </a:p>
          <a:p>
            <a:pPr lvl="1"/>
            <a:r>
              <a:rPr lang="en-US" dirty="0" smtClean="0"/>
              <a:t>Revision of nasal septal defects, polypectomy, or turbinate reduction</a:t>
            </a:r>
          </a:p>
          <a:p>
            <a:pPr lvl="1"/>
            <a:r>
              <a:rPr lang="en-US" dirty="0" smtClean="0"/>
              <a:t>Alteration of the soft palate - UPPP</a:t>
            </a:r>
          </a:p>
          <a:p>
            <a:r>
              <a:rPr lang="en-US" dirty="0" smtClean="0"/>
              <a:t>Oral/Maxillofacial intervention</a:t>
            </a:r>
          </a:p>
          <a:p>
            <a:pPr lvl="1"/>
            <a:r>
              <a:rPr lang="en-US" dirty="0" smtClean="0"/>
              <a:t>Mandibulomaxillary advancement / genioglossal advancement</a:t>
            </a:r>
          </a:p>
          <a:p>
            <a:r>
              <a:rPr lang="en-US" dirty="0" smtClean="0"/>
              <a:t>Oral appliance therapy</a:t>
            </a:r>
          </a:p>
          <a:p>
            <a:r>
              <a:rPr lang="en-US" dirty="0" smtClean="0"/>
              <a:t>Positional therapy</a:t>
            </a:r>
          </a:p>
          <a:p>
            <a:r>
              <a:rPr lang="en-US" dirty="0" smtClean="0"/>
              <a:t>Cognitive Behavioral Therapy (CBT) – primarily reserved for insomnia</a:t>
            </a:r>
          </a:p>
          <a:p>
            <a:r>
              <a:rPr lang="en-US" dirty="0" smtClean="0"/>
              <a:t>Etc…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2583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types of Sleep Disorders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Dyssomnia</a:t>
            </a:r>
            <a:r>
              <a:rPr lang="en-US" dirty="0" smtClean="0"/>
              <a:t> - being too awake at night or too sleepy during the day</a:t>
            </a:r>
          </a:p>
          <a:p>
            <a:pPr lvl="1"/>
            <a:r>
              <a:rPr lang="en-US" dirty="0" smtClean="0"/>
              <a:t>Intrinsic – insomnia, narcolepsy, sleep apnea, or PLMD</a:t>
            </a:r>
          </a:p>
          <a:p>
            <a:pPr lvl="1"/>
            <a:r>
              <a:rPr lang="en-US" dirty="0" smtClean="0"/>
              <a:t>Extrinsic – altitude, allergy, alcohol, noise, or sleep deprivation</a:t>
            </a:r>
          </a:p>
          <a:p>
            <a:pPr lvl="1"/>
            <a:r>
              <a:rPr lang="en-US" dirty="0" smtClean="0"/>
              <a:t>Circadian Rhythm Disturbance – travel, shift work, or delayed sleep phase</a:t>
            </a:r>
          </a:p>
          <a:p>
            <a:r>
              <a:rPr lang="en-US" dirty="0" smtClean="0"/>
              <a:t>Parasomnia – other undesirable sleep-associated problems</a:t>
            </a:r>
          </a:p>
          <a:p>
            <a:pPr lvl="1"/>
            <a:r>
              <a:rPr lang="en-US" dirty="0" smtClean="0"/>
              <a:t>Arousal disorders – sleepwalking, sleep terrors, night terrors, </a:t>
            </a:r>
            <a:r>
              <a:rPr lang="en-US" dirty="0" err="1" smtClean="0"/>
              <a:t>confusional</a:t>
            </a:r>
            <a:r>
              <a:rPr lang="en-US" dirty="0" smtClean="0"/>
              <a:t> arousals, sleep eating, etc. 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Sleep-Wake Transition Disorders – sleep talking, jerks, or rhythmic movements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REM parasomnias – REM behavior disorder, nightmares, or sleep paralysis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Bruxism - grinding teeth (consider causality) 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Enuresis - the inability to maintain bladder at night</a:t>
            </a:r>
          </a:p>
        </p:txBody>
      </p:sp>
    </p:spTree>
    <p:extLst>
      <p:ext uri="{BB962C8B-B14F-4D97-AF65-F5344CB8AC3E}">
        <p14:creationId xmlns:p14="http://schemas.microsoft.com/office/powerpoint/2010/main" val="1607335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types of Sleep Disorders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Medical-Psychiatric – a sleep abnormality is a major symptom of the disorder but not the primary problem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Depression, schizophrenia, alcoholism, dementias, and/or Infection</a:t>
            </a:r>
            <a:endParaRPr lang="en-US" dirty="0"/>
          </a:p>
          <a:p>
            <a:r>
              <a:rPr lang="en-US" dirty="0" smtClean="0"/>
              <a:t>PTSD </a:t>
            </a:r>
            <a:r>
              <a:rPr lang="en-US" dirty="0"/>
              <a:t>– traumatic experiences </a:t>
            </a:r>
            <a:r>
              <a:rPr lang="en-US" dirty="0" smtClean="0"/>
              <a:t>are </a:t>
            </a:r>
            <a:r>
              <a:rPr lang="en-US" dirty="0"/>
              <a:t>re-experienced, typically </a:t>
            </a:r>
            <a:r>
              <a:rPr lang="en-US" dirty="0" smtClean="0"/>
              <a:t>very </a:t>
            </a:r>
            <a:r>
              <a:rPr lang="en-US" dirty="0"/>
              <a:t>terrifying and worse than nightmares.</a:t>
            </a:r>
          </a:p>
          <a:p>
            <a:r>
              <a:rPr lang="en-US" dirty="0" smtClean="0"/>
              <a:t>Anxiety </a:t>
            </a:r>
            <a:r>
              <a:rPr lang="en-US" dirty="0"/>
              <a:t>dreams – typically occur during REM (bad dreams)</a:t>
            </a:r>
          </a:p>
          <a:p>
            <a:r>
              <a:rPr lang="en-US" dirty="0"/>
              <a:t>Nightmares – typically occur during REM, intense emotion and awaken fully alert, terrified and/or emotional.</a:t>
            </a:r>
          </a:p>
          <a:p>
            <a:r>
              <a:rPr lang="en-US" dirty="0"/>
              <a:t>Night terrors – NREM sleep, typically early in the night – mainly kids.  These patients are inconsolable</a:t>
            </a:r>
            <a:r>
              <a:rPr lang="en-US"/>
              <a:t>, </a:t>
            </a:r>
            <a:r>
              <a:rPr lang="en-US" smtClean="0"/>
              <a:t>thrashing, </a:t>
            </a:r>
            <a:r>
              <a:rPr lang="en-US" dirty="0"/>
              <a:t>and or dazed and don’t recall event in the morning.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321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ANALOGY – for those who care…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>
              <a:hlinkClick r:id="rId2"/>
            </a:endParaRPr>
          </a:p>
          <a:p>
            <a:pPr marL="0" indent="0">
              <a:buNone/>
            </a:pPr>
            <a:endParaRPr lang="en-US" dirty="0">
              <a:hlinkClick r:id="rId2"/>
            </a:endParaRPr>
          </a:p>
          <a:p>
            <a:pPr marL="0" indent="0">
              <a:buNone/>
            </a:pPr>
            <a:endParaRPr lang="en-US" dirty="0" smtClean="0">
              <a:hlinkClick r:id="rId2"/>
            </a:endParaRPr>
          </a:p>
          <a:p>
            <a:pPr marL="0" indent="0">
              <a:buNone/>
            </a:pPr>
            <a:endParaRPr lang="en-US" dirty="0">
              <a:hlinkClick r:id="rId2"/>
            </a:endParaRPr>
          </a:p>
          <a:p>
            <a:pPr marL="0" indent="0" algn="ctr">
              <a:buNone/>
            </a:pPr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www.youtube.com/watch?v</a:t>
            </a:r>
            <a:r>
              <a:rPr lang="en-US" dirty="0">
                <a:hlinkClick r:id="rId2"/>
              </a:rPr>
              <a:t>=-</a:t>
            </a:r>
            <a:r>
              <a:rPr lang="en-US" dirty="0" smtClean="0">
                <a:hlinkClick r:id="rId2"/>
              </a:rPr>
              <a:t>nNOm74RdNk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8444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6412" y="1648935"/>
            <a:ext cx="9404723" cy="1400530"/>
          </a:xfrm>
        </p:spPr>
        <p:txBody>
          <a:bodyPr/>
          <a:lstStyle/>
          <a:p>
            <a:r>
              <a:rPr lang="en-US" sz="7200" dirty="0" smtClean="0">
                <a:latin typeface="Edwardian Script ITC" panose="030303020407070D0804" pitchFamily="66" charset="0"/>
              </a:rPr>
              <a:t>“ </a:t>
            </a:r>
            <a:r>
              <a:rPr lang="en-US" sz="7200" dirty="0" smtClean="0">
                <a:latin typeface="French Script MT" panose="03020402040607040605" pitchFamily="66" charset="0"/>
              </a:rPr>
              <a:t>Listen </a:t>
            </a:r>
            <a:r>
              <a:rPr lang="en-US" sz="7200" dirty="0">
                <a:latin typeface="French Script MT" panose="03020402040607040605" pitchFamily="66" charset="0"/>
              </a:rPr>
              <a:t>to your patient, he is telling you his diagnosis</a:t>
            </a:r>
            <a:r>
              <a:rPr lang="en-US" sz="7200" dirty="0" smtClean="0">
                <a:latin typeface="French Script MT" panose="03020402040607040605" pitchFamily="66" charset="0"/>
              </a:rPr>
              <a:t>.” </a:t>
            </a:r>
            <a:br>
              <a:rPr lang="en-US" sz="7200" dirty="0" smtClean="0">
                <a:latin typeface="French Script MT" panose="03020402040607040605" pitchFamily="66" charset="0"/>
              </a:rPr>
            </a:br>
            <a:r>
              <a:rPr lang="en-US" sz="7200" dirty="0">
                <a:latin typeface="French Script MT" panose="03020402040607040605" pitchFamily="66" charset="0"/>
              </a:rPr>
              <a:t>	</a:t>
            </a:r>
            <a:r>
              <a:rPr lang="en-US" sz="7200" dirty="0" smtClean="0">
                <a:latin typeface="French Script MT" panose="03020402040607040605" pitchFamily="66" charset="0"/>
              </a:rPr>
              <a:t>										</a:t>
            </a:r>
            <a:r>
              <a:rPr lang="en-US" sz="4000" dirty="0" smtClean="0">
                <a:latin typeface="French Script MT" panose="03020402040607040605" pitchFamily="66" charset="0"/>
              </a:rPr>
              <a:t>~ </a:t>
            </a:r>
            <a:r>
              <a:rPr lang="en-US" sz="4000" dirty="0">
                <a:latin typeface="French Script MT" panose="03020402040607040605" pitchFamily="66" charset="0"/>
              </a:rPr>
              <a:t>Sir William Osler</a:t>
            </a:r>
            <a:r>
              <a:rPr lang="en-US" sz="4400" dirty="0">
                <a:latin typeface="Blackadder ITC" panose="04020505051007020D02" pitchFamily="82" charset="0"/>
              </a:rPr>
              <a:t/>
            </a:r>
            <a:br>
              <a:rPr lang="en-US" sz="4400" dirty="0">
                <a:latin typeface="Blackadder ITC" panose="04020505051007020D02" pitchFamily="82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259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Sleep Disturbance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Sleep disturbances afflict men and women from childhood through adolescence and even the elderly.  More than half of Americans say they have trouble sleeping a few nights a week, and 1 in 5 feels fatigued almost every day.</a:t>
            </a:r>
          </a:p>
          <a:p>
            <a:endParaRPr lang="en-US" dirty="0" smtClean="0"/>
          </a:p>
          <a:p>
            <a:r>
              <a:rPr lang="en-US" dirty="0" smtClean="0"/>
              <a:t>Anyone can struggle with occasional bouts of tossing and turning at night; however, there are certain people who run higher risks for developing sleep disorders than others.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0596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Sleep Medicine – an emerging field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Approximately 80 different types of sleep disorders have been categorized, in The International Classification of Sleep Disorders – Diagnostic &amp; Coding Manual, which is edited by the American Academy of Sleep Medicine.</a:t>
            </a:r>
          </a:p>
          <a:p>
            <a:endParaRPr lang="en-US" dirty="0"/>
          </a:p>
          <a:p>
            <a:r>
              <a:rPr lang="en-US" dirty="0" smtClean="0"/>
              <a:t>Some of the most common disorders include obstructive sleep apnea (OSA), insomnia, restless legs syndrome (RLS), periodic limb movement disorder(PLMD), shift worker sleep disorder (SWSD), and obesity  hypoventilation syndrome (OHS).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8407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 Factors for Sleep Apnea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 Loud snoring</a:t>
            </a:r>
          </a:p>
          <a:p>
            <a:r>
              <a:rPr lang="en-US" dirty="0"/>
              <a:t> M</a:t>
            </a:r>
            <a:r>
              <a:rPr lang="en-US" dirty="0" smtClean="0"/>
              <a:t>ale or postmenopausal female</a:t>
            </a:r>
          </a:p>
          <a:p>
            <a:r>
              <a:rPr lang="en-US" dirty="0"/>
              <a:t> </a:t>
            </a:r>
            <a:r>
              <a:rPr lang="en-US" dirty="0" smtClean="0"/>
              <a:t>Obesity – BMI greater than 30</a:t>
            </a:r>
          </a:p>
          <a:p>
            <a:r>
              <a:rPr lang="en-US" dirty="0" smtClean="0"/>
              <a:t> Neck size greater than 17 inches (men) / 16 inches (women)</a:t>
            </a:r>
          </a:p>
          <a:p>
            <a:r>
              <a:rPr lang="en-US" dirty="0"/>
              <a:t> N</a:t>
            </a:r>
            <a:r>
              <a:rPr lang="en-US" dirty="0" smtClean="0"/>
              <a:t>aturally small airways, including nose, throat, and mouth</a:t>
            </a:r>
          </a:p>
          <a:p>
            <a:r>
              <a:rPr lang="en-US" dirty="0"/>
              <a:t> F</a:t>
            </a:r>
            <a:r>
              <a:rPr lang="en-US" dirty="0" smtClean="0"/>
              <a:t>requent nasal congestion due to hay fever or allergies</a:t>
            </a:r>
          </a:p>
          <a:p>
            <a:r>
              <a:rPr lang="en-US" dirty="0" smtClean="0"/>
              <a:t> Smoking</a:t>
            </a:r>
          </a:p>
          <a:p>
            <a:r>
              <a:rPr lang="en-US" dirty="0"/>
              <a:t> </a:t>
            </a:r>
            <a:r>
              <a:rPr lang="en-US" dirty="0" smtClean="0"/>
              <a:t>Significant alcohol consumption</a:t>
            </a:r>
          </a:p>
          <a:p>
            <a:r>
              <a:rPr lang="en-US" dirty="0"/>
              <a:t> </a:t>
            </a:r>
            <a:r>
              <a:rPr lang="en-US" dirty="0" smtClean="0"/>
              <a:t>African-American, Hispanic, or Pacific Islander</a:t>
            </a:r>
          </a:p>
          <a:p>
            <a:r>
              <a:rPr lang="en-US" dirty="0"/>
              <a:t> </a:t>
            </a:r>
            <a:r>
              <a:rPr lang="en-US" dirty="0" smtClean="0"/>
              <a:t>Age greater than 50</a:t>
            </a:r>
          </a:p>
          <a:p>
            <a:r>
              <a:rPr lang="en-US" dirty="0"/>
              <a:t> </a:t>
            </a:r>
            <a:r>
              <a:rPr lang="en-US" dirty="0" smtClean="0"/>
              <a:t>History of hypertension</a:t>
            </a:r>
          </a:p>
          <a:p>
            <a:r>
              <a:rPr lang="en-US" dirty="0"/>
              <a:t> </a:t>
            </a:r>
            <a:r>
              <a:rPr lang="en-US" dirty="0" smtClean="0"/>
              <a:t>Family history of sleep apnea</a:t>
            </a:r>
          </a:p>
          <a:p>
            <a:r>
              <a:rPr lang="en-US" dirty="0"/>
              <a:t> </a:t>
            </a:r>
            <a:r>
              <a:rPr lang="en-US" dirty="0" smtClean="0"/>
              <a:t>History of diabetes</a:t>
            </a:r>
          </a:p>
          <a:p>
            <a:r>
              <a:rPr lang="en-US" dirty="0" smtClean="0"/>
              <a:t> History of stroke or mild brain injury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268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 Factors for Insomnia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Female &gt; Male</a:t>
            </a:r>
          </a:p>
          <a:p>
            <a:r>
              <a:rPr lang="en-US" dirty="0"/>
              <a:t> </a:t>
            </a:r>
            <a:r>
              <a:rPr lang="en-US" dirty="0" smtClean="0"/>
              <a:t>Pregnant or menopausal</a:t>
            </a:r>
          </a:p>
          <a:p>
            <a:r>
              <a:rPr lang="en-US" dirty="0"/>
              <a:t> </a:t>
            </a:r>
            <a:r>
              <a:rPr lang="en-US" dirty="0" smtClean="0"/>
              <a:t>Older adult</a:t>
            </a:r>
          </a:p>
          <a:p>
            <a:r>
              <a:rPr lang="en-US" dirty="0"/>
              <a:t> </a:t>
            </a:r>
            <a:r>
              <a:rPr lang="en-US" dirty="0" smtClean="0"/>
              <a:t>Significant stress or social issues</a:t>
            </a:r>
          </a:p>
          <a:p>
            <a:r>
              <a:rPr lang="en-US" dirty="0"/>
              <a:t> </a:t>
            </a:r>
            <a:r>
              <a:rPr lang="en-US" dirty="0" smtClean="0"/>
              <a:t>History of depression or other mental disease [mood disorder NOS]</a:t>
            </a:r>
          </a:p>
          <a:p>
            <a:r>
              <a:rPr lang="en-US" dirty="0"/>
              <a:t> </a:t>
            </a:r>
            <a:r>
              <a:rPr lang="en-US" dirty="0" smtClean="0"/>
              <a:t>Working at night or frequent major shift changes at work</a:t>
            </a:r>
          </a:p>
          <a:p>
            <a:r>
              <a:rPr lang="en-US" dirty="0"/>
              <a:t> </a:t>
            </a:r>
            <a:r>
              <a:rPr lang="en-US" dirty="0" smtClean="0"/>
              <a:t>Travel long distances with time changes</a:t>
            </a:r>
          </a:p>
          <a:p>
            <a:r>
              <a:rPr lang="en-US" dirty="0"/>
              <a:t> F</a:t>
            </a:r>
            <a:r>
              <a:rPr lang="en-US" dirty="0" smtClean="0"/>
              <a:t>amily history of insomnia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753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Risk Factors for Restless Legs Syndrome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Female &gt; Male</a:t>
            </a:r>
          </a:p>
          <a:p>
            <a:r>
              <a:rPr lang="en-US" dirty="0"/>
              <a:t> </a:t>
            </a:r>
            <a:r>
              <a:rPr lang="en-US" dirty="0" smtClean="0"/>
              <a:t>Middle-aged or older</a:t>
            </a:r>
          </a:p>
          <a:p>
            <a:r>
              <a:rPr lang="en-US" dirty="0"/>
              <a:t> </a:t>
            </a:r>
            <a:r>
              <a:rPr lang="en-US" dirty="0" smtClean="0"/>
              <a:t>Family history of restless legs syndrome</a:t>
            </a:r>
          </a:p>
          <a:p>
            <a:r>
              <a:rPr lang="en-US" dirty="0"/>
              <a:t> F</a:t>
            </a:r>
            <a:r>
              <a:rPr lang="en-US" dirty="0" smtClean="0"/>
              <a:t>amily history of Northern European descent</a:t>
            </a:r>
          </a:p>
          <a:p>
            <a:r>
              <a:rPr lang="en-US" dirty="0" smtClean="0"/>
              <a:t> Pregnant (symptoms usually occur during the last trimester and</a:t>
            </a:r>
          </a:p>
          <a:p>
            <a:pPr marL="0" indent="0">
              <a:buNone/>
            </a:pPr>
            <a:r>
              <a:rPr lang="en-US" dirty="0" smtClean="0"/>
              <a:t>      remit within a few weeks after giving birth)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6884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 Factors for Narcolepsy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Family history of a brother, sister, or parent with narcolepsy</a:t>
            </a:r>
          </a:p>
          <a:p>
            <a:r>
              <a:rPr lang="en-US" dirty="0"/>
              <a:t> </a:t>
            </a:r>
            <a:r>
              <a:rPr lang="en-US" dirty="0" smtClean="0"/>
              <a:t>Thyroid disorders</a:t>
            </a:r>
          </a:p>
          <a:p>
            <a:r>
              <a:rPr lang="en-US" dirty="0"/>
              <a:t> </a:t>
            </a:r>
            <a:r>
              <a:rPr lang="en-US" dirty="0" smtClean="0"/>
              <a:t>Diabetes</a:t>
            </a:r>
          </a:p>
          <a:p>
            <a:r>
              <a:rPr lang="en-US" dirty="0"/>
              <a:t> </a:t>
            </a:r>
            <a:r>
              <a:rPr lang="en-US" b="1" dirty="0" smtClean="0"/>
              <a:t>Autoimmune disorders </a:t>
            </a:r>
            <a:r>
              <a:rPr lang="en-US" dirty="0" smtClean="0"/>
              <a:t>- </a:t>
            </a:r>
            <a:r>
              <a:rPr lang="en-US" sz="1800" b="1" i="1" dirty="0" smtClean="0"/>
              <a:t>which is what narcolepsy is now considered</a:t>
            </a:r>
            <a:r>
              <a:rPr lang="en-US" sz="1800" i="1" dirty="0" smtClean="0"/>
              <a:t> </a:t>
            </a:r>
          </a:p>
          <a:p>
            <a:pPr lvl="1"/>
            <a:r>
              <a:rPr lang="en-US" dirty="0" smtClean="0"/>
              <a:t>HLA testing – DNA screening for predisposition for narcolepsy</a:t>
            </a:r>
          </a:p>
          <a:p>
            <a:pPr lvl="2"/>
            <a:r>
              <a:rPr lang="en-US" dirty="0" smtClean="0"/>
              <a:t>HLA-DQB1-0602</a:t>
            </a:r>
          </a:p>
          <a:p>
            <a:pPr lvl="2"/>
            <a:r>
              <a:rPr lang="en-US" dirty="0" smtClean="0"/>
              <a:t>Occurs in approximately 90% of the population with narcolepsy/cataplexy</a:t>
            </a:r>
          </a:p>
          <a:p>
            <a:pPr lvl="2"/>
            <a:r>
              <a:rPr lang="en-US" dirty="0" smtClean="0"/>
              <a:t>Important – test requires lengthy time-frame and is expensive ~$750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649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Medical Comorbidities </a:t>
            </a:r>
            <a:r>
              <a:rPr lang="en-US" dirty="0"/>
              <a:t>&amp; </a:t>
            </a:r>
            <a:r>
              <a:rPr lang="en-US" dirty="0" smtClean="0"/>
              <a:t>OSA</a:t>
            </a:r>
            <a:br>
              <a:rPr lang="en-US" dirty="0" smtClean="0"/>
            </a:br>
            <a:r>
              <a:rPr lang="en-US" sz="800" dirty="0" smtClean="0"/>
              <a:t/>
            </a:r>
            <a:br>
              <a:rPr lang="en-US" sz="800" dirty="0" smtClean="0"/>
            </a:br>
            <a:r>
              <a:rPr lang="en-US" sz="800" dirty="0"/>
              <a:t/>
            </a:r>
            <a:br>
              <a:rPr lang="en-US" sz="800" dirty="0"/>
            </a:br>
            <a:r>
              <a:rPr lang="en-US" sz="800" dirty="0" smtClean="0"/>
              <a:t/>
            </a:r>
            <a:br>
              <a:rPr lang="en-US" sz="800" dirty="0" smtClean="0"/>
            </a:br>
            <a:r>
              <a:rPr lang="en-US" sz="1400" b="1" i="1" dirty="0" smtClean="0"/>
              <a:t>Probability of suffering from OSA if any of the following conditions exist: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Drug-resistant hypertension (3 meds or more) = 83%</a:t>
            </a:r>
          </a:p>
          <a:p>
            <a:pPr marL="0" indent="0" algn="ctr">
              <a:buNone/>
            </a:pPr>
            <a:r>
              <a:rPr lang="en-US" dirty="0" smtClean="0"/>
              <a:t>Obesity = 77%</a:t>
            </a:r>
          </a:p>
          <a:p>
            <a:pPr marL="0" indent="0" algn="ctr">
              <a:buNone/>
            </a:pPr>
            <a:r>
              <a:rPr lang="en-US" dirty="0" smtClean="0"/>
              <a:t>Congestive Heart Failure = 76%</a:t>
            </a:r>
          </a:p>
          <a:p>
            <a:pPr marL="0" indent="0" algn="ctr">
              <a:buNone/>
            </a:pPr>
            <a:r>
              <a:rPr lang="en-US" dirty="0" smtClean="0"/>
              <a:t>Pacemaker = 59%</a:t>
            </a:r>
          </a:p>
          <a:p>
            <a:pPr marL="0" indent="0" algn="ctr">
              <a:buNone/>
            </a:pPr>
            <a:r>
              <a:rPr lang="en-US" dirty="0" smtClean="0"/>
              <a:t>Atrial fibrillation = 49%</a:t>
            </a:r>
          </a:p>
          <a:p>
            <a:pPr marL="0" indent="0" algn="ctr">
              <a:buNone/>
            </a:pPr>
            <a:r>
              <a:rPr lang="en-US" dirty="0" smtClean="0"/>
              <a:t>Diabetes = 48%</a:t>
            </a:r>
          </a:p>
          <a:p>
            <a:pPr marL="0" indent="0" algn="ctr">
              <a:buNone/>
            </a:pPr>
            <a:r>
              <a:rPr lang="en-US" dirty="0" smtClean="0"/>
              <a:t>All hypertension= 37%</a:t>
            </a:r>
          </a:p>
          <a:p>
            <a:pPr marL="0" indent="0" algn="ctr">
              <a:buNone/>
            </a:pPr>
            <a:r>
              <a:rPr lang="en-US" dirty="0" smtClean="0"/>
              <a:t>Coronary Artery Disease= 30%</a:t>
            </a:r>
          </a:p>
          <a:p>
            <a:pPr marL="0" indent="0" algn="r">
              <a:buNone/>
            </a:pPr>
            <a:r>
              <a:rPr lang="en-US" sz="800" dirty="0" smtClean="0"/>
              <a:t>per AASM Practice Parameters for the Indications for PSG        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425848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686</TotalTime>
  <Words>1367</Words>
  <Application>Microsoft Office PowerPoint</Application>
  <PresentationFormat>Widescreen</PresentationFormat>
  <Paragraphs>136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Blackadder ITC</vt:lpstr>
      <vt:lpstr>Century Gothic</vt:lpstr>
      <vt:lpstr>Edwardian Script ITC</vt:lpstr>
      <vt:lpstr>French Script MT</vt:lpstr>
      <vt:lpstr>Wingdings</vt:lpstr>
      <vt:lpstr>Wingdings 3</vt:lpstr>
      <vt:lpstr>Ion</vt:lpstr>
      <vt:lpstr>Assessment &amp; Treatment of the Sleep Apnea Client  </vt:lpstr>
      <vt:lpstr>“ Listen to your patient, he is telling you his diagnosis.”             ~ Sir William Osler </vt:lpstr>
      <vt:lpstr>Sleep Disturbance </vt:lpstr>
      <vt:lpstr>Sleep Medicine – an emerging field</vt:lpstr>
      <vt:lpstr>Risk Factors for Sleep Apnea</vt:lpstr>
      <vt:lpstr>Risk Factors for Insomnia</vt:lpstr>
      <vt:lpstr>Risk Factors for Restless Legs Syndrome</vt:lpstr>
      <vt:lpstr>Risk Factors for Narcolepsy</vt:lpstr>
      <vt:lpstr>Medical Comorbidities &amp; OSA    Probability of suffering from OSA if any of the following conditions exist: </vt:lpstr>
      <vt:lpstr>Wisconsin Sleep Cohort</vt:lpstr>
      <vt:lpstr>Obstructive Sleep Apnea (OSA)  *****Avoid costly mistakes of missed diagnoses*****</vt:lpstr>
      <vt:lpstr>OSA Evaluation &amp; Management</vt:lpstr>
      <vt:lpstr>Indications for Polysomnography AASM Practice Parameters</vt:lpstr>
      <vt:lpstr>Treatment Options Gold Standard remains Positive Airway Pressure (PAP) Therapy</vt:lpstr>
      <vt:lpstr>Alternative Treatment Options</vt:lpstr>
      <vt:lpstr>Other types of Sleep Disorders</vt:lpstr>
      <vt:lpstr>Other types of Sleep Disorders</vt:lpstr>
      <vt:lpstr>ANALOGY – for those who care…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Sleep &amp; Breathing Diseases &amp; Treatments</dc:title>
  <dc:creator>SleepGR8</dc:creator>
  <cp:lastModifiedBy>McConnell, Sandra E.  (HSC)</cp:lastModifiedBy>
  <cp:revision>44</cp:revision>
  <cp:lastPrinted>2015-03-04T14:47:48Z</cp:lastPrinted>
  <dcterms:created xsi:type="dcterms:W3CDTF">2014-10-28T12:55:14Z</dcterms:created>
  <dcterms:modified xsi:type="dcterms:W3CDTF">2015-03-04T15:57:58Z</dcterms:modified>
</cp:coreProperties>
</file>