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5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9F602C-4955-4CE3-AC02-BDFE32E8B44B}" type="datetimeFigureOut">
              <a:rPr lang="en-US" smtClean="0"/>
              <a:pPr/>
              <a:t>6/10/2012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4F893D-C703-4762-896D-D471EE6195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Renaissance and Reformation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1.1 – The renaissance in Italy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taly city stat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381000"/>
            <a:ext cx="8331200" cy="62484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art techniques:</a:t>
            </a:r>
          </a:p>
          <a:p>
            <a:pPr lvl="1"/>
            <a:r>
              <a:rPr lang="en-US" dirty="0" smtClean="0"/>
              <a:t>Portraits – highlights individuals</a:t>
            </a:r>
          </a:p>
          <a:p>
            <a:pPr lvl="1"/>
            <a:r>
              <a:rPr lang="en-US" dirty="0" smtClean="0"/>
              <a:t>Greek &amp; Roman themes – return to values</a:t>
            </a:r>
          </a:p>
          <a:p>
            <a:pPr lvl="1"/>
            <a:r>
              <a:rPr lang="en-US" dirty="0" smtClean="0"/>
              <a:t>Perspective – use of size to present 3-D viewpoint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4724400" y="5334000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http://www.flickr.com/photos/byray/2598179026/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724400" y="457200"/>
            <a:ext cx="3886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 </a:t>
            </a:r>
            <a:r>
              <a:rPr lang="en-US" sz="2400" b="1"/>
              <a:t>Portrait of a Woman c. 1525 C.E.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Palma Vecchio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4724400" y="1905000"/>
            <a:ext cx="373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6329" name="Text Box 9"/>
          <p:cNvSpPr txBox="1">
            <a:spLocks noChangeArrowheads="1"/>
          </p:cNvSpPr>
          <p:nvPr/>
        </p:nvSpPr>
        <p:spPr bwMode="auto">
          <a:xfrm>
            <a:off x="4724400" y="2514600"/>
            <a:ext cx="3657600" cy="204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 Looks natural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 Individual focus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 b="1" dirty="0">
                <a:solidFill>
                  <a:srgbClr val="C00000"/>
                </a:solidFill>
              </a:rPr>
              <a:t> Very detailed</a:t>
            </a:r>
          </a:p>
        </p:txBody>
      </p:sp>
      <p:pic>
        <p:nvPicPr>
          <p:cNvPr id="56330" name="Picture 10" descr="Renaissance art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609600"/>
            <a:ext cx="4049713" cy="472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9397" name="Picture 5" descr="Renaissance art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5791200" cy="5029200"/>
          </a:xfrm>
          <a:prstGeom prst="rect">
            <a:avLst/>
          </a:prstGeom>
          <a:noFill/>
        </p:spPr>
      </p:pic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762000" y="5402263"/>
            <a:ext cx="3429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http://www.flickr.com/photos/xiquinho/3482933474/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6477000" y="3657600"/>
            <a:ext cx="2057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 Greek themes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 Perspective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dirty="0">
                <a:solidFill>
                  <a:srgbClr val="C00000"/>
                </a:solidFill>
              </a:rPr>
              <a:t> Realistic</a:t>
            </a:r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6629400" y="609600"/>
            <a:ext cx="18288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School of Athens</a:t>
            </a:r>
          </a:p>
          <a:p>
            <a:pPr>
              <a:spcBef>
                <a:spcPct val="50000"/>
              </a:spcBef>
            </a:pPr>
            <a:r>
              <a:rPr lang="en-US" sz="2800"/>
              <a:t>Raphael</a:t>
            </a:r>
          </a:p>
          <a:p>
            <a:pPr>
              <a:spcBef>
                <a:spcPct val="50000"/>
              </a:spcBef>
            </a:pPr>
            <a:r>
              <a:rPr lang="en-US" sz="2800"/>
              <a:t>c. 1510-1511 C.E.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4516" name="Picture 4" descr="Renaissance art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609600"/>
            <a:ext cx="4279900" cy="5562600"/>
          </a:xfrm>
          <a:prstGeom prst="rect">
            <a:avLst/>
          </a:prstGeom>
          <a:noFill/>
        </p:spPr>
      </p:pic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4800600" y="2971800"/>
            <a:ext cx="3810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 Individual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 Religious theme (notice halo)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 Perspective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 Realistic </a:t>
            </a:r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4876800" y="5410200"/>
            <a:ext cx="365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http://www.flickr.com/photos/byray/2598179026/</a:t>
            </a:r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4953000" y="762000"/>
            <a:ext cx="32004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Small Cowper Madonna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Raphael c. 1505 C.E.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Renaissance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 Man:</a:t>
            </a:r>
          </a:p>
          <a:p>
            <a:pPr lvl="1"/>
            <a:r>
              <a:rPr lang="en-US" dirty="0" smtClean="0"/>
              <a:t>Well rounded</a:t>
            </a:r>
          </a:p>
          <a:p>
            <a:pPr lvl="1"/>
            <a:r>
              <a:rPr lang="en-US" dirty="0" smtClean="0"/>
              <a:t>Knows about many subjects (politics, art, science, etc)</a:t>
            </a:r>
          </a:p>
          <a:p>
            <a:pPr lvl="1"/>
            <a:r>
              <a:rPr lang="en-US" dirty="0" smtClean="0"/>
              <a:t>Athletic</a:t>
            </a:r>
          </a:p>
          <a:p>
            <a:pPr lvl="1"/>
            <a:r>
              <a:rPr lang="en-US" dirty="0" smtClean="0"/>
              <a:t>Educated	</a:t>
            </a:r>
          </a:p>
          <a:p>
            <a:r>
              <a:rPr lang="en-US" dirty="0" smtClean="0"/>
              <a:t>Renaissance Woman:</a:t>
            </a:r>
          </a:p>
          <a:p>
            <a:pPr lvl="1"/>
            <a:r>
              <a:rPr lang="en-US" dirty="0" smtClean="0"/>
              <a:t>Beautiful</a:t>
            </a:r>
          </a:p>
          <a:p>
            <a:pPr lvl="1"/>
            <a:r>
              <a:rPr lang="en-US" dirty="0" smtClean="0"/>
              <a:t>Reserved</a:t>
            </a:r>
          </a:p>
          <a:p>
            <a:pPr lvl="1"/>
            <a:r>
              <a:rPr lang="en-US" dirty="0" smtClean="0"/>
              <a:t>Her role is to inspire art, not create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Renaissance Writers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Vernacular</a:t>
            </a:r>
            <a:r>
              <a:rPr lang="en-US" dirty="0"/>
              <a:t> = native, common language</a:t>
            </a:r>
          </a:p>
          <a:p>
            <a:r>
              <a:rPr lang="en-US" dirty="0"/>
              <a:t>Authors used vernacular instead of Latin</a:t>
            </a:r>
          </a:p>
          <a:p>
            <a:pPr lvl="1"/>
            <a:r>
              <a:rPr lang="en-US" dirty="0"/>
              <a:t>What impact does this have?</a:t>
            </a:r>
          </a:p>
          <a:p>
            <a:pPr lvl="1"/>
            <a:r>
              <a:rPr lang="en-US" dirty="0"/>
              <a:t>More people can read the language – individuals gain power</a:t>
            </a:r>
          </a:p>
          <a:p>
            <a:r>
              <a:rPr lang="en-US" dirty="0"/>
              <a:t>Focuses on self-expression or individual viewpoints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Machiavelli &amp; </a:t>
            </a:r>
            <a:r>
              <a:rPr lang="en-US" u="sng"/>
              <a:t>The Prince</a:t>
            </a:r>
            <a:endParaRPr 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Niccolo Machiavelli writes a famous book called </a:t>
            </a:r>
            <a:r>
              <a:rPr lang="en-US" u="sng"/>
              <a:t>The Prince</a:t>
            </a:r>
            <a:endParaRPr lang="en-US"/>
          </a:p>
          <a:p>
            <a:r>
              <a:rPr lang="en-US" u="sng"/>
              <a:t>The Prince</a:t>
            </a:r>
            <a:r>
              <a:rPr lang="en-US"/>
              <a:t> is a guidebook for rulers</a:t>
            </a:r>
          </a:p>
          <a:p>
            <a:pPr lvl="1"/>
            <a:r>
              <a:rPr lang="en-US"/>
              <a:t>Goal is to keep power</a:t>
            </a:r>
          </a:p>
          <a:p>
            <a:pPr lvl="1"/>
            <a:r>
              <a:rPr lang="en-US"/>
              <a:t>People are corrupt &amp; selfish so a ruler must be more corrupt and selfish</a:t>
            </a:r>
          </a:p>
          <a:p>
            <a:pPr lvl="1"/>
            <a:r>
              <a:rPr lang="en-US"/>
              <a:t>Ruler might have to trick his own people for the good of the state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Machiavelli &amp; </a:t>
            </a:r>
            <a:r>
              <a:rPr lang="en-US" u="sng"/>
              <a:t>The Prince</a:t>
            </a:r>
            <a:r>
              <a:rPr lang="en-US"/>
              <a:t>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ends justify the means</a:t>
            </a:r>
          </a:p>
          <a:p>
            <a:r>
              <a:rPr lang="en-US"/>
              <a:t>It’s good to get your subjects to like you</a:t>
            </a:r>
          </a:p>
          <a:p>
            <a:r>
              <a:rPr lang="en-US"/>
              <a:t>However, when forced to make a choice:</a:t>
            </a:r>
          </a:p>
          <a:p>
            <a:pPr lvl="1">
              <a:buFont typeface="Wingdings" pitchFamily="2" charset="2"/>
              <a:buNone/>
            </a:pPr>
            <a:r>
              <a:rPr lang="en-US" b="1">
                <a:solidFill>
                  <a:srgbClr val="FF0000"/>
                </a:solidFill>
              </a:rPr>
              <a:t>IT IS BETTER TO BE FEARED THAN LOVED</a:t>
            </a:r>
          </a:p>
        </p:txBody>
      </p:sp>
      <p:pic>
        <p:nvPicPr>
          <p:cNvPr id="63493" name="Picture 5" descr="machiavell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038600"/>
            <a:ext cx="1338263" cy="1847850"/>
          </a:xfrm>
          <a:prstGeom prst="rect">
            <a:avLst/>
          </a:prstGeom>
          <a:noFill/>
        </p:spPr>
      </p:pic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2514600" y="5486400"/>
            <a:ext cx="548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http://lagadin.files.wordpress.com/2007/12/machiavelli1.jpg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2514600" y="42672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Niccolo Machiavelli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was the Renaissance?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time of change, creativity, &amp; return to Greek &amp; Roman values </a:t>
            </a:r>
            <a:r>
              <a:rPr lang="en-US" dirty="0" smtClean="0">
                <a:solidFill>
                  <a:srgbClr val="C00000"/>
                </a:solidFill>
              </a:rPr>
              <a:t>(theme = cultural interaction)</a:t>
            </a:r>
          </a:p>
          <a:p>
            <a:r>
              <a:rPr lang="en-US" dirty="0" smtClean="0"/>
              <a:t>Renaissance means “rebirth”</a:t>
            </a:r>
          </a:p>
          <a:p>
            <a:r>
              <a:rPr lang="en-US" dirty="0" smtClean="0"/>
              <a:t>Occurs between 1300-1600</a:t>
            </a:r>
          </a:p>
          <a:p>
            <a:r>
              <a:rPr lang="en-US" dirty="0" smtClean="0"/>
              <a:t>Begins slow process of moving from agriculture to urban society </a:t>
            </a:r>
            <a:r>
              <a:rPr lang="en-US" dirty="0" smtClean="0">
                <a:solidFill>
                  <a:srgbClr val="C00000"/>
                </a:solidFill>
              </a:rPr>
              <a:t>(themes = economics, interaction with environment)</a:t>
            </a:r>
          </a:p>
          <a:p>
            <a:r>
              <a:rPr lang="en-US" dirty="0" smtClean="0"/>
              <a:t>New technologies help people better understand the world </a:t>
            </a:r>
            <a:r>
              <a:rPr lang="en-US" dirty="0" smtClean="0">
                <a:solidFill>
                  <a:srgbClr val="C00000"/>
                </a:solidFill>
              </a:rPr>
              <a:t>(theme = science &amp; technology)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Pre-Renaissance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your ultimate goal in life?</a:t>
            </a:r>
          </a:p>
          <a:p>
            <a:pPr lvl="1"/>
            <a:r>
              <a:rPr lang="en-US" dirty="0" smtClean="0"/>
              <a:t>To get to heaven</a:t>
            </a:r>
          </a:p>
          <a:p>
            <a:r>
              <a:rPr lang="en-US" dirty="0" smtClean="0"/>
              <a:t>How do you get there?</a:t>
            </a:r>
          </a:p>
          <a:p>
            <a:pPr lvl="1"/>
            <a:r>
              <a:rPr lang="en-US" dirty="0" smtClean="0"/>
              <a:t>Do exactly as the Church says </a:t>
            </a:r>
            <a:r>
              <a:rPr lang="en-US" dirty="0" smtClean="0">
                <a:solidFill>
                  <a:srgbClr val="C00000"/>
                </a:solidFill>
              </a:rPr>
              <a:t>(theme = religious &amp; ethical systems)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Users\Hogie\AppData\Local\Microsoft\Windows\Temporary Internet Files\Content.IE5\QRJHDUXS\MC900434848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4191000"/>
            <a:ext cx="2133600" cy="2133600"/>
          </a:xfrm>
          <a:prstGeom prst="rect">
            <a:avLst/>
          </a:prstGeom>
          <a:noFill/>
        </p:spPr>
      </p:pic>
      <p:pic>
        <p:nvPicPr>
          <p:cNvPr id="1027" name="Picture 3" descr="C:\Users\Hogie\AppData\Local\Microsoft\Windows\Temporary Internet Files\Content.IE5\Z0SPHFA3\MM900283882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114800"/>
            <a:ext cx="1905000" cy="2095500"/>
          </a:xfrm>
          <a:prstGeom prst="rect">
            <a:avLst/>
          </a:prstGeom>
          <a:noFill/>
        </p:spPr>
      </p:pic>
      <p:sp>
        <p:nvSpPr>
          <p:cNvPr id="6" name="&quot;No&quot; Symbol 5"/>
          <p:cNvSpPr/>
          <p:nvPr/>
        </p:nvSpPr>
        <p:spPr>
          <a:xfrm>
            <a:off x="685800" y="4343400"/>
            <a:ext cx="2590800" cy="1981200"/>
          </a:xfrm>
          <a:prstGeom prst="noSmoking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&quot;No&quot; Symbol 6"/>
          <p:cNvSpPr/>
          <p:nvPr/>
        </p:nvSpPr>
        <p:spPr>
          <a:xfrm>
            <a:off x="6248400" y="4495800"/>
            <a:ext cx="2438400" cy="1676400"/>
          </a:xfrm>
          <a:prstGeom prst="noSmoking">
            <a:avLst/>
          </a:prstGeom>
          <a:solidFill>
            <a:schemeClr val="accent1">
              <a:alpha val="1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Equal 7"/>
          <p:cNvSpPr/>
          <p:nvPr/>
        </p:nvSpPr>
        <p:spPr>
          <a:xfrm>
            <a:off x="3505200" y="4343400"/>
            <a:ext cx="2438400" cy="1295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r>
              <a:rPr lang="en-US" dirty="0" smtClean="0"/>
              <a:t>Renaissance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Human experience &amp; achievement = important (theme = religious &amp; ethical systems)</a:t>
            </a:r>
          </a:p>
          <a:p>
            <a:r>
              <a:rPr lang="en-US" dirty="0" smtClean="0"/>
              <a:t>It’s OK to enjoy life while on </a:t>
            </a:r>
            <a:r>
              <a:rPr lang="en-US" dirty="0" smtClean="0"/>
              <a:t>Earth</a:t>
            </a:r>
          </a:p>
          <a:p>
            <a:r>
              <a:rPr lang="en-US" dirty="0" smtClean="0"/>
              <a:t>Bubonic Plague brings wealth</a:t>
            </a:r>
            <a:endParaRPr lang="en-US" dirty="0" smtClean="0"/>
          </a:p>
          <a:p>
            <a:r>
              <a:rPr lang="en-US" dirty="0" smtClean="0"/>
              <a:t>Humanism – intellectual movement of the Renaissance</a:t>
            </a:r>
          </a:p>
          <a:p>
            <a:r>
              <a:rPr lang="en-US" dirty="0" smtClean="0"/>
              <a:t>Studied Humanities – same subjects as in Greece &amp; Rome</a:t>
            </a:r>
          </a:p>
          <a:p>
            <a:pPr lvl="1"/>
            <a:r>
              <a:rPr lang="en-US" dirty="0" smtClean="0"/>
              <a:t>Poetry</a:t>
            </a:r>
          </a:p>
          <a:p>
            <a:pPr lvl="1"/>
            <a:r>
              <a:rPr lang="en-US" dirty="0" smtClean="0"/>
              <a:t>Language</a:t>
            </a:r>
          </a:p>
          <a:p>
            <a:pPr lvl="1"/>
            <a:r>
              <a:rPr lang="en-US" dirty="0" smtClean="0"/>
              <a:t>Philosophy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Italy = Birthplace of the Renaissance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Renaissance begins in Italy</a:t>
            </a:r>
          </a:p>
          <a:p>
            <a:r>
              <a:rPr lang="en-US" dirty="0" smtClean="0"/>
              <a:t>Close to Rome &amp; Greece</a:t>
            </a:r>
          </a:p>
          <a:p>
            <a:r>
              <a:rPr lang="en-US" dirty="0" smtClean="0"/>
              <a:t>Mediterranean Sea encourages trade</a:t>
            </a:r>
          </a:p>
          <a:p>
            <a:pPr lvl="1"/>
            <a:r>
              <a:rPr lang="en-US" dirty="0" smtClean="0"/>
              <a:t>Trade encourages exchange of ideas</a:t>
            </a:r>
          </a:p>
          <a:p>
            <a:r>
              <a:rPr lang="en-US" dirty="0" smtClean="0"/>
              <a:t>Italy divided into city-states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world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762000"/>
            <a:ext cx="8839200" cy="5714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editerranean-ma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457200"/>
            <a:ext cx="8391747" cy="5867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2819400" y="228600"/>
            <a:ext cx="2971800" cy="1066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ITALY</a:t>
            </a:r>
            <a:endParaRPr lang="en-US" sz="3600" dirty="0"/>
          </a:p>
        </p:txBody>
      </p:sp>
      <p:cxnSp>
        <p:nvCxnSpPr>
          <p:cNvPr id="6" name="Straight Connector 5"/>
          <p:cNvCxnSpPr>
            <a:endCxn id="8" idx="0"/>
          </p:cNvCxnSpPr>
          <p:nvPr/>
        </p:nvCxnSpPr>
        <p:spPr>
          <a:xfrm flipH="1">
            <a:off x="2590800" y="1295400"/>
            <a:ext cx="609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Decision 7"/>
          <p:cNvSpPr/>
          <p:nvPr/>
        </p:nvSpPr>
        <p:spPr>
          <a:xfrm>
            <a:off x="1143000" y="1600200"/>
            <a:ext cx="2895600" cy="1143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City-States</a:t>
            </a:r>
            <a:endParaRPr lang="en-US" sz="2800" dirty="0"/>
          </a:p>
        </p:txBody>
      </p:sp>
      <p:sp>
        <p:nvSpPr>
          <p:cNvPr id="10" name="Flowchart: Decision 9"/>
          <p:cNvSpPr/>
          <p:nvPr/>
        </p:nvSpPr>
        <p:spPr>
          <a:xfrm>
            <a:off x="4267200" y="1600200"/>
            <a:ext cx="3124200" cy="1143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Location</a:t>
            </a:r>
            <a:endParaRPr lang="en-US" sz="2800" dirty="0"/>
          </a:p>
        </p:txBody>
      </p:sp>
      <p:cxnSp>
        <p:nvCxnSpPr>
          <p:cNvPr id="12" name="Straight Connector 11"/>
          <p:cNvCxnSpPr>
            <a:endCxn id="10" idx="0"/>
          </p:cNvCxnSpPr>
          <p:nvPr/>
        </p:nvCxnSpPr>
        <p:spPr>
          <a:xfrm>
            <a:off x="5372100" y="1295400"/>
            <a:ext cx="457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rapezoid 13"/>
          <p:cNvSpPr/>
          <p:nvPr/>
        </p:nvSpPr>
        <p:spPr>
          <a:xfrm>
            <a:off x="3733800" y="2895600"/>
            <a:ext cx="1828800" cy="12192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Close to Rome &amp; Greece</a:t>
            </a:r>
            <a:endParaRPr lang="en-US" sz="2400" dirty="0"/>
          </a:p>
        </p:txBody>
      </p:sp>
      <p:sp>
        <p:nvSpPr>
          <p:cNvPr id="15" name="Trapezoid 14"/>
          <p:cNvSpPr/>
          <p:nvPr/>
        </p:nvSpPr>
        <p:spPr>
          <a:xfrm>
            <a:off x="6172200" y="2895600"/>
            <a:ext cx="1752600" cy="11430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Trade</a:t>
            </a:r>
            <a:endParaRPr lang="en-US" sz="2800" dirty="0"/>
          </a:p>
        </p:txBody>
      </p:sp>
      <p:sp>
        <p:nvSpPr>
          <p:cNvPr id="16" name="Plaque 15"/>
          <p:cNvSpPr/>
          <p:nvPr/>
        </p:nvSpPr>
        <p:spPr>
          <a:xfrm>
            <a:off x="5334000" y="4800600"/>
            <a:ext cx="1371600" cy="7620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Goods</a:t>
            </a:r>
            <a:endParaRPr lang="en-US" sz="2800" dirty="0"/>
          </a:p>
        </p:txBody>
      </p:sp>
      <p:sp>
        <p:nvSpPr>
          <p:cNvPr id="17" name="Plaque 16"/>
          <p:cNvSpPr/>
          <p:nvPr/>
        </p:nvSpPr>
        <p:spPr>
          <a:xfrm>
            <a:off x="7086600" y="4800600"/>
            <a:ext cx="1371600" cy="762000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Ideas</a:t>
            </a:r>
            <a:endParaRPr lang="en-US" sz="2800" dirty="0"/>
          </a:p>
        </p:txBody>
      </p:sp>
      <p:cxnSp>
        <p:nvCxnSpPr>
          <p:cNvPr id="26" name="Straight Connector 25"/>
          <p:cNvCxnSpPr>
            <a:endCxn id="14" idx="0"/>
          </p:cNvCxnSpPr>
          <p:nvPr/>
        </p:nvCxnSpPr>
        <p:spPr>
          <a:xfrm flipH="1">
            <a:off x="4648200" y="25146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5" idx="0"/>
          </p:cNvCxnSpPr>
          <p:nvPr/>
        </p:nvCxnSpPr>
        <p:spPr>
          <a:xfrm>
            <a:off x="6705600" y="2438400"/>
            <a:ext cx="3429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16" idx="0"/>
          </p:cNvCxnSpPr>
          <p:nvPr/>
        </p:nvCxnSpPr>
        <p:spPr>
          <a:xfrm flipH="1">
            <a:off x="6019800" y="4038600"/>
            <a:ext cx="609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7" idx="0"/>
          </p:cNvCxnSpPr>
          <p:nvPr/>
        </p:nvCxnSpPr>
        <p:spPr>
          <a:xfrm>
            <a:off x="7467600" y="4038600"/>
            <a:ext cx="3048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rapezoid 34"/>
          <p:cNvSpPr/>
          <p:nvPr/>
        </p:nvSpPr>
        <p:spPr>
          <a:xfrm>
            <a:off x="457200" y="3124200"/>
            <a:ext cx="2362200" cy="13716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Individual achievement</a:t>
            </a:r>
            <a:endParaRPr lang="en-US" sz="2400" dirty="0"/>
          </a:p>
        </p:txBody>
      </p:sp>
      <p:cxnSp>
        <p:nvCxnSpPr>
          <p:cNvPr id="36" name="Straight Connector 35"/>
          <p:cNvCxnSpPr>
            <a:endCxn id="35" idx="0"/>
          </p:cNvCxnSpPr>
          <p:nvPr/>
        </p:nvCxnSpPr>
        <p:spPr>
          <a:xfrm flipH="1">
            <a:off x="1638300" y="2514600"/>
            <a:ext cx="3429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City-States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Smaller areas inside Italy controlled by wealthy merchant families</a:t>
            </a:r>
          </a:p>
          <a:p>
            <a:r>
              <a:rPr lang="en-US" dirty="0" smtClean="0"/>
              <a:t>Many families = patrons of the arts</a:t>
            </a:r>
          </a:p>
          <a:p>
            <a:pPr lvl="1"/>
            <a:r>
              <a:rPr lang="en-US" dirty="0" smtClean="0"/>
              <a:t>Patron = financial supporter</a:t>
            </a:r>
          </a:p>
          <a:p>
            <a:r>
              <a:rPr lang="en-US" dirty="0" smtClean="0"/>
              <a:t>The Medici family controls Florence</a:t>
            </a:r>
          </a:p>
          <a:p>
            <a:r>
              <a:rPr lang="en-US" dirty="0" smtClean="0"/>
              <a:t>Medici family = uses banking and works behind the scenes </a:t>
            </a:r>
            <a:r>
              <a:rPr lang="en-US" dirty="0" smtClean="0">
                <a:solidFill>
                  <a:srgbClr val="C00000"/>
                </a:solidFill>
              </a:rPr>
              <a:t>(theme = economics)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</TotalTime>
  <Words>490</Words>
  <Application>Microsoft Office PowerPoint</Application>
  <PresentationFormat>On-screen Show (4:3)</PresentationFormat>
  <Paragraphs>97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The Renaissance and Reformation</vt:lpstr>
      <vt:lpstr>What was the Renaissance?</vt:lpstr>
      <vt:lpstr>Pre-Renaissance View</vt:lpstr>
      <vt:lpstr>Renaissance View</vt:lpstr>
      <vt:lpstr>Italy = Birthplace of the Renaissance</vt:lpstr>
      <vt:lpstr>Slide 6</vt:lpstr>
      <vt:lpstr>Slide 7</vt:lpstr>
      <vt:lpstr>Slide 8</vt:lpstr>
      <vt:lpstr>City-States</vt:lpstr>
      <vt:lpstr>Slide 10</vt:lpstr>
      <vt:lpstr>Renaissance Culture</vt:lpstr>
      <vt:lpstr>Slide 12</vt:lpstr>
      <vt:lpstr>Slide 13</vt:lpstr>
      <vt:lpstr>Slide 14</vt:lpstr>
      <vt:lpstr>Renaissance Culture</vt:lpstr>
      <vt:lpstr>Renaissance Writers</vt:lpstr>
      <vt:lpstr>Machiavelli &amp; The Prince</vt:lpstr>
      <vt:lpstr>Machiavelli &amp; The Prince 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Renaissance and Reformation</dc:title>
  <dc:creator>Hogie-PC</dc:creator>
  <cp:lastModifiedBy>Hogie-PC</cp:lastModifiedBy>
  <cp:revision>20</cp:revision>
  <dcterms:created xsi:type="dcterms:W3CDTF">2012-06-07T13:33:12Z</dcterms:created>
  <dcterms:modified xsi:type="dcterms:W3CDTF">2012-06-10T16:58:57Z</dcterms:modified>
</cp:coreProperties>
</file>