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4306510-57BF-4218-BEF4-493F6C3C2262}" type="datetimeFigureOut">
              <a:rPr lang="en-US" smtClean="0"/>
              <a:t>6/10/2012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C0B51B-90B2-487A-B395-2872B3C4BE9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1.3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The Protestant Reformation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Causes of the Reformation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Secular ideas challenge the Church</a:t>
            </a:r>
          </a:p>
          <a:p>
            <a:r>
              <a:rPr lang="en-US"/>
              <a:t>Printing press spreads ideas</a:t>
            </a:r>
          </a:p>
          <a:p>
            <a:r>
              <a:rPr lang="en-US"/>
              <a:t>Kings jealous of Church’s wealth</a:t>
            </a:r>
          </a:p>
          <a:p>
            <a:r>
              <a:rPr lang="en-US"/>
              <a:t>Pope seen as a foreign ruler</a:t>
            </a:r>
          </a:p>
          <a:p>
            <a:r>
              <a:rPr lang="en-US"/>
              <a:t>Merchants in Northern Europe did not want to pay taxes to Rome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Martin Luther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Luther upset with abuses of the Church</a:t>
            </a:r>
          </a:p>
          <a:p>
            <a:r>
              <a:rPr lang="en-US"/>
              <a:t>Church selling indulgences</a:t>
            </a:r>
          </a:p>
          <a:p>
            <a:r>
              <a:rPr lang="en-US"/>
              <a:t>Indulgence = pardon</a:t>
            </a:r>
          </a:p>
          <a:p>
            <a:r>
              <a:rPr lang="en-US"/>
              <a:t>People can’t buy their way into heaven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pic>
        <p:nvPicPr>
          <p:cNvPr id="8196" name="Picture 4" descr="Martin Lut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038600"/>
            <a:ext cx="1593850" cy="1968500"/>
          </a:xfrm>
          <a:prstGeom prst="rect">
            <a:avLst/>
          </a:prstGeom>
          <a:noFill/>
        </p:spPr>
      </p:pic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590800" y="5334000"/>
            <a:ext cx="3733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http://www.sfpulpit.com/wp-content/uploads/2008/09/luther.jpg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Martin Luther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Posts objections of Church on doors – 95 Theses</a:t>
            </a:r>
          </a:p>
          <a:p>
            <a:pPr lvl="1"/>
            <a:r>
              <a:rPr lang="en-US"/>
              <a:t>Only God can grant forgiveness – prayer alone acceptable; “good works” not needed</a:t>
            </a:r>
          </a:p>
          <a:p>
            <a:pPr lvl="1"/>
            <a:r>
              <a:rPr lang="en-US"/>
              <a:t>Teachings should be based on the Bible – Church and priests are false authorities</a:t>
            </a:r>
          </a:p>
          <a:p>
            <a:pPr lvl="1"/>
            <a:r>
              <a:rPr lang="en-US"/>
              <a:t>All people of faith are equal – individuals can interpret the Bible on their 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Response to Luther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700"/>
              <a:t>Church insulted by Luther’s viewpoints</a:t>
            </a:r>
          </a:p>
          <a:p>
            <a:pPr>
              <a:lnSpc>
                <a:spcPct val="90000"/>
              </a:lnSpc>
            </a:pPr>
            <a:r>
              <a:rPr lang="en-US" sz="2700"/>
              <a:t>Luther excommunicated by Pope Leo X</a:t>
            </a:r>
          </a:p>
          <a:p>
            <a:pPr>
              <a:lnSpc>
                <a:spcPct val="90000"/>
              </a:lnSpc>
            </a:pPr>
            <a:r>
              <a:rPr lang="en-US" sz="2700"/>
              <a:t>Holy Roman Emperor Charles V declares Luther a heretic (Edict of Worms)</a:t>
            </a:r>
          </a:p>
          <a:p>
            <a:pPr>
              <a:lnSpc>
                <a:spcPct val="90000"/>
              </a:lnSpc>
            </a:pPr>
            <a:r>
              <a:rPr lang="en-US" sz="2700"/>
              <a:t>People apply Luther’s teachings – revolt against German princes</a:t>
            </a:r>
          </a:p>
          <a:p>
            <a:pPr>
              <a:lnSpc>
                <a:spcPct val="90000"/>
              </a:lnSpc>
            </a:pPr>
            <a:r>
              <a:rPr lang="en-US" sz="2700"/>
              <a:t>Luther upset by riots, urges princes to squash riots</a:t>
            </a:r>
          </a:p>
          <a:p>
            <a:pPr>
              <a:lnSpc>
                <a:spcPct val="90000"/>
              </a:lnSpc>
            </a:pPr>
            <a:r>
              <a:rPr lang="en-US" sz="2700"/>
              <a:t>Peasants feel betrayed by Luther</a:t>
            </a:r>
          </a:p>
          <a:p>
            <a:pPr>
              <a:lnSpc>
                <a:spcPct val="90000"/>
              </a:lnSpc>
            </a:pPr>
            <a:endParaRPr lang="en-US" sz="27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Response to Luther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Many German princes support Luther</a:t>
            </a:r>
          </a:p>
          <a:p>
            <a:pPr lvl="1"/>
            <a:r>
              <a:rPr lang="en-US"/>
              <a:t>See way to remove Roman influence &amp; take Church property</a:t>
            </a:r>
          </a:p>
          <a:p>
            <a:r>
              <a:rPr lang="en-US"/>
              <a:t>War breaks out between groups of princes – for and against Luther</a:t>
            </a:r>
          </a:p>
          <a:p>
            <a:r>
              <a:rPr lang="en-US"/>
              <a:t>Princes supporting Luther sign protest agreement against Rome – hence the term “Protestant”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Response to Luther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Charles V gets involved in war</a:t>
            </a:r>
          </a:p>
          <a:p>
            <a:r>
              <a:rPr lang="en-US"/>
              <a:t>Catholics win war, but can’t force princes back into Catholic Church</a:t>
            </a:r>
          </a:p>
          <a:p>
            <a:r>
              <a:rPr lang="en-US"/>
              <a:t>Peace of Augsburg allows German princes to decide religion for own state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Believes people are sinful by nature</a:t>
            </a:r>
          </a:p>
          <a:p>
            <a:r>
              <a:rPr lang="en-US"/>
              <a:t>God chose who will get to heaven when time began</a:t>
            </a:r>
          </a:p>
          <a:p>
            <a:r>
              <a:rPr lang="en-US"/>
              <a:t>Called predestination</a:t>
            </a:r>
          </a:p>
          <a:p>
            <a:r>
              <a:rPr lang="en-US"/>
              <a:t>Calvin’s teachings called Calvinism</a:t>
            </a:r>
          </a:p>
          <a:p>
            <a:r>
              <a:rPr lang="en-US"/>
              <a:t>Calvin rules Geneva by theocracy</a:t>
            </a:r>
          </a:p>
          <a:p>
            <a:pPr lvl="1"/>
            <a:r>
              <a:rPr lang="en-US"/>
              <a:t>Government controlled by religious leaders</a:t>
            </a:r>
          </a:p>
          <a:p>
            <a:pPr lvl="1">
              <a:buFont typeface="Wingdings" pitchFamily="2" charset="2"/>
              <a:buNone/>
            </a:pPr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100" b="1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John Calvin</a:t>
            </a:r>
            <a:endParaRPr lang="en-US" sz="4100" b="1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Geneva under strict rules</a:t>
            </a:r>
          </a:p>
          <a:p>
            <a:pPr lvl="1"/>
            <a:r>
              <a:rPr lang="en-US"/>
              <a:t>No cards, dancing, bright clothing, drinking</a:t>
            </a:r>
          </a:p>
          <a:p>
            <a:r>
              <a:rPr lang="en-US"/>
              <a:t>Those that disagreed could be banished, excommunicated, or burned at the stake</a:t>
            </a:r>
          </a:p>
          <a:p>
            <a:r>
              <a:rPr lang="en-US"/>
              <a:t>Claims need to live strict life to get sign from God for predestination</a:t>
            </a:r>
          </a:p>
          <a:p>
            <a:r>
              <a:rPr lang="en-US"/>
              <a:t>Presbyterians come from Calvinism</a:t>
            </a:r>
          </a:p>
          <a:p>
            <a:pPr lvl="1"/>
            <a:r>
              <a:rPr lang="en-US"/>
              <a:t>John Knox uses Calvin’s ideas</a:t>
            </a:r>
          </a:p>
          <a:p>
            <a:pPr lvl="1"/>
            <a:r>
              <a:rPr lang="en-US"/>
              <a:t>Laymen (presbyters) govern the church</a:t>
            </a:r>
          </a:p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noFill/>
          <a:ln/>
        </p:spPr>
        <p:txBody>
          <a:bodyPr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100" b="1" kern="1200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John Calvin &amp; others</a:t>
            </a:r>
            <a:endParaRPr lang="en-US" sz="4100" b="1" kern="1200" dirty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</TotalTime>
  <Words>345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1.3</vt:lpstr>
      <vt:lpstr>Causes of the Reformation</vt:lpstr>
      <vt:lpstr>Martin Luther</vt:lpstr>
      <vt:lpstr>Martin Luther</vt:lpstr>
      <vt:lpstr>Response to Luther</vt:lpstr>
      <vt:lpstr>Response to Luther</vt:lpstr>
      <vt:lpstr>Response to Luther</vt:lpstr>
      <vt:lpstr>John Calvin</vt:lpstr>
      <vt:lpstr>John Calvin &amp; others</vt:lpstr>
    </vt:vector>
  </TitlesOfParts>
  <Company>Hogie-PC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1.3</dc:title>
  <dc:creator>Hogie-PC</dc:creator>
  <cp:lastModifiedBy>Hogie-PC</cp:lastModifiedBy>
  <cp:revision>3</cp:revision>
  <dcterms:created xsi:type="dcterms:W3CDTF">2012-06-10T20:11:37Z</dcterms:created>
  <dcterms:modified xsi:type="dcterms:W3CDTF">2012-06-10T20:39:26Z</dcterms:modified>
</cp:coreProperties>
</file>