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B8283AB-9DF7-4B31-940B-B927934ABE58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6FDD28D-CA4F-4372-8539-E12BD8F3F8A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Search for Spices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of Demarcation</a:t>
            </a:r>
            <a:endParaRPr lang="en-US" dirty="0"/>
          </a:p>
        </p:txBody>
      </p:sp>
      <p:pic>
        <p:nvPicPr>
          <p:cNvPr id="4" name="Picture 4" descr="treaty of tordesillas ma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601082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Portugal Takes the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517"/>
          </a:xfrm>
        </p:spPr>
        <p:txBody>
          <a:bodyPr/>
          <a:lstStyle/>
          <a:p>
            <a:r>
              <a:rPr lang="en-US" dirty="0" smtClean="0"/>
              <a:t>Portugal gains early successes from Treaty of </a:t>
            </a:r>
            <a:r>
              <a:rPr lang="en-US" dirty="0" err="1" smtClean="0"/>
              <a:t>Tordesillas</a:t>
            </a:r>
            <a:endParaRPr lang="en-US" dirty="0" smtClean="0"/>
          </a:p>
          <a:p>
            <a:pPr lvl="1"/>
            <a:r>
              <a:rPr lang="en-US" dirty="0" smtClean="0"/>
              <a:t>Breaks Muslim-Italian hold on trade in </a:t>
            </a:r>
            <a:r>
              <a:rPr lang="en-US" dirty="0" smtClean="0"/>
              <a:t>Asia</a:t>
            </a:r>
          </a:p>
          <a:p>
            <a:r>
              <a:rPr lang="en-US" dirty="0" smtClean="0"/>
              <a:t>Magellan circumnavigates the earth</a:t>
            </a:r>
            <a:endParaRPr lang="en-US" dirty="0"/>
          </a:p>
        </p:txBody>
      </p:sp>
      <p:pic>
        <p:nvPicPr>
          <p:cNvPr id="5" name="Picture 4" descr="magellan_map1_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505200"/>
            <a:ext cx="8001000" cy="3202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think is the message of this quote from an Indonesian leader to a European trader?</a:t>
            </a:r>
          </a:p>
          <a:p>
            <a:endParaRPr lang="en-US" dirty="0" smtClean="0"/>
          </a:p>
          <a:p>
            <a:r>
              <a:rPr lang="en-US" dirty="0" smtClean="0"/>
              <a:t>“You may be able to take our plants, but you  will never be able to take our rain.”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Exploring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 discovered many luxury items during crusades </a:t>
            </a:r>
            <a:r>
              <a:rPr lang="en-US" dirty="0" smtClean="0">
                <a:solidFill>
                  <a:srgbClr val="FFC000"/>
                </a:solidFill>
              </a:rPr>
              <a:t>(cultural blending)</a:t>
            </a:r>
          </a:p>
          <a:p>
            <a:r>
              <a:rPr lang="en-US" dirty="0" smtClean="0"/>
              <a:t>Moluccas = island chain that provided most spices</a:t>
            </a:r>
          </a:p>
          <a:p>
            <a:r>
              <a:rPr lang="en-US" dirty="0" smtClean="0"/>
              <a:t>Spices = most valued item</a:t>
            </a:r>
          </a:p>
          <a:p>
            <a:pPr lvl="1"/>
            <a:r>
              <a:rPr lang="en-US" dirty="0" smtClean="0"/>
              <a:t>Preserved food</a:t>
            </a:r>
          </a:p>
          <a:p>
            <a:pPr lvl="1"/>
            <a:r>
              <a:rPr lang="en-US" dirty="0" smtClean="0"/>
              <a:t>Adds flavor</a:t>
            </a:r>
          </a:p>
          <a:p>
            <a:pPr lvl="1"/>
            <a:r>
              <a:rPr lang="en-US" dirty="0" smtClean="0"/>
              <a:t>Medicinal uses</a:t>
            </a:r>
          </a:p>
          <a:p>
            <a:pPr lvl="1"/>
            <a:r>
              <a:rPr lang="en-US" dirty="0" smtClean="0"/>
              <a:t>Perfumes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ap_southeast_as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4572000" cy="4081549"/>
          </a:xfrm>
          <a:prstGeom prst="rect">
            <a:avLst/>
          </a:prstGeom>
        </p:spPr>
      </p:pic>
      <p:pic>
        <p:nvPicPr>
          <p:cNvPr id="7" name="Content Placeholder 6" descr="mallorc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86200" y="4191000"/>
            <a:ext cx="5080000" cy="2514600"/>
          </a:xfrm>
        </p:spPr>
      </p:pic>
      <p:sp>
        <p:nvSpPr>
          <p:cNvPr id="8" name="TextBox 7"/>
          <p:cNvSpPr txBox="1"/>
          <p:nvPr/>
        </p:nvSpPr>
        <p:spPr>
          <a:xfrm>
            <a:off x="6019800" y="19050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Map of Southeast Asia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5720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Map of Indonesia &amp; </a:t>
            </a:r>
            <a:r>
              <a:rPr lang="en-US" sz="2400" dirty="0" err="1" smtClean="0"/>
              <a:t>Molucca</a:t>
            </a:r>
            <a:r>
              <a:rPr lang="en-US" sz="2400" dirty="0" smtClean="0"/>
              <a:t> Islands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953000" y="2286000"/>
            <a:ext cx="914400" cy="0"/>
          </a:xfrm>
          <a:prstGeom prst="straightConnector1">
            <a:avLst/>
          </a:prstGeom>
          <a:ln w="4762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362200" y="5486400"/>
            <a:ext cx="1219200" cy="0"/>
          </a:xfrm>
          <a:prstGeom prst="straightConnector1">
            <a:avLst/>
          </a:prstGeom>
          <a:ln w="4762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Exploring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Arab and Italians dominate trade between Asian &amp; Europe </a:t>
            </a:r>
            <a:r>
              <a:rPr lang="en-US" dirty="0" smtClean="0">
                <a:solidFill>
                  <a:srgbClr val="FFC000"/>
                </a:solidFill>
              </a:rPr>
              <a:t>(economics, power &amp; authority)</a:t>
            </a:r>
          </a:p>
          <a:p>
            <a:endParaRPr lang="en-US" dirty="0" smtClean="0"/>
          </a:p>
          <a:p>
            <a:r>
              <a:rPr lang="en-US" dirty="0" smtClean="0"/>
              <a:t>Other European countries want to gain direct access to Asia </a:t>
            </a:r>
            <a:r>
              <a:rPr lang="en-US" dirty="0" smtClean="0">
                <a:solidFill>
                  <a:srgbClr val="FFC000"/>
                </a:solidFill>
              </a:rPr>
              <a:t>(economics, power &amp; authority)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Portugal Takes the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Prince Henry leads the way </a:t>
            </a:r>
            <a:r>
              <a:rPr lang="en-US" dirty="0" smtClean="0">
                <a:solidFill>
                  <a:srgbClr val="FFC000"/>
                </a:solidFill>
              </a:rPr>
              <a:t>(science &amp; technology)</a:t>
            </a:r>
          </a:p>
          <a:p>
            <a:pPr marL="474980" lvl="2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en-US" dirty="0" smtClean="0"/>
              <a:t>Classes on navigation, cartography, shipbuilding, science of the </a:t>
            </a:r>
            <a:r>
              <a:rPr lang="en-US" dirty="0" smtClean="0"/>
              <a:t>seas</a:t>
            </a:r>
          </a:p>
          <a:p>
            <a:r>
              <a:rPr lang="en-US" dirty="0" err="1" smtClean="0"/>
              <a:t>Bartholomeu</a:t>
            </a:r>
            <a:r>
              <a:rPr lang="en-US" dirty="0" smtClean="0"/>
              <a:t> Dias sails around southern tip of Africa</a:t>
            </a:r>
          </a:p>
          <a:p>
            <a:r>
              <a:rPr lang="en-US" dirty="0" smtClean="0"/>
              <a:t>Vasco </a:t>
            </a:r>
            <a:r>
              <a:rPr lang="en-US" dirty="0" err="1" smtClean="0"/>
              <a:t>da</a:t>
            </a:r>
            <a:r>
              <a:rPr lang="en-US" dirty="0" smtClean="0"/>
              <a:t> Gama = 1</a:t>
            </a:r>
            <a:r>
              <a:rPr lang="en-US" baseline="30000" dirty="0" smtClean="0"/>
              <a:t>st</a:t>
            </a:r>
            <a:r>
              <a:rPr lang="en-US" dirty="0" smtClean="0"/>
              <a:t> to explore eastern Africa and sail to India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80px-Bartolomeu_Dias_Voyag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3626814" cy="4525962"/>
          </a:xfrm>
        </p:spPr>
      </p:pic>
      <p:pic>
        <p:nvPicPr>
          <p:cNvPr id="5" name="Picture 4" descr="VASCO-DE-GAMA1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2438400"/>
            <a:ext cx="4267200" cy="42787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0" y="5334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Route of </a:t>
            </a:r>
            <a:r>
              <a:rPr lang="en-US" sz="2400" dirty="0" err="1" smtClean="0"/>
              <a:t>Bartolomeu</a:t>
            </a:r>
            <a:r>
              <a:rPr lang="en-US" sz="2400" dirty="0" smtClean="0"/>
              <a:t> Dias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5257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Route of Vasco </a:t>
            </a:r>
            <a:r>
              <a:rPr lang="en-US" sz="2400" dirty="0" err="1" smtClean="0"/>
              <a:t>da</a:t>
            </a:r>
            <a:r>
              <a:rPr lang="en-US" sz="2400" dirty="0" smtClean="0"/>
              <a:t> Gama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962400" y="838200"/>
            <a:ext cx="1295400" cy="0"/>
          </a:xfrm>
          <a:prstGeom prst="straightConnector1">
            <a:avLst/>
          </a:prstGeom>
          <a:ln w="4762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90800" y="5791200"/>
            <a:ext cx="1905000" cy="0"/>
          </a:xfrm>
          <a:prstGeom prst="straightConnector1">
            <a:avLst/>
          </a:prstGeom>
          <a:ln w="4762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Treaty of </a:t>
            </a:r>
            <a:r>
              <a:rPr lang="en-US" dirty="0" err="1" smtClean="0"/>
              <a:t>Tordesillas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Columbus sails west &amp; reaches Caribbean</a:t>
            </a:r>
          </a:p>
          <a:p>
            <a:r>
              <a:rPr lang="en-US" dirty="0" smtClean="0"/>
              <a:t>People thought he reached India (including the Portuguese)</a:t>
            </a:r>
          </a:p>
          <a:p>
            <a:r>
              <a:rPr lang="en-US" dirty="0" smtClean="0"/>
              <a:t>What is the impact of this?</a:t>
            </a:r>
          </a:p>
          <a:p>
            <a:pPr lvl="1"/>
            <a:r>
              <a:rPr lang="en-US" dirty="0" smtClean="0"/>
              <a:t>Because Portugal already reached India, it was worried that Spain would take those lands</a:t>
            </a:r>
          </a:p>
          <a:p>
            <a:pPr lvl="1">
              <a:buNone/>
            </a:pPr>
            <a:r>
              <a:rPr lang="en-US" sz="3200" dirty="0" smtClean="0">
                <a:solidFill>
                  <a:srgbClr val="FFC000"/>
                </a:solidFill>
              </a:rPr>
              <a:t>(power &amp; authority, economics, empire building)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Treaty of </a:t>
            </a:r>
            <a:r>
              <a:rPr lang="en-US" dirty="0" err="1" smtClean="0"/>
              <a:t>Tordesillas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Tensions between Spain and Portugal increase</a:t>
            </a:r>
          </a:p>
          <a:p>
            <a:r>
              <a:rPr lang="en-US" dirty="0" smtClean="0"/>
              <a:t>Pope Alexander VI offers solution</a:t>
            </a:r>
          </a:p>
          <a:p>
            <a:pPr lvl="1"/>
            <a:r>
              <a:rPr lang="en-US" dirty="0" smtClean="0"/>
              <a:t>Draw a dividing line – called “Line of Demarcation”</a:t>
            </a:r>
          </a:p>
          <a:p>
            <a:pPr lvl="1"/>
            <a:r>
              <a:rPr lang="en-US" dirty="0" smtClean="0"/>
              <a:t>East of the line is for Portugal</a:t>
            </a:r>
          </a:p>
          <a:p>
            <a:pPr lvl="1"/>
            <a:r>
              <a:rPr lang="en-US" dirty="0" smtClean="0"/>
              <a:t>West of the line is for Spain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WHAT IS THE IMPACT OF THIS?</a:t>
            </a:r>
          </a:p>
          <a:p>
            <a:r>
              <a:rPr lang="en-US" dirty="0" smtClean="0"/>
              <a:t>Spain gains land in all the Americas and has larger historical impact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76</TotalTime>
  <Words>319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Chapter 2.1</vt:lpstr>
      <vt:lpstr>Quote Analysis</vt:lpstr>
      <vt:lpstr>Motivations for Exploring</vt:lpstr>
      <vt:lpstr>Slide 4</vt:lpstr>
      <vt:lpstr>Motivations for Exploring</vt:lpstr>
      <vt:lpstr>Portugal Takes the Lead</vt:lpstr>
      <vt:lpstr>Slide 7</vt:lpstr>
      <vt:lpstr>Treaty of Tordesillas</vt:lpstr>
      <vt:lpstr>Treaty of Tordesillas</vt:lpstr>
      <vt:lpstr>Line of Demarcation</vt:lpstr>
      <vt:lpstr>Portugal Takes the Lead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2.1</dc:title>
  <dc:creator>Hogie-PC</dc:creator>
  <cp:lastModifiedBy>Hogie-PC</cp:lastModifiedBy>
  <cp:revision>11</cp:revision>
  <dcterms:created xsi:type="dcterms:W3CDTF">2012-07-17T16:13:52Z</dcterms:created>
  <dcterms:modified xsi:type="dcterms:W3CDTF">2012-07-17T17:30:13Z</dcterms:modified>
</cp:coreProperties>
</file>