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E8DDD15-436C-4AA0-8D45-30396CEFE617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C57A648-828C-4FC0-97E1-14D8EF86F74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Thinking Maps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Organizing thoughts and information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Bubble Map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double bubble map is used for:</a:t>
            </a:r>
          </a:p>
          <a:p>
            <a:pPr lvl="1"/>
            <a:r>
              <a:rPr lang="en-US" dirty="0" smtClean="0"/>
              <a:t>Comparing &amp; contrasting</a:t>
            </a:r>
          </a:p>
          <a:p>
            <a:pPr lvl="1"/>
            <a:r>
              <a:rPr lang="en-US" dirty="0" smtClean="0"/>
              <a:t>Similar to a Venn Diagram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3276600" y="365760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248400" y="365760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876800" y="3124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876800" y="45720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086600" y="28956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696200" y="38100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7086600" y="48006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981200" y="3200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981200" y="3962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981200" y="4724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endCxn id="32" idx="2"/>
          </p:cNvCxnSpPr>
          <p:nvPr/>
        </p:nvCxnSpPr>
        <p:spPr>
          <a:xfrm flipV="1">
            <a:off x="4038600" y="3429000"/>
            <a:ext cx="838200" cy="419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0" idx="6"/>
          </p:cNvCxnSpPr>
          <p:nvPr/>
        </p:nvCxnSpPr>
        <p:spPr>
          <a:xfrm>
            <a:off x="4191000" y="41148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33" idx="2"/>
          </p:cNvCxnSpPr>
          <p:nvPr/>
        </p:nvCxnSpPr>
        <p:spPr>
          <a:xfrm>
            <a:off x="4038600" y="4457700"/>
            <a:ext cx="838200" cy="419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486400" y="3390900"/>
            <a:ext cx="838200" cy="4953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31" idx="2"/>
          </p:cNvCxnSpPr>
          <p:nvPr/>
        </p:nvCxnSpPr>
        <p:spPr>
          <a:xfrm flipV="1">
            <a:off x="5486400" y="4114800"/>
            <a:ext cx="7620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endCxn id="31" idx="3"/>
          </p:cNvCxnSpPr>
          <p:nvPr/>
        </p:nvCxnSpPr>
        <p:spPr>
          <a:xfrm flipV="1">
            <a:off x="5486400" y="4438089"/>
            <a:ext cx="895911" cy="4006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590800" y="3543300"/>
            <a:ext cx="762000" cy="3429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590800" y="4267200"/>
            <a:ext cx="6858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30" idx="3"/>
          </p:cNvCxnSpPr>
          <p:nvPr/>
        </p:nvCxnSpPr>
        <p:spPr>
          <a:xfrm flipV="1">
            <a:off x="2590800" y="4438089"/>
            <a:ext cx="819711" cy="55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34" idx="3"/>
          </p:cNvCxnSpPr>
          <p:nvPr/>
        </p:nvCxnSpPr>
        <p:spPr>
          <a:xfrm flipV="1">
            <a:off x="6858000" y="3415926"/>
            <a:ext cx="317874" cy="2797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1" idx="6"/>
            <a:endCxn id="35" idx="2"/>
          </p:cNvCxnSpPr>
          <p:nvPr/>
        </p:nvCxnSpPr>
        <p:spPr>
          <a:xfrm>
            <a:off x="7162800" y="4114800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36" idx="1"/>
          </p:cNvCxnSpPr>
          <p:nvPr/>
        </p:nvCxnSpPr>
        <p:spPr>
          <a:xfrm flipH="1" flipV="1">
            <a:off x="7010400" y="4495800"/>
            <a:ext cx="165474" cy="3940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4876800" y="38100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3352800" y="38100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Item A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324600" y="38100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Item B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2057400" y="3276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2057400" y="487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162800" y="487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7696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7086600" y="2971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4953000" y="3276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sim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4953000" y="3886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sim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4953000" y="4648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sim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Bubble Map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590800" y="2362200"/>
            <a:ext cx="1714500" cy="1714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867400" y="2438400"/>
            <a:ext cx="1714500" cy="1714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19600" y="1219200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72000" y="4419600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67600" y="990600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696200" y="2819400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772400" y="4648200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43000" y="1600200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066800" y="2971800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5" idx="7"/>
            <a:endCxn id="7" idx="3"/>
          </p:cNvCxnSpPr>
          <p:nvPr/>
        </p:nvCxnSpPr>
        <p:spPr>
          <a:xfrm flipV="1">
            <a:off x="4054217" y="2194812"/>
            <a:ext cx="532772" cy="41847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267200" y="33528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5"/>
          </p:cNvCxnSpPr>
          <p:nvPr/>
        </p:nvCxnSpPr>
        <p:spPr>
          <a:xfrm>
            <a:off x="4054217" y="3825617"/>
            <a:ext cx="593983" cy="8225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7" idx="5"/>
          </p:cNvCxnSpPr>
          <p:nvPr/>
        </p:nvCxnSpPr>
        <p:spPr>
          <a:xfrm>
            <a:off x="5395211" y="2194812"/>
            <a:ext cx="929389" cy="3959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27" idx="6"/>
          </p:cNvCxnSpPr>
          <p:nvPr/>
        </p:nvCxnSpPr>
        <p:spPr>
          <a:xfrm flipH="1">
            <a:off x="5638800" y="3352800"/>
            <a:ext cx="3048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6" idx="3"/>
          </p:cNvCxnSpPr>
          <p:nvPr/>
        </p:nvCxnSpPr>
        <p:spPr>
          <a:xfrm flipV="1">
            <a:off x="5562600" y="3901817"/>
            <a:ext cx="555883" cy="7307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209800" y="2438400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3" idx="6"/>
          </p:cNvCxnSpPr>
          <p:nvPr/>
        </p:nvCxnSpPr>
        <p:spPr>
          <a:xfrm flipV="1">
            <a:off x="2209800" y="3505200"/>
            <a:ext cx="3810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9" idx="3"/>
          </p:cNvCxnSpPr>
          <p:nvPr/>
        </p:nvCxnSpPr>
        <p:spPr>
          <a:xfrm flipV="1">
            <a:off x="7162800" y="1966212"/>
            <a:ext cx="472189" cy="624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543800" y="3276600"/>
            <a:ext cx="228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4495800" y="2819400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>
            <a:off x="7239000" y="4038600"/>
            <a:ext cx="624589" cy="838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743200" y="2819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Declaration of Independence</a:t>
            </a:r>
            <a:endParaRPr lang="en-US" sz="1600" dirty="0"/>
          </a:p>
        </p:txBody>
      </p:sp>
      <p:sp>
        <p:nvSpPr>
          <p:cNvPr id="64" name="TextBox 63"/>
          <p:cNvSpPr txBox="1"/>
          <p:nvPr/>
        </p:nvSpPr>
        <p:spPr>
          <a:xfrm>
            <a:off x="6096000" y="2971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Constitution</a:t>
            </a:r>
            <a:endParaRPr lang="en-US" sz="1600" dirty="0"/>
          </a:p>
        </p:txBody>
      </p:sp>
      <p:sp>
        <p:nvSpPr>
          <p:cNvPr id="65" name="TextBox 64"/>
          <p:cNvSpPr txBox="1"/>
          <p:nvPr/>
        </p:nvSpPr>
        <p:spPr>
          <a:xfrm>
            <a:off x="4572000" y="14478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U.S. document</a:t>
            </a:r>
            <a:endParaRPr lang="en-US" sz="1600" dirty="0"/>
          </a:p>
        </p:txBody>
      </p:sp>
      <p:sp>
        <p:nvSpPr>
          <p:cNvPr id="66" name="TextBox 65"/>
          <p:cNvSpPr txBox="1"/>
          <p:nvPr/>
        </p:nvSpPr>
        <p:spPr>
          <a:xfrm>
            <a:off x="4724400" y="2971800"/>
            <a:ext cx="83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Signed by founding fathers</a:t>
            </a:r>
            <a:endParaRPr lang="en-US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1295400" y="1676400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Breaks from England</a:t>
            </a:r>
            <a:endParaRPr lang="en-US" sz="1600" dirty="0"/>
          </a:p>
        </p:txBody>
      </p:sp>
      <p:sp>
        <p:nvSpPr>
          <p:cNvPr id="68" name="TextBox 67"/>
          <p:cNvSpPr txBox="1"/>
          <p:nvPr/>
        </p:nvSpPr>
        <p:spPr>
          <a:xfrm>
            <a:off x="1219200" y="32766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Signed in 1776</a:t>
            </a:r>
            <a:endParaRPr lang="en-US" sz="1600" dirty="0"/>
          </a:p>
        </p:txBody>
      </p:sp>
      <p:sp>
        <p:nvSpPr>
          <p:cNvPr id="69" name="TextBox 68"/>
          <p:cNvSpPr txBox="1"/>
          <p:nvPr/>
        </p:nvSpPr>
        <p:spPr>
          <a:xfrm>
            <a:off x="7620000" y="12192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Ratified in 1789</a:t>
            </a:r>
            <a:endParaRPr lang="en-US" sz="1600" dirty="0"/>
          </a:p>
        </p:txBody>
      </p:sp>
      <p:sp>
        <p:nvSpPr>
          <p:cNvPr id="70" name="TextBox 69"/>
          <p:cNvSpPr txBox="1"/>
          <p:nvPr/>
        </p:nvSpPr>
        <p:spPr>
          <a:xfrm>
            <a:off x="7772400" y="32004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Sets up </a:t>
            </a:r>
            <a:r>
              <a:rPr lang="en-US" sz="1600" dirty="0" err="1" smtClean="0"/>
              <a:t>gvt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71" name="TextBox 70"/>
          <p:cNvSpPr txBox="1"/>
          <p:nvPr/>
        </p:nvSpPr>
        <p:spPr>
          <a:xfrm>
            <a:off x="7848600" y="48768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Many changes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4648200" y="4648200"/>
            <a:ext cx="129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Influenced by other documents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Map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Tree maps are used for:</a:t>
            </a:r>
          </a:p>
          <a:p>
            <a:pPr lvl="1"/>
            <a:r>
              <a:rPr lang="en-US" dirty="0" smtClean="0"/>
              <a:t>Classifying or sorting into groups</a:t>
            </a:r>
          </a:p>
          <a:p>
            <a:pPr lvl="1"/>
            <a:r>
              <a:rPr lang="en-US" dirty="0" smtClean="0"/>
              <a:t>Grouping main ideas and details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962400" y="3581400"/>
            <a:ext cx="21336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5029200" y="3657600"/>
            <a:ext cx="0" cy="45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276600" y="4114800"/>
            <a:ext cx="35814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276600" y="41910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029200" y="41148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858000" y="41148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667000" y="5257800"/>
            <a:ext cx="1371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895600" y="57150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95800" y="3124200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Main idea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38400" y="48006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Supporting idea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95600" y="52578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detail</a:t>
            </a:r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2895600" y="61722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95600" y="5715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detail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648200" y="5257800"/>
            <a:ext cx="1371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19600" y="48006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Supporting idea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876800" y="52578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detail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4876800" y="61722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876800" y="5715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detail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6477000" y="5257800"/>
            <a:ext cx="1371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248400" y="48006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Supporting idea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705600" y="52578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detail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6705600" y="61722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05600" y="5715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detail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4876800" y="57150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705600" y="57150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Map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962400" y="1828800"/>
            <a:ext cx="21336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5029200" y="1905000"/>
            <a:ext cx="0" cy="45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438400" y="2362200"/>
            <a:ext cx="5410200" cy="76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438400" y="24384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029200" y="23622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848600" y="23622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43400" y="12954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Culture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1676400" y="3048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Language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0" y="3048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Family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6705600" y="3048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Entertainment</a:t>
            </a:r>
            <a:endParaRPr lang="en-US" sz="2400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7848600" y="34290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391400" y="3733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sports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543800" y="4343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art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467600" y="5029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music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7848600" y="40386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848600" y="47244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572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traditions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6858000" y="3429000"/>
            <a:ext cx="1752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391400" y="4038600"/>
            <a:ext cx="76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391400" y="4648200"/>
            <a:ext cx="838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467600" y="5410200"/>
            <a:ext cx="76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419600" y="3429000"/>
            <a:ext cx="1219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676400" y="3505200"/>
            <a:ext cx="1219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572000" y="46482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Teaching children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4572000" y="41910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648200" y="5334000"/>
            <a:ext cx="990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029200" y="35052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5029200" y="42672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600200" y="3886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passes along information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676400" y="4876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unique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676400" y="5562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changes</a:t>
            </a:r>
            <a:endParaRPr lang="en-US" dirty="0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2209800" y="35814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2209800" y="4495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2133600" y="5257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676400" y="44958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676400" y="51816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752600" y="59436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Brace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Brace maps are used for:</a:t>
            </a:r>
          </a:p>
          <a:p>
            <a:pPr lvl="1"/>
            <a:r>
              <a:rPr lang="en-US" dirty="0" smtClean="0"/>
              <a:t>Analyzing parts of physical objects</a:t>
            </a:r>
          </a:p>
          <a:p>
            <a:pPr lvl="1"/>
            <a:r>
              <a:rPr lang="en-US" dirty="0" smtClean="0"/>
              <a:t>Identifying </a:t>
            </a:r>
            <a:r>
              <a:rPr lang="en-US" dirty="0" smtClean="0">
                <a:solidFill>
                  <a:schemeClr val="accent3"/>
                </a:solidFill>
              </a:rPr>
              <a:t>parts</a:t>
            </a:r>
            <a:r>
              <a:rPr lang="en-US" dirty="0" smtClean="0"/>
              <a:t> of a </a:t>
            </a:r>
            <a:r>
              <a:rPr lang="en-US" dirty="0" smtClean="0">
                <a:solidFill>
                  <a:schemeClr val="accent3"/>
                </a:solidFill>
              </a:rPr>
              <a:t>whole</a:t>
            </a:r>
            <a:r>
              <a:rPr lang="en-US" dirty="0" smtClean="0"/>
              <a:t> or structure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>
            <a:off x="4038600" y="3657600"/>
            <a:ext cx="609600" cy="15240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362200" y="44196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800600" y="38862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800600" y="41910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800600" y="44958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00600" y="48768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eft Brace 9"/>
          <p:cNvSpPr/>
          <p:nvPr/>
        </p:nvSpPr>
        <p:spPr>
          <a:xfrm>
            <a:off x="6019800" y="3810000"/>
            <a:ext cx="304800" cy="7620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400800" y="40386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400800" y="44196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67000" y="39624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whole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9530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953000" y="3810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53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9530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400800" y="3657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part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400800" y="4038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part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Brace Map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19200" y="3276600"/>
            <a:ext cx="2667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eft Brace 6"/>
          <p:cNvSpPr/>
          <p:nvPr/>
        </p:nvSpPr>
        <p:spPr>
          <a:xfrm>
            <a:off x="4038600" y="1905000"/>
            <a:ext cx="914400" cy="26670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724400" y="2438400"/>
            <a:ext cx="1676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00600" y="3352800"/>
            <a:ext cx="1676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00600" y="4419600"/>
            <a:ext cx="1676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eft Brace 11"/>
          <p:cNvSpPr/>
          <p:nvPr/>
        </p:nvSpPr>
        <p:spPr>
          <a:xfrm>
            <a:off x="6477000" y="1981200"/>
            <a:ext cx="381000" cy="11430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7010400" y="20574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10400" y="24384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76800" y="1981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offense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0" y="27432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Football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4876800" y="2895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defense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029200" y="3505200"/>
            <a:ext cx="137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</a:t>
            </a:r>
            <a:r>
              <a:rPr lang="en-US" sz="2800" dirty="0" smtClean="0"/>
              <a:t>pecial teams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7162800" y="1676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QB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239000" y="2057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</a:t>
            </a:r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7239000" y="2438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WR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7239000" y="2819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line</a:t>
            </a:r>
            <a:endParaRPr lang="en-US" sz="2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7010400" y="28194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010400" y="32004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Map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Flow maps are used for:</a:t>
            </a:r>
          </a:p>
          <a:p>
            <a:pPr lvl="1"/>
            <a:r>
              <a:rPr lang="en-US" dirty="0" smtClean="0"/>
              <a:t>Sequencing stages &amp; </a:t>
            </a:r>
            <a:r>
              <a:rPr lang="en-US" dirty="0" err="1" smtClean="0"/>
              <a:t>substages</a:t>
            </a:r>
            <a:endParaRPr lang="en-US" dirty="0" smtClean="0"/>
          </a:p>
          <a:p>
            <a:pPr lvl="1"/>
            <a:r>
              <a:rPr lang="en-US" dirty="0" smtClean="0"/>
              <a:t>Identifying steps in a 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47800" y="3657600"/>
            <a:ext cx="1676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62400" y="3657600"/>
            <a:ext cx="1676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0" y="3657600"/>
            <a:ext cx="1676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267200" y="45720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562600" y="45720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4953000"/>
            <a:ext cx="914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5" idx="3"/>
          </p:cNvCxnSpPr>
          <p:nvPr/>
        </p:nvCxnSpPr>
        <p:spPr>
          <a:xfrm>
            <a:off x="3124200" y="4114800"/>
            <a:ext cx="762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638800" y="4114800"/>
            <a:ext cx="762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52600" y="38862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stage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343400" y="38862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stage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858000" y="38862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stage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3657600" y="51054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substage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5029200" y="4953000"/>
            <a:ext cx="914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029200" y="51054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substage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1524000" y="5791200"/>
            <a:ext cx="1676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905000" y="59436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stage</a:t>
            </a:r>
            <a:endParaRPr lang="en-US" sz="2800" dirty="0"/>
          </a:p>
        </p:txBody>
      </p:sp>
      <p:cxnSp>
        <p:nvCxnSpPr>
          <p:cNvPr id="23" name="Elbow Connector 22"/>
          <p:cNvCxnSpPr/>
          <p:nvPr/>
        </p:nvCxnSpPr>
        <p:spPr>
          <a:xfrm rot="10800000" flipV="1">
            <a:off x="2514600" y="4267200"/>
            <a:ext cx="5638800" cy="1371600"/>
          </a:xfrm>
          <a:prstGeom prst="bentConnector3">
            <a:avLst>
              <a:gd name="adj1" fmla="val -448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276600" y="6248400"/>
            <a:ext cx="762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4191000" y="5715000"/>
            <a:ext cx="1676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648200" y="58674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stage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Map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66800" y="2057400"/>
            <a:ext cx="1905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57600" y="2057400"/>
            <a:ext cx="1905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629400" y="2057400"/>
            <a:ext cx="1905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048000" y="2743200"/>
            <a:ext cx="6096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638800" y="2743200"/>
            <a:ext cx="865909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05200" y="14478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Planning your project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143000" y="2438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Choose a topic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962400" y="2438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Get resources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276600" y="3657600"/>
            <a:ext cx="11430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276600" y="3733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internet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648200" y="3657600"/>
            <a:ext cx="11430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648200" y="3733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books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781800" y="2362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Create a </a:t>
            </a:r>
            <a:r>
              <a:rPr lang="en-US" dirty="0" err="1" smtClean="0"/>
              <a:t>powerpoint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3000" y="4724400"/>
            <a:ext cx="1905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248400" y="3657600"/>
            <a:ext cx="11430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248400" y="3733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Time presentation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7543800" y="3657600"/>
            <a:ext cx="11430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620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Find </a:t>
            </a:r>
            <a:r>
              <a:rPr lang="en-US" dirty="0" err="1" smtClean="0"/>
              <a:t>pics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3810000" y="3352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5181600" y="3352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781800" y="3352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8077200" y="3352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219200" y="5257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 to class</a:t>
            </a:r>
            <a:endParaRPr lang="en-US" dirty="0"/>
          </a:p>
        </p:txBody>
      </p:sp>
      <p:cxnSp>
        <p:nvCxnSpPr>
          <p:cNvPr id="30" name="Elbow Connector 29"/>
          <p:cNvCxnSpPr/>
          <p:nvPr/>
        </p:nvCxnSpPr>
        <p:spPr>
          <a:xfrm rot="10800000" flipV="1">
            <a:off x="2362200" y="2971800"/>
            <a:ext cx="6172200" cy="1676400"/>
          </a:xfrm>
          <a:prstGeom prst="bentConnector3">
            <a:avLst>
              <a:gd name="adj1" fmla="val -4667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Multi-Flow Map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Multi-flow maps are used for:</a:t>
            </a:r>
          </a:p>
          <a:p>
            <a:pPr lvl="1"/>
            <a:r>
              <a:rPr lang="en-US" dirty="0" smtClean="0"/>
              <a:t>Identifying causes and effects of an event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05200" y="3124200"/>
            <a:ext cx="2514600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66800" y="3124200"/>
            <a:ext cx="12954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2971800"/>
            <a:ext cx="1600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010400" y="4114800"/>
            <a:ext cx="1600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162800" y="5334000"/>
            <a:ext cx="1600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57600" y="3505200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Event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7239000" y="3124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effect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143000" y="3276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cause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7162800" y="4267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effect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7315200" y="54864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effect</a:t>
            </a:r>
            <a:endParaRPr lang="en-US" sz="28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438400" y="3352800"/>
            <a:ext cx="9906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143000" y="4267200"/>
            <a:ext cx="12954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219200" y="4419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cause</a:t>
            </a:r>
            <a:endParaRPr lang="en-US" sz="2800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514600" y="4343400"/>
            <a:ext cx="9144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096000" y="3352800"/>
            <a:ext cx="838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019800" y="3810000"/>
            <a:ext cx="990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096000" y="4724400"/>
            <a:ext cx="990600" cy="990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Multi-Flow Map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05200" y="2514600"/>
            <a:ext cx="2514600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66800" y="2514600"/>
            <a:ext cx="12954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010400" y="2362200"/>
            <a:ext cx="1600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3505200"/>
            <a:ext cx="1600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162800" y="4724400"/>
            <a:ext cx="1600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657600" y="28956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Got an A on the test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239000" y="25146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Parent’s happy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43000" y="2667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Took good notes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162800" y="35814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Eligible for sports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7315200" y="48768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Curfew extended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438400" y="2743200"/>
            <a:ext cx="9906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143000" y="3657600"/>
            <a:ext cx="12954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219200" y="38100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studied</a:t>
            </a:r>
            <a:endParaRPr lang="en-US" sz="2000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514600" y="3733800"/>
            <a:ext cx="9144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096000" y="2743200"/>
            <a:ext cx="838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019800" y="3200400"/>
            <a:ext cx="990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096000" y="4114800"/>
            <a:ext cx="990600" cy="990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Thinking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8 types of thinking maps:</a:t>
            </a:r>
          </a:p>
          <a:p>
            <a:r>
              <a:rPr lang="en-US" dirty="0" smtClean="0"/>
              <a:t>Circle Map: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Bubble Map: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Oval 5"/>
          <p:cNvSpPr/>
          <p:nvPr/>
        </p:nvSpPr>
        <p:spPr>
          <a:xfrm>
            <a:off x="4953000" y="1981200"/>
            <a:ext cx="25908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91200" y="259080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52800" y="5029200"/>
            <a:ext cx="16002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334000" y="4800600"/>
            <a:ext cx="6858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86000" y="4800600"/>
            <a:ext cx="6858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486400" y="5791200"/>
            <a:ext cx="6858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86000" y="5715000"/>
            <a:ext cx="6858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2971800" y="5257800"/>
            <a:ext cx="4572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2" idx="6"/>
          </p:cNvCxnSpPr>
          <p:nvPr/>
        </p:nvCxnSpPr>
        <p:spPr>
          <a:xfrm flipV="1">
            <a:off x="2971800" y="6019800"/>
            <a:ext cx="4572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9" idx="2"/>
          </p:cNvCxnSpPr>
          <p:nvPr/>
        </p:nvCxnSpPr>
        <p:spPr>
          <a:xfrm flipV="1">
            <a:off x="4876800" y="5143500"/>
            <a:ext cx="457200" cy="3429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1" idx="2"/>
          </p:cNvCxnSpPr>
          <p:nvPr/>
        </p:nvCxnSpPr>
        <p:spPr>
          <a:xfrm>
            <a:off x="4876800" y="6019800"/>
            <a:ext cx="609600" cy="1143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524000" y="4191000"/>
            <a:ext cx="7315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Map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Bridge maps are used for:</a:t>
            </a:r>
          </a:p>
          <a:p>
            <a:pPr lvl="1"/>
            <a:r>
              <a:rPr lang="en-US" dirty="0" smtClean="0"/>
              <a:t>Identifying similarities between relationships</a:t>
            </a:r>
          </a:p>
          <a:p>
            <a:pPr lvl="1"/>
            <a:r>
              <a:rPr lang="en-US" dirty="0" smtClean="0"/>
              <a:t>Creating analogies</a:t>
            </a:r>
          </a:p>
        </p:txBody>
      </p:sp>
      <p:sp>
        <p:nvSpPr>
          <p:cNvPr id="5" name="Half Frame 4"/>
          <p:cNvSpPr/>
          <p:nvPr/>
        </p:nvSpPr>
        <p:spPr>
          <a:xfrm rot="3053291">
            <a:off x="5342943" y="4172058"/>
            <a:ext cx="821206" cy="1003001"/>
          </a:xfrm>
          <a:prstGeom prst="halfFrame">
            <a:avLst/>
          </a:prstGeom>
          <a:noFill/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95400" y="4419600"/>
            <a:ext cx="1676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19200" y="44958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</a:t>
            </a:r>
            <a:r>
              <a:rPr lang="en-US" sz="2000" dirty="0" smtClean="0"/>
              <a:t>elating factor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0" y="38862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Pair 1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0" y="44958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Pair 1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6781800" y="38862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Pair 2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781800" y="45720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Pair 2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953000" y="4419600"/>
            <a:ext cx="16002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505200" y="4419600"/>
            <a:ext cx="1905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172200" y="4419600"/>
            <a:ext cx="1981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62600" y="4267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as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Map</a:t>
            </a:r>
            <a:endParaRPr lang="en-US" dirty="0"/>
          </a:p>
        </p:txBody>
      </p:sp>
      <p:sp>
        <p:nvSpPr>
          <p:cNvPr id="5" name="Half Frame 4"/>
          <p:cNvSpPr/>
          <p:nvPr/>
        </p:nvSpPr>
        <p:spPr>
          <a:xfrm rot="2729153">
            <a:off x="5588209" y="2005778"/>
            <a:ext cx="497161" cy="498958"/>
          </a:xfrm>
          <a:prstGeom prst="halfFrame">
            <a:avLst/>
          </a:prstGeom>
          <a:noFill/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>
            <a:endCxn id="17" idx="1"/>
          </p:cNvCxnSpPr>
          <p:nvPr/>
        </p:nvCxnSpPr>
        <p:spPr>
          <a:xfrm>
            <a:off x="3581400" y="2286000"/>
            <a:ext cx="1828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248400" y="2286000"/>
            <a:ext cx="1981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371600" y="2286000"/>
            <a:ext cx="1676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95400" y="23622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</a:t>
            </a:r>
            <a:r>
              <a:rPr lang="en-US" sz="1600" dirty="0" smtClean="0"/>
              <a:t>elating factor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17526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Derrick Rose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81800" y="16764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Jay Cutler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0" y="16002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is a player on the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00" y="22860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Chicago Bulls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05600" y="23622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Chicago Bears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00200" y="3352800"/>
            <a:ext cx="64770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Read the analogy like this:</a:t>
            </a:r>
          </a:p>
          <a:p>
            <a:endParaRPr lang="en-US" sz="1100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Derrick Rose </a:t>
            </a:r>
            <a:r>
              <a:rPr lang="en-US" sz="2800" dirty="0" smtClean="0">
                <a:solidFill>
                  <a:srgbClr val="7030A0"/>
                </a:solidFill>
              </a:rPr>
              <a:t>is a player on the </a:t>
            </a:r>
            <a:r>
              <a:rPr lang="en-US" sz="2800" dirty="0" smtClean="0">
                <a:solidFill>
                  <a:srgbClr val="FF0000"/>
                </a:solidFill>
              </a:rPr>
              <a:t>Chicago Bulls </a:t>
            </a:r>
            <a:r>
              <a:rPr lang="en-US" sz="2800" dirty="0" smtClean="0"/>
              <a:t>as </a:t>
            </a:r>
            <a:r>
              <a:rPr lang="en-US" sz="2800" dirty="0" smtClean="0">
                <a:solidFill>
                  <a:srgbClr val="00B050"/>
                </a:solidFill>
              </a:rPr>
              <a:t>Jay Cutler </a:t>
            </a:r>
            <a:r>
              <a:rPr lang="en-US" sz="2800" dirty="0" smtClean="0">
                <a:solidFill>
                  <a:srgbClr val="7030A0"/>
                </a:solidFill>
              </a:rPr>
              <a:t>is a player on the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Chicago Bears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5410200" y="2133600"/>
            <a:ext cx="8382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638800" y="2057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Thinking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Double Bubble Maps: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Tree Map: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819400" y="259080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791200" y="259080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2057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19600" y="2743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419600" y="3505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629400" y="18288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239000" y="2743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29400" y="37338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524000" y="21336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524000" y="28956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524000" y="36576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endCxn id="6" idx="2"/>
          </p:cNvCxnSpPr>
          <p:nvPr/>
        </p:nvCxnSpPr>
        <p:spPr>
          <a:xfrm flipV="1">
            <a:off x="3581400" y="2362200"/>
            <a:ext cx="838200" cy="419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6"/>
            <a:endCxn id="7" idx="2"/>
          </p:cNvCxnSpPr>
          <p:nvPr/>
        </p:nvCxnSpPr>
        <p:spPr>
          <a:xfrm>
            <a:off x="3733800" y="30480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8" idx="2"/>
          </p:cNvCxnSpPr>
          <p:nvPr/>
        </p:nvCxnSpPr>
        <p:spPr>
          <a:xfrm>
            <a:off x="3581400" y="3390900"/>
            <a:ext cx="838200" cy="419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029200" y="2324100"/>
            <a:ext cx="838200" cy="4953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5" idx="2"/>
          </p:cNvCxnSpPr>
          <p:nvPr/>
        </p:nvCxnSpPr>
        <p:spPr>
          <a:xfrm flipV="1">
            <a:off x="5029200" y="3048000"/>
            <a:ext cx="7620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5" idx="3"/>
          </p:cNvCxnSpPr>
          <p:nvPr/>
        </p:nvCxnSpPr>
        <p:spPr>
          <a:xfrm flipV="1">
            <a:off x="5029200" y="3371289"/>
            <a:ext cx="895911" cy="4006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133600" y="2476500"/>
            <a:ext cx="762000" cy="3429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2133600" y="3200400"/>
            <a:ext cx="6858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4" idx="3"/>
          </p:cNvCxnSpPr>
          <p:nvPr/>
        </p:nvCxnSpPr>
        <p:spPr>
          <a:xfrm flipV="1">
            <a:off x="2133600" y="3371289"/>
            <a:ext cx="819711" cy="55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9" idx="3"/>
          </p:cNvCxnSpPr>
          <p:nvPr/>
        </p:nvCxnSpPr>
        <p:spPr>
          <a:xfrm flipV="1">
            <a:off x="6400800" y="2349126"/>
            <a:ext cx="317874" cy="2797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5" idx="6"/>
            <a:endCxn id="10" idx="2"/>
          </p:cNvCxnSpPr>
          <p:nvPr/>
        </p:nvCxnSpPr>
        <p:spPr>
          <a:xfrm>
            <a:off x="6705600" y="3048000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1" idx="1"/>
          </p:cNvCxnSpPr>
          <p:nvPr/>
        </p:nvCxnSpPr>
        <p:spPr>
          <a:xfrm flipH="1" flipV="1">
            <a:off x="6553200" y="3429000"/>
            <a:ext cx="165474" cy="3940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114800" y="4800600"/>
            <a:ext cx="21336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181600" y="4800600"/>
            <a:ext cx="0" cy="45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3429000" y="5181600"/>
            <a:ext cx="35814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3429000" y="51816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5181600" y="52578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7010400" y="5181600"/>
            <a:ext cx="0" cy="609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124200" y="59436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124200" y="62484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876800" y="60198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876800" y="63246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705600" y="59436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705600" y="62484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Thinking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Brace Map: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Flow Map: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>
            <a:off x="4267200" y="1676400"/>
            <a:ext cx="609600" cy="15240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590800" y="2438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029200" y="19050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029200" y="22098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29200" y="25146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29200" y="2895600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>
            <a:off x="6248400" y="1828800"/>
            <a:ext cx="304800" cy="7620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629400" y="20574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629400" y="2362200"/>
            <a:ext cx="685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905000" y="4343400"/>
            <a:ext cx="1676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19600" y="4343400"/>
            <a:ext cx="1676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934200" y="4343400"/>
            <a:ext cx="1676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2209800" y="5257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200400" y="5257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724400" y="5257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15000" y="5257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162800" y="5257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229600" y="5257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752600" y="56388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895600" y="56388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343400" y="56388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410200" y="56388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781800" y="56388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7924800" y="56388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>
            <a:stCxn id="18" idx="3"/>
          </p:cNvCxnSpPr>
          <p:nvPr/>
        </p:nvCxnSpPr>
        <p:spPr>
          <a:xfrm>
            <a:off x="3581400" y="4800600"/>
            <a:ext cx="762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096000" y="4800600"/>
            <a:ext cx="762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Thinking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Multi-Flow Map: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Bridge Map: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21336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0" y="26670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28800" y="32766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24200" y="2362200"/>
            <a:ext cx="16002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34000" y="20574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0" y="26670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34000" y="3276600"/>
            <a:ext cx="685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514600" y="2362200"/>
            <a:ext cx="6858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514600" y="2819400"/>
            <a:ext cx="533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514600" y="3124200"/>
            <a:ext cx="6096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724400" y="2362200"/>
            <a:ext cx="5334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724400" y="2819400"/>
            <a:ext cx="533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724400" y="3124200"/>
            <a:ext cx="5334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Half Frame 33"/>
          <p:cNvSpPr/>
          <p:nvPr/>
        </p:nvSpPr>
        <p:spPr>
          <a:xfrm rot="3053291">
            <a:off x="5266743" y="5162658"/>
            <a:ext cx="821206" cy="1003001"/>
          </a:xfrm>
          <a:prstGeom prst="halfFrame">
            <a:avLst/>
          </a:prstGeom>
          <a:noFill/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219200" y="5410200"/>
            <a:ext cx="1676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143000" y="54864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</a:t>
            </a:r>
            <a:r>
              <a:rPr lang="en-US" sz="2000" dirty="0" smtClean="0"/>
              <a:t>elating factor</a:t>
            </a:r>
            <a:endParaRPr lang="en-US" sz="2000" dirty="0"/>
          </a:p>
        </p:txBody>
      </p:sp>
      <p:sp>
        <p:nvSpPr>
          <p:cNvPr id="42" name="Rectangle 41"/>
          <p:cNvSpPr/>
          <p:nvPr/>
        </p:nvSpPr>
        <p:spPr>
          <a:xfrm>
            <a:off x="4800600" y="5410200"/>
            <a:ext cx="16764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486400" y="5257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as</a:t>
            </a:r>
            <a:endParaRPr lang="en-US" sz="32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3429000" y="5410200"/>
            <a:ext cx="1676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400800" y="5410200"/>
            <a:ext cx="1676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Circle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Circle maps are used for:</a:t>
            </a:r>
          </a:p>
          <a:p>
            <a:pPr lvl="1"/>
            <a:r>
              <a:rPr lang="en-US" dirty="0" smtClean="0"/>
              <a:t>Defining words or concepts</a:t>
            </a:r>
          </a:p>
          <a:p>
            <a:pPr lvl="1"/>
            <a:r>
              <a:rPr lang="en-US" dirty="0" smtClean="0"/>
              <a:t>Brainstorming ideas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895600" y="3124200"/>
            <a:ext cx="3962400" cy="32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14800" y="3810000"/>
            <a:ext cx="15240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19600" y="4114800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Word or symbol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0" y="4419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4572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ideas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Circle Maps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19600" y="3048000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71600" y="1295400"/>
            <a:ext cx="7239000" cy="502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0" y="3352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school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28194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Saint Viator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29400" y="3429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133600" y="4114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sports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43600" y="2209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friends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0" y="4800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homecoming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57600" y="1676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college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00800" y="4114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Nervous about freshman year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657600" y="4876800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Will I meet new friends?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Bubble Maps are used for:</a:t>
            </a:r>
          </a:p>
          <a:p>
            <a:pPr lvl="1"/>
            <a:r>
              <a:rPr lang="en-US" dirty="0" smtClean="0"/>
              <a:t>describing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733800" y="2667000"/>
            <a:ext cx="1905000" cy="1828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33600" y="2590800"/>
            <a:ext cx="1295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3352800" y="3276600"/>
            <a:ext cx="4572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352800" y="4038600"/>
            <a:ext cx="4572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14800" y="32766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Topic or concept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2895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adjective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057400" y="3733800"/>
            <a:ext cx="1295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09800" y="4038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adjective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6096000" y="2438400"/>
            <a:ext cx="1295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248400" y="2743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adjective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6019800" y="3733800"/>
            <a:ext cx="1295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172200" y="4038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adjective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5562600" y="3048000"/>
            <a:ext cx="5334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562600" y="3962400"/>
            <a:ext cx="4572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Map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733800" y="2667000"/>
            <a:ext cx="1905000" cy="1828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33600" y="2590800"/>
            <a:ext cx="1295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3352800" y="3276600"/>
            <a:ext cx="45720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352800" y="4038600"/>
            <a:ext cx="457200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057400" y="3733800"/>
            <a:ext cx="1295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990600"/>
            <a:ext cx="15240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endCxn id="25" idx="2"/>
          </p:cNvCxnSpPr>
          <p:nvPr/>
        </p:nvCxnSpPr>
        <p:spPr>
          <a:xfrm flipV="1">
            <a:off x="5562600" y="2971800"/>
            <a:ext cx="68580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62400" y="3048000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2012 Summer Olympics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0" y="2819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patriotic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362200" y="3962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long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48200" y="129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captivating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6172200" y="3962400"/>
            <a:ext cx="15240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77000" y="4191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athletic</a:t>
            </a:r>
            <a:endParaRPr lang="en-US" dirty="0"/>
          </a:p>
        </p:txBody>
      </p:sp>
      <p:cxnSp>
        <p:nvCxnSpPr>
          <p:cNvPr id="21" name="Straight Connector 20"/>
          <p:cNvCxnSpPr>
            <a:endCxn id="19" idx="2"/>
          </p:cNvCxnSpPr>
          <p:nvPr/>
        </p:nvCxnSpPr>
        <p:spPr>
          <a:xfrm>
            <a:off x="5486400" y="4038600"/>
            <a:ext cx="685800" cy="45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648200" y="1981200"/>
            <a:ext cx="228600" cy="685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6248400" y="2438400"/>
            <a:ext cx="15240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4770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rainy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200400" y="5029200"/>
            <a:ext cx="15240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stCxn id="5" idx="4"/>
          </p:cNvCxnSpPr>
          <p:nvPr/>
        </p:nvCxnSpPr>
        <p:spPr>
          <a:xfrm flipH="1">
            <a:off x="4191000" y="4495800"/>
            <a:ext cx="495300" cy="533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352800" y="533400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international</a:t>
            </a:r>
            <a:endParaRPr lang="en-U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160</TotalTime>
  <Words>431</Words>
  <Application>Microsoft Office PowerPoint</Application>
  <PresentationFormat>On-screen Show (4:3)</PresentationFormat>
  <Paragraphs>195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Solstice</vt:lpstr>
      <vt:lpstr>Thinking Maps</vt:lpstr>
      <vt:lpstr>Types of Thinking Maps</vt:lpstr>
      <vt:lpstr>Types of Thinking Maps</vt:lpstr>
      <vt:lpstr>Types of Thinking Maps</vt:lpstr>
      <vt:lpstr>Types of Thinking Maps</vt:lpstr>
      <vt:lpstr>Circle Maps</vt:lpstr>
      <vt:lpstr>Circle Maps</vt:lpstr>
      <vt:lpstr>Bubble Map</vt:lpstr>
      <vt:lpstr>Bubble Map</vt:lpstr>
      <vt:lpstr>Double Bubble Map</vt:lpstr>
      <vt:lpstr>Double Bubble Map</vt:lpstr>
      <vt:lpstr>Tree Map</vt:lpstr>
      <vt:lpstr>Tree Map</vt:lpstr>
      <vt:lpstr>Brace Map</vt:lpstr>
      <vt:lpstr>Brace Map</vt:lpstr>
      <vt:lpstr>Flow Map</vt:lpstr>
      <vt:lpstr>Flow Map</vt:lpstr>
      <vt:lpstr>Multi-Flow Map</vt:lpstr>
      <vt:lpstr>Multi-Flow Map</vt:lpstr>
      <vt:lpstr>Bridge Map</vt:lpstr>
      <vt:lpstr>Bridge Map</vt:lpstr>
    </vt:vector>
  </TitlesOfParts>
  <Company>Hogie-PC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Maps</dc:title>
  <dc:creator>Hogie-PC</dc:creator>
  <cp:lastModifiedBy>Saint Viator</cp:lastModifiedBy>
  <cp:revision>36</cp:revision>
  <dcterms:created xsi:type="dcterms:W3CDTF">2012-08-21T00:01:45Z</dcterms:created>
  <dcterms:modified xsi:type="dcterms:W3CDTF">2012-08-23T18:16:49Z</dcterms:modified>
</cp:coreProperties>
</file>