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79" r:id="rId6"/>
    <p:sldId id="280" r:id="rId7"/>
    <p:sldId id="258" r:id="rId8"/>
    <p:sldId id="28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4" r:id="rId26"/>
    <p:sldId id="283" r:id="rId27"/>
    <p:sldId id="285" r:id="rId28"/>
    <p:sldId id="286" r:id="rId29"/>
    <p:sldId id="287" r:id="rId30"/>
    <p:sldId id="288" r:id="rId31"/>
    <p:sldId id="289" r:id="rId32"/>
    <p:sldId id="282" r:id="rId33"/>
    <p:sldId id="27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8988-DE3A-45F2-A748-FBB03230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1FBAC-F183-4654-81A5-9B69A9ED3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91BB4-AD49-40C7-89E8-E95A46B68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35E-3573-4B38-A01A-26535775E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6C65B-0FF7-48D6-AD9A-051E3377A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0C52F-2CD6-4B9A-B0DB-C4F5BBC2F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89608-548C-4566-9D69-C1ED1F66D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76C6-8D27-4497-A37C-77F08C30E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9EE09-BA89-45D7-8629-D5994F8FC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2A08-A44B-4C13-BE2D-83C779F2D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0B092-252B-4501-A97B-D135B0238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C9870CF5-44B6-44AD-BE61-9356EECAF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smtClean="0"/>
              <a:t>Site and Situation</a:t>
            </a:r>
            <a:br>
              <a:rPr lang="en-US" sz="4000" smtClean="0"/>
            </a:br>
            <a:r>
              <a:rPr lang="en-US" sz="2400" smtClean="0"/>
              <a:t>by  Eleanor Joyce</a:t>
            </a:r>
            <a:br>
              <a:rPr lang="en-US" sz="2400" smtClean="0"/>
            </a:br>
            <a:r>
              <a:rPr lang="en-US" sz="2400" smtClean="0"/>
              <a:t>City of Salem Schools</a:t>
            </a:r>
            <a:r>
              <a:rPr lang="en-US" sz="4000" smtClean="0"/>
              <a:t>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The student will analyze the patterns of urban development by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applying the concepts of site and situation to major cities in each region.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334000" y="609600"/>
            <a:ext cx="3429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</a:rPr>
              <a:t>Istanbul, Turkey</a:t>
            </a:r>
            <a:r>
              <a:rPr lang="en-US" sz="2800"/>
              <a:t> became a major city because it is located on a </a:t>
            </a:r>
            <a:r>
              <a:rPr lang="en-US" sz="2800">
                <a:solidFill>
                  <a:srgbClr val="CC3300"/>
                </a:solidFill>
              </a:rPr>
              <a:t>natural harbor</a:t>
            </a:r>
            <a:r>
              <a:rPr lang="en-US" sz="2800"/>
              <a:t>.</a:t>
            </a:r>
          </a:p>
        </p:txBody>
      </p:sp>
      <p:pic>
        <p:nvPicPr>
          <p:cNvPr id="8199" name="Picture 7" descr="turk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352800"/>
            <a:ext cx="48768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istanb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800600" y="3276600"/>
            <a:ext cx="3048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Alexandria, Egypt</a:t>
            </a:r>
            <a:r>
              <a:rPr lang="en-US" sz="3200"/>
              <a:t> became a major city because it is located on a </a:t>
            </a:r>
            <a:r>
              <a:rPr lang="en-US" sz="3200">
                <a:solidFill>
                  <a:srgbClr val="CC3300"/>
                </a:solidFill>
              </a:rPr>
              <a:t>natural harbor</a:t>
            </a:r>
            <a:r>
              <a:rPr lang="en-US" sz="3200"/>
              <a:t>.</a:t>
            </a:r>
          </a:p>
        </p:txBody>
      </p:sp>
      <p:pic>
        <p:nvPicPr>
          <p:cNvPr id="9225" name="Picture 9" descr="date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43250"/>
            <a:ext cx="3095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Alexandri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04800"/>
            <a:ext cx="44958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95800"/>
            <a:ext cx="3429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>
                <a:solidFill>
                  <a:srgbClr val="CC3300"/>
                </a:solidFill>
              </a:rPr>
              <a:t>Paris, France</a:t>
            </a:r>
            <a:r>
              <a:rPr lang="en-US" sz="3200" smtClean="0"/>
              <a:t> became a major city because it is located on an Island in the </a:t>
            </a:r>
            <a:r>
              <a:rPr lang="en-US" sz="3200" smtClean="0">
                <a:solidFill>
                  <a:srgbClr val="CC3300"/>
                </a:solidFill>
              </a:rPr>
              <a:t>Seine River</a:t>
            </a:r>
            <a:r>
              <a:rPr lang="en-US" sz="3200" smtClean="0"/>
              <a:t>.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>
            <p:ph idx="1"/>
          </p:nvPr>
        </p:nvGraphicFramePr>
        <p:xfrm>
          <a:off x="4267200" y="2609850"/>
          <a:ext cx="3992563" cy="4248150"/>
        </p:xfrm>
        <a:graphic>
          <a:graphicData uri="http://schemas.openxmlformats.org/presentationml/2006/ole">
            <p:oleObj spid="_x0000_s1026" name="Bitmap Image" r:id="rId3" imgW="3561905" imgH="3790476" progId="Paint.Picture">
              <p:embed/>
            </p:oleObj>
          </a:graphicData>
        </a:graphic>
      </p:graphicFrame>
      <p:pic>
        <p:nvPicPr>
          <p:cNvPr id="10249" name="Picture 9" descr="photo_paris_seine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31775"/>
            <a:ext cx="48768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CC3300"/>
                </a:solidFill>
              </a:rPr>
              <a:t>Hong Kong, China</a:t>
            </a:r>
            <a:r>
              <a:rPr lang="en-US" sz="3200" smtClean="0"/>
              <a:t> became a major city because it is located on </a:t>
            </a:r>
            <a:r>
              <a:rPr lang="en-US" sz="3200" smtClean="0">
                <a:solidFill>
                  <a:srgbClr val="CC3300"/>
                </a:solidFill>
              </a:rPr>
              <a:t>an Island</a:t>
            </a:r>
            <a:endParaRPr lang="en-US" smtClean="0">
              <a:solidFill>
                <a:srgbClr val="CC3300"/>
              </a:solidFill>
            </a:endParaRPr>
          </a:p>
        </p:txBody>
      </p:sp>
      <p:pic>
        <p:nvPicPr>
          <p:cNvPr id="11271" name="Picture 7" descr="hong-kong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33638"/>
            <a:ext cx="4038600" cy="2857500"/>
          </a:xfrm>
          <a:noFill/>
        </p:spPr>
      </p:pic>
      <p:pic>
        <p:nvPicPr>
          <p:cNvPr id="11274" name="Picture 10" descr="Map of Hong Kon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3775" y="1828800"/>
            <a:ext cx="3754438" cy="40386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CC3300"/>
                </a:solidFill>
              </a:rPr>
              <a:t>Singapore </a:t>
            </a:r>
            <a:r>
              <a:rPr lang="en-US" sz="3200" smtClean="0"/>
              <a:t>became a major city because it is located on </a:t>
            </a:r>
            <a:r>
              <a:rPr lang="en-US" sz="3200" smtClean="0">
                <a:solidFill>
                  <a:srgbClr val="CC3300"/>
                </a:solidFill>
              </a:rPr>
              <a:t>an Island</a:t>
            </a:r>
            <a:r>
              <a:rPr lang="en-US" sz="3200" smtClean="0"/>
              <a:t>.</a:t>
            </a:r>
            <a:endParaRPr lang="en-US" smtClean="0"/>
          </a:p>
        </p:txBody>
      </p:sp>
      <p:pic>
        <p:nvPicPr>
          <p:cNvPr id="12293" name="Picture 5" descr="Map of Singap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3770313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singapor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 r="5455" b="7016"/>
          <a:stretch>
            <a:fillRect/>
          </a:stretch>
        </p:blipFill>
        <p:spPr>
          <a:xfrm>
            <a:off x="228600" y="2362200"/>
            <a:ext cx="4572000" cy="3059113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4038600"/>
            <a:ext cx="33528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Richmond, VA </a:t>
            </a:r>
            <a:r>
              <a:rPr lang="en-US" sz="2800" smtClean="0"/>
              <a:t>became a major city because it is located on </a:t>
            </a:r>
            <a:r>
              <a:rPr lang="en-US" sz="2800" smtClean="0">
                <a:solidFill>
                  <a:srgbClr val="CC3300"/>
                </a:solidFill>
              </a:rPr>
              <a:t>the fall line of the James River.</a:t>
            </a:r>
            <a:endParaRPr lang="en-US" sz="4000" smtClean="0"/>
          </a:p>
        </p:txBody>
      </p:sp>
      <p:pic>
        <p:nvPicPr>
          <p:cNvPr id="16391" name="Picture 7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5029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richmond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304800"/>
            <a:ext cx="4114800" cy="2763838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Pittsburgh, Pennsylvania </a:t>
            </a:r>
            <a:r>
              <a:rPr lang="en-US" sz="2800" smtClean="0"/>
              <a:t>became a major city because it is located at the site where </a:t>
            </a:r>
            <a:r>
              <a:rPr lang="en-US" sz="2800" smtClean="0">
                <a:solidFill>
                  <a:srgbClr val="CC3300"/>
                </a:solidFill>
              </a:rPr>
              <a:t>three rivers converge (confluence or the Ohio River, the Allegheny River and the Monongahela River).</a:t>
            </a:r>
            <a:endParaRPr lang="en-US" sz="4000" smtClean="0">
              <a:solidFill>
                <a:srgbClr val="CC3300"/>
              </a:solidFill>
            </a:endParaRPr>
          </a:p>
        </p:txBody>
      </p:sp>
      <p:pic>
        <p:nvPicPr>
          <p:cNvPr id="18442" name="Picture 10" descr="pittsburgh_map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438400"/>
            <a:ext cx="39100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 descr="pittsbur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4572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Khartoum, Sudan </a:t>
            </a:r>
            <a:r>
              <a:rPr lang="en-US" sz="2800" smtClean="0"/>
              <a:t>became a major city because it is located at the site where </a:t>
            </a:r>
            <a:r>
              <a:rPr lang="en-US" sz="2800" smtClean="0">
                <a:solidFill>
                  <a:srgbClr val="CC3300"/>
                </a:solidFill>
              </a:rPr>
              <a:t>three rivers converge (confluence or the White Nile and the Nile Rivers).</a:t>
            </a:r>
            <a:endParaRPr lang="en-US" sz="4000" smtClean="0">
              <a:solidFill>
                <a:srgbClr val="CC3300"/>
              </a:solidFill>
            </a:endParaRPr>
          </a:p>
        </p:txBody>
      </p:sp>
      <p:pic>
        <p:nvPicPr>
          <p:cNvPr id="20486" name="Picture 6" descr="sudan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286000"/>
            <a:ext cx="2914650" cy="3571875"/>
          </a:xfrm>
          <a:noFill/>
        </p:spPr>
      </p:pic>
      <p:pic>
        <p:nvPicPr>
          <p:cNvPr id="20492" name="Picture 12" descr="sudan-Nile%20Confluence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6200" y="2286000"/>
            <a:ext cx="4953000" cy="371475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Rome, Italy </a:t>
            </a:r>
            <a:r>
              <a:rPr lang="en-US" sz="2800" smtClean="0"/>
              <a:t>became a major city because it is </a:t>
            </a:r>
            <a:r>
              <a:rPr lang="en-US" sz="2800" smtClean="0">
                <a:solidFill>
                  <a:srgbClr val="CC3300"/>
                </a:solidFill>
              </a:rPr>
              <a:t>located at on a hill</a:t>
            </a:r>
            <a:r>
              <a:rPr lang="en-US" sz="2800" smtClean="0"/>
              <a:t> overlooking the city. </a:t>
            </a:r>
            <a:endParaRPr lang="en-US" sz="4000" smtClean="0">
              <a:solidFill>
                <a:srgbClr val="CC3300"/>
              </a:solidFill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60" name="Picture 8" descr="ita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0719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michelangelo_st_peters_dome-r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59088"/>
            <a:ext cx="46482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Athens, Greece </a:t>
            </a:r>
            <a:r>
              <a:rPr lang="en-US" sz="2800" smtClean="0"/>
              <a:t>became a major city because it is </a:t>
            </a:r>
            <a:r>
              <a:rPr lang="en-US" sz="2800" smtClean="0">
                <a:solidFill>
                  <a:srgbClr val="CC3300"/>
                </a:solidFill>
              </a:rPr>
              <a:t>located at on a hill</a:t>
            </a:r>
            <a:r>
              <a:rPr lang="en-US" sz="2800" smtClean="0"/>
              <a:t> overlooking the city. </a:t>
            </a:r>
            <a:endParaRPr lang="en-US" sz="4000" smtClean="0">
              <a:solidFill>
                <a:srgbClr val="CC3300"/>
              </a:solidFill>
            </a:endParaRPr>
          </a:p>
        </p:txBody>
      </p:sp>
      <p:pic>
        <p:nvPicPr>
          <p:cNvPr id="24583" name="Picture 7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124325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acropol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3048000"/>
            <a:ext cx="4648200" cy="346075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meant by site?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Site is the actual location of a city.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Jerusalem, Israel </a:t>
            </a:r>
            <a:r>
              <a:rPr lang="en-US" sz="2800" smtClean="0"/>
              <a:t>became a major city because it is </a:t>
            </a:r>
            <a:r>
              <a:rPr lang="en-US" sz="2800" smtClean="0">
                <a:solidFill>
                  <a:srgbClr val="CC3300"/>
                </a:solidFill>
              </a:rPr>
              <a:t>located at on a hill</a:t>
            </a:r>
            <a:r>
              <a:rPr lang="en-US" sz="2800" smtClean="0"/>
              <a:t> overlooking the city. </a:t>
            </a:r>
            <a:endParaRPr lang="en-US" sz="4000" smtClean="0">
              <a:solidFill>
                <a:srgbClr val="CC3300"/>
              </a:solidFill>
            </a:endParaRPr>
          </a:p>
        </p:txBody>
      </p:sp>
      <p:pic>
        <p:nvPicPr>
          <p:cNvPr id="25606" name="Picture 6" descr="israel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7500" y="1981200"/>
            <a:ext cx="3841750" cy="4602163"/>
          </a:xfrm>
          <a:noFill/>
        </p:spPr>
      </p:pic>
      <p:pic>
        <p:nvPicPr>
          <p:cNvPr id="25610" name="Picture 10" descr="view-from-jerusalem-2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2057400"/>
            <a:ext cx="4038600" cy="26924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Damascus, Syria </a:t>
            </a:r>
            <a:r>
              <a:rPr lang="en-US" sz="2800" smtClean="0"/>
              <a:t>became a major city because it is </a:t>
            </a:r>
            <a:r>
              <a:rPr lang="en-US" sz="2800" smtClean="0">
                <a:solidFill>
                  <a:srgbClr val="CC3300"/>
                </a:solidFill>
              </a:rPr>
              <a:t>located at the site of an oasis</a:t>
            </a:r>
            <a:r>
              <a:rPr lang="en-US" sz="2800" smtClean="0"/>
              <a:t>. </a:t>
            </a:r>
            <a:endParaRPr lang="en-US" sz="4000" smtClean="0">
              <a:solidFill>
                <a:srgbClr val="CC3300"/>
              </a:solidFill>
            </a:endParaRPr>
          </a:p>
        </p:txBody>
      </p:sp>
      <p:pic>
        <p:nvPicPr>
          <p:cNvPr id="26631" name="Picture 7" descr="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14600"/>
            <a:ext cx="4038600" cy="3854450"/>
          </a:xfrm>
        </p:spPr>
      </p:pic>
      <p:pic>
        <p:nvPicPr>
          <p:cNvPr id="26634" name="Picture 10" descr="Damascus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676400"/>
            <a:ext cx="4038600" cy="3127375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Quebec City, Quebec </a:t>
            </a:r>
            <a:r>
              <a:rPr lang="en-US" sz="2800" smtClean="0"/>
              <a:t>became a major city because it is </a:t>
            </a:r>
            <a:r>
              <a:rPr lang="en-US" sz="2800" smtClean="0">
                <a:solidFill>
                  <a:srgbClr val="CC3300"/>
                </a:solidFill>
              </a:rPr>
              <a:t>located at the site where the St. Lawrence River narrows.</a:t>
            </a:r>
            <a:r>
              <a:rPr lang="en-US" sz="2800" smtClean="0"/>
              <a:t> </a:t>
            </a:r>
            <a:endParaRPr lang="en-US" sz="4000" smtClean="0">
              <a:solidFill>
                <a:srgbClr val="CC3300"/>
              </a:solidFill>
            </a:endParaRPr>
          </a:p>
        </p:txBody>
      </p:sp>
      <p:pic>
        <p:nvPicPr>
          <p:cNvPr id="27655" name="Picture 7" descr="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752600"/>
            <a:ext cx="3149600" cy="3810000"/>
          </a:xfrm>
        </p:spPr>
      </p:pic>
      <p:pic>
        <p:nvPicPr>
          <p:cNvPr id="27662" name="Picture 14" descr="Bridge%20of%20Quebec-Pont%20de%20Quebec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0400" y="2819400"/>
            <a:ext cx="5029200" cy="37719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>London, England </a:t>
            </a:r>
            <a:r>
              <a:rPr lang="en-US" sz="2800" smtClean="0"/>
              <a:t>became a major city because it is </a:t>
            </a:r>
            <a:r>
              <a:rPr lang="en-US" sz="2800" smtClean="0">
                <a:solidFill>
                  <a:srgbClr val="CC3300"/>
                </a:solidFill>
              </a:rPr>
              <a:t>located at the site where the Thames River narrows.</a:t>
            </a:r>
            <a:endParaRPr lang="en-US" sz="4000" smtClean="0">
              <a:solidFill>
                <a:srgbClr val="CC3300"/>
              </a:solidFill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8" descr="eng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3021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" descr="british-airways-london-eye-1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3733800" y="3505200"/>
            <a:ext cx="52578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CC3300"/>
                </a:solidFill>
              </a:rPr>
              <a:t/>
            </a:r>
            <a:br>
              <a:rPr lang="en-US" sz="2800" smtClean="0">
                <a:solidFill>
                  <a:srgbClr val="CC3300"/>
                </a:solidFill>
              </a:rPr>
            </a:br>
            <a:r>
              <a:rPr lang="en-US" sz="2800" smtClean="0">
                <a:solidFill>
                  <a:srgbClr val="CC3300"/>
                </a:solidFill>
              </a:rPr>
              <a:t>Baghdad, Iraq </a:t>
            </a:r>
            <a:r>
              <a:rPr lang="en-US" sz="2800" smtClean="0"/>
              <a:t>became a major city because it  </a:t>
            </a:r>
            <a:r>
              <a:rPr lang="en-US" sz="2800" smtClean="0">
                <a:solidFill>
                  <a:srgbClr val="CC3300"/>
                </a:solidFill>
              </a:rPr>
              <a:t>commands the land between</a:t>
            </a:r>
            <a:r>
              <a:rPr lang="en-US" sz="4000" smtClean="0">
                <a:solidFill>
                  <a:srgbClr val="CC3300"/>
                </a:solidFill>
              </a:rPr>
              <a:t> </a:t>
            </a:r>
            <a:r>
              <a:rPr lang="en-US" sz="2800" smtClean="0">
                <a:solidFill>
                  <a:srgbClr val="CC3300"/>
                </a:solidFill>
              </a:rPr>
              <a:t>the Tigris and Euphrates rivers</a:t>
            </a:r>
            <a:br>
              <a:rPr lang="en-US" sz="2800" smtClean="0">
                <a:solidFill>
                  <a:srgbClr val="CC3300"/>
                </a:solidFill>
              </a:rPr>
            </a:br>
            <a:endParaRPr lang="en-US" sz="2800" smtClean="0">
              <a:solidFill>
                <a:srgbClr val="CC3300"/>
              </a:solidFill>
            </a:endParaRPr>
          </a:p>
        </p:txBody>
      </p:sp>
      <p:pic>
        <p:nvPicPr>
          <p:cNvPr id="29703" name="Picture 7" descr="map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963" y="1600200"/>
            <a:ext cx="4029075" cy="4525963"/>
          </a:xfrm>
          <a:noFill/>
        </p:spPr>
      </p:pic>
      <p:pic>
        <p:nvPicPr>
          <p:cNvPr id="29710" name="Picture 14" descr="Ruths%20Iraq%20pictures%20351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4191000" y="3124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	</a:t>
            </a:r>
          </a:p>
        </p:txBody>
      </p:sp>
      <p:pic>
        <p:nvPicPr>
          <p:cNvPr id="43016" name="Picture 8" descr="map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438400"/>
            <a:ext cx="4038600" cy="4038600"/>
          </a:xfrm>
          <a:noFill/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City of  religious pilgrimage</a:t>
            </a:r>
          </a:p>
          <a:p>
            <a:pPr lvl="1" algn="ctr"/>
            <a:r>
              <a:rPr lang="en-US" sz="3200"/>
              <a:t>Mecca, Saudi Arabia—Muslims-Hajj</a:t>
            </a:r>
          </a:p>
        </p:txBody>
      </p:sp>
      <p:pic>
        <p:nvPicPr>
          <p:cNvPr id="43024" name="Picture 16" descr="The Hajj (Mecca, Saudi Arabia)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 t="10678" b="11012"/>
          <a:stretch>
            <a:fillRect/>
          </a:stretch>
        </p:blipFill>
        <p:spPr>
          <a:xfrm>
            <a:off x="4114800" y="1752600"/>
            <a:ext cx="5029200" cy="3352800"/>
          </a:xfrm>
          <a:noFill/>
        </p:spPr>
      </p:pic>
      <p:sp>
        <p:nvSpPr>
          <p:cNvPr id="26631" name="Text Box 18"/>
          <p:cNvSpPr txBox="1">
            <a:spLocks noChangeArrowheads="1"/>
          </p:cNvSpPr>
          <p:nvPr/>
        </p:nvSpPr>
        <p:spPr bwMode="auto">
          <a:xfrm>
            <a:off x="4800600" y="54102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Muslims on a Hajj to Mecca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	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838200" y="6096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4572000" y="381000"/>
            <a:ext cx="35052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Istanbul, Turkey commands the straits and land bridge between Asia and Europe</a:t>
            </a:r>
          </a:p>
          <a:p>
            <a:pPr>
              <a:spcBef>
                <a:spcPct val="50000"/>
              </a:spcBef>
            </a:pPr>
            <a:endParaRPr lang="en-US" sz="2800"/>
          </a:p>
        </p:txBody>
      </p:sp>
      <p:pic>
        <p:nvPicPr>
          <p:cNvPr id="40969" name="Picture 9" descr="Kar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865563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1" descr="instituteview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3048000"/>
            <a:ext cx="4743450" cy="3122613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	</a:t>
            </a:r>
          </a:p>
        </p:txBody>
      </p:sp>
      <p:pic>
        <p:nvPicPr>
          <p:cNvPr id="44040" name="Picture 8" descr="india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76400"/>
            <a:ext cx="4337050" cy="4419600"/>
          </a:xfrm>
          <a:noFill/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City of  religious pilgrimage</a:t>
            </a:r>
          </a:p>
          <a:p>
            <a:pPr lvl="1" algn="ctr"/>
            <a:r>
              <a:rPr lang="en-US" sz="3200"/>
              <a:t>Varanasi  (Benares), India --Hindu</a:t>
            </a:r>
          </a:p>
        </p:txBody>
      </p:sp>
      <p:pic>
        <p:nvPicPr>
          <p:cNvPr id="44048" name="Picture 16" descr="Varanas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3124200"/>
            <a:ext cx="4724400" cy="3492500"/>
          </a:xfrm>
        </p:spPr>
      </p:pic>
      <p:sp>
        <p:nvSpPr>
          <p:cNvPr id="28679" name="Text Box 17"/>
          <p:cNvSpPr txBox="1">
            <a:spLocks noChangeArrowheads="1"/>
          </p:cNvSpPr>
          <p:nvPr/>
        </p:nvSpPr>
        <p:spPr bwMode="auto">
          <a:xfrm>
            <a:off x="4724400" y="1905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Hindus bathing in the Ganges River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Samarkand, Uzbekistan and Xi’an, China  developed along the  Silk Road, an ancient trade route across Asia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9699" name="Picture 7" descr="silk-road-printout"/>
          <p:cNvPicPr>
            <a:picLocks noChangeAspect="1" noChangeArrowheads="1"/>
          </p:cNvPicPr>
          <p:nvPr/>
        </p:nvPicPr>
        <p:blipFill>
          <a:blip r:embed="rId2" cstate="print"/>
          <a:srcRect l="17267" t="7486" r="6270" b="18503"/>
          <a:stretch>
            <a:fillRect/>
          </a:stretch>
        </p:blipFill>
        <p:spPr bwMode="auto">
          <a:xfrm>
            <a:off x="457200" y="1676400"/>
            <a:ext cx="81534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8"/>
          <p:cNvSpPr>
            <a:spLocks noChangeShapeType="1"/>
          </p:cNvSpPr>
          <p:nvPr/>
        </p:nvSpPr>
        <p:spPr bwMode="auto">
          <a:xfrm flipH="1">
            <a:off x="6629400" y="2590800"/>
            <a:ext cx="533400" cy="11430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685800" y="2057400"/>
            <a:ext cx="533400" cy="10668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nimBg="1"/>
      <p:bldP spid="471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Timbuktu, Mali developed along the trans Sahara trade route where salt was traded for gold.</a:t>
            </a:r>
          </a:p>
        </p:txBody>
      </p:sp>
      <p:grpSp>
        <p:nvGrpSpPr>
          <p:cNvPr id="30723" name="Group 12"/>
          <p:cNvGrpSpPr>
            <a:grpSpLocks/>
          </p:cNvGrpSpPr>
          <p:nvPr/>
        </p:nvGrpSpPr>
        <p:grpSpPr bwMode="auto">
          <a:xfrm>
            <a:off x="533400" y="1600200"/>
            <a:ext cx="7924800" cy="4546600"/>
            <a:chOff x="528" y="960"/>
            <a:chExt cx="4896" cy="3137"/>
          </a:xfrm>
        </p:grpSpPr>
        <p:pic>
          <p:nvPicPr>
            <p:cNvPr id="30725" name="Picture 8" descr="malimap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960"/>
              <a:ext cx="4896" cy="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Line 5"/>
            <p:cNvSpPr>
              <a:spLocks noChangeShapeType="1"/>
            </p:cNvSpPr>
            <p:nvPr/>
          </p:nvSpPr>
          <p:spPr bwMode="auto">
            <a:xfrm flipH="1">
              <a:off x="3072" y="1872"/>
              <a:ext cx="576" cy="48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Text Box 10"/>
            <p:cNvSpPr txBox="1">
              <a:spLocks noChangeArrowheads="1"/>
            </p:cNvSpPr>
            <p:nvPr/>
          </p:nvSpPr>
          <p:spPr bwMode="auto">
            <a:xfrm>
              <a:off x="2256" y="2255"/>
              <a:ext cx="129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Timbuktu</a:t>
              </a:r>
            </a:p>
          </p:txBody>
        </p:sp>
      </p:grpSp>
      <p:pic>
        <p:nvPicPr>
          <p:cNvPr id="30724" name="Picture 14" descr="legendmap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5486400"/>
            <a:ext cx="4038600" cy="86995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meant by situation?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Situation is another name for relative location—the location of a city with respect to other geographic features, regions, resources, and transport routes.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	</a:t>
            </a:r>
          </a:p>
        </p:txBody>
      </p:sp>
      <p:pic>
        <p:nvPicPr>
          <p:cNvPr id="51210" name="Picture 10" descr="singapo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3681413"/>
            <a:ext cx="5029200" cy="3176587"/>
          </a:xfrm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29718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Singapore is the site of maritime (sea) trade because of it’s location on the tip of the Malay peninsula.  </a:t>
            </a:r>
          </a:p>
        </p:txBody>
      </p:sp>
      <p:pic>
        <p:nvPicPr>
          <p:cNvPr id="51213" name="Picture 13" descr="singapore-sunrise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304800"/>
            <a:ext cx="4953000" cy="371475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	</a:t>
            </a:r>
          </a:p>
        </p:txBody>
      </p:sp>
      <p:pic>
        <p:nvPicPr>
          <p:cNvPr id="52233" name="Picture 9" descr="sou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32038"/>
            <a:ext cx="3857625" cy="4525962"/>
          </a:xfrm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953000" y="3505200"/>
            <a:ext cx="37338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Capetown, South Africa grew up on the southern tip of Africa because it supplied ships when they traveled from Europe to Asia  </a:t>
            </a:r>
          </a:p>
        </p:txBody>
      </p:sp>
      <p:pic>
        <p:nvPicPr>
          <p:cNvPr id="52236" name="Picture 12" descr="capetown2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50800"/>
            <a:ext cx="4267200" cy="3425825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Omaha, Nebraska and Sacramento, California developed on the Transcontinental railroad in the USA</a:t>
            </a:r>
          </a:p>
        </p:txBody>
      </p:sp>
      <p:pic>
        <p:nvPicPr>
          <p:cNvPr id="39939" name="Picture 3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53340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BPC5005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3810000"/>
            <a:ext cx="4648200" cy="2865438"/>
          </a:xfr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200400" y="2667000"/>
            <a:ext cx="190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Omaha, Nebraska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33400" y="3124200"/>
            <a:ext cx="190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Sacramento, California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Novosibirsk, Russia and  Vladivostok, Russia grew up along the Trans-Siberian Railroad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5" descr="tours_transsib_map"/>
          <p:cNvPicPr>
            <a:picLocks noChangeAspect="1" noChangeArrowheads="1"/>
          </p:cNvPicPr>
          <p:nvPr/>
        </p:nvPicPr>
        <p:blipFill>
          <a:blip r:embed="rId2" cstate="print"/>
          <a:srcRect t="14917" b="9055"/>
          <a:stretch>
            <a:fillRect/>
          </a:stretch>
        </p:blipFill>
        <p:spPr bwMode="auto">
          <a:xfrm>
            <a:off x="838200" y="1447800"/>
            <a:ext cx="754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4191000" y="3124200"/>
            <a:ext cx="304800" cy="8382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6096000" y="5867400"/>
            <a:ext cx="1600200" cy="3048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Site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u="sng" smtClean="0"/>
              <a:t>Harbor sites</a:t>
            </a:r>
            <a:r>
              <a:rPr lang="en-US" sz="2800" smtClean="0"/>
              <a:t>:  the site of a natural harbor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New York City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Alexandria, Egypt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 Istanbul, Turkey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u="sng" smtClean="0"/>
              <a:t>Island sites</a:t>
            </a:r>
            <a:r>
              <a:rPr lang="en-US" sz="2800" smtClean="0"/>
              <a:t>: the site of islands in strategic locations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 Paris (originally located on an island in the Seine River)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Hong Kong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Singapore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u="sng" smtClean="0"/>
              <a:t>Fall line sites</a:t>
            </a:r>
            <a:r>
              <a:rPr lang="en-US" sz="2800" smtClean="0"/>
              <a:t>: sites where a river meets a waterfall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Richmond, Virginia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Site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Confluence sites</a:t>
            </a:r>
            <a:r>
              <a:rPr lang="en-US" smtClean="0"/>
              <a:t>: cities located where rivers meet</a:t>
            </a:r>
          </a:p>
          <a:p>
            <a:pPr lvl="1" eaLnBrk="1" hangingPunct="1"/>
            <a:r>
              <a:rPr lang="en-US" smtClean="0"/>
              <a:t>Khartoum, Sudan</a:t>
            </a:r>
          </a:p>
          <a:p>
            <a:pPr lvl="1" eaLnBrk="1" hangingPunct="1"/>
            <a:r>
              <a:rPr lang="en-US" smtClean="0"/>
              <a:t>Pittsburgh, Pennsylvania</a:t>
            </a:r>
          </a:p>
          <a:p>
            <a:pPr eaLnBrk="1" hangingPunct="1"/>
            <a:r>
              <a:rPr lang="en-US" u="sng" smtClean="0"/>
              <a:t>Hilltop sites</a:t>
            </a:r>
            <a:r>
              <a:rPr lang="en-US" smtClean="0"/>
              <a:t>:  cities located on hilltops</a:t>
            </a:r>
          </a:p>
          <a:p>
            <a:pPr lvl="1" eaLnBrk="1" hangingPunct="1"/>
            <a:r>
              <a:rPr lang="en-US" smtClean="0"/>
              <a:t>Rome, Athens, Jerusalem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Site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Oasis sites</a:t>
            </a:r>
            <a:r>
              <a:rPr lang="en-US" smtClean="0"/>
              <a:t>: cities that developed in the desert where caravans stopped for water.</a:t>
            </a:r>
          </a:p>
          <a:p>
            <a:pPr lvl="1" eaLnBrk="1" hangingPunct="1"/>
            <a:r>
              <a:rPr lang="en-US" smtClean="0"/>
              <a:t>Damascus, Syria</a:t>
            </a:r>
          </a:p>
          <a:p>
            <a:pPr eaLnBrk="1" hangingPunct="1"/>
            <a:r>
              <a:rPr lang="en-US" u="sng" smtClean="0"/>
              <a:t>Sites where rivers narrow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London, England</a:t>
            </a:r>
          </a:p>
          <a:p>
            <a:pPr lvl="1" eaLnBrk="1" hangingPunct="1"/>
            <a:r>
              <a:rPr lang="en-US" smtClean="0"/>
              <a:t>Quebec City, Quebec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Command of land between the Tigris and Euphrates rivers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Baghdad, Iraq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Command of straits and land bridge to Europe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Istanbul, Turkey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Focal point of  religious pilgrimage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Mecca, Saudi Arabia;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Varanasi  (Benares), India—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Cities that grew up along trade routes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Samarkand, Uzbekistan and Xi’an, China (the Silk Road)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Timbuktu, Mali (Trans-Sahara trade)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Singapore— (maritime trade)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Examples of Situation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Supply station for ships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Capetown, South Africa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Cities that grew up along the U.S. Transcontinental Railroad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Omaha, Nebraska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Sacramento, California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Cities that grew up along the Trans-Siberian Railroad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 Novosibirsk, Russia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 Vladivostok, Russia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Examples of Situation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nycity"/>
          <p:cNvPicPr>
            <a:picLocks noChangeAspect="1" noChangeArrowheads="1"/>
          </p:cNvPicPr>
          <p:nvPr/>
        </p:nvPicPr>
        <p:blipFill>
          <a:blip r:embed="rId2" cstate="print"/>
          <a:srcRect r="38144" b="2702"/>
          <a:stretch>
            <a:fillRect/>
          </a:stretch>
        </p:blipFill>
        <p:spPr bwMode="auto">
          <a:xfrm>
            <a:off x="3886200" y="3200400"/>
            <a:ext cx="4572000" cy="3429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3" name="Picture 5" descr="p97wi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4105275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5791200" y="609600"/>
            <a:ext cx="2743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</a:rPr>
              <a:t>New York City</a:t>
            </a:r>
            <a:r>
              <a:rPr lang="en-US" sz="2800"/>
              <a:t> became a major city because it is located on a </a:t>
            </a:r>
            <a:r>
              <a:rPr lang="en-US" sz="2800">
                <a:solidFill>
                  <a:srgbClr val="CC3300"/>
                </a:solidFill>
              </a:rPr>
              <a:t>natural harbor</a:t>
            </a:r>
            <a:r>
              <a:rPr lang="en-US" sz="2800"/>
              <a:t>.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7315200" y="4876800"/>
            <a:ext cx="304800" cy="12192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750</Words>
  <Application>Microsoft Office PowerPoint</Application>
  <PresentationFormat>On-screen Show (4:3)</PresentationFormat>
  <Paragraphs>88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Default Design</vt:lpstr>
      <vt:lpstr>Bitmap Image</vt:lpstr>
      <vt:lpstr>Site and Situation by  Eleanor Joyce City of Salem Schools.</vt:lpstr>
      <vt:lpstr>What is meant by site?</vt:lpstr>
      <vt:lpstr>What is meant by situation?</vt:lpstr>
      <vt:lpstr>Examples of Site</vt:lpstr>
      <vt:lpstr>Examples of Site</vt:lpstr>
      <vt:lpstr>Examples of Site</vt:lpstr>
      <vt:lpstr>Examples of Situation</vt:lpstr>
      <vt:lpstr>Examples of Situation</vt:lpstr>
      <vt:lpstr>Slide 9</vt:lpstr>
      <vt:lpstr>Slide 10</vt:lpstr>
      <vt:lpstr>Slide 11</vt:lpstr>
      <vt:lpstr> Paris, France became a major city because it is located on an Island in the Seine River.  </vt:lpstr>
      <vt:lpstr>Hong Kong, China became a major city because it is located on an Island</vt:lpstr>
      <vt:lpstr>Singapore became a major city because it is located on an Island.</vt:lpstr>
      <vt:lpstr>Richmond, VA became a major city because it is located on the fall line of the James River.</vt:lpstr>
      <vt:lpstr>Pittsburgh, Pennsylvania became a major city because it is located at the site where three rivers converge (confluence or the Ohio River, the Allegheny River and the Monongahela River).</vt:lpstr>
      <vt:lpstr>Khartoum, Sudan became a major city because it is located at the site where three rivers converge (confluence or the White Nile and the Nile Rivers).</vt:lpstr>
      <vt:lpstr>Rome, Italy became a major city because it is located at on a hill overlooking the city. </vt:lpstr>
      <vt:lpstr>Athens, Greece became a major city because it is located at on a hill overlooking the city. </vt:lpstr>
      <vt:lpstr>Jerusalem, Israel became a major city because it is located at on a hill overlooking the city. </vt:lpstr>
      <vt:lpstr>Damascus, Syria became a major city because it is located at the site of an oasis. </vt:lpstr>
      <vt:lpstr>Quebec City, Quebec became a major city because it is located at the site where the St. Lawrence River narrows. </vt:lpstr>
      <vt:lpstr>London, England became a major city because it is located at the site where the Thames River narrows.</vt:lpstr>
      <vt:lpstr> Baghdad, Iraq became a major city because it  commands the land between the Tigris and Euphrates rivers </vt:lpstr>
      <vt:lpstr> </vt:lpstr>
      <vt:lpstr> </vt:lpstr>
      <vt:lpstr> </vt:lpstr>
      <vt:lpstr>Samarkand, Uzbekistan and Xi’an, China  developed along the  Silk Road, an ancient trade route across Asia </vt:lpstr>
      <vt:lpstr>Timbuktu, Mali developed along the trans Sahara trade route where salt was traded for gold.</vt:lpstr>
      <vt:lpstr> </vt:lpstr>
      <vt:lpstr> </vt:lpstr>
      <vt:lpstr>Omaha, Nebraska and Sacramento, California developed on the Transcontinental railroad in the USA</vt:lpstr>
      <vt:lpstr>Novosibirsk, Russia and  Vladivostok, Russia grew up along the Trans-Siberian Railroad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and Situation</dc:title>
  <dc:creator>waremi</dc:creator>
  <cp:lastModifiedBy>Hogie-PC</cp:lastModifiedBy>
  <cp:revision>18</cp:revision>
  <dcterms:created xsi:type="dcterms:W3CDTF">2004-05-01T22:59:30Z</dcterms:created>
  <dcterms:modified xsi:type="dcterms:W3CDTF">2013-08-05T18:40:38Z</dcterms:modified>
</cp:coreProperties>
</file>