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059" r:id="rId2"/>
  </p:sldMasterIdLst>
  <p:notesMasterIdLst>
    <p:notesMasterId r:id="rId73"/>
  </p:notesMasterIdLst>
  <p:sldIdLst>
    <p:sldId id="256" r:id="rId3"/>
    <p:sldId id="259" r:id="rId4"/>
    <p:sldId id="271" r:id="rId5"/>
    <p:sldId id="272" r:id="rId6"/>
    <p:sldId id="273" r:id="rId7"/>
    <p:sldId id="274" r:id="rId8"/>
    <p:sldId id="275" r:id="rId9"/>
    <p:sldId id="276" r:id="rId10"/>
    <p:sldId id="277" r:id="rId11"/>
    <p:sldId id="279" r:id="rId12"/>
    <p:sldId id="280" r:id="rId13"/>
    <p:sldId id="278" r:id="rId14"/>
    <p:sldId id="281" r:id="rId15"/>
    <p:sldId id="282" r:id="rId16"/>
    <p:sldId id="283" r:id="rId17"/>
    <p:sldId id="284" r:id="rId18"/>
    <p:sldId id="285" r:id="rId19"/>
    <p:sldId id="286" r:id="rId20"/>
    <p:sldId id="287" r:id="rId21"/>
    <p:sldId id="288" r:id="rId22"/>
    <p:sldId id="289" r:id="rId23"/>
    <p:sldId id="290" r:id="rId24"/>
    <p:sldId id="291"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37" r:id="rId55"/>
    <p:sldId id="339" r:id="rId56"/>
    <p:sldId id="338" r:id="rId57"/>
    <p:sldId id="340"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Lst>
  <p:sldSz cx="9144000" cy="6858000" type="screen4x3"/>
  <p:notesSz cx="6858000" cy="9144000"/>
  <p:custDataLst>
    <p:tags r:id="rId74"/>
  </p:custData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B5D"/>
    <a:srgbClr val="ED6B06"/>
    <a:srgbClr val="008B3F"/>
    <a:srgbClr val="004080"/>
    <a:srgbClr val="FF0000"/>
    <a:srgbClr val="6666CC"/>
    <a:srgbClr val="3333CC"/>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84" autoAdjust="0"/>
  </p:normalViewPr>
  <p:slideViewPr>
    <p:cSldViewPr>
      <p:cViewPr>
        <p:scale>
          <a:sx n="100" d="100"/>
          <a:sy n="100" d="100"/>
        </p:scale>
        <p:origin x="78" y="-78"/>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8440027-6825-473A-9563-B44011608D2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0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0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0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latin typeface="Arial" pitchFamily="34" charset="0"/>
            </a:endParaRPr>
          </a:p>
        </p:txBody>
      </p:sp>
      <p:sp>
        <p:nvSpPr>
          <p:cNvPr id="88068" name="Slide Number Placeholder 3"/>
          <p:cNvSpPr>
            <a:spLocks noGrp="1"/>
          </p:cNvSpPr>
          <p:nvPr>
            <p:ph type="sldNum" sz="quarter" idx="5"/>
          </p:nvPr>
        </p:nvSpPr>
        <p:spPr>
          <a:noFill/>
        </p:spPr>
        <p:txBody>
          <a:bodyPr/>
          <a:lstStyle/>
          <a:p>
            <a:fld id="{70DAD611-075C-4ED9-8154-E37E11FCD486}"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latin typeface="Arial" pitchFamily="34" charset="0"/>
            </a:endParaRPr>
          </a:p>
        </p:txBody>
      </p:sp>
      <p:sp>
        <p:nvSpPr>
          <p:cNvPr id="97284" name="Slide Number Placeholder 3"/>
          <p:cNvSpPr>
            <a:spLocks noGrp="1"/>
          </p:cNvSpPr>
          <p:nvPr>
            <p:ph type="sldNum" sz="quarter" idx="5"/>
          </p:nvPr>
        </p:nvSpPr>
        <p:spPr>
          <a:noFill/>
        </p:spPr>
        <p:txBody>
          <a:bodyPr/>
          <a:lstStyle/>
          <a:p>
            <a:fld id="{2BFBBF98-6D7A-4990-BAB9-8519384017ED}" type="slidenum">
              <a:rPr lang="en-US"/>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b="1" smtClean="0">
                <a:latin typeface="Arial" pitchFamily="34" charset="0"/>
              </a:rPr>
              <a:t>FIGURE 10-11 PROTEIN BY SOURCE</a:t>
            </a:r>
            <a:r>
              <a:rPr lang="en-US" smtClean="0">
                <a:latin typeface="Arial" pitchFamily="34" charset="0"/>
              </a:rPr>
              <a:t> People get most of their protein from meat in developed countries and from cereals in developing countries.</a:t>
            </a:r>
          </a:p>
        </p:txBody>
      </p:sp>
      <p:sp>
        <p:nvSpPr>
          <p:cNvPr id="98308" name="Slide Number Placeholder 3"/>
          <p:cNvSpPr>
            <a:spLocks noGrp="1"/>
          </p:cNvSpPr>
          <p:nvPr>
            <p:ph type="sldNum" sz="quarter" idx="5"/>
          </p:nvPr>
        </p:nvSpPr>
        <p:spPr>
          <a:noFill/>
        </p:spPr>
        <p:txBody>
          <a:bodyPr/>
          <a:lstStyle/>
          <a:p>
            <a:fld id="{6F0F916C-0E63-4104-B63E-5DC823396E0E}" type="slidenum">
              <a:rPr lang="en-US"/>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b="1" smtClean="0">
                <a:latin typeface="Arial" pitchFamily="34" charset="0"/>
              </a:rPr>
              <a:t>FIGURE 10-12 PROTEIN FROM MEAT </a:t>
            </a:r>
            <a:r>
              <a:rPr lang="en-US" smtClean="0">
                <a:latin typeface="Arial" pitchFamily="34" charset="0"/>
              </a:rPr>
              <a:t>The percentage of protein from meat is much higher for people in developed countries than for those in developing countries.</a:t>
            </a:r>
          </a:p>
        </p:txBody>
      </p:sp>
      <p:sp>
        <p:nvSpPr>
          <p:cNvPr id="99332" name="Slide Number Placeholder 3"/>
          <p:cNvSpPr>
            <a:spLocks noGrp="1"/>
          </p:cNvSpPr>
          <p:nvPr>
            <p:ph type="sldNum" sz="quarter" idx="5"/>
          </p:nvPr>
        </p:nvSpPr>
        <p:spPr>
          <a:noFill/>
        </p:spPr>
        <p:txBody>
          <a:bodyPr/>
          <a:lstStyle/>
          <a:p>
            <a:fld id="{BD3DCFC8-2562-416A-A8F3-72321F9C6F5B}" type="slidenum">
              <a:rPr lang="en-US"/>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b="1" smtClean="0">
                <a:latin typeface="Arial" pitchFamily="34" charset="0"/>
              </a:rPr>
              <a:t>FIGURE 10-15 DISTRIBUTION OF UNDER NOURISHMENT</a:t>
            </a:r>
            <a:r>
              <a:rPr lang="en-US" smtClean="0">
                <a:latin typeface="Arial" pitchFamily="34" charset="0"/>
              </a:rPr>
              <a:t> More than half of the world’s undernourished people are in South Asia and East Asia.</a:t>
            </a:r>
          </a:p>
        </p:txBody>
      </p:sp>
      <p:sp>
        <p:nvSpPr>
          <p:cNvPr id="100356" name="Slide Number Placeholder 3"/>
          <p:cNvSpPr>
            <a:spLocks noGrp="1"/>
          </p:cNvSpPr>
          <p:nvPr>
            <p:ph type="sldNum" sz="quarter" idx="5"/>
          </p:nvPr>
        </p:nvSpPr>
        <p:spPr>
          <a:noFill/>
        </p:spPr>
        <p:txBody>
          <a:bodyPr/>
          <a:lstStyle/>
          <a:p>
            <a:fld id="{68FEC2DC-8EAF-4A44-9078-C18992746950}" type="slidenum">
              <a:rPr lang="en-US"/>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b="1" smtClean="0">
                <a:latin typeface="Arial" pitchFamily="34" charset="0"/>
              </a:rPr>
              <a:t>FIGURE 10-16 EXTENT OF UNDER NOURISHMENT</a:t>
            </a:r>
            <a:r>
              <a:rPr lang="en-US" smtClean="0">
                <a:latin typeface="Arial" pitchFamily="34" charset="0"/>
              </a:rPr>
              <a:t> Less than 5 percent of the population is undernourished in developed countries compared to 15 percent in developing countries.</a:t>
            </a:r>
          </a:p>
          <a:p>
            <a:endParaRPr lang="en-US" smtClean="0">
              <a:latin typeface="Arial" pitchFamily="34" charset="0"/>
            </a:endParaRPr>
          </a:p>
        </p:txBody>
      </p:sp>
      <p:sp>
        <p:nvSpPr>
          <p:cNvPr id="101380" name="Slide Number Placeholder 3"/>
          <p:cNvSpPr>
            <a:spLocks noGrp="1"/>
          </p:cNvSpPr>
          <p:nvPr>
            <p:ph type="sldNum" sz="quarter" idx="5"/>
          </p:nvPr>
        </p:nvSpPr>
        <p:spPr>
          <a:noFill/>
        </p:spPr>
        <p:txBody>
          <a:bodyPr/>
          <a:lstStyle/>
          <a:p>
            <a:fld id="{E084A748-B172-45E1-AEE9-17DD5DE42E36}" type="slidenum">
              <a:rPr lang="en-US"/>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b="1" smtClean="0">
                <a:latin typeface="Arial" pitchFamily="34" charset="0"/>
              </a:rPr>
              <a:t>FIGURE 10-17 CHANGE IN UNDER NOURISHMENT</a:t>
            </a:r>
            <a:r>
              <a:rPr lang="en-US" smtClean="0">
                <a:latin typeface="Arial" pitchFamily="34" charset="0"/>
              </a:rPr>
              <a:t> South Asia has seen the largest increase in number of undernourished people.</a:t>
            </a:r>
          </a:p>
        </p:txBody>
      </p:sp>
      <p:sp>
        <p:nvSpPr>
          <p:cNvPr id="102404" name="Slide Number Placeholder 3"/>
          <p:cNvSpPr>
            <a:spLocks noGrp="1"/>
          </p:cNvSpPr>
          <p:nvPr>
            <p:ph type="sldNum" sz="quarter" idx="5"/>
          </p:nvPr>
        </p:nvSpPr>
        <p:spPr>
          <a:noFill/>
        </p:spPr>
        <p:txBody>
          <a:bodyPr/>
          <a:lstStyle/>
          <a:p>
            <a:fld id="{ECFBB3EC-CD6B-4AE1-A5C1-8055E05863BB}" type="slidenum">
              <a:rPr lang="en-US"/>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b="1" smtClean="0">
                <a:latin typeface="Arial" pitchFamily="34" charset="0"/>
              </a:rPr>
              <a:t>FIGURE 10-18 AGRICULTURE AND CLIMATE REGIONS </a:t>
            </a:r>
            <a:r>
              <a:rPr lang="en-US" smtClean="0">
                <a:latin typeface="Arial" pitchFamily="34" charset="0"/>
              </a:rPr>
              <a:t>(right) The major agricultural practices of the world can be divided into those that are prevalent in developing countries and those that are prevalent in developed countries (upper right). Climate plays a large role in the practice of agriculture. Figure 1-40 is a more detailed version of the climate map shown here.</a:t>
            </a:r>
          </a:p>
        </p:txBody>
      </p:sp>
      <p:sp>
        <p:nvSpPr>
          <p:cNvPr id="103428" name="Slide Number Placeholder 3"/>
          <p:cNvSpPr>
            <a:spLocks noGrp="1"/>
          </p:cNvSpPr>
          <p:nvPr>
            <p:ph type="sldNum" sz="quarter" idx="5"/>
          </p:nvPr>
        </p:nvSpPr>
        <p:spPr>
          <a:noFill/>
        </p:spPr>
        <p:txBody>
          <a:bodyPr/>
          <a:lstStyle/>
          <a:p>
            <a:fld id="{0F15149F-34E5-4F14-8FB2-C654C9056352}" type="slidenum">
              <a:rPr lang="en-US"/>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marL="171450" indent="-171450">
              <a:buFontTx/>
              <a:buChar char="•"/>
            </a:pPr>
            <a:r>
              <a:rPr lang="en-US" dirty="0" smtClean="0">
                <a:latin typeface="Arial" pitchFamily="34" charset="0"/>
              </a:rPr>
              <a:t>Nomad select the type and number of animals for the herd according to local cultural and physical characteristics.</a:t>
            </a:r>
          </a:p>
          <a:p>
            <a:pPr marL="171450" indent="-171450">
              <a:buFontTx/>
              <a:buChar char="•"/>
            </a:pPr>
            <a:r>
              <a:rPr lang="en-US" dirty="0" smtClean="0">
                <a:latin typeface="Arial" pitchFamily="34" charset="0"/>
              </a:rPr>
              <a:t>Movement is motivated by the need to find water and forage. They use their keen knowledge of the landscape to guide their way.</a:t>
            </a:r>
          </a:p>
          <a:p>
            <a:pPr marL="171450" indent="-171450"/>
            <a:endParaRPr lang="en-US" dirty="0" smtClean="0">
              <a:latin typeface="Arial" pitchFamily="34" charset="0"/>
            </a:endParaRPr>
          </a:p>
        </p:txBody>
      </p:sp>
      <p:sp>
        <p:nvSpPr>
          <p:cNvPr id="104452" name="Slide Number Placeholder 3"/>
          <p:cNvSpPr>
            <a:spLocks noGrp="1"/>
          </p:cNvSpPr>
          <p:nvPr>
            <p:ph type="sldNum" sz="quarter" idx="5"/>
          </p:nvPr>
        </p:nvSpPr>
        <p:spPr>
          <a:noFill/>
        </p:spPr>
        <p:txBody>
          <a:bodyPr/>
          <a:lstStyle/>
          <a:p>
            <a:fld id="{ABF5C0A0-E46D-4712-825C-934ADE46CD80}" type="slidenum">
              <a:rPr lang="en-US"/>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n-US" b="1" smtClean="0">
                <a:latin typeface="Arial" pitchFamily="34" charset="0"/>
              </a:rPr>
              <a:t>FIGURE 10-20 PASTORAL NOMADISM: MOVEMENT </a:t>
            </a:r>
            <a:r>
              <a:rPr lang="en-US" smtClean="0">
                <a:latin typeface="Arial" pitchFamily="34" charset="0"/>
              </a:rPr>
              <a:t>Nomads pitch tents in Turkey.</a:t>
            </a:r>
          </a:p>
        </p:txBody>
      </p:sp>
      <p:sp>
        <p:nvSpPr>
          <p:cNvPr id="105476" name="Slide Number Placeholder 3"/>
          <p:cNvSpPr>
            <a:spLocks noGrp="1"/>
          </p:cNvSpPr>
          <p:nvPr>
            <p:ph type="sldNum" sz="quarter" idx="5"/>
          </p:nvPr>
        </p:nvSpPr>
        <p:spPr>
          <a:noFill/>
        </p:spPr>
        <p:txBody>
          <a:bodyPr/>
          <a:lstStyle/>
          <a:p>
            <a:fld id="{31C5FC84-8451-4854-9670-F2D65BA5C4FB}" type="slidenum">
              <a:rPr lang="en-US"/>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smtClean="0">
                <a:latin typeface="Arial" pitchFamily="34" charset="0"/>
              </a:rPr>
              <a:t>Shifting cultivation is sometimes called slash-and-burn agriculture.</a:t>
            </a:r>
          </a:p>
          <a:p>
            <a:endParaRPr lang="en-US" smtClean="0">
              <a:latin typeface="Arial" pitchFamily="34" charset="0"/>
            </a:endParaRPr>
          </a:p>
        </p:txBody>
      </p:sp>
      <p:sp>
        <p:nvSpPr>
          <p:cNvPr id="106500" name="Slide Number Placeholder 3"/>
          <p:cNvSpPr>
            <a:spLocks noGrp="1"/>
          </p:cNvSpPr>
          <p:nvPr>
            <p:ph type="sldNum" sz="quarter" idx="5"/>
          </p:nvPr>
        </p:nvSpPr>
        <p:spPr>
          <a:noFill/>
        </p:spPr>
        <p:txBody>
          <a:bodyPr/>
          <a:lstStyle/>
          <a:p>
            <a:fld id="{46CBB8B6-6104-4555-A063-770AF8C9C264}" type="slidenum">
              <a:rPr lang="en-US"/>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EF52479-757F-4D5C-BFCA-045643871C96}" type="slidenum">
              <a:rPr lang="en-US"/>
              <a:pPr/>
              <a:t>2</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b="1" smtClean="0">
                <a:latin typeface="Arial" pitchFamily="34" charset="0"/>
              </a:rPr>
              <a:t>FIGURE 10-21 SHIFTING CULTIVATION: SLASH AND BURN </a:t>
            </a:r>
            <a:r>
              <a:rPr lang="en-US" smtClean="0">
                <a:latin typeface="Arial" pitchFamily="34" charset="0"/>
              </a:rPr>
              <a:t>This field in Mozambique is being prepared through slash and burn.</a:t>
            </a:r>
          </a:p>
        </p:txBody>
      </p:sp>
      <p:sp>
        <p:nvSpPr>
          <p:cNvPr id="107524" name="Slide Number Placeholder 3"/>
          <p:cNvSpPr>
            <a:spLocks noGrp="1"/>
          </p:cNvSpPr>
          <p:nvPr>
            <p:ph type="sldNum" sz="quarter" idx="5"/>
          </p:nvPr>
        </p:nvSpPr>
        <p:spPr>
          <a:noFill/>
        </p:spPr>
        <p:txBody>
          <a:bodyPr/>
          <a:lstStyle/>
          <a:p>
            <a:fld id="{6E9610C9-7203-4211-A8F8-E44B000A83D4}" type="slidenum">
              <a:rPr lang="en-US"/>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b="1" smtClean="0">
                <a:latin typeface="Arial" pitchFamily="34" charset="0"/>
              </a:rPr>
              <a:t>FIGURE 10-24 RICE PRODUCTION </a:t>
            </a:r>
            <a:r>
              <a:rPr lang="en-US" smtClean="0">
                <a:latin typeface="Arial" pitchFamily="34" charset="0"/>
              </a:rPr>
              <a:t>China and India produce one-half of the world’s rice.</a:t>
            </a:r>
          </a:p>
        </p:txBody>
      </p:sp>
      <p:sp>
        <p:nvSpPr>
          <p:cNvPr id="108548" name="Slide Number Placeholder 3"/>
          <p:cNvSpPr>
            <a:spLocks noGrp="1"/>
          </p:cNvSpPr>
          <p:nvPr>
            <p:ph type="sldNum" sz="quarter" idx="5"/>
          </p:nvPr>
        </p:nvSpPr>
        <p:spPr>
          <a:noFill/>
        </p:spPr>
        <p:txBody>
          <a:bodyPr/>
          <a:lstStyle/>
          <a:p>
            <a:fld id="{75B8D5A5-F751-411F-B59A-2800507A1AC2}" type="slidenum">
              <a:rPr lang="en-US"/>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b="1" smtClean="0">
                <a:latin typeface="Arial" pitchFamily="34" charset="0"/>
              </a:rPr>
              <a:t>FIGURE 10-25 GROWING RICE: PREPARING THE FIELD </a:t>
            </a:r>
            <a:r>
              <a:rPr lang="en-US" smtClean="0">
                <a:latin typeface="Arial" pitchFamily="34" charset="0"/>
              </a:rPr>
              <a:t>Plowing a field with a water buffalo in the Philippines.</a:t>
            </a:r>
          </a:p>
        </p:txBody>
      </p:sp>
      <p:sp>
        <p:nvSpPr>
          <p:cNvPr id="109572" name="Slide Number Placeholder 3"/>
          <p:cNvSpPr>
            <a:spLocks noGrp="1"/>
          </p:cNvSpPr>
          <p:nvPr>
            <p:ph type="sldNum" sz="quarter" idx="5"/>
          </p:nvPr>
        </p:nvSpPr>
        <p:spPr>
          <a:noFill/>
        </p:spPr>
        <p:txBody>
          <a:bodyPr/>
          <a:lstStyle/>
          <a:p>
            <a:fld id="{6021F8C6-3F67-4ED0-A425-3D29B1C91BB9}" type="slidenum">
              <a:rPr lang="en-US"/>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b="1" smtClean="0">
                <a:latin typeface="Arial" pitchFamily="34" charset="0"/>
              </a:rPr>
              <a:t>FIGURE 10-26 GROWING RICE: FLOODING THE FIELD </a:t>
            </a:r>
            <a:r>
              <a:rPr lang="en-US" smtClean="0">
                <a:latin typeface="Arial" pitchFamily="34" charset="0"/>
              </a:rPr>
              <a:t>Flooded fields in Japan.</a:t>
            </a:r>
          </a:p>
        </p:txBody>
      </p:sp>
      <p:sp>
        <p:nvSpPr>
          <p:cNvPr id="110596" name="Slide Number Placeholder 3"/>
          <p:cNvSpPr>
            <a:spLocks noGrp="1"/>
          </p:cNvSpPr>
          <p:nvPr>
            <p:ph type="sldNum" sz="quarter" idx="5"/>
          </p:nvPr>
        </p:nvSpPr>
        <p:spPr>
          <a:noFill/>
        </p:spPr>
        <p:txBody>
          <a:bodyPr/>
          <a:lstStyle/>
          <a:p>
            <a:fld id="{7205B6DA-28DA-4F08-906C-BE0C79EAB573}" type="slidenum">
              <a:rPr lang="en-US"/>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b="1" smtClean="0">
                <a:latin typeface="Arial" pitchFamily="34" charset="0"/>
              </a:rPr>
              <a:t>FIGURE 10-34 MIXED CROP AND LIVES TOCK </a:t>
            </a:r>
            <a:r>
              <a:rPr lang="en-US" smtClean="0">
                <a:latin typeface="Arial" pitchFamily="34" charset="0"/>
              </a:rPr>
              <a:t>Harvesting corn in Iowa.</a:t>
            </a:r>
          </a:p>
        </p:txBody>
      </p:sp>
      <p:sp>
        <p:nvSpPr>
          <p:cNvPr id="111620" name="Slide Number Placeholder 3"/>
          <p:cNvSpPr>
            <a:spLocks noGrp="1"/>
          </p:cNvSpPr>
          <p:nvPr>
            <p:ph type="sldNum" sz="quarter" idx="5"/>
          </p:nvPr>
        </p:nvSpPr>
        <p:spPr>
          <a:noFill/>
        </p:spPr>
        <p:txBody>
          <a:bodyPr/>
          <a:lstStyle/>
          <a:p>
            <a:fld id="{3BBCC7BD-2BAA-4BF0-9248-6665F6919323}" type="slidenum">
              <a:rPr lang="en-US"/>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marL="171450" indent="-171450">
              <a:buFontTx/>
              <a:buChar char="•"/>
            </a:pPr>
            <a:r>
              <a:rPr lang="en-US" dirty="0" smtClean="0">
                <a:latin typeface="Arial" pitchFamily="34" charset="0"/>
              </a:rPr>
              <a:t>Farmers also sell milk to butter and cheese manufacturers. </a:t>
            </a:r>
          </a:p>
          <a:p>
            <a:pPr marL="171450" indent="-171450">
              <a:buFontTx/>
              <a:buChar char="•"/>
            </a:pPr>
            <a:r>
              <a:rPr lang="en-US" dirty="0" smtClean="0">
                <a:latin typeface="Arial" pitchFamily="34" charset="0"/>
              </a:rPr>
              <a:t>In the eastern U.S., virtually all milk is sold to consumers because of proximity to major metropolitan areas. e.g. New York, Philadelphia, and Boston.</a:t>
            </a:r>
          </a:p>
          <a:p>
            <a:pPr marL="171450" indent="-171450">
              <a:buFontTx/>
              <a:buChar char="•"/>
            </a:pPr>
            <a:r>
              <a:rPr lang="en-US" dirty="0" smtClean="0">
                <a:latin typeface="Arial" pitchFamily="34" charset="0"/>
              </a:rPr>
              <a:t>Farther west, most of the milk in Wisconsin is processed into butter and cheese because of distance to major urban centers.</a:t>
            </a:r>
          </a:p>
          <a:p>
            <a:pPr marL="171450" indent="-171450"/>
            <a:endParaRPr lang="en-US" dirty="0" smtClean="0">
              <a:latin typeface="Arial" pitchFamily="34" charset="0"/>
            </a:endParaRPr>
          </a:p>
        </p:txBody>
      </p:sp>
      <p:sp>
        <p:nvSpPr>
          <p:cNvPr id="112644" name="Slide Number Placeholder 3"/>
          <p:cNvSpPr>
            <a:spLocks noGrp="1"/>
          </p:cNvSpPr>
          <p:nvPr>
            <p:ph type="sldNum" sz="quarter" idx="5"/>
          </p:nvPr>
        </p:nvSpPr>
        <p:spPr>
          <a:noFill/>
        </p:spPr>
        <p:txBody>
          <a:bodyPr/>
          <a:lstStyle/>
          <a:p>
            <a:fld id="{0CF66400-F618-40CE-B6A0-CAEF1761EE50}" type="slidenum">
              <a:rPr lang="en-US"/>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n-US" b="1" smtClean="0">
                <a:latin typeface="Arial" pitchFamily="34" charset="0"/>
              </a:rPr>
              <a:t>FIGURE 10-38 MILK PRODUCTION</a:t>
            </a:r>
            <a:r>
              <a:rPr lang="en-US" smtClean="0">
                <a:latin typeface="Arial" pitchFamily="34" charset="0"/>
              </a:rPr>
              <a:t> India has replaced the United States as the world’s leading milk producer.</a:t>
            </a:r>
          </a:p>
        </p:txBody>
      </p:sp>
      <p:sp>
        <p:nvSpPr>
          <p:cNvPr id="113668" name="Slide Number Placeholder 3"/>
          <p:cNvSpPr>
            <a:spLocks noGrp="1"/>
          </p:cNvSpPr>
          <p:nvPr>
            <p:ph type="sldNum" sz="quarter" idx="5"/>
          </p:nvPr>
        </p:nvSpPr>
        <p:spPr>
          <a:noFill/>
        </p:spPr>
        <p:txBody>
          <a:bodyPr/>
          <a:lstStyle/>
          <a:p>
            <a:fld id="{3DB8F027-C40F-47B9-BD91-ACFFBCB7B1EE}" type="slidenum">
              <a:rPr lang="en-US"/>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8440027-6825-473A-9563-B44011608D2D}" type="slidenum">
              <a:rPr lang="en-US" smtClean="0"/>
              <a:pPr>
                <a:defRPr/>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en-US" b="1" smtClean="0">
                <a:latin typeface="Arial" pitchFamily="34" charset="0"/>
              </a:rPr>
              <a:t>FIGURE 10-41 MEDITERRANEAN AGRICULTURE </a:t>
            </a:r>
            <a:r>
              <a:rPr lang="en-US" smtClean="0">
                <a:latin typeface="Arial" pitchFamily="34" charset="0"/>
              </a:rPr>
              <a:t>Nearly all olives are produced in countries that border the Mediterranean Sea or have similar climates, including Sifnos, Greece.</a:t>
            </a:r>
          </a:p>
        </p:txBody>
      </p:sp>
      <p:sp>
        <p:nvSpPr>
          <p:cNvPr id="114692" name="Slide Number Placeholder 3"/>
          <p:cNvSpPr>
            <a:spLocks noGrp="1"/>
          </p:cNvSpPr>
          <p:nvPr>
            <p:ph type="sldNum" sz="quarter" idx="5"/>
          </p:nvPr>
        </p:nvSpPr>
        <p:spPr>
          <a:noFill/>
        </p:spPr>
        <p:txBody>
          <a:bodyPr/>
          <a:lstStyle/>
          <a:p>
            <a:fld id="{A0ABA86D-A00C-438F-B5B8-A4B6D4DC077C}" type="slidenum">
              <a:rPr lang="en-US"/>
              <a:pPr/>
              <a:t>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b="1" smtClean="0">
                <a:latin typeface="Arial" pitchFamily="34" charset="0"/>
              </a:rPr>
              <a:t>FIGURE 10-42 RANCHING </a:t>
            </a:r>
            <a:r>
              <a:rPr lang="en-US" smtClean="0">
                <a:latin typeface="Arial" pitchFamily="34" charset="0"/>
              </a:rPr>
              <a:t>Cattle on a west Texas ranch are rounded up for shipping.</a:t>
            </a:r>
          </a:p>
        </p:txBody>
      </p:sp>
      <p:sp>
        <p:nvSpPr>
          <p:cNvPr id="115716" name="Slide Number Placeholder 3"/>
          <p:cNvSpPr>
            <a:spLocks noGrp="1"/>
          </p:cNvSpPr>
          <p:nvPr>
            <p:ph type="sldNum" sz="quarter" idx="5"/>
          </p:nvPr>
        </p:nvSpPr>
        <p:spPr>
          <a:noFill/>
        </p:spPr>
        <p:txBody>
          <a:bodyPr/>
          <a:lstStyle/>
          <a:p>
            <a:fld id="{87FAD4BF-7048-4677-8852-958BAD1AA421}" type="slidenum">
              <a:rPr lang="en-US"/>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b="1" smtClean="0">
                <a:latin typeface="Arial" pitchFamily="34" charset="0"/>
              </a:rPr>
              <a:t>FIGURE 10-3 CROP HEARTHS</a:t>
            </a:r>
            <a:r>
              <a:rPr lang="en-US" smtClean="0">
                <a:latin typeface="Arial" pitchFamily="34" charset="0"/>
              </a:rPr>
              <a:t> Agriculture originated in multiple hearths. Domestication of some crops can be dated back more than 10,000 years.</a:t>
            </a:r>
          </a:p>
        </p:txBody>
      </p:sp>
      <p:sp>
        <p:nvSpPr>
          <p:cNvPr id="90116" name="Slide Number Placeholder 3"/>
          <p:cNvSpPr>
            <a:spLocks noGrp="1"/>
          </p:cNvSpPr>
          <p:nvPr>
            <p:ph type="sldNum" sz="quarter" idx="5"/>
          </p:nvPr>
        </p:nvSpPr>
        <p:spPr>
          <a:noFill/>
        </p:spPr>
        <p:txBody>
          <a:bodyPr/>
          <a:lstStyle/>
          <a:p>
            <a:fld id="{FD6CF9B6-3AE6-42DE-8318-2BD3F745B13D}" type="slidenum">
              <a:rPr lang="en-US"/>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b="1" smtClean="0">
                <a:latin typeface="Arial" pitchFamily="34" charset="0"/>
              </a:rPr>
              <a:t>FIGURE 10-43 CHISHOLM TRAIL </a:t>
            </a:r>
            <a:r>
              <a:rPr lang="en-US" smtClean="0">
                <a:latin typeface="Arial" pitchFamily="34" charset="0"/>
              </a:rPr>
              <a:t>The Chisholm Trail was used to move cattle from Texas to railroad stations in Kansas during the 1860s and 1870s.</a:t>
            </a:r>
          </a:p>
        </p:txBody>
      </p:sp>
      <p:sp>
        <p:nvSpPr>
          <p:cNvPr id="116740" name="Slide Number Placeholder 3"/>
          <p:cNvSpPr>
            <a:spLocks noGrp="1"/>
          </p:cNvSpPr>
          <p:nvPr>
            <p:ph type="sldNum" sz="quarter" idx="5"/>
          </p:nvPr>
        </p:nvSpPr>
        <p:spPr>
          <a:noFill/>
        </p:spPr>
        <p:txBody>
          <a:bodyPr/>
          <a:lstStyle/>
          <a:p>
            <a:fld id="{78DB3537-1B4E-4C7D-B1DE-F2477A6FFAAF}" type="slidenum">
              <a:rPr lang="en-US"/>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b="1" smtClean="0">
                <a:latin typeface="Arial" pitchFamily="34" charset="0"/>
              </a:rPr>
              <a:t>FIGURE 10-44 MEAT PRODUCTION </a:t>
            </a:r>
            <a:r>
              <a:rPr lang="en-US" smtClean="0">
                <a:latin typeface="Arial" pitchFamily="34" charset="0"/>
              </a:rPr>
              <a:t>China is now the world’s largest meat producer.</a:t>
            </a:r>
          </a:p>
        </p:txBody>
      </p:sp>
      <p:sp>
        <p:nvSpPr>
          <p:cNvPr id="117764" name="Slide Number Placeholder 3"/>
          <p:cNvSpPr>
            <a:spLocks noGrp="1"/>
          </p:cNvSpPr>
          <p:nvPr>
            <p:ph type="sldNum" sz="quarter" idx="5"/>
          </p:nvPr>
        </p:nvSpPr>
        <p:spPr>
          <a:noFill/>
        </p:spPr>
        <p:txBody>
          <a:bodyPr/>
          <a:lstStyle/>
          <a:p>
            <a:fld id="{6EBDB0C4-5C11-402C-9476-0270C780C213}" type="slidenum">
              <a:rPr lang="en-US"/>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b="1" smtClean="0">
                <a:latin typeface="Arial" pitchFamily="34" charset="0"/>
              </a:rPr>
              <a:t>FIGURE 10-45 INTENSIVE FARMING METHODS </a:t>
            </a:r>
            <a:r>
              <a:rPr lang="en-US" smtClean="0">
                <a:latin typeface="Arial" pitchFamily="34" charset="0"/>
              </a:rPr>
              <a:t>Hillsides in Radi, Bhutan, are terraced into fields for intensive planting of rice.</a:t>
            </a:r>
          </a:p>
        </p:txBody>
      </p:sp>
      <p:sp>
        <p:nvSpPr>
          <p:cNvPr id="118788" name="Slide Number Placeholder 3"/>
          <p:cNvSpPr>
            <a:spLocks noGrp="1"/>
          </p:cNvSpPr>
          <p:nvPr>
            <p:ph type="sldNum" sz="quarter" idx="5"/>
          </p:nvPr>
        </p:nvSpPr>
        <p:spPr>
          <a:noFill/>
        </p:spPr>
        <p:txBody>
          <a:bodyPr/>
          <a:lstStyle/>
          <a:p>
            <a:fld id="{31242E05-3A53-42B8-91E3-A98667000445}" type="slidenum">
              <a:rPr lang="en-US"/>
              <a:pPr/>
              <a:t>48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smtClean="0">
                <a:latin typeface="Arial" pitchFamily="34" charset="0"/>
              </a:rPr>
              <a:t>Farms located closer to market tend to select crops with higher transportation costs per hectare of output, whereas more distant farms are more likely to select crops that can be transported less expensively.</a:t>
            </a:r>
          </a:p>
          <a:p>
            <a:endParaRPr lang="en-US" smtClean="0">
              <a:latin typeface="Arial" pitchFamily="34" charset="0"/>
            </a:endParaRPr>
          </a:p>
        </p:txBody>
      </p:sp>
      <p:sp>
        <p:nvSpPr>
          <p:cNvPr id="119812" name="Slide Number Placeholder 3"/>
          <p:cNvSpPr>
            <a:spLocks noGrp="1"/>
          </p:cNvSpPr>
          <p:nvPr>
            <p:ph type="sldNum" sz="quarter" idx="5"/>
          </p:nvPr>
        </p:nvSpPr>
        <p:spPr>
          <a:noFill/>
        </p:spPr>
        <p:txBody>
          <a:bodyPr/>
          <a:lstStyle/>
          <a:p>
            <a:fld id="{DAA151D5-BDCB-437D-9EC7-6A4BCA17FC2B}" type="slidenum">
              <a:rPr lang="en-US"/>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00A82D9-2F1A-4FE5-8738-F718F81C90AF}" type="slidenum">
              <a:rPr lang="en-US" smtClean="0"/>
              <a:pPr/>
              <a:t>53</a:t>
            </a:fld>
            <a:endParaRPr lang="en-US" smtClean="0"/>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ln/>
        </p:spPr>
        <p:txBody>
          <a:bodyPr/>
          <a:lstStyle/>
          <a:p>
            <a:r>
              <a:rPr lang="en-US" smtClean="0">
                <a:latin typeface="Times New Roman" charset="0"/>
              </a:rPr>
              <a:t>DISCUSSION:</a:t>
            </a:r>
          </a:p>
          <a:p>
            <a:r>
              <a:rPr lang="en-US" smtClean="0">
                <a:latin typeface="Times New Roman" charset="0"/>
              </a:rPr>
              <a:t>* Von Thünen developed his model in 1826.  Is it still relevant today?</a:t>
            </a:r>
          </a:p>
          <a:p>
            <a:r>
              <a:rPr lang="en-US" smtClean="0">
                <a:latin typeface="Times New Roman" charset="0"/>
              </a:rPr>
              <a:t>* Are transportation costs still an important factor in where certain products are raised today?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b="1" smtClean="0">
                <a:latin typeface="Arial" pitchFamily="34" charset="0"/>
              </a:rPr>
              <a:t>FIGURE 10-54 TRADE IN AGRICULTURAL PRODUCTS </a:t>
            </a:r>
            <a:r>
              <a:rPr lang="en-US" smtClean="0">
                <a:latin typeface="Arial" pitchFamily="34" charset="0"/>
              </a:rPr>
              <a:t>The principal flow of agriculture in the world is from the Western Hemisphere to Europe and Asia.</a:t>
            </a:r>
          </a:p>
        </p:txBody>
      </p:sp>
      <p:sp>
        <p:nvSpPr>
          <p:cNvPr id="120836" name="Slide Number Placeholder 3"/>
          <p:cNvSpPr>
            <a:spLocks noGrp="1"/>
          </p:cNvSpPr>
          <p:nvPr>
            <p:ph type="sldNum" sz="quarter" idx="5"/>
          </p:nvPr>
        </p:nvSpPr>
        <p:spPr>
          <a:noFill/>
        </p:spPr>
        <p:txBody>
          <a:bodyPr/>
          <a:lstStyle/>
          <a:p>
            <a:fld id="{F7AAFC61-2190-493D-8987-FD5A23CC788E}" type="slidenum">
              <a:rPr lang="en-US"/>
              <a:pPr/>
              <a:t>59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latin typeface="Arial" pitchFamily="34" charset="0"/>
            </a:endParaRPr>
          </a:p>
        </p:txBody>
      </p:sp>
      <p:sp>
        <p:nvSpPr>
          <p:cNvPr id="121860" name="Slide Number Placeholder 3"/>
          <p:cNvSpPr>
            <a:spLocks noGrp="1"/>
          </p:cNvSpPr>
          <p:nvPr>
            <p:ph type="sldNum" sz="quarter" idx="5"/>
          </p:nvPr>
        </p:nvSpPr>
        <p:spPr>
          <a:noFill/>
        </p:spPr>
        <p:txBody>
          <a:bodyPr/>
          <a:lstStyle/>
          <a:p>
            <a:fld id="{26E7B849-7F94-488E-9093-C9F11A557AEB}" type="slidenum">
              <a:rPr lang="en-US"/>
              <a:pPr/>
              <a:t>60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b="1" smtClean="0">
                <a:latin typeface="Arial" pitchFamily="34" charset="0"/>
              </a:rPr>
              <a:t>FIGURE 10-55 AGRICULTURAL LAND AND POPULATION GROWTH </a:t>
            </a:r>
            <a:r>
              <a:rPr lang="en-US" smtClean="0">
                <a:latin typeface="Arial" pitchFamily="34" charset="0"/>
              </a:rPr>
              <a:t>Land devoted to agriculture has remained virtually unchanged since 1990, whereas population has increased by more than 50 percent.</a:t>
            </a:r>
          </a:p>
        </p:txBody>
      </p:sp>
      <p:sp>
        <p:nvSpPr>
          <p:cNvPr id="122884" name="Slide Number Placeholder 3"/>
          <p:cNvSpPr>
            <a:spLocks noGrp="1"/>
          </p:cNvSpPr>
          <p:nvPr>
            <p:ph type="sldNum" sz="quarter" idx="5"/>
          </p:nvPr>
        </p:nvSpPr>
        <p:spPr>
          <a:noFill/>
        </p:spPr>
        <p:txBody>
          <a:bodyPr/>
          <a:lstStyle/>
          <a:p>
            <a:fld id="{CFC8BC7F-9212-4560-B478-02B9BDBB2480}" type="slidenum">
              <a:rPr lang="en-US"/>
              <a:pPr/>
              <a:t>61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marL="171450" indent="-171450">
              <a:buFontTx/>
              <a:buChar char="•"/>
            </a:pPr>
            <a:r>
              <a:rPr lang="en-US" smtClean="0">
                <a:latin typeface="Arial" pitchFamily="34" charset="0"/>
              </a:rPr>
              <a:t>Overfishing is a concern expressed by the UN. They estimate that ¼ of fish stocks have been overfished and ½ fully exploited, leaving only ¼ underfished.</a:t>
            </a:r>
          </a:p>
          <a:p>
            <a:pPr marL="628650" lvl="1" indent="-171450">
              <a:buFontTx/>
              <a:buChar char="•"/>
            </a:pPr>
            <a:r>
              <a:rPr lang="en-US" smtClean="0">
                <a:latin typeface="Arial" pitchFamily="34" charset="0"/>
              </a:rPr>
              <a:t>Total world fish catch has remained relatively constant since the 1980s, despite population growth.</a:t>
            </a:r>
          </a:p>
          <a:p>
            <a:pPr marL="171450" indent="-171450"/>
            <a:endParaRPr lang="en-US" smtClean="0">
              <a:latin typeface="Arial" pitchFamily="34" charset="0"/>
            </a:endParaRPr>
          </a:p>
        </p:txBody>
      </p:sp>
      <p:sp>
        <p:nvSpPr>
          <p:cNvPr id="123908" name="Slide Number Placeholder 3"/>
          <p:cNvSpPr>
            <a:spLocks noGrp="1"/>
          </p:cNvSpPr>
          <p:nvPr>
            <p:ph type="sldNum" sz="quarter" idx="5"/>
          </p:nvPr>
        </p:nvSpPr>
        <p:spPr>
          <a:noFill/>
        </p:spPr>
        <p:txBody>
          <a:bodyPr/>
          <a:lstStyle/>
          <a:p>
            <a:fld id="{4A093DC4-E7EA-4E50-82E5-C822C5653D3B}" type="slidenum">
              <a:rPr lang="en-US"/>
              <a:pPr/>
              <a:t>62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b="1" smtClean="0">
                <a:latin typeface="Arial" pitchFamily="34" charset="0"/>
              </a:rPr>
              <a:t>FIGURE 10-57 GROWTH IN HUMAN CONSUMPTION OF FISH </a:t>
            </a:r>
            <a:r>
              <a:rPr lang="en-US" smtClean="0">
                <a:latin typeface="Arial" pitchFamily="34" charset="0"/>
              </a:rPr>
              <a:t>Human consumption of fish has increased in both developed and developing regions.</a:t>
            </a:r>
          </a:p>
        </p:txBody>
      </p:sp>
      <p:sp>
        <p:nvSpPr>
          <p:cNvPr id="124932" name="Slide Number Placeholder 3"/>
          <p:cNvSpPr>
            <a:spLocks noGrp="1"/>
          </p:cNvSpPr>
          <p:nvPr>
            <p:ph type="sldNum" sz="quarter" idx="5"/>
          </p:nvPr>
        </p:nvSpPr>
        <p:spPr>
          <a:noFill/>
        </p:spPr>
        <p:txBody>
          <a:bodyPr/>
          <a:lstStyle/>
          <a:p>
            <a:fld id="{6F79EF3D-FEA5-4CA2-822F-0A41E47023F6}" type="slidenum">
              <a:rPr lang="en-US"/>
              <a:pPr/>
              <a:t>63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marL="0" lvl="4"/>
            <a:r>
              <a:rPr lang="en-US" smtClean="0">
                <a:latin typeface="Arial" pitchFamily="34" charset="0"/>
              </a:rPr>
              <a:t>Southwest Asia - May have been first to integrate cultivation of crops with domestication of herd animals by using them to prepare the land, and, in turn, were fed part of the harvested crop.</a:t>
            </a:r>
          </a:p>
          <a:p>
            <a:endParaRPr lang="en-US" smtClean="0">
              <a:latin typeface="Arial" pitchFamily="34" charset="0"/>
            </a:endParaRPr>
          </a:p>
          <a:p>
            <a:endParaRPr lang="en-US" smtClean="0">
              <a:latin typeface="Arial" pitchFamily="34" charset="0"/>
            </a:endParaRPr>
          </a:p>
        </p:txBody>
      </p:sp>
      <p:sp>
        <p:nvSpPr>
          <p:cNvPr id="91140" name="Slide Number Placeholder 3"/>
          <p:cNvSpPr>
            <a:spLocks noGrp="1"/>
          </p:cNvSpPr>
          <p:nvPr>
            <p:ph type="sldNum" sz="quarter" idx="5"/>
          </p:nvPr>
        </p:nvSpPr>
        <p:spPr>
          <a:noFill/>
        </p:spPr>
        <p:txBody>
          <a:bodyPr/>
          <a:lstStyle/>
          <a:p>
            <a:fld id="{A9AFCD4D-BA11-49DB-A56A-FC72E2357066}" type="slidenum">
              <a:rPr lang="en-US"/>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1" smtClean="0">
                <a:latin typeface="Arial" pitchFamily="34" charset="0"/>
              </a:rPr>
              <a:t>FIGURE 10-58 GROWTH IN FISH PRODUCTION </a:t>
            </a:r>
            <a:r>
              <a:rPr lang="en-US" smtClean="0">
                <a:latin typeface="Arial" pitchFamily="34" charset="0"/>
              </a:rPr>
              <a:t>Increased fish production has come primarily from aquaculture rather than wild capture of fish.</a:t>
            </a:r>
          </a:p>
        </p:txBody>
      </p:sp>
      <p:sp>
        <p:nvSpPr>
          <p:cNvPr id="125956" name="Slide Number Placeholder 3"/>
          <p:cNvSpPr>
            <a:spLocks noGrp="1"/>
          </p:cNvSpPr>
          <p:nvPr>
            <p:ph type="sldNum" sz="quarter" idx="5"/>
          </p:nvPr>
        </p:nvSpPr>
        <p:spPr>
          <a:noFill/>
        </p:spPr>
        <p:txBody>
          <a:bodyPr/>
          <a:lstStyle/>
          <a:p>
            <a:fld id="{DEF45355-50E6-4F69-99A3-9712F7035A6E}" type="slidenum">
              <a:rPr lang="en-US"/>
              <a:pPr/>
              <a:t>64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171450" indent="-171450">
              <a:buFontTx/>
              <a:buChar char="•"/>
            </a:pPr>
            <a:r>
              <a:rPr lang="en-US" smtClean="0">
                <a:latin typeface="Arial" pitchFamily="34" charset="0"/>
              </a:rPr>
              <a:t>The new miracle seeds were diffused rapidly around the world.</a:t>
            </a:r>
          </a:p>
          <a:p>
            <a:pPr marL="171450" indent="-171450">
              <a:buFontTx/>
              <a:buChar char="•"/>
            </a:pPr>
            <a:r>
              <a:rPr lang="en-US" smtClean="0">
                <a:latin typeface="Arial" pitchFamily="34" charset="0"/>
              </a:rPr>
              <a:t>The green revolution was largely responsible for preventing food crisis in these regions during the 1970s 1980s.</a:t>
            </a:r>
          </a:p>
          <a:p>
            <a:pPr marL="171450" indent="-171450"/>
            <a:endParaRPr lang="en-US"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4A87012E-FD16-4B9C-B7D1-D6110960E577}" type="slidenum">
              <a:rPr lang="en-US"/>
              <a:pPr/>
              <a:t>65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b="1" smtClean="0">
                <a:latin typeface="Arial" pitchFamily="34" charset="0"/>
              </a:rPr>
              <a:t>FIGURE 10-62 POPULATION AND FOOD PRODUCTION </a:t>
            </a:r>
            <a:r>
              <a:rPr lang="en-US" smtClean="0">
                <a:latin typeface="Arial" pitchFamily="34" charset="0"/>
              </a:rPr>
              <a:t>World population has increased less rapidly than food production.</a:t>
            </a:r>
          </a:p>
        </p:txBody>
      </p:sp>
      <p:sp>
        <p:nvSpPr>
          <p:cNvPr id="128004" name="Slide Number Placeholder 3"/>
          <p:cNvSpPr>
            <a:spLocks noGrp="1"/>
          </p:cNvSpPr>
          <p:nvPr>
            <p:ph type="sldNum" sz="quarter" idx="5"/>
          </p:nvPr>
        </p:nvSpPr>
        <p:spPr>
          <a:noFill/>
        </p:spPr>
        <p:txBody>
          <a:bodyPr/>
          <a:lstStyle/>
          <a:p>
            <a:fld id="{0B4D189B-73B7-481B-92F7-5CDD1A399EB4}" type="slidenum">
              <a:rPr lang="en-US"/>
              <a:pPr/>
              <a:t>66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b="1" smtClean="0">
                <a:latin typeface="Arial" pitchFamily="34" charset="0"/>
              </a:rPr>
              <a:t>FIGURE 10-66 DISTRIBUTION OF ORGANIC FARMING </a:t>
            </a:r>
            <a:r>
              <a:rPr lang="en-US" smtClean="0">
                <a:latin typeface="Arial" pitchFamily="34" charset="0"/>
              </a:rPr>
              <a:t>Australia accounts for nearly one-third of the world’s organic farming.</a:t>
            </a:r>
          </a:p>
        </p:txBody>
      </p:sp>
      <p:sp>
        <p:nvSpPr>
          <p:cNvPr id="129028" name="Slide Number Placeholder 3"/>
          <p:cNvSpPr>
            <a:spLocks noGrp="1"/>
          </p:cNvSpPr>
          <p:nvPr>
            <p:ph type="sldNum" sz="quarter" idx="5"/>
          </p:nvPr>
        </p:nvSpPr>
        <p:spPr>
          <a:noFill/>
        </p:spPr>
        <p:txBody>
          <a:bodyPr/>
          <a:lstStyle/>
          <a:p>
            <a:fld id="{72750F73-1904-492E-A46A-D6C75E45850C}" type="slidenum">
              <a:rPr lang="en-US"/>
              <a:pPr/>
              <a:t>68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marL="171450" indent="-171450">
              <a:buFontTx/>
              <a:buChar char="•"/>
            </a:pPr>
            <a:r>
              <a:rPr lang="en-US" smtClean="0">
                <a:latin typeface="Arial" pitchFamily="34" charset="0"/>
              </a:rPr>
              <a:t>Percentage of farmers in the labor force:</a:t>
            </a:r>
          </a:p>
          <a:p>
            <a:pPr marL="628650" lvl="1" indent="-171450">
              <a:buFontTx/>
              <a:buChar char="•"/>
            </a:pPr>
            <a:r>
              <a:rPr lang="en-US" smtClean="0">
                <a:latin typeface="Arial" pitchFamily="34" charset="0"/>
              </a:rPr>
              <a:t>Developed countries: 5%</a:t>
            </a:r>
          </a:p>
          <a:p>
            <a:pPr marL="628650" lvl="1" indent="-171450">
              <a:buFontTx/>
              <a:buChar char="•"/>
            </a:pPr>
            <a:r>
              <a:rPr lang="en-US" smtClean="0">
                <a:latin typeface="Arial" pitchFamily="34" charset="0"/>
              </a:rPr>
              <a:t>Developing countries: 44%</a:t>
            </a:r>
          </a:p>
          <a:p>
            <a:pPr marL="171450" indent="-171450">
              <a:buFontTx/>
              <a:buChar char="•"/>
            </a:pPr>
            <a:r>
              <a:rPr lang="en-US" smtClean="0">
                <a:latin typeface="Arial" pitchFamily="34" charset="0"/>
              </a:rPr>
              <a:t>Use of Machinery:</a:t>
            </a:r>
          </a:p>
          <a:p>
            <a:pPr marL="628650" lvl="1" indent="-171450">
              <a:buFontTx/>
              <a:buChar char="•"/>
            </a:pPr>
            <a:r>
              <a:rPr lang="en-US" smtClean="0">
                <a:latin typeface="Arial" pitchFamily="34" charset="0"/>
              </a:rPr>
              <a:t>Small number of commercial farmers can work relatively more land because of farming equipment.</a:t>
            </a:r>
          </a:p>
          <a:p>
            <a:pPr marL="171450" indent="-171450">
              <a:buFontTx/>
              <a:buChar char="•"/>
            </a:pPr>
            <a:r>
              <a:rPr lang="en-US" smtClean="0">
                <a:latin typeface="Arial" pitchFamily="34" charset="0"/>
              </a:rPr>
              <a:t>Farm size:</a:t>
            </a:r>
          </a:p>
          <a:p>
            <a:pPr marL="628650" lvl="1" indent="-171450">
              <a:buFontTx/>
              <a:buChar char="•"/>
            </a:pPr>
            <a:r>
              <a:rPr lang="en-US" smtClean="0">
                <a:latin typeface="Arial" pitchFamily="34" charset="0"/>
              </a:rPr>
              <a:t>Avg. Commercial: 418 acres in the U.S.</a:t>
            </a:r>
          </a:p>
          <a:p>
            <a:pPr marL="628650" lvl="1" indent="-171450">
              <a:buFontTx/>
              <a:buChar char="•"/>
            </a:pPr>
            <a:r>
              <a:rPr lang="en-US" smtClean="0">
                <a:latin typeface="Arial" pitchFamily="34" charset="0"/>
              </a:rPr>
              <a:t>Avg. Subsistence: 2.5 acres in China </a:t>
            </a:r>
          </a:p>
          <a:p>
            <a:pPr marL="171450" indent="-171450"/>
            <a:endParaRPr lang="en-US" smtClean="0">
              <a:latin typeface="Arial" pitchFamily="34" charset="0"/>
            </a:endParaRPr>
          </a:p>
        </p:txBody>
      </p:sp>
      <p:sp>
        <p:nvSpPr>
          <p:cNvPr id="92164" name="Slide Number Placeholder 3"/>
          <p:cNvSpPr>
            <a:spLocks noGrp="1"/>
          </p:cNvSpPr>
          <p:nvPr>
            <p:ph type="sldNum" sz="quarter" idx="5"/>
          </p:nvPr>
        </p:nvSpPr>
        <p:spPr>
          <a:noFill/>
        </p:spPr>
        <p:txBody>
          <a:bodyPr/>
          <a:lstStyle/>
          <a:p>
            <a:fld id="{E97CB13B-E9B8-4891-8D2D-B89E7F4F994A}" type="slidenum">
              <a:rPr lang="en-US"/>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b="1" smtClean="0">
                <a:latin typeface="Arial" pitchFamily="34" charset="0"/>
              </a:rPr>
              <a:t>FIGURE 10-6 AGRICULTURAL WORKERS</a:t>
            </a:r>
            <a:r>
              <a:rPr lang="en-US" smtClean="0">
                <a:latin typeface="Arial" pitchFamily="34" charset="0"/>
              </a:rPr>
              <a:t> The percentage of the workforce engaged in agriculture is higher in developing countries than in developed countries.</a:t>
            </a:r>
          </a:p>
        </p:txBody>
      </p:sp>
      <p:sp>
        <p:nvSpPr>
          <p:cNvPr id="93188" name="Slide Number Placeholder 3"/>
          <p:cNvSpPr>
            <a:spLocks noGrp="1"/>
          </p:cNvSpPr>
          <p:nvPr>
            <p:ph type="sldNum" sz="quarter" idx="5"/>
          </p:nvPr>
        </p:nvSpPr>
        <p:spPr>
          <a:noFill/>
        </p:spPr>
        <p:txBody>
          <a:bodyPr/>
          <a:lstStyle/>
          <a:p>
            <a:fld id="{E489157F-7AC1-4201-BBD2-CA32A58AF1FA}" type="slidenum">
              <a:rPr lang="en-US"/>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b="1" smtClean="0">
                <a:latin typeface="Arial" pitchFamily="34" charset="0"/>
              </a:rPr>
              <a:t>FIGURE 10-7 AREA OF FARMLAND PERTRACTOR</a:t>
            </a:r>
            <a:r>
              <a:rPr lang="en-US" smtClean="0">
                <a:latin typeface="Arial" pitchFamily="34" charset="0"/>
              </a:rPr>
              <a:t> Farmers in developing countries have more hectares or acres of land per tractor than do farmers in developed countries. The machinery makes it possible for commercial farmers to farm extensive areas, a practice necessary to pay for the expensive machinery.</a:t>
            </a:r>
          </a:p>
        </p:txBody>
      </p:sp>
      <p:sp>
        <p:nvSpPr>
          <p:cNvPr id="94212" name="Slide Number Placeholder 3"/>
          <p:cNvSpPr>
            <a:spLocks noGrp="1"/>
          </p:cNvSpPr>
          <p:nvPr>
            <p:ph type="sldNum" sz="quarter" idx="5"/>
          </p:nvPr>
        </p:nvSpPr>
        <p:spPr>
          <a:noFill/>
        </p:spPr>
        <p:txBody>
          <a:bodyPr/>
          <a:lstStyle/>
          <a:p>
            <a:fld id="{D5DDE20F-BBCC-4013-BD29-7458571962C1}" type="slidenum">
              <a:rPr lang="en-US"/>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US" b="1" smtClean="0">
                <a:latin typeface="Arial" pitchFamily="34" charset="0"/>
              </a:rPr>
              <a:t>FIGURE 10-8 FARM SIZE</a:t>
            </a:r>
            <a:r>
              <a:rPr lang="en-US" smtClean="0">
                <a:latin typeface="Arial" pitchFamily="34" charset="0"/>
              </a:rPr>
              <a:t> The average size of a family farm in China is much smaller than in the United States. (left) Family farm in Anhui Province, China. (right) Family farm in West Brooklyn, Illinois.</a:t>
            </a:r>
          </a:p>
        </p:txBody>
      </p:sp>
      <p:sp>
        <p:nvSpPr>
          <p:cNvPr id="95236" name="Slide Number Placeholder 3"/>
          <p:cNvSpPr>
            <a:spLocks noGrp="1"/>
          </p:cNvSpPr>
          <p:nvPr>
            <p:ph type="sldNum" sz="quarter" idx="5"/>
          </p:nvPr>
        </p:nvSpPr>
        <p:spPr>
          <a:noFill/>
        </p:spPr>
        <p:txBody>
          <a:bodyPr/>
          <a:lstStyle/>
          <a:p>
            <a:fld id="{F762DF37-82CA-42EE-9C2E-02848CAABC51}"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b="1" smtClean="0">
                <a:latin typeface="Arial" pitchFamily="34" charset="0"/>
              </a:rPr>
              <a:t>FIGURE 10-9 DIETARY ENERGY BY SOURCE </a:t>
            </a:r>
            <a:r>
              <a:rPr lang="en-US" smtClean="0">
                <a:latin typeface="Arial" pitchFamily="34" charset="0"/>
              </a:rPr>
              <a:t>Wheat, rice, and maize are the three main sources of kilocalories.</a:t>
            </a:r>
          </a:p>
        </p:txBody>
      </p:sp>
      <p:sp>
        <p:nvSpPr>
          <p:cNvPr id="96260" name="Slide Number Placeholder 3"/>
          <p:cNvSpPr>
            <a:spLocks noGrp="1"/>
          </p:cNvSpPr>
          <p:nvPr>
            <p:ph type="sldNum" sz="quarter" idx="5"/>
          </p:nvPr>
        </p:nvSpPr>
        <p:spPr>
          <a:noFill/>
        </p:spPr>
        <p:txBody>
          <a:bodyPr/>
          <a:lstStyle/>
          <a:p>
            <a:fld id="{B2084841-2A3D-4044-BC8C-E1E056BFF60D}" type="slidenum">
              <a:rPr lang="en-US"/>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609600"/>
          </a:xfrm>
          <a:prstGeom prst="rect">
            <a:avLst/>
          </a:prstGeom>
          <a:solidFill>
            <a:srgbClr val="ED6B06"/>
          </a:solidFill>
          <a:ln w="9525">
            <a:noFill/>
            <a:miter lim="800000"/>
            <a:headEnd/>
            <a:tailEnd/>
          </a:ln>
          <a:effectLst/>
        </p:spPr>
        <p:txBody>
          <a:bodyPr wrap="none" anchor="ctr"/>
          <a:lstStyle/>
          <a:p>
            <a:pPr>
              <a:defRPr/>
            </a:pPr>
            <a:endParaRPr lang="en-US"/>
          </a:p>
        </p:txBody>
      </p:sp>
      <p:sp>
        <p:nvSpPr>
          <p:cNvPr id="3" name="Text Box 6"/>
          <p:cNvSpPr txBox="1">
            <a:spLocks noChangeArrowheads="1"/>
          </p:cNvSpPr>
          <p:nvPr/>
        </p:nvSpPr>
        <p:spPr bwMode="auto">
          <a:xfrm>
            <a:off x="365125" y="44450"/>
            <a:ext cx="80010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chemeClr val="bg1"/>
                </a:solidFill>
              </a:rPr>
              <a:t>Chapter 10 Lecture</a:t>
            </a:r>
          </a:p>
        </p:txBody>
      </p:sp>
      <p:sp>
        <p:nvSpPr>
          <p:cNvPr id="4" name="Rectangle 3"/>
          <p:cNvSpPr txBox="1">
            <a:spLocks noChangeArrowheads="1"/>
          </p:cNvSpPr>
          <p:nvPr userDrawn="1"/>
        </p:nvSpPr>
        <p:spPr bwMode="auto">
          <a:xfrm>
            <a:off x="457200" y="2840038"/>
            <a:ext cx="4343400" cy="1139825"/>
          </a:xfrm>
          <a:prstGeom prst="rect">
            <a:avLst/>
          </a:prstGeom>
          <a:noFill/>
          <a:ln>
            <a:noFill/>
          </a:ln>
          <a:effectLst/>
          <a:extLst/>
        </p:spPr>
        <p:txBody>
          <a:bodyPr anchor="ctr">
            <a:spAutoFit/>
          </a:bodyPr>
          <a:lstStyle/>
          <a:p>
            <a:pPr>
              <a:spcBef>
                <a:spcPct val="20000"/>
              </a:spcBef>
              <a:defRPr/>
            </a:pPr>
            <a:r>
              <a:rPr lang="en-US" sz="3400" b="1">
                <a:cs typeface="Arial" pitchFamily="34" charset="0"/>
              </a:rPr>
              <a:t>Food and Agriculture</a:t>
            </a:r>
            <a:endParaRPr lang="en-US" sz="3400" b="1">
              <a:solidFill>
                <a:srgbClr val="000000"/>
              </a:solidFill>
              <a:cs typeface="Arial" pitchFamily="34" charset="0"/>
            </a:endParaRPr>
          </a:p>
        </p:txBody>
      </p:sp>
      <p:pic>
        <p:nvPicPr>
          <p:cNvPr id="5" name="Picture 1" descr="\\integrafs1\prs\16_NMS\01. Receivables\RUBENSTEIN_CL_IRDVD\Jan-13\19-Jan\Cover Files\Media Files\RUBE1583_11_thumbnail.png"/>
          <p:cNvPicPr>
            <a:picLocks noChangeAspect="1" noChangeArrowheads="1"/>
          </p:cNvPicPr>
          <p:nvPr userDrawn="1"/>
        </p:nvPicPr>
        <p:blipFill>
          <a:blip r:embed="rId2"/>
          <a:srcRect/>
          <a:stretch>
            <a:fillRect/>
          </a:stretch>
        </p:blipFill>
        <p:spPr bwMode="auto">
          <a:xfrm>
            <a:off x="4857750" y="1598613"/>
            <a:ext cx="3859213" cy="4664075"/>
          </a:xfrm>
          <a:prstGeom prst="rect">
            <a:avLst/>
          </a:prstGeom>
          <a:noFill/>
          <a:ln w="9525">
            <a:noFill/>
            <a:miter lim="800000"/>
            <a:headEnd/>
            <a:tailEnd/>
          </a:ln>
        </p:spPr>
      </p:pic>
      <p:sp>
        <p:nvSpPr>
          <p:cNvPr id="6" name="Text Box 12"/>
          <p:cNvSpPr txBox="1">
            <a:spLocks noChangeArrowheads="1"/>
          </p:cNvSpPr>
          <p:nvPr userDrawn="1"/>
        </p:nvSpPr>
        <p:spPr bwMode="auto">
          <a:xfrm>
            <a:off x="457200" y="600075"/>
            <a:ext cx="8259763" cy="950913"/>
          </a:xfrm>
          <a:prstGeom prst="rect">
            <a:avLst/>
          </a:prstGeom>
          <a:noFill/>
          <a:ln>
            <a:noFill/>
          </a:ln>
          <a:extLst/>
        </p:spPr>
        <p:txBody>
          <a:bodyPr>
            <a:spAutoFit/>
          </a:bodyPr>
          <a:lstStyle/>
          <a:p>
            <a:pPr algn="r" eaLnBrk="1" hangingPunct="1">
              <a:spcBef>
                <a:spcPct val="20000"/>
              </a:spcBef>
              <a:defRPr/>
            </a:pPr>
            <a:r>
              <a:rPr lang="en-US" sz="3600" b="1">
                <a:solidFill>
                  <a:srgbClr val="000000"/>
                </a:solidFill>
                <a:latin typeface="ArialMT" charset="0"/>
              </a:rPr>
              <a:t>The Cultural Landscape</a:t>
            </a:r>
            <a:endParaRPr lang="en-US" sz="3400" b="1">
              <a:solidFill>
                <a:srgbClr val="000000"/>
              </a:solidFill>
              <a:cs typeface="Arial" pitchFamily="34" charset="0"/>
            </a:endParaRPr>
          </a:p>
          <a:p>
            <a:pPr algn="r" eaLnBrk="1" hangingPunct="1">
              <a:spcBef>
                <a:spcPct val="10000"/>
              </a:spcBef>
              <a:defRPr/>
            </a:pPr>
            <a:r>
              <a:rPr lang="en-US" sz="1800">
                <a:solidFill>
                  <a:srgbClr val="000000"/>
                </a:solidFill>
              </a:rPr>
              <a:t>Eleventh Edition</a:t>
            </a:r>
          </a:p>
        </p:txBody>
      </p:sp>
      <p:sp>
        <p:nvSpPr>
          <p:cNvPr id="7" name="Rectangle 13"/>
          <p:cNvSpPr>
            <a:spLocks noChangeArrowheads="1"/>
          </p:cNvSpPr>
          <p:nvPr userDrawn="1"/>
        </p:nvSpPr>
        <p:spPr bwMode="auto">
          <a:xfrm>
            <a:off x="457200" y="5078413"/>
            <a:ext cx="3505200" cy="701675"/>
          </a:xfrm>
          <a:prstGeom prst="rect">
            <a:avLst/>
          </a:prstGeom>
          <a:noFill/>
          <a:ln w="9525">
            <a:noFill/>
            <a:miter lim="800000"/>
            <a:headEnd/>
            <a:tailEnd/>
          </a:ln>
        </p:spPr>
        <p:txBody>
          <a:bodyPr anchor="ctr">
            <a:spAutoFit/>
          </a:bodyPr>
          <a:lstStyle/>
          <a:p>
            <a:pPr>
              <a:spcBef>
                <a:spcPct val="20000"/>
              </a:spcBef>
              <a:defRPr/>
            </a:pPr>
            <a:r>
              <a:rPr lang="en-US" sz="1800">
                <a:solidFill>
                  <a:srgbClr val="000000"/>
                </a:solidFill>
                <a:cs typeface="Arial" pitchFamily="34" charset="0"/>
              </a:rPr>
              <a:t>Matthew Cartlidge</a:t>
            </a:r>
          </a:p>
          <a:p>
            <a:pPr>
              <a:spcBef>
                <a:spcPct val="20000"/>
              </a:spcBef>
              <a:defRPr/>
            </a:pPr>
            <a:r>
              <a:rPr lang="en-US" sz="1800">
                <a:solidFill>
                  <a:srgbClr val="000000"/>
                </a:solidFill>
                <a:cs typeface="Arial" pitchFamily="34" charset="0"/>
              </a:rPr>
              <a:t>University of Nebraska</a:t>
            </a:r>
            <a:r>
              <a:rPr lang="en-US" sz="1800"/>
              <a:t>-</a:t>
            </a:r>
            <a:r>
              <a:rPr lang="en-US" sz="1800">
                <a:solidFill>
                  <a:srgbClr val="000000"/>
                </a:solidFill>
                <a:cs typeface="Arial" pitchFamily="34" charset="0"/>
              </a:rPr>
              <a:t>Lincoln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7C72A385-C99A-439B-8F27-4A1F8E4EEA8F}" type="datetime1">
              <a:rPr lang="en-US"/>
              <a:pPr>
                <a:defRPr/>
              </a:pPr>
              <a:t>1/20/2014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E4F68E-2416-4655-8500-BFA155C69C4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683FFBB3-2F5A-4841-BD12-E615F553B3AA}" type="datetime1">
              <a:rPr lang="en-US"/>
              <a:pPr>
                <a:defRPr/>
              </a:pPr>
              <a:t>1/20/2014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1B4299-3EE9-4250-9188-964FEE75FD2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7AE8A74-D752-4E83-AA72-70059E73036F}" type="datetime1">
              <a:rPr lang="en-US"/>
              <a:pPr>
                <a:defRPr/>
              </a:pPr>
              <a:t>1/20/2014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AB9D05-17F7-4FCA-8632-4A08938B07F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0EB97E81-7F26-49F5-AE6C-6ADA74714A58}" type="datetime1">
              <a:rPr lang="en-US"/>
              <a:pPr>
                <a:defRPr/>
              </a:pPr>
              <a:t>1/20/2014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305FBD-FB75-4C97-B2FB-32367489566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28BAF25F-6913-4366-B9F9-F4AE22BBC26D}" type="datetime1">
              <a:rPr lang="en-US"/>
              <a:pPr>
                <a:defRPr/>
              </a:pPr>
              <a:t>1/20/2014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6BC193-C44D-4533-98AD-C6B353502D7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78AED898-0922-4002-B5B4-8CFAC43C298F}" type="datetime1">
              <a:rPr lang="en-US"/>
              <a:pPr>
                <a:defRPr/>
              </a:pPr>
              <a:t>1/20/2014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C0AA68-C5D5-4121-8F80-5E98C5AA43E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667DFB-55D2-4AAE-9E55-0F902EB57838}" type="datetime1">
              <a:rPr lang="en-US"/>
              <a:pPr>
                <a:defRPr/>
              </a:pPr>
              <a:t>1/20/2014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A1A423-0F86-4008-A2CD-97FAF10676A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609600"/>
          </a:xfrm>
          <a:prstGeom prst="rect">
            <a:avLst/>
          </a:prstGeom>
          <a:solidFill>
            <a:srgbClr val="ED6B06"/>
          </a:solidFill>
          <a:ln w="9525">
            <a:noFill/>
            <a:miter lim="800000"/>
            <a:headEnd/>
            <a:tailEnd/>
          </a:ln>
          <a:effectLst/>
        </p:spPr>
        <p:txBody>
          <a:bodyPr wrap="none" anchor="ctr"/>
          <a:lstStyle/>
          <a:p>
            <a:pPr>
              <a:defRPr/>
            </a:pPr>
            <a:endParaRPr lang="en-US"/>
          </a:p>
        </p:txBody>
      </p:sp>
      <p:sp>
        <p:nvSpPr>
          <p:cNvPr id="2" name="Title 1"/>
          <p:cNvSpPr>
            <a:spLocks noGrp="1"/>
          </p:cNvSpPr>
          <p:nvPr>
            <p:ph type="title"/>
          </p:nvPr>
        </p:nvSpPr>
        <p:spPr>
          <a:xfrm>
            <a:off x="0" y="0"/>
            <a:ext cx="9144000" cy="579438"/>
          </a:xfrm>
        </p:spPr>
        <p:txBody>
          <a:bodyPr/>
          <a:lstStyle>
            <a:lvl1pPr>
              <a:defRPr>
                <a:solidFill>
                  <a:schemeClr val="accent3"/>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5963BA-3EFF-47A8-A024-9407598E2D40}" type="datetime1">
              <a:rPr lang="en-US"/>
              <a:pPr>
                <a:defRPr/>
              </a:pPr>
              <a:t>1/20/2014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428F1E-7C9E-486D-B206-8F0A396FA66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44825B-75BA-4A7A-A227-D180BD1EC7F7}" type="datetime1">
              <a:rPr lang="en-US"/>
              <a:pPr>
                <a:defRPr/>
              </a:pPr>
              <a:t>1/20/2014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46DE53-33CF-4618-8919-C2F0D48FBFA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A9667A1C-499C-45AD-AE19-4F7E6F6E57FC}" type="datetime1">
              <a:rPr lang="en-US"/>
              <a:pPr>
                <a:defRPr/>
              </a:pPr>
              <a:t>1/20/2014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971F76-D863-47FE-BBAC-2673778CEDF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73E5D528-FBB4-479F-8CA3-2D6C5A49B4F5}" type="datetime1">
              <a:rPr lang="en-US"/>
              <a:pPr>
                <a:defRPr/>
              </a:pPr>
              <a:t>1/20/2014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07385A-FCD9-447F-8F21-57C5BAF24D3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609600"/>
          </a:xfrm>
          <a:prstGeom prst="rect">
            <a:avLst/>
          </a:prstGeom>
          <a:solidFill>
            <a:srgbClr val="ED6B06"/>
          </a:solidFill>
          <a:ln w="9525">
            <a:noFill/>
            <a:miter lim="800000"/>
            <a:headEnd/>
            <a:tailEnd/>
          </a:ln>
          <a:effectLst/>
        </p:spPr>
        <p:txBody>
          <a:bodyPr wrap="none" anchor="ctr"/>
          <a:lstStyle/>
          <a:p>
            <a:pPr>
              <a:defRPr/>
            </a:pP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1066800"/>
          </a:xfrm>
          <a:prstGeom prst="rect">
            <a:avLst/>
          </a:prstGeom>
          <a:solidFill>
            <a:srgbClr val="ED6B06"/>
          </a:solidFill>
          <a:ln w="9525">
            <a:noFill/>
            <a:miter lim="800000"/>
            <a:headEnd/>
            <a:tailEnd/>
          </a:ln>
          <a:effectLst/>
        </p:spPr>
        <p:txBody>
          <a:bodyPr wrap="none" anchor="ctr"/>
          <a:lstStyle/>
          <a:p>
            <a:pPr>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87313" y="6553200"/>
            <a:ext cx="5399087" cy="179388"/>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 20## Pearson Education, Inc.</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579438"/>
          </a:xfrm>
          <a:prstGeom prst="rect">
            <a:avLst/>
          </a:prstGeom>
          <a:noFill/>
          <a:ln w="9525">
            <a:noFill/>
            <a:miter lim="800000"/>
            <a:headEnd/>
            <a:tailEnd/>
          </a:ln>
        </p:spPr>
        <p:txBody>
          <a:bodyPr vert="horz" wrap="square" lIns="457200" tIns="45720" rIns="91440" bIns="45720" numCol="1" anchor="t" anchorCtr="0" compatLnSpc="1">
            <a:prstTxWarp prst="textNoShape">
              <a:avLst/>
            </a:prstTxWarp>
            <a:spAutoFit/>
          </a:bodyPr>
          <a:lstStyle/>
          <a:p>
            <a:pPr lvl="0"/>
            <a:r>
              <a:rPr lang="en-US" smtClean="0"/>
              <a:t>Click to edit Master title style</a:t>
            </a:r>
          </a:p>
        </p:txBody>
      </p:sp>
      <p:sp>
        <p:nvSpPr>
          <p:cNvPr id="1027" name="Rectangle 4"/>
          <p:cNvSpPr>
            <a:spLocks noGrp="1" noChangeArrowheads="1"/>
          </p:cNvSpPr>
          <p:nvPr>
            <p:ph type="body" idx="1"/>
          </p:nvPr>
        </p:nvSpPr>
        <p:spPr bwMode="auto">
          <a:xfrm>
            <a:off x="365125" y="1141413"/>
            <a:ext cx="8229600" cy="510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Rectangle 15"/>
          <p:cNvSpPr txBox="1">
            <a:spLocks noChangeArrowheads="1"/>
          </p:cNvSpPr>
          <p:nvPr/>
        </p:nvSpPr>
        <p:spPr bwMode="gray">
          <a:xfrm>
            <a:off x="76200" y="6602413"/>
            <a:ext cx="5399088" cy="179387"/>
          </a:xfrm>
          <a:prstGeom prst="rect">
            <a:avLst/>
          </a:prstGeom>
          <a:noFill/>
          <a:ln>
            <a:noFill/>
          </a:ln>
          <a:effectLst/>
          <a:extLst/>
        </p:spPr>
        <p:txBody>
          <a:bodyPr lIns="0" tIns="0" rIns="0" bIns="0"/>
          <a:lstStyle/>
          <a:p>
            <a:pPr>
              <a:defRPr/>
            </a:pPr>
            <a:r>
              <a:rPr lang="en-US" sz="900">
                <a:solidFill>
                  <a:srgbClr val="000000"/>
                </a:solidFill>
                <a:cs typeface="Arial" pitchFamily="34" charset="0"/>
              </a:rPr>
              <a:t>© 2014 Pearson Education, Inc.</a:t>
            </a:r>
          </a:p>
        </p:txBody>
      </p:sp>
    </p:spTree>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 id="2147484695" r:id="rId12"/>
  </p:sldLayoutIdLst>
  <p:timing>
    <p:tnLst>
      <p:par>
        <p:cTn id="1" dur="indefinite" restart="never" nodeType="tmRoot"/>
      </p:par>
    </p:tnLst>
  </p:timing>
  <p:hf sldNum="0" hdr="0" dt="0"/>
  <p:txStyles>
    <p:titleStyle>
      <a:lvl1pPr algn="l" rtl="0" eaLnBrk="0" fontAlgn="base" hangingPunct="0">
        <a:spcBef>
          <a:spcPct val="50000"/>
        </a:spcBef>
        <a:spcAft>
          <a:spcPct val="0"/>
        </a:spcAft>
        <a:defRPr sz="3200" b="1">
          <a:solidFill>
            <a:srgbClr val="ED6B06"/>
          </a:solidFill>
          <a:latin typeface="+mj-lt"/>
          <a:ea typeface="MS PGothic" pitchFamily="34" charset="-128"/>
          <a:cs typeface="MS PGothic" pitchFamily="34" charset="-128"/>
        </a:defRPr>
      </a:lvl1pPr>
      <a:lvl2pPr algn="l" rtl="0" eaLnBrk="0" fontAlgn="base" hangingPunct="0">
        <a:spcBef>
          <a:spcPct val="50000"/>
        </a:spcBef>
        <a:spcAft>
          <a:spcPct val="0"/>
        </a:spcAft>
        <a:defRPr sz="3200" b="1">
          <a:solidFill>
            <a:srgbClr val="ED6B06"/>
          </a:solidFill>
          <a:latin typeface="Arial" charset="0"/>
          <a:ea typeface="MS PGothic" pitchFamily="34" charset="-128"/>
          <a:cs typeface="MS PGothic" pitchFamily="34" charset="-128"/>
        </a:defRPr>
      </a:lvl2pPr>
      <a:lvl3pPr algn="l" rtl="0" eaLnBrk="0" fontAlgn="base" hangingPunct="0">
        <a:spcBef>
          <a:spcPct val="50000"/>
        </a:spcBef>
        <a:spcAft>
          <a:spcPct val="0"/>
        </a:spcAft>
        <a:defRPr sz="3200" b="1">
          <a:solidFill>
            <a:srgbClr val="ED6B06"/>
          </a:solidFill>
          <a:latin typeface="Arial" charset="0"/>
          <a:ea typeface="MS PGothic" pitchFamily="34" charset="-128"/>
          <a:cs typeface="MS PGothic" pitchFamily="34" charset="-128"/>
        </a:defRPr>
      </a:lvl3pPr>
      <a:lvl4pPr algn="l" rtl="0" eaLnBrk="0" fontAlgn="base" hangingPunct="0">
        <a:spcBef>
          <a:spcPct val="50000"/>
        </a:spcBef>
        <a:spcAft>
          <a:spcPct val="0"/>
        </a:spcAft>
        <a:defRPr sz="3200" b="1">
          <a:solidFill>
            <a:srgbClr val="ED6B06"/>
          </a:solidFill>
          <a:latin typeface="Arial" charset="0"/>
          <a:ea typeface="MS PGothic" pitchFamily="34" charset="-128"/>
          <a:cs typeface="MS PGothic" pitchFamily="34" charset="-128"/>
        </a:defRPr>
      </a:lvl4pPr>
      <a:lvl5pPr algn="l" rtl="0" eaLnBrk="0" fontAlgn="base" hangingPunct="0">
        <a:spcBef>
          <a:spcPct val="50000"/>
        </a:spcBef>
        <a:spcAft>
          <a:spcPct val="0"/>
        </a:spcAft>
        <a:defRPr sz="3200" b="1">
          <a:solidFill>
            <a:srgbClr val="ED6B06"/>
          </a:solidFill>
          <a:latin typeface="Arial" charset="0"/>
          <a:ea typeface="MS PGothic" pitchFamily="34" charset="-128"/>
          <a:cs typeface="MS PGothic" pitchFamily="34" charset="-128"/>
        </a:defRPr>
      </a:lvl5pPr>
      <a:lvl6pPr marL="457200" algn="l" rtl="0" fontAlgn="base">
        <a:spcBef>
          <a:spcPct val="50000"/>
        </a:spcBef>
        <a:spcAft>
          <a:spcPct val="0"/>
        </a:spcAft>
        <a:defRPr sz="3200" b="1">
          <a:solidFill>
            <a:srgbClr val="ED6B06"/>
          </a:solidFill>
          <a:latin typeface="Arial" charset="0"/>
          <a:ea typeface="ＭＳ Ｐゴシック" charset="0"/>
          <a:cs typeface="Arial" charset="0"/>
        </a:defRPr>
      </a:lvl6pPr>
      <a:lvl7pPr marL="914400" algn="l" rtl="0" fontAlgn="base">
        <a:spcBef>
          <a:spcPct val="50000"/>
        </a:spcBef>
        <a:spcAft>
          <a:spcPct val="0"/>
        </a:spcAft>
        <a:defRPr sz="3200" b="1">
          <a:solidFill>
            <a:srgbClr val="ED6B06"/>
          </a:solidFill>
          <a:latin typeface="Arial" charset="0"/>
          <a:ea typeface="ＭＳ Ｐゴシック" charset="0"/>
          <a:cs typeface="Arial" charset="0"/>
        </a:defRPr>
      </a:lvl7pPr>
      <a:lvl8pPr marL="1371600" algn="l" rtl="0" fontAlgn="base">
        <a:spcBef>
          <a:spcPct val="50000"/>
        </a:spcBef>
        <a:spcAft>
          <a:spcPct val="0"/>
        </a:spcAft>
        <a:defRPr sz="3200" b="1">
          <a:solidFill>
            <a:srgbClr val="ED6B06"/>
          </a:solidFill>
          <a:latin typeface="Arial" charset="0"/>
          <a:ea typeface="ＭＳ Ｐゴシック" charset="0"/>
          <a:cs typeface="Arial" charset="0"/>
        </a:defRPr>
      </a:lvl8pPr>
      <a:lvl9pPr marL="1828800" algn="l" rtl="0" fontAlgn="base">
        <a:spcBef>
          <a:spcPct val="50000"/>
        </a:spcBef>
        <a:spcAft>
          <a:spcPct val="0"/>
        </a:spcAft>
        <a:defRPr sz="3200" b="1">
          <a:solidFill>
            <a:srgbClr val="ED6B06"/>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0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0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0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44A9D9FC-A6B6-4242-8C45-5236BDA80172}" type="datetime1">
              <a:rPr lang="en-US"/>
              <a:pPr>
                <a:defRPr/>
              </a:pPr>
              <a:t>1/20/2014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971F2CFD-6ADC-4E07-BF38-E5AA87A05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ヒラギノ角ゴ Pro W3" pitchFamily="-100" charset="-128"/>
          <a:cs typeface="+mj-cs"/>
        </a:defRPr>
      </a:lvl1pPr>
      <a:lvl2pPr algn="ctr" rtl="0" eaLnBrk="0" fontAlgn="base" hangingPunct="0">
        <a:spcBef>
          <a:spcPct val="0"/>
        </a:spcBef>
        <a:spcAft>
          <a:spcPct val="0"/>
        </a:spcAft>
        <a:defRPr sz="4400">
          <a:solidFill>
            <a:schemeClr val="tx1"/>
          </a:solidFill>
          <a:latin typeface="Calibri" pitchFamily="34" charset="0"/>
          <a:ea typeface="ヒラギノ角ゴ Pro W3" pitchFamily="-100" charset="-128"/>
        </a:defRPr>
      </a:lvl2pPr>
      <a:lvl3pPr algn="ctr" rtl="0" eaLnBrk="0" fontAlgn="base" hangingPunct="0">
        <a:spcBef>
          <a:spcPct val="0"/>
        </a:spcBef>
        <a:spcAft>
          <a:spcPct val="0"/>
        </a:spcAft>
        <a:defRPr sz="4400">
          <a:solidFill>
            <a:schemeClr val="tx1"/>
          </a:solidFill>
          <a:latin typeface="Calibri" pitchFamily="34" charset="0"/>
          <a:ea typeface="ヒラギノ角ゴ Pro W3" pitchFamily="-100" charset="-128"/>
        </a:defRPr>
      </a:lvl3pPr>
      <a:lvl4pPr algn="ctr" rtl="0" eaLnBrk="0" fontAlgn="base" hangingPunct="0">
        <a:spcBef>
          <a:spcPct val="0"/>
        </a:spcBef>
        <a:spcAft>
          <a:spcPct val="0"/>
        </a:spcAft>
        <a:defRPr sz="4400">
          <a:solidFill>
            <a:schemeClr val="tx1"/>
          </a:solidFill>
          <a:latin typeface="Calibri" pitchFamily="34" charset="0"/>
          <a:ea typeface="ヒラギノ角ゴ Pro W3" pitchFamily="-100" charset="-128"/>
        </a:defRPr>
      </a:lvl4pPr>
      <a:lvl5pPr algn="ctr" rtl="0" eaLnBrk="0" fontAlgn="base" hangingPunct="0">
        <a:spcBef>
          <a:spcPct val="0"/>
        </a:spcBef>
        <a:spcAft>
          <a:spcPct val="0"/>
        </a:spcAft>
        <a:defRPr sz="4400">
          <a:solidFill>
            <a:schemeClr val="tx1"/>
          </a:solidFill>
          <a:latin typeface="Calibri" pitchFamily="34" charset="0"/>
          <a:ea typeface="ヒラギノ角ゴ Pro W3" pitchFamily="-100"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pitchFamily="-100"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pitchFamily="-100"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pitchFamily="-100"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pitchFamily="-100"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pitchFamily="-10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5"/>
          <p:cNvPicPr>
            <a:picLocks noGrp="1" noChangeAspect="1"/>
          </p:cNvPicPr>
          <p:nvPr>
            <p:ph idx="1"/>
          </p:nvPr>
        </p:nvPicPr>
        <p:blipFill>
          <a:blip r:embed="rId3"/>
          <a:srcRect/>
          <a:stretch>
            <a:fillRect/>
          </a:stretch>
        </p:blipFill>
        <p:spPr>
          <a:xfrm>
            <a:off x="244475" y="1427163"/>
            <a:ext cx="8594725" cy="4535487"/>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p:cNvPicPr>
            <a:picLocks noGrp="1" noChangeAspect="1"/>
          </p:cNvPicPr>
          <p:nvPr>
            <p:ph idx="1"/>
          </p:nvPr>
        </p:nvPicPr>
        <p:blipFill>
          <a:blip r:embed="rId3"/>
          <a:srcRect/>
          <a:stretch>
            <a:fillRect/>
          </a:stretch>
        </p:blipFill>
        <p:spPr>
          <a:xfrm>
            <a:off x="304800" y="1876425"/>
            <a:ext cx="8534400" cy="3635375"/>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solidFill>
                  <a:srgbClr val="FFFFFF"/>
                </a:solidFill>
              </a:rPr>
              <a:t>Why Do People Consume Different Foods?</a:t>
            </a:r>
          </a:p>
        </p:txBody>
      </p:sp>
      <p:sp>
        <p:nvSpPr>
          <p:cNvPr id="30723" name="Content Placeholder 2"/>
          <p:cNvSpPr>
            <a:spLocks noGrp="1"/>
          </p:cNvSpPr>
          <p:nvPr>
            <p:ph idx="1"/>
          </p:nvPr>
        </p:nvSpPr>
        <p:spPr/>
        <p:txBody>
          <a:bodyPr/>
          <a:lstStyle/>
          <a:p>
            <a:r>
              <a:rPr lang="en-US" dirty="0" smtClean="0"/>
              <a:t>Diet</a:t>
            </a:r>
          </a:p>
          <a:p>
            <a:pPr lvl="1"/>
            <a:r>
              <a:rPr lang="en-US" i="1" dirty="0" smtClean="0"/>
              <a:t>Dietary energy consumption</a:t>
            </a:r>
            <a:r>
              <a:rPr lang="en-US" dirty="0" smtClean="0"/>
              <a:t> is the amount of food that an individual consumes.</a:t>
            </a:r>
          </a:p>
          <a:p>
            <a:pPr lvl="1"/>
            <a:r>
              <a:rPr lang="en-US" dirty="0" smtClean="0"/>
              <a:t>Consumption of food varies around the world, both in total amount and source of nutrients, for two reasons.</a:t>
            </a:r>
          </a:p>
          <a:p>
            <a:pPr marL="1371600" lvl="2" indent="-457200">
              <a:buFontTx/>
              <a:buAutoNum type="arabicPeriod"/>
            </a:pPr>
            <a:r>
              <a:rPr lang="en-US" dirty="0" smtClean="0"/>
              <a:t>Level of development</a:t>
            </a:r>
          </a:p>
          <a:p>
            <a:pPr marL="1371600" lvl="2" indent="-457200">
              <a:buFontTx/>
              <a:buAutoNum type="arabicPeriod"/>
            </a:pPr>
            <a:r>
              <a:rPr lang="en-US" dirty="0" smtClean="0"/>
              <a:t>Physical conditions</a:t>
            </a:r>
          </a:p>
          <a:p>
            <a:pPr marL="1371600" lvl="3" indent="0">
              <a:buFontTx/>
              <a:buNone/>
            </a:pPr>
            <a:endParaRPr lang="en-US" dirty="0" smtClean="0"/>
          </a:p>
          <a:p>
            <a:pPr marL="1371600" lvl="2" indent="-457200"/>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2"/>
          <p:cNvPicPr>
            <a:picLocks noGrp="1" noChangeAspect="1"/>
          </p:cNvPicPr>
          <p:nvPr>
            <p:ph idx="1"/>
          </p:nvPr>
        </p:nvPicPr>
        <p:blipFill>
          <a:blip r:embed="rId3"/>
          <a:srcRect/>
          <a:stretch>
            <a:fillRect/>
          </a:stretch>
        </p:blipFill>
        <p:spPr>
          <a:xfrm>
            <a:off x="273050" y="1455738"/>
            <a:ext cx="8566150" cy="4478337"/>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solidFill>
                  <a:srgbClr val="FFFFFF"/>
                </a:solidFill>
              </a:rPr>
              <a:t>Why Do People Consume Different Foods?</a:t>
            </a:r>
          </a:p>
        </p:txBody>
      </p:sp>
      <p:sp>
        <p:nvSpPr>
          <p:cNvPr id="32771" name="Content Placeholder 2"/>
          <p:cNvSpPr>
            <a:spLocks noGrp="1"/>
          </p:cNvSpPr>
          <p:nvPr>
            <p:ph idx="1"/>
          </p:nvPr>
        </p:nvSpPr>
        <p:spPr>
          <a:xfrm>
            <a:off x="381000" y="990600"/>
            <a:ext cx="8229600" cy="5106988"/>
          </a:xfrm>
        </p:spPr>
        <p:txBody>
          <a:bodyPr/>
          <a:lstStyle/>
          <a:p>
            <a:r>
              <a:rPr lang="en-US" dirty="0" smtClean="0"/>
              <a:t>Source of Nutrients</a:t>
            </a:r>
          </a:p>
          <a:p>
            <a:pPr lvl="1"/>
            <a:r>
              <a:rPr lang="en-US" dirty="0" smtClean="0"/>
              <a:t>Developed and developing regions typically differ most in their primary sources of protein consumed.</a:t>
            </a:r>
          </a:p>
          <a:p>
            <a:pPr lvl="2"/>
            <a:r>
              <a:rPr lang="en-US" dirty="0" smtClean="0"/>
              <a:t>Developed Countries</a:t>
            </a:r>
          </a:p>
          <a:p>
            <a:pPr lvl="3"/>
            <a:r>
              <a:rPr lang="en-US" dirty="0" smtClean="0"/>
              <a:t>Leading source of protein is meat products.</a:t>
            </a:r>
          </a:p>
          <a:p>
            <a:pPr lvl="4"/>
            <a:r>
              <a:rPr lang="en-US" dirty="0" smtClean="0"/>
              <a:t>Beef</a:t>
            </a:r>
          </a:p>
          <a:p>
            <a:pPr lvl="4"/>
            <a:r>
              <a:rPr lang="en-US" dirty="0" smtClean="0"/>
              <a:t>Pork</a:t>
            </a:r>
          </a:p>
          <a:p>
            <a:pPr lvl="4"/>
            <a:r>
              <a:rPr lang="en-US" dirty="0" smtClean="0"/>
              <a:t>Poultry</a:t>
            </a:r>
          </a:p>
          <a:p>
            <a:pPr lvl="2"/>
            <a:r>
              <a:rPr lang="en-US" dirty="0" smtClean="0"/>
              <a:t>Developing Countries</a:t>
            </a:r>
          </a:p>
          <a:p>
            <a:pPr lvl="3"/>
            <a:r>
              <a:rPr lang="en-US" dirty="0" smtClean="0"/>
              <a:t>Leading source of protein is cereal grains.</a:t>
            </a:r>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77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771">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p:cNvPicPr>
            <a:picLocks noGrp="1" noChangeAspect="1"/>
          </p:cNvPicPr>
          <p:nvPr>
            <p:ph idx="1"/>
          </p:nvPr>
        </p:nvPicPr>
        <p:blipFill>
          <a:blip r:embed="rId3"/>
          <a:srcRect/>
          <a:stretch>
            <a:fillRect/>
          </a:stretch>
        </p:blipFill>
        <p:spPr>
          <a:xfrm>
            <a:off x="273050" y="1441450"/>
            <a:ext cx="8566150" cy="450691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3"/>
          <a:srcRect/>
          <a:stretch>
            <a:fillRect/>
          </a:stretch>
        </p:blipFill>
        <p:spPr>
          <a:xfrm>
            <a:off x="365125" y="1450975"/>
            <a:ext cx="8397875" cy="43989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solidFill>
                  <a:srgbClr val="FFFFFF"/>
                </a:solidFill>
              </a:rPr>
              <a:t>Why Do People Consume Different Foods?</a:t>
            </a:r>
          </a:p>
        </p:txBody>
      </p:sp>
      <p:sp>
        <p:nvSpPr>
          <p:cNvPr id="35843" name="Content Placeholder 2"/>
          <p:cNvSpPr>
            <a:spLocks noGrp="1"/>
          </p:cNvSpPr>
          <p:nvPr>
            <p:ph idx="1"/>
          </p:nvPr>
        </p:nvSpPr>
        <p:spPr/>
        <p:txBody>
          <a:bodyPr/>
          <a:lstStyle/>
          <a:p>
            <a:r>
              <a:rPr lang="en-US" dirty="0" smtClean="0"/>
              <a:t>Nutrition and Hunger</a:t>
            </a:r>
          </a:p>
          <a:p>
            <a:pPr lvl="1"/>
            <a:r>
              <a:rPr lang="en-US" i="1" dirty="0" smtClean="0"/>
              <a:t>Undernourishment</a:t>
            </a:r>
            <a:r>
              <a:rPr lang="en-US" dirty="0" smtClean="0"/>
              <a:t> is dietary energy consumption that is continuously below the minimum requirement for maintaining a healthy life and carrying out light physical activity.</a:t>
            </a:r>
          </a:p>
          <a:p>
            <a:pPr lvl="2"/>
            <a:r>
              <a:rPr lang="en-US" dirty="0" smtClean="0"/>
              <a:t>UN estimates 850 million people in world are undernourished.</a:t>
            </a:r>
          </a:p>
          <a:p>
            <a:pPr lvl="3"/>
            <a:r>
              <a:rPr lang="en-US" dirty="0" smtClean="0"/>
              <a:t>99% located in developing countries</a:t>
            </a:r>
          </a:p>
          <a:p>
            <a:pPr lvl="2"/>
            <a:r>
              <a:rPr lang="en-US" dirty="0" smtClean="0"/>
              <a:t>Worldwide, the total number of undernourished people has not changed much in several decades.</a:t>
            </a:r>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p:cNvPicPr>
            <a:picLocks noGrp="1" noChangeAspect="1"/>
          </p:cNvPicPr>
          <p:nvPr>
            <p:ph idx="1"/>
          </p:nvPr>
        </p:nvPicPr>
        <p:blipFill>
          <a:blip r:embed="rId3"/>
          <a:srcRect/>
          <a:stretch>
            <a:fillRect/>
          </a:stretch>
        </p:blipFill>
        <p:spPr>
          <a:xfrm>
            <a:off x="1339850" y="1014413"/>
            <a:ext cx="6432550" cy="5360987"/>
          </a:xfrm>
        </p:spPr>
      </p:pic>
      <p:sp>
        <p:nvSpPr>
          <p:cNvPr id="4" name="TextBox 3"/>
          <p:cNvSpPr txBox="1"/>
          <p:nvPr/>
        </p:nvSpPr>
        <p:spPr>
          <a:xfrm>
            <a:off x="0" y="152400"/>
            <a:ext cx="8991600" cy="461665"/>
          </a:xfrm>
          <a:prstGeom prst="rect">
            <a:avLst/>
          </a:prstGeom>
          <a:noFill/>
        </p:spPr>
        <p:txBody>
          <a:bodyPr wrap="square" rtlCol="0">
            <a:spAutoFit/>
          </a:bodyPr>
          <a:lstStyle/>
          <a:p>
            <a:pPr algn="ctr"/>
            <a:r>
              <a:rPr lang="en-US" dirty="0" smtClean="0">
                <a:solidFill>
                  <a:schemeClr val="bg1"/>
                </a:solidFill>
              </a:rPr>
              <a:t>Distribution of under nourishment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p:cNvPicPr>
            <a:picLocks noGrp="1" noChangeAspect="1"/>
          </p:cNvPicPr>
          <p:nvPr>
            <p:ph idx="1"/>
          </p:nvPr>
        </p:nvPicPr>
        <p:blipFill>
          <a:blip r:embed="rId3"/>
          <a:srcRect/>
          <a:stretch>
            <a:fillRect/>
          </a:stretch>
        </p:blipFill>
        <p:spPr>
          <a:xfrm>
            <a:off x="304800" y="1404938"/>
            <a:ext cx="8474075" cy="445135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en-US" smtClean="0">
                <a:solidFill>
                  <a:srgbClr val="FFFFFF"/>
                </a:solidFill>
              </a:rPr>
              <a:t>Key Issues</a:t>
            </a:r>
          </a:p>
        </p:txBody>
      </p:sp>
      <p:sp>
        <p:nvSpPr>
          <p:cNvPr id="15363" name="Rectangle 6"/>
          <p:cNvSpPr>
            <a:spLocks noGrp="1" noChangeArrowheads="1"/>
          </p:cNvSpPr>
          <p:nvPr>
            <p:ph type="body" idx="1"/>
          </p:nvPr>
        </p:nvSpPr>
        <p:spPr>
          <a:xfrm>
            <a:off x="381000" y="963613"/>
            <a:ext cx="8229600" cy="5106987"/>
          </a:xfrm>
        </p:spPr>
        <p:txBody>
          <a:bodyPr/>
          <a:lstStyle/>
          <a:p>
            <a:pPr eaLnBrk="1" hangingPunct="1"/>
            <a:r>
              <a:rPr lang="en-US" smtClean="0"/>
              <a:t>Where did agriculture originate?</a:t>
            </a:r>
          </a:p>
          <a:p>
            <a:pPr eaLnBrk="1" hangingPunct="1"/>
            <a:r>
              <a:rPr lang="en-US" smtClean="0"/>
              <a:t>Why do people consume different foods?</a:t>
            </a:r>
          </a:p>
          <a:p>
            <a:pPr eaLnBrk="1" hangingPunct="1"/>
            <a:r>
              <a:rPr lang="en-US" smtClean="0"/>
              <a:t>Where is agriculture distributed?</a:t>
            </a:r>
          </a:p>
          <a:p>
            <a:pPr eaLnBrk="1" hangingPunct="1"/>
            <a:r>
              <a:rPr lang="en-US" smtClean="0"/>
              <a:t>Why do farmers face economic difficulties?</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p:cNvPicPr>
            <a:picLocks noGrp="1" noChangeAspect="1"/>
          </p:cNvPicPr>
          <p:nvPr>
            <p:ph idx="1"/>
          </p:nvPr>
        </p:nvPicPr>
        <p:blipFill>
          <a:blip r:embed="rId3"/>
          <a:srcRect/>
          <a:stretch>
            <a:fillRect/>
          </a:stretch>
        </p:blipFill>
        <p:spPr>
          <a:xfrm>
            <a:off x="882650" y="1031875"/>
            <a:ext cx="7346950" cy="5326063"/>
          </a:xfrm>
        </p:spPr>
      </p:pic>
      <p:sp>
        <p:nvSpPr>
          <p:cNvPr id="4" name="TextBox 3"/>
          <p:cNvSpPr txBox="1"/>
          <p:nvPr/>
        </p:nvSpPr>
        <p:spPr>
          <a:xfrm>
            <a:off x="0" y="152400"/>
            <a:ext cx="9144000" cy="461665"/>
          </a:xfrm>
          <a:prstGeom prst="rect">
            <a:avLst/>
          </a:prstGeom>
          <a:noFill/>
        </p:spPr>
        <p:txBody>
          <a:bodyPr wrap="square" rtlCol="0">
            <a:spAutoFit/>
          </a:bodyPr>
          <a:lstStyle/>
          <a:p>
            <a:pPr algn="ctr"/>
            <a:r>
              <a:rPr lang="en-US" dirty="0" smtClean="0">
                <a:solidFill>
                  <a:schemeClr val="bg1"/>
                </a:solidFill>
              </a:rPr>
              <a:t>Change in under nourishment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solidFill>
                  <a:srgbClr val="FFFFFF"/>
                </a:solidFill>
              </a:rPr>
              <a:t>Where is Agriculture Distributed?</a:t>
            </a:r>
          </a:p>
        </p:txBody>
      </p:sp>
      <p:sp>
        <p:nvSpPr>
          <p:cNvPr id="39939" name="Content Placeholder 2"/>
          <p:cNvSpPr>
            <a:spLocks noGrp="1"/>
          </p:cNvSpPr>
          <p:nvPr>
            <p:ph idx="1"/>
          </p:nvPr>
        </p:nvSpPr>
        <p:spPr/>
        <p:txBody>
          <a:bodyPr/>
          <a:lstStyle/>
          <a:p>
            <a:r>
              <a:rPr lang="en-US" dirty="0" smtClean="0"/>
              <a:t>Geographer </a:t>
            </a:r>
            <a:r>
              <a:rPr lang="en-US" dirty="0" err="1" smtClean="0"/>
              <a:t>Derwent</a:t>
            </a:r>
            <a:r>
              <a:rPr lang="en-US" dirty="0" smtClean="0"/>
              <a:t> </a:t>
            </a:r>
            <a:r>
              <a:rPr lang="en-US" dirty="0" err="1" smtClean="0"/>
              <a:t>Whittlesey</a:t>
            </a:r>
            <a:r>
              <a:rPr lang="en-US" dirty="0" smtClean="0"/>
              <a:t> identified 11 main agricultural regions, plus an area where agriculture was nonexistent.</a:t>
            </a:r>
          </a:p>
          <a:p>
            <a:pPr lvl="1"/>
            <a:r>
              <a:rPr lang="en-US" dirty="0" smtClean="0"/>
              <a:t>5 present in developing countries</a:t>
            </a:r>
          </a:p>
          <a:p>
            <a:pPr marL="1371600" lvl="2" indent="-457200">
              <a:buFontTx/>
              <a:buAutoNum type="arabicPeriod"/>
            </a:pPr>
            <a:r>
              <a:rPr lang="en-US" dirty="0" smtClean="0"/>
              <a:t>Pastoral </a:t>
            </a:r>
            <a:r>
              <a:rPr lang="en-US" dirty="0" err="1" smtClean="0"/>
              <a:t>Nomadism</a:t>
            </a:r>
            <a:endParaRPr lang="en-US" dirty="0" smtClean="0"/>
          </a:p>
          <a:p>
            <a:pPr marL="1371600" lvl="2" indent="-457200">
              <a:buFontTx/>
              <a:buAutoNum type="arabicPeriod"/>
            </a:pPr>
            <a:r>
              <a:rPr lang="en-US" dirty="0" smtClean="0"/>
              <a:t>Shifting Cultivation</a:t>
            </a:r>
          </a:p>
          <a:p>
            <a:pPr marL="1371600" lvl="2" indent="-457200">
              <a:buFontTx/>
              <a:buAutoNum type="arabicPeriod"/>
            </a:pPr>
            <a:r>
              <a:rPr lang="en-US" dirty="0" smtClean="0"/>
              <a:t>Intensive Subsistence, wet rice dominant</a:t>
            </a:r>
          </a:p>
          <a:p>
            <a:pPr marL="1371600" lvl="2" indent="-457200">
              <a:buFontTx/>
              <a:buAutoNum type="arabicPeriod"/>
            </a:pPr>
            <a:r>
              <a:rPr lang="en-US" dirty="0" smtClean="0"/>
              <a:t>Intensive Subsistence, crops other than rice dominant</a:t>
            </a:r>
          </a:p>
          <a:p>
            <a:pPr marL="1371600" lvl="2" indent="-457200">
              <a:buFontTx/>
              <a:buAutoNum type="arabicPeriod"/>
            </a:pPr>
            <a:r>
              <a:rPr lang="en-US" dirty="0" smtClean="0"/>
              <a:t>Plantation</a:t>
            </a:r>
          </a:p>
          <a:p>
            <a:pPr marL="1371600" lvl="2" indent="-457200">
              <a:buFontTx/>
              <a:buNone/>
            </a:pPr>
            <a:endParaRPr lang="en-US" dirty="0" smtClean="0"/>
          </a:p>
          <a:p>
            <a:pPr lvl="1"/>
            <a:endParaRPr lang="en-US" dirty="0" smtClean="0"/>
          </a:p>
          <a:p>
            <a:pPr marL="1371600" lvl="3" indent="0">
              <a:buFontTx/>
              <a:buNone/>
            </a:pPr>
            <a:endParaRPr lang="en-US" dirty="0" smtClean="0"/>
          </a:p>
          <a:p>
            <a:pPr marL="1371600" lvl="2" indent="-457200"/>
            <a:endParaRPr lang="en-US" dirty="0" smtClean="0"/>
          </a:p>
          <a:p>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solidFill>
                  <a:srgbClr val="FFFFFF"/>
                </a:solidFill>
              </a:rPr>
              <a:t>Where is Agriculture Distributed?</a:t>
            </a:r>
          </a:p>
        </p:txBody>
      </p:sp>
      <p:sp>
        <p:nvSpPr>
          <p:cNvPr id="40963" name="Content Placeholder 2"/>
          <p:cNvSpPr>
            <a:spLocks noGrp="1"/>
          </p:cNvSpPr>
          <p:nvPr>
            <p:ph idx="1"/>
          </p:nvPr>
        </p:nvSpPr>
        <p:spPr>
          <a:xfrm>
            <a:off x="-76200" y="1141413"/>
            <a:ext cx="8229600" cy="5106987"/>
          </a:xfrm>
        </p:spPr>
        <p:txBody>
          <a:bodyPr/>
          <a:lstStyle/>
          <a:p>
            <a:pPr lvl="1"/>
            <a:r>
              <a:rPr lang="en-US" sz="3200" smtClean="0"/>
              <a:t>6 present in developed countries</a:t>
            </a:r>
          </a:p>
          <a:p>
            <a:pPr marL="1371600" lvl="2" indent="-457200">
              <a:buFontTx/>
              <a:buAutoNum type="arabicPeriod"/>
            </a:pPr>
            <a:r>
              <a:rPr lang="en-US" sz="3200" smtClean="0"/>
              <a:t>Mixed Crop and Livestock</a:t>
            </a:r>
          </a:p>
          <a:p>
            <a:pPr marL="1371600" lvl="2" indent="-457200">
              <a:buFontTx/>
              <a:buAutoNum type="arabicPeriod"/>
            </a:pPr>
            <a:r>
              <a:rPr lang="en-US" sz="3200" smtClean="0"/>
              <a:t>Dairying</a:t>
            </a:r>
          </a:p>
          <a:p>
            <a:pPr marL="1371600" lvl="2" indent="-457200">
              <a:buFontTx/>
              <a:buAutoNum type="arabicPeriod"/>
            </a:pPr>
            <a:r>
              <a:rPr lang="en-US" sz="3200" smtClean="0"/>
              <a:t>Grain</a:t>
            </a:r>
          </a:p>
          <a:p>
            <a:pPr marL="1371600" lvl="2" indent="-457200">
              <a:buFontTx/>
              <a:buAutoNum type="arabicPeriod"/>
            </a:pPr>
            <a:r>
              <a:rPr lang="en-US" sz="3200" smtClean="0"/>
              <a:t>Ranching</a:t>
            </a:r>
          </a:p>
          <a:p>
            <a:pPr marL="1371600" lvl="2" indent="-457200">
              <a:buFontTx/>
              <a:buAutoNum type="arabicPeriod"/>
            </a:pPr>
            <a:r>
              <a:rPr lang="en-US" sz="3200" smtClean="0"/>
              <a:t>Mediterranean</a:t>
            </a:r>
          </a:p>
          <a:p>
            <a:pPr marL="1371600" lvl="2" indent="-457200">
              <a:buFontTx/>
              <a:buAutoNum type="arabicPeriod"/>
            </a:pPr>
            <a:r>
              <a:rPr lang="en-US" sz="3200" smtClean="0"/>
              <a:t>Commercial Gardening</a:t>
            </a:r>
          </a:p>
          <a:p>
            <a:pPr marL="1371600" lvl="2" indent="-457200">
              <a:buFontTx/>
              <a:buNone/>
            </a:pPr>
            <a:endParaRPr lang="en-US" sz="3200" smtClean="0"/>
          </a:p>
          <a:p>
            <a:pPr lvl="1"/>
            <a:endParaRPr lang="en-US" sz="3200" smtClean="0"/>
          </a:p>
          <a:p>
            <a:pPr marL="1371600" lvl="3" indent="0">
              <a:buFontTx/>
              <a:buNone/>
            </a:pPr>
            <a:endParaRPr lang="en-US" sz="3200" smtClean="0"/>
          </a:p>
          <a:p>
            <a:pPr marL="1371600" lvl="2" indent="-457200"/>
            <a:endParaRPr lang="en-US" sz="3200" smtClean="0"/>
          </a:p>
          <a:p>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integrafs1\NMS_Samples\00. TEMP\PPT\Rubenstein\Chapter10\Labeled_Images\TCL_11e_Figure_10_18_L.jpg"/>
          <p:cNvPicPr>
            <a:picLocks noGrp="1" noChangeAspect="1" noChangeArrowheads="1"/>
          </p:cNvPicPr>
          <p:nvPr>
            <p:ph idx="1"/>
          </p:nvPr>
        </p:nvPicPr>
        <p:blipFill>
          <a:blip r:embed="rId3"/>
          <a:srcRect/>
          <a:stretch>
            <a:fillRect/>
          </a:stretch>
        </p:blipFill>
        <p:spPr>
          <a:xfrm>
            <a:off x="1000125" y="1069975"/>
            <a:ext cx="7143750" cy="53594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solidFill>
                  <a:srgbClr val="FFFFFF"/>
                </a:solidFill>
              </a:rPr>
              <a:t>Where is Agriculture Distributed?</a:t>
            </a:r>
          </a:p>
        </p:txBody>
      </p:sp>
      <p:sp>
        <p:nvSpPr>
          <p:cNvPr id="43011" name="Content Placeholder 2"/>
          <p:cNvSpPr>
            <a:spLocks noGrp="1"/>
          </p:cNvSpPr>
          <p:nvPr>
            <p:ph idx="1"/>
          </p:nvPr>
        </p:nvSpPr>
        <p:spPr>
          <a:xfrm>
            <a:off x="349250" y="914400"/>
            <a:ext cx="8413750" cy="5865813"/>
          </a:xfrm>
        </p:spPr>
        <p:txBody>
          <a:bodyPr/>
          <a:lstStyle/>
          <a:p>
            <a:r>
              <a:rPr lang="en-US" dirty="0" smtClean="0"/>
              <a:t>Agriculture in Developing Regions</a:t>
            </a:r>
          </a:p>
          <a:p>
            <a:pPr lvl="1"/>
            <a:r>
              <a:rPr lang="en-US" dirty="0" smtClean="0"/>
              <a:t>Pastoral </a:t>
            </a:r>
            <a:r>
              <a:rPr lang="en-US" dirty="0" err="1" smtClean="0"/>
              <a:t>Nomadism</a:t>
            </a:r>
            <a:endParaRPr lang="en-US" dirty="0" smtClean="0"/>
          </a:p>
          <a:p>
            <a:pPr lvl="2"/>
            <a:r>
              <a:rPr lang="en-US" sz="2200" i="1" dirty="0" smtClean="0"/>
              <a:t>Pastoral </a:t>
            </a:r>
            <a:r>
              <a:rPr lang="en-US" sz="2200" i="1" dirty="0" err="1" smtClean="0"/>
              <a:t>nomadism</a:t>
            </a:r>
            <a:r>
              <a:rPr lang="en-US" sz="2200" i="1" dirty="0" smtClean="0"/>
              <a:t> </a:t>
            </a:r>
            <a:r>
              <a:rPr lang="en-US" sz="2200" dirty="0" smtClean="0"/>
              <a:t>is a form of subsistence agriculture based on the herding of domesticated animals.</a:t>
            </a:r>
          </a:p>
          <a:p>
            <a:pPr lvl="2"/>
            <a:r>
              <a:rPr lang="en-US" sz="2200" dirty="0" smtClean="0"/>
              <a:t>Various approaches combine some reliance on sedentary agriculture with the herding of livestock.</a:t>
            </a:r>
          </a:p>
          <a:p>
            <a:pPr lvl="3"/>
            <a:r>
              <a:rPr lang="en-US" dirty="0" smtClean="0"/>
              <a:t>Some pastoral nomads obtain grain from sedentary subsistence farmers.</a:t>
            </a:r>
          </a:p>
          <a:p>
            <a:pPr lvl="3"/>
            <a:r>
              <a:rPr lang="en-US" dirty="0" smtClean="0"/>
              <a:t>More commonly, women and children of a nomadic group tend to crops at a fixed location.</a:t>
            </a:r>
          </a:p>
          <a:p>
            <a:pPr lvl="3"/>
            <a:r>
              <a:rPr lang="en-US" dirty="0" smtClean="0"/>
              <a:t>Nomads may hire worker to practice sedentary agriculture.</a:t>
            </a:r>
          </a:p>
          <a:p>
            <a:pPr lvl="3"/>
            <a:r>
              <a:rPr lang="en-US" dirty="0" smtClean="0"/>
              <a:t>Some nomads will remain in a place and cultivate the land only when rainfall is abundant.</a:t>
            </a:r>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integrafs1\NMS_Samples\00. TEMP\PPT\Rubenstein\Chapter10\Labeled_Images\TCL_11e_Figure_10_20_L.jpg"/>
          <p:cNvPicPr>
            <a:picLocks noGrp="1" noChangeAspect="1" noChangeArrowheads="1"/>
          </p:cNvPicPr>
          <p:nvPr>
            <p:ph idx="1"/>
          </p:nvPr>
        </p:nvPicPr>
        <p:blipFill>
          <a:blip r:embed="rId3"/>
          <a:srcRect/>
          <a:stretch>
            <a:fillRect/>
          </a:stretch>
        </p:blipFill>
        <p:spPr>
          <a:xfrm>
            <a:off x="660400" y="1141413"/>
            <a:ext cx="7639050" cy="5106987"/>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solidFill>
                  <a:srgbClr val="FFFFFF"/>
                </a:solidFill>
              </a:rPr>
              <a:t>Where is Agriculture Distributed?</a:t>
            </a:r>
          </a:p>
        </p:txBody>
      </p:sp>
      <p:sp>
        <p:nvSpPr>
          <p:cNvPr id="45059" name="Content Placeholder 2"/>
          <p:cNvSpPr>
            <a:spLocks noGrp="1"/>
          </p:cNvSpPr>
          <p:nvPr>
            <p:ph idx="1"/>
          </p:nvPr>
        </p:nvSpPr>
        <p:spPr>
          <a:xfrm>
            <a:off x="381000" y="914400"/>
            <a:ext cx="8534400" cy="5486400"/>
          </a:xfrm>
        </p:spPr>
        <p:txBody>
          <a:bodyPr/>
          <a:lstStyle/>
          <a:p>
            <a:r>
              <a:rPr lang="en-US" sz="3000" dirty="0" smtClean="0"/>
              <a:t>Agriculture in Developing Regions</a:t>
            </a:r>
          </a:p>
          <a:p>
            <a:pPr lvl="1"/>
            <a:r>
              <a:rPr lang="en-US" sz="2600" dirty="0" smtClean="0"/>
              <a:t>Shifting Cultivation</a:t>
            </a:r>
          </a:p>
          <a:p>
            <a:pPr lvl="2"/>
            <a:r>
              <a:rPr lang="en-US" i="1" dirty="0" smtClean="0"/>
              <a:t>Shifting cultivation</a:t>
            </a:r>
            <a:r>
              <a:rPr lang="en-US" dirty="0" smtClean="0"/>
              <a:t> is characterized by two distinctive features:</a:t>
            </a:r>
          </a:p>
          <a:p>
            <a:pPr marL="1714500" lvl="3" indent="-342900">
              <a:buFontTx/>
              <a:buAutoNum type="arabicPeriod"/>
            </a:pPr>
            <a:r>
              <a:rPr lang="en-US" sz="1800" dirty="0" smtClean="0"/>
              <a:t>Farmers clear land for planting by slashing vegetation and burning the debris.</a:t>
            </a:r>
          </a:p>
          <a:p>
            <a:pPr marL="1714500" lvl="3" indent="-342900">
              <a:buFontTx/>
              <a:buAutoNum type="arabicPeriod"/>
            </a:pPr>
            <a:r>
              <a:rPr lang="en-US" sz="1800" dirty="0" smtClean="0"/>
              <a:t>Farmers grow crops on a cleared field for only a few years, until soil nutrients are depleted, and then leave it fallow for many years so the soil can recover.</a:t>
            </a:r>
          </a:p>
          <a:p>
            <a:pPr lvl="4"/>
            <a:r>
              <a:rPr lang="en-US" dirty="0" smtClean="0"/>
              <a:t>Farmers return to a fallow site as few as 6 years </a:t>
            </a:r>
          </a:p>
          <a:p>
            <a:pPr lvl="4">
              <a:buFontTx/>
              <a:buNone/>
            </a:pPr>
            <a:r>
              <a:rPr lang="en-US" dirty="0" smtClean="0"/>
              <a:t>later or as many as 20 years later.</a:t>
            </a:r>
          </a:p>
          <a:p>
            <a:pPr lvl="2"/>
            <a:r>
              <a:rPr lang="en-US" sz="2200" dirty="0" smtClean="0"/>
              <a:t>Land Ownership</a:t>
            </a:r>
          </a:p>
          <a:p>
            <a:pPr marL="1714500" lvl="3" indent="-342900"/>
            <a:r>
              <a:rPr lang="en-US" sz="1800" dirty="0" smtClean="0"/>
              <a:t>Traditionally, land collectively owned by village.</a:t>
            </a:r>
          </a:p>
          <a:p>
            <a:pPr marL="1714500" lvl="3" indent="-342900"/>
            <a:r>
              <a:rPr lang="en-US" sz="1800" dirty="0" smtClean="0"/>
              <a:t>Today, private individuals now own land, especially </a:t>
            </a:r>
          </a:p>
          <a:p>
            <a:pPr marL="1714500" lvl="3" indent="-342900">
              <a:buFontTx/>
              <a:buNone/>
            </a:pPr>
            <a:r>
              <a:rPr lang="en-US" sz="1800" dirty="0" smtClean="0"/>
              <a:t>	in Latin America.</a:t>
            </a:r>
          </a:p>
          <a:p>
            <a:pPr lvl="2"/>
            <a:endParaRPr lang="en-US" dirty="0" smtClean="0"/>
          </a:p>
          <a:p>
            <a:pPr lvl="2">
              <a:buFontTx/>
              <a:buNone/>
            </a:pPr>
            <a:endParaRPr lang="en-US" dirty="0" smtClean="0"/>
          </a:p>
          <a:p>
            <a:pPr lvl="1"/>
            <a:endParaRPr lang="en-US" dirty="0" smtClean="0"/>
          </a:p>
          <a:p>
            <a:pPr marL="1714500" lvl="3" indent="-34290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0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05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integrafs1\NMS_Samples\00. TEMP\PPT\Rubenstein\Chapter10\Labeled_Images\TCL_11e_Figure_10_21_L.jpg"/>
          <p:cNvPicPr>
            <a:picLocks noGrp="1" noChangeAspect="1" noChangeArrowheads="1"/>
          </p:cNvPicPr>
          <p:nvPr>
            <p:ph idx="1"/>
          </p:nvPr>
        </p:nvPicPr>
        <p:blipFill>
          <a:blip r:embed="rId3"/>
          <a:srcRect/>
          <a:stretch>
            <a:fillRect/>
          </a:stretch>
        </p:blipFill>
        <p:spPr>
          <a:xfrm>
            <a:off x="660400" y="1141413"/>
            <a:ext cx="7639050" cy="510698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solidFill>
                  <a:srgbClr val="FFFFFF"/>
                </a:solidFill>
              </a:rPr>
              <a:t>Where is Agriculture Distributed?</a:t>
            </a:r>
          </a:p>
        </p:txBody>
      </p:sp>
      <p:sp>
        <p:nvSpPr>
          <p:cNvPr id="47107" name="Content Placeholder 2"/>
          <p:cNvSpPr>
            <a:spLocks noGrp="1"/>
          </p:cNvSpPr>
          <p:nvPr>
            <p:ph idx="1"/>
          </p:nvPr>
        </p:nvSpPr>
        <p:spPr>
          <a:xfrm>
            <a:off x="365125" y="990600"/>
            <a:ext cx="8229600" cy="5106988"/>
          </a:xfrm>
        </p:spPr>
        <p:txBody>
          <a:bodyPr/>
          <a:lstStyle/>
          <a:p>
            <a:r>
              <a:rPr lang="en-US" sz="3000" dirty="0" smtClean="0"/>
              <a:t>Agriculture in Developing Regions</a:t>
            </a:r>
          </a:p>
          <a:p>
            <a:pPr lvl="1"/>
            <a:r>
              <a:rPr lang="en-US" dirty="0" smtClean="0"/>
              <a:t>Intensive Subsistence Farming</a:t>
            </a:r>
          </a:p>
          <a:p>
            <a:pPr lvl="2"/>
            <a:r>
              <a:rPr lang="en-US" sz="2200" dirty="0" smtClean="0"/>
              <a:t>Feeds most of the ¾ of the world’s people who live in developing countries.</a:t>
            </a:r>
          </a:p>
          <a:p>
            <a:pPr lvl="2"/>
            <a:r>
              <a:rPr lang="en-US" sz="2200" dirty="0" smtClean="0"/>
              <a:t>Farmers work intensively to subsist on a parcel of land.</a:t>
            </a:r>
          </a:p>
          <a:p>
            <a:pPr lvl="3"/>
            <a:r>
              <a:rPr lang="en-US" sz="1800" dirty="0" smtClean="0"/>
              <a:t>Most of the work is done by hand or with animals rather than machines.</a:t>
            </a:r>
          </a:p>
          <a:p>
            <a:pPr lvl="3"/>
            <a:r>
              <a:rPr lang="en-US" sz="1800" dirty="0" smtClean="0"/>
              <a:t>Virtually all available land is used for production.</a:t>
            </a:r>
          </a:p>
          <a:p>
            <a:pPr lvl="3"/>
            <a:r>
              <a:rPr lang="en-US" sz="1800" dirty="0" smtClean="0"/>
              <a:t>Parcels of land are much smaller than elsewhere in world.</a:t>
            </a:r>
          </a:p>
          <a:p>
            <a:pPr lvl="2"/>
            <a:r>
              <a:rPr lang="en-US" sz="2200" dirty="0" smtClean="0"/>
              <a:t>Example </a:t>
            </a:r>
          </a:p>
          <a:p>
            <a:pPr lvl="3"/>
            <a:r>
              <a:rPr lang="en-US" sz="1800" i="1" dirty="0" smtClean="0"/>
              <a:t>Wet rice</a:t>
            </a:r>
            <a:r>
              <a:rPr lang="en-US" sz="1800" dirty="0" smtClean="0"/>
              <a:t>: the process where rice is planted on </a:t>
            </a:r>
            <a:r>
              <a:rPr lang="en-US" sz="1800" dirty="0" err="1" smtClean="0"/>
              <a:t>dryland</a:t>
            </a:r>
            <a:r>
              <a:rPr lang="en-US" sz="1800" dirty="0" smtClean="0"/>
              <a:t> in a nursery and then moved as seedlings to a flooded field to promote growth.</a:t>
            </a:r>
            <a:endParaRPr lang="en-US" sz="1800" i="1"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1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0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10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0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0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0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1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integrafs1\NMS_Samples\00. TEMP\PPT\Rubenstein\Chapter10\Labeled_Images\TCL_11e_Figure_10_24_L.jpg"/>
          <p:cNvPicPr>
            <a:picLocks noGrp="1" noChangeAspect="1" noChangeArrowheads="1"/>
          </p:cNvPicPr>
          <p:nvPr>
            <p:ph idx="1"/>
          </p:nvPr>
        </p:nvPicPr>
        <p:blipFill>
          <a:blip r:embed="rId3"/>
          <a:srcRect/>
          <a:stretch>
            <a:fillRect/>
          </a:stretch>
        </p:blipFill>
        <p:spPr>
          <a:xfrm>
            <a:off x="450850" y="1528763"/>
            <a:ext cx="8229600" cy="433228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solidFill>
                  <a:srgbClr val="FFFFFF"/>
                </a:solidFill>
              </a:rPr>
              <a:t>Where Did Agriculture Originate?</a:t>
            </a:r>
          </a:p>
        </p:txBody>
      </p:sp>
      <p:sp>
        <p:nvSpPr>
          <p:cNvPr id="21507" name="Content Placeholder 2"/>
          <p:cNvSpPr>
            <a:spLocks noGrp="1"/>
          </p:cNvSpPr>
          <p:nvPr>
            <p:ph idx="1"/>
          </p:nvPr>
        </p:nvSpPr>
        <p:spPr>
          <a:xfrm>
            <a:off x="365125" y="990600"/>
            <a:ext cx="8229600" cy="5106988"/>
          </a:xfrm>
        </p:spPr>
        <p:txBody>
          <a:bodyPr/>
          <a:lstStyle/>
          <a:p>
            <a:r>
              <a:rPr lang="en-US" sz="2800" dirty="0" smtClean="0"/>
              <a:t>Invention of Agriculture</a:t>
            </a:r>
          </a:p>
          <a:p>
            <a:pPr lvl="1"/>
            <a:r>
              <a:rPr lang="en-US" dirty="0" smtClean="0"/>
              <a:t>Prior to the advent of agriculture, all humans probably obtained needed food through hunting and gathering.</a:t>
            </a:r>
          </a:p>
          <a:p>
            <a:pPr lvl="1"/>
            <a:r>
              <a:rPr lang="en-US" dirty="0" smtClean="0"/>
              <a:t>Origins of agriculture cannot be documented with certainty, because it began before recorded history.</a:t>
            </a:r>
          </a:p>
          <a:p>
            <a:pPr lvl="1"/>
            <a:r>
              <a:rPr lang="en-US" i="1" dirty="0" smtClean="0"/>
              <a:t>Agriculture</a:t>
            </a:r>
            <a:r>
              <a:rPr lang="en-US" dirty="0" smtClean="0"/>
              <a:t> is deliberate modification of Earth’s surface through cultivation of plants and rearing of animals to obtain sustenance or economic gain.</a:t>
            </a:r>
          </a:p>
          <a:p>
            <a:pPr lvl="1"/>
            <a:endParaRPr lang="en-US" i="1" dirty="0" smtClean="0"/>
          </a:p>
          <a:p>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integrafs1\NMS_Samples\00. TEMP\PPT\Rubenstein\Chapter10\Labeled_Images\TCL_11e_Figure_10_25_L.jpg"/>
          <p:cNvPicPr>
            <a:picLocks noGrp="1" noChangeAspect="1" noChangeArrowheads="1"/>
          </p:cNvPicPr>
          <p:nvPr>
            <p:ph idx="1"/>
          </p:nvPr>
        </p:nvPicPr>
        <p:blipFill>
          <a:blip r:embed="rId3"/>
          <a:srcRect/>
          <a:stretch>
            <a:fillRect/>
          </a:stretch>
        </p:blipFill>
        <p:spPr>
          <a:xfrm>
            <a:off x="815975" y="1141413"/>
            <a:ext cx="7499350" cy="510698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integrafs1\NMS_Samples\00. TEMP\PPT\Rubenstein\Chapter10\Labeled_Images\TCL_11e_Figure_10_26_L.jpg"/>
          <p:cNvPicPr>
            <a:picLocks noGrp="1" noChangeAspect="1" noChangeArrowheads="1"/>
          </p:cNvPicPr>
          <p:nvPr>
            <p:ph idx="1"/>
          </p:nvPr>
        </p:nvPicPr>
        <p:blipFill>
          <a:blip r:embed="rId3"/>
          <a:srcRect/>
          <a:stretch>
            <a:fillRect/>
          </a:stretch>
        </p:blipFill>
        <p:spPr>
          <a:xfrm>
            <a:off x="2624138" y="1036638"/>
            <a:ext cx="3881437" cy="525938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solidFill>
                  <a:srgbClr val="FFFFFF"/>
                </a:solidFill>
              </a:rPr>
              <a:t>Where is Agriculture Distributed?</a:t>
            </a:r>
          </a:p>
        </p:txBody>
      </p:sp>
      <p:sp>
        <p:nvSpPr>
          <p:cNvPr id="51203" name="Content Placeholder 2"/>
          <p:cNvSpPr>
            <a:spLocks noGrp="1"/>
          </p:cNvSpPr>
          <p:nvPr>
            <p:ph idx="1"/>
          </p:nvPr>
        </p:nvSpPr>
        <p:spPr/>
        <p:txBody>
          <a:bodyPr/>
          <a:lstStyle/>
          <a:p>
            <a:r>
              <a:rPr lang="en-US" dirty="0" smtClean="0"/>
              <a:t>Agriculture in Developing Regions</a:t>
            </a:r>
          </a:p>
          <a:p>
            <a:pPr lvl="1"/>
            <a:r>
              <a:rPr lang="en-US" dirty="0" smtClean="0"/>
              <a:t>Intensive Subsistence Farming</a:t>
            </a:r>
          </a:p>
          <a:p>
            <a:pPr lvl="2"/>
            <a:r>
              <a:rPr lang="en-US" dirty="0" smtClean="0"/>
              <a:t>Intensive wet-rice farming is the dominant type of agriculture in the following places:</a:t>
            </a:r>
          </a:p>
          <a:p>
            <a:pPr lvl="3"/>
            <a:r>
              <a:rPr lang="en-US" dirty="0" smtClean="0"/>
              <a:t>Southeastern China</a:t>
            </a:r>
          </a:p>
          <a:p>
            <a:pPr lvl="3"/>
            <a:r>
              <a:rPr lang="en-US" dirty="0" smtClean="0"/>
              <a:t>East India</a:t>
            </a:r>
          </a:p>
          <a:p>
            <a:pPr lvl="3"/>
            <a:r>
              <a:rPr lang="en-US" dirty="0" smtClean="0"/>
              <a:t>Much of Southeast Asia</a:t>
            </a:r>
          </a:p>
          <a:p>
            <a:pPr lvl="2"/>
            <a:r>
              <a:rPr lang="en-US" dirty="0" smtClean="0"/>
              <a:t>Climate prevents farmers from growing wet rice in portions of Asia, especially where summer precipitation levels are too low and winters are too harsh.</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solidFill>
                  <a:srgbClr val="FFFFFF"/>
                </a:solidFill>
              </a:rPr>
              <a:t>Where is Agriculture Distributed?</a:t>
            </a:r>
          </a:p>
        </p:txBody>
      </p:sp>
      <p:sp>
        <p:nvSpPr>
          <p:cNvPr id="52227" name="Content Placeholder 2"/>
          <p:cNvSpPr>
            <a:spLocks noGrp="1"/>
          </p:cNvSpPr>
          <p:nvPr>
            <p:ph idx="1"/>
          </p:nvPr>
        </p:nvSpPr>
        <p:spPr>
          <a:xfrm>
            <a:off x="365125" y="990600"/>
            <a:ext cx="8229600" cy="5410200"/>
          </a:xfrm>
        </p:spPr>
        <p:txBody>
          <a:bodyPr/>
          <a:lstStyle/>
          <a:p>
            <a:r>
              <a:rPr lang="en-US" sz="2800" dirty="0" smtClean="0"/>
              <a:t>Agriculture in Developed Regions</a:t>
            </a:r>
          </a:p>
          <a:p>
            <a:pPr lvl="1"/>
            <a:r>
              <a:rPr lang="en-US" sz="2400" dirty="0" smtClean="0"/>
              <a:t>Commercial agriculture in developed countries can be divided up into six main types:</a:t>
            </a:r>
          </a:p>
          <a:p>
            <a:pPr lvl="2"/>
            <a:r>
              <a:rPr lang="en-US" sz="2200" dirty="0" smtClean="0"/>
              <a:t>Mixed Crop and Livestock Farming</a:t>
            </a:r>
          </a:p>
          <a:p>
            <a:pPr lvl="2"/>
            <a:r>
              <a:rPr lang="en-US" sz="2200" dirty="0" smtClean="0"/>
              <a:t>Dairy Farming</a:t>
            </a:r>
          </a:p>
          <a:p>
            <a:pPr lvl="2"/>
            <a:r>
              <a:rPr lang="en-US" sz="2200" dirty="0" smtClean="0"/>
              <a:t>Commercial Gardening and Fruit Farming</a:t>
            </a:r>
          </a:p>
          <a:p>
            <a:pPr lvl="2"/>
            <a:r>
              <a:rPr lang="en-US" sz="2200" dirty="0" smtClean="0"/>
              <a:t>Grain Farming</a:t>
            </a:r>
          </a:p>
          <a:p>
            <a:pPr lvl="2"/>
            <a:r>
              <a:rPr lang="en-US" sz="2200" dirty="0" smtClean="0"/>
              <a:t>Mediterranean Agriculture</a:t>
            </a:r>
          </a:p>
          <a:p>
            <a:pPr lvl="2"/>
            <a:r>
              <a:rPr lang="en-US" sz="2200" dirty="0" smtClean="0"/>
              <a:t>Livestock Ranching</a:t>
            </a:r>
          </a:p>
          <a:p>
            <a:pPr lvl="1"/>
            <a:r>
              <a:rPr lang="en-US" sz="2400" i="1" dirty="0" smtClean="0"/>
              <a:t>Agribusiness </a:t>
            </a:r>
            <a:r>
              <a:rPr lang="en-US" sz="2400" dirty="0" smtClean="0"/>
              <a:t>is commonly used to refer to these types of farming listed, because the family farm is not an isolated activity but is integrated into a large food-production industry.</a:t>
            </a:r>
            <a:r>
              <a:rPr lang="en-US" sz="2600" i="1" dirty="0" smtClean="0"/>
              <a:t> </a:t>
            </a:r>
          </a:p>
          <a:p>
            <a:pPr marL="1371600" lvl="3" indent="0">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marL="1371600" lvl="3" indent="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2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solidFill>
                  <a:srgbClr val="FFFFFF"/>
                </a:solidFill>
              </a:rPr>
              <a:t>Where is Agriculture Distributed?</a:t>
            </a:r>
          </a:p>
        </p:txBody>
      </p:sp>
      <p:sp>
        <p:nvSpPr>
          <p:cNvPr id="53251" name="Content Placeholder 2"/>
          <p:cNvSpPr>
            <a:spLocks noGrp="1"/>
          </p:cNvSpPr>
          <p:nvPr>
            <p:ph idx="1"/>
          </p:nvPr>
        </p:nvSpPr>
        <p:spPr>
          <a:xfrm>
            <a:off x="365125" y="914400"/>
            <a:ext cx="8229600" cy="5106988"/>
          </a:xfrm>
        </p:spPr>
        <p:txBody>
          <a:bodyPr/>
          <a:lstStyle/>
          <a:p>
            <a:r>
              <a:rPr lang="en-US" sz="3000" dirty="0" smtClean="0"/>
              <a:t>Agriculture in Developed Regions</a:t>
            </a:r>
          </a:p>
          <a:p>
            <a:pPr lvl="1"/>
            <a:r>
              <a:rPr lang="en-US" dirty="0" smtClean="0"/>
              <a:t>Mixed Crop and Livestock Farming</a:t>
            </a:r>
          </a:p>
          <a:p>
            <a:pPr lvl="2"/>
            <a:r>
              <a:rPr lang="en-US" sz="2000" dirty="0" smtClean="0"/>
              <a:t>Most distinctive characteristic is the integration of crops and livestock.</a:t>
            </a:r>
          </a:p>
          <a:p>
            <a:pPr lvl="3"/>
            <a:r>
              <a:rPr lang="en-US" dirty="0" smtClean="0"/>
              <a:t>Most of the crops are fed to animals instead of humans.</a:t>
            </a:r>
          </a:p>
          <a:p>
            <a:pPr lvl="2"/>
            <a:r>
              <a:rPr lang="en-US" sz="2000" dirty="0" smtClean="0"/>
              <a:t>Typical example devotes nearly all land area to growing crops but derives more than ¾ of its income from the sale of animal products. e.g. beef and eggs</a:t>
            </a:r>
          </a:p>
          <a:p>
            <a:pPr lvl="2"/>
            <a:r>
              <a:rPr lang="en-US" sz="2000" dirty="0" smtClean="0"/>
              <a:t>Permits farmers to distribute the workload more evenly through the year, because crops require less attention, aside from planting and harvesting them.</a:t>
            </a:r>
          </a:p>
          <a:p>
            <a:pPr lvl="2"/>
            <a:r>
              <a:rPr lang="en-US" sz="2000" dirty="0" smtClean="0"/>
              <a:t>Typically involves </a:t>
            </a:r>
            <a:r>
              <a:rPr lang="en-US" sz="2000" i="1" dirty="0" smtClean="0"/>
              <a:t>crop rotation</a:t>
            </a:r>
            <a:r>
              <a:rPr lang="en-US" sz="2000" dirty="0" smtClean="0"/>
              <a:t>, practice of rotating use of different fields from crop to crop each year to avoid exhausting the soil.</a:t>
            </a:r>
            <a:endParaRPr lang="en-US" sz="2000" i="1" dirty="0" smtClean="0"/>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integrafs1\NMS_Samples\00. TEMP\PPT\Rubenstein\Chapter10\Labeled_Images\TCL_11e_Figure_10_34_L.jpg"/>
          <p:cNvPicPr>
            <a:picLocks noGrp="1" noChangeAspect="1" noChangeArrowheads="1"/>
          </p:cNvPicPr>
          <p:nvPr>
            <p:ph idx="1"/>
          </p:nvPr>
        </p:nvPicPr>
        <p:blipFill>
          <a:blip r:embed="rId3"/>
          <a:srcRect/>
          <a:stretch>
            <a:fillRect/>
          </a:stretch>
        </p:blipFill>
        <p:spPr>
          <a:xfrm>
            <a:off x="730250" y="1141413"/>
            <a:ext cx="7670800" cy="5106987"/>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solidFill>
                  <a:srgbClr val="FFFFFF"/>
                </a:solidFill>
              </a:rPr>
              <a:t>Where is Agriculture Distributed?</a:t>
            </a:r>
          </a:p>
        </p:txBody>
      </p:sp>
      <p:sp>
        <p:nvSpPr>
          <p:cNvPr id="55299" name="Content Placeholder 2"/>
          <p:cNvSpPr>
            <a:spLocks noGrp="1"/>
          </p:cNvSpPr>
          <p:nvPr>
            <p:ph idx="1"/>
          </p:nvPr>
        </p:nvSpPr>
        <p:spPr>
          <a:xfrm>
            <a:off x="365125" y="914400"/>
            <a:ext cx="8229600" cy="5106988"/>
          </a:xfrm>
        </p:spPr>
        <p:txBody>
          <a:bodyPr/>
          <a:lstStyle/>
          <a:p>
            <a:r>
              <a:rPr lang="en-US" sz="3000" dirty="0" smtClean="0"/>
              <a:t>Agriculture in Developed Regions</a:t>
            </a:r>
          </a:p>
          <a:p>
            <a:pPr lvl="1"/>
            <a:r>
              <a:rPr lang="en-US" dirty="0" smtClean="0"/>
              <a:t>Dairy Farming</a:t>
            </a:r>
          </a:p>
          <a:p>
            <a:pPr lvl="2"/>
            <a:r>
              <a:rPr lang="en-US" sz="2000" dirty="0" smtClean="0"/>
              <a:t>Most important type of commercial agriculture in the first ring outside the large cities because of transportation factors.</a:t>
            </a:r>
          </a:p>
          <a:p>
            <a:pPr lvl="2"/>
            <a:r>
              <a:rPr lang="en-US" sz="2000" dirty="0" smtClean="0"/>
              <a:t>Ring surrounding a city from which milk can be supplied is known as the </a:t>
            </a:r>
            <a:r>
              <a:rPr lang="en-US" sz="2000" i="1" dirty="0" err="1" smtClean="0"/>
              <a:t>milkshed</a:t>
            </a:r>
            <a:r>
              <a:rPr lang="en-US" sz="2000" i="1" dirty="0" smtClean="0"/>
              <a:t>.</a:t>
            </a:r>
            <a:r>
              <a:rPr lang="en-US" sz="2000" dirty="0" smtClean="0"/>
              <a:t>	</a:t>
            </a:r>
          </a:p>
          <a:p>
            <a:pPr lvl="3"/>
            <a:r>
              <a:rPr lang="en-US" dirty="0" smtClean="0"/>
              <a:t>Advancements in modes of transportation have increased the radius of </a:t>
            </a:r>
            <a:r>
              <a:rPr lang="en-US" dirty="0" err="1" smtClean="0"/>
              <a:t>milksheds</a:t>
            </a:r>
            <a:r>
              <a:rPr lang="en-US" dirty="0" smtClean="0"/>
              <a:t> to 500 km. (300 mi.)</a:t>
            </a:r>
          </a:p>
          <a:p>
            <a:pPr lvl="2"/>
            <a:r>
              <a:rPr lang="en-US" dirty="0" smtClean="0"/>
              <a:t>Process</a:t>
            </a:r>
          </a:p>
          <a:p>
            <a:pPr lvl="3"/>
            <a:r>
              <a:rPr lang="en-US" dirty="0" smtClean="0"/>
              <a:t>Dairy farmers typically sell their milk to wholesalers who later distribute it to retailers.</a:t>
            </a:r>
          </a:p>
          <a:p>
            <a:pPr lvl="3"/>
            <a:r>
              <a:rPr lang="en-US" dirty="0" smtClean="0"/>
              <a:t>Retailers then sell it to consumers in shops or at home.</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299">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3"/>
          <p:cNvPicPr>
            <a:picLocks noGrp="1" noChangeAspect="1"/>
          </p:cNvPicPr>
          <p:nvPr>
            <p:ph idx="1"/>
          </p:nvPr>
        </p:nvPicPr>
        <p:blipFill>
          <a:blip r:embed="rId3"/>
          <a:srcRect/>
          <a:stretch>
            <a:fillRect/>
          </a:stretch>
        </p:blipFill>
        <p:spPr>
          <a:xfrm>
            <a:off x="196850" y="1408113"/>
            <a:ext cx="8718550" cy="4573587"/>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solidFill>
                  <a:srgbClr val="FFFFFF"/>
                </a:solidFill>
              </a:rPr>
              <a:t>Where is Agriculture Distributed?</a:t>
            </a:r>
          </a:p>
        </p:txBody>
      </p:sp>
      <p:sp>
        <p:nvSpPr>
          <p:cNvPr id="57347" name="Content Placeholder 2"/>
          <p:cNvSpPr>
            <a:spLocks noGrp="1"/>
          </p:cNvSpPr>
          <p:nvPr>
            <p:ph idx="1"/>
          </p:nvPr>
        </p:nvSpPr>
        <p:spPr>
          <a:xfrm>
            <a:off x="381000" y="989013"/>
            <a:ext cx="8720138" cy="5411787"/>
          </a:xfrm>
        </p:spPr>
        <p:txBody>
          <a:bodyPr/>
          <a:lstStyle/>
          <a:p>
            <a:r>
              <a:rPr lang="en-US" sz="3000" dirty="0" smtClean="0"/>
              <a:t>Agriculture in Developed Regions</a:t>
            </a:r>
          </a:p>
          <a:p>
            <a:pPr lvl="1"/>
            <a:r>
              <a:rPr lang="en-US" dirty="0" smtClean="0"/>
              <a:t>Commercial Gardening and Fruit Farming</a:t>
            </a:r>
          </a:p>
          <a:p>
            <a:pPr lvl="2"/>
            <a:r>
              <a:rPr lang="en-US" dirty="0" smtClean="0"/>
              <a:t>Predominant type of farming in southeastern U.S.</a:t>
            </a:r>
          </a:p>
          <a:p>
            <a:pPr lvl="2"/>
            <a:r>
              <a:rPr lang="en-US" dirty="0" smtClean="0"/>
              <a:t>Commonly referred to as </a:t>
            </a:r>
            <a:r>
              <a:rPr lang="en-US" i="1" dirty="0" smtClean="0"/>
              <a:t>truck farming</a:t>
            </a:r>
            <a:r>
              <a:rPr lang="en-US" dirty="0" smtClean="0"/>
              <a:t> from the Middle English word, truck, meaning “bartering” or “exchange of commodities.” </a:t>
            </a:r>
          </a:p>
          <a:p>
            <a:pPr lvl="2"/>
            <a:r>
              <a:rPr lang="en-US" dirty="0" smtClean="0"/>
              <a:t>Grow many of the following fruits and vegetables that consumers in developed countries demand:</a:t>
            </a:r>
          </a:p>
          <a:p>
            <a:pPr lvl="3"/>
            <a:r>
              <a:rPr lang="en-US" sz="1800" dirty="0" smtClean="0"/>
              <a:t>Apples</a:t>
            </a:r>
          </a:p>
          <a:p>
            <a:pPr lvl="3"/>
            <a:r>
              <a:rPr lang="en-US" sz="1800" dirty="0" smtClean="0"/>
              <a:t>Asparagus</a:t>
            </a:r>
          </a:p>
          <a:p>
            <a:pPr lvl="3"/>
            <a:r>
              <a:rPr lang="en-US" sz="1800" dirty="0" smtClean="0"/>
              <a:t>Cherries</a:t>
            </a:r>
          </a:p>
          <a:p>
            <a:pPr lvl="3"/>
            <a:r>
              <a:rPr lang="en-US" sz="1800" dirty="0" smtClean="0"/>
              <a:t>Lettuce</a:t>
            </a:r>
          </a:p>
          <a:p>
            <a:pPr lvl="3"/>
            <a:r>
              <a:rPr lang="en-US" sz="1800" dirty="0" smtClean="0"/>
              <a:t>Mushrooms</a:t>
            </a:r>
          </a:p>
          <a:p>
            <a:pPr lvl="3"/>
            <a:r>
              <a:rPr lang="en-US" sz="1800" dirty="0" smtClean="0"/>
              <a:t>Potatoes</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4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347">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3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solidFill>
                  <a:srgbClr val="FFFFFF"/>
                </a:solidFill>
              </a:rPr>
              <a:t>Where is Agriculture Distributed?</a:t>
            </a:r>
          </a:p>
        </p:txBody>
      </p:sp>
      <p:sp>
        <p:nvSpPr>
          <p:cNvPr id="58371" name="Content Placeholder 2"/>
          <p:cNvSpPr>
            <a:spLocks noGrp="1"/>
          </p:cNvSpPr>
          <p:nvPr>
            <p:ph idx="1"/>
          </p:nvPr>
        </p:nvSpPr>
        <p:spPr>
          <a:xfrm>
            <a:off x="365125" y="990600"/>
            <a:ext cx="8229600" cy="5106988"/>
          </a:xfrm>
        </p:spPr>
        <p:txBody>
          <a:bodyPr/>
          <a:lstStyle/>
          <a:p>
            <a:r>
              <a:rPr lang="en-US" dirty="0" smtClean="0"/>
              <a:t>Agriculture in Developed Regions</a:t>
            </a:r>
          </a:p>
          <a:p>
            <a:pPr lvl="1"/>
            <a:r>
              <a:rPr lang="en-US" dirty="0" smtClean="0"/>
              <a:t>Commercial Gardening and Fruit Farming</a:t>
            </a:r>
          </a:p>
          <a:p>
            <a:pPr lvl="2"/>
            <a:r>
              <a:rPr lang="en-US" dirty="0" smtClean="0"/>
              <a:t>Some of the fruits and vegetables are sold fresh to consumers, but most are sold to large processors for canning or freezing.</a:t>
            </a:r>
          </a:p>
          <a:p>
            <a:pPr lvl="2"/>
            <a:r>
              <a:rPr lang="en-US" dirty="0" smtClean="0"/>
              <a:t>Truck farms are highly efficient large-scale operations that take full advantage of machines at all stages of the growing process.</a:t>
            </a:r>
          </a:p>
          <a:p>
            <a:pPr lvl="2"/>
            <a:r>
              <a:rPr lang="en-US" dirty="0" smtClean="0"/>
              <a:t>Labor costs are kept down by hiring migrant farm workers.</a:t>
            </a:r>
          </a:p>
          <a:p>
            <a:pPr lvl="2"/>
            <a:r>
              <a:rPr lang="en-US" dirty="0" smtClean="0"/>
              <a:t>Specialization in a few crops is common.</a:t>
            </a:r>
          </a:p>
          <a:p>
            <a:pPr marL="1371600" lvl="3" indent="0">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marL="1371600" lvl="3" indent="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solidFill>
                  <a:srgbClr val="FFFFFF"/>
                </a:solidFill>
              </a:rPr>
              <a:t>Where Did Agriculture Originate?</a:t>
            </a:r>
          </a:p>
        </p:txBody>
      </p:sp>
      <p:sp>
        <p:nvSpPr>
          <p:cNvPr id="22531" name="Content Placeholder 2"/>
          <p:cNvSpPr>
            <a:spLocks noGrp="1"/>
          </p:cNvSpPr>
          <p:nvPr>
            <p:ph idx="1"/>
          </p:nvPr>
        </p:nvSpPr>
        <p:spPr>
          <a:xfrm>
            <a:off x="365125" y="989013"/>
            <a:ext cx="8229600" cy="5106987"/>
          </a:xfrm>
        </p:spPr>
        <p:txBody>
          <a:bodyPr/>
          <a:lstStyle/>
          <a:p>
            <a:r>
              <a:rPr lang="en-US" dirty="0" smtClean="0"/>
              <a:t>Agricultural Revolution</a:t>
            </a:r>
          </a:p>
          <a:p>
            <a:pPr lvl="1"/>
            <a:r>
              <a:rPr lang="en-US" dirty="0" smtClean="0"/>
              <a:t>The time when humans first domesticated plants and animals and no longer relied entirely on hunting and gathering was known as the </a:t>
            </a:r>
            <a:r>
              <a:rPr lang="en-US" i="1" dirty="0" smtClean="0"/>
              <a:t>agricultural revolution.</a:t>
            </a:r>
          </a:p>
          <a:p>
            <a:pPr lvl="1"/>
            <a:r>
              <a:rPr lang="en-US" dirty="0" smtClean="0"/>
              <a:t>Agriculture originated in multiple hearths around the world:</a:t>
            </a:r>
          </a:p>
          <a:p>
            <a:pPr lvl="2"/>
            <a:r>
              <a:rPr lang="en-US" dirty="0" smtClean="0"/>
              <a:t>Crop Hearths:</a:t>
            </a:r>
          </a:p>
          <a:p>
            <a:pPr lvl="3"/>
            <a:r>
              <a:rPr lang="en-US" dirty="0" smtClean="0"/>
              <a:t>Southwest Asia:</a:t>
            </a:r>
          </a:p>
          <a:p>
            <a:pPr lvl="4"/>
            <a:r>
              <a:rPr lang="en-US" dirty="0" smtClean="0"/>
              <a:t>Early crops: barley, wheat, lentil, and olive.</a:t>
            </a:r>
          </a:p>
          <a:p>
            <a:pPr lvl="3"/>
            <a:r>
              <a:rPr lang="en-US" dirty="0" smtClean="0"/>
              <a:t>East Asia:</a:t>
            </a:r>
          </a:p>
          <a:p>
            <a:pPr lvl="4"/>
            <a:r>
              <a:rPr lang="en-US" dirty="0" smtClean="0"/>
              <a:t>Early crops: Rice and millet.</a:t>
            </a:r>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solidFill>
                  <a:srgbClr val="FFFFFF"/>
                </a:solidFill>
              </a:rPr>
              <a:t>Where is Agriculture Distributed?</a:t>
            </a:r>
          </a:p>
        </p:txBody>
      </p:sp>
      <p:sp>
        <p:nvSpPr>
          <p:cNvPr id="59395" name="Content Placeholder 2"/>
          <p:cNvSpPr>
            <a:spLocks noGrp="1"/>
          </p:cNvSpPr>
          <p:nvPr>
            <p:ph idx="1"/>
          </p:nvPr>
        </p:nvSpPr>
        <p:spPr/>
        <p:txBody>
          <a:bodyPr/>
          <a:lstStyle/>
          <a:p>
            <a:r>
              <a:rPr lang="en-US" dirty="0" smtClean="0"/>
              <a:t>Agriculture in Developed Regions</a:t>
            </a:r>
          </a:p>
          <a:p>
            <a:pPr lvl="1"/>
            <a:r>
              <a:rPr lang="en-US" dirty="0" smtClean="0"/>
              <a:t>Grain Farming</a:t>
            </a:r>
          </a:p>
          <a:p>
            <a:pPr lvl="2"/>
            <a:r>
              <a:rPr lang="en-US" dirty="0" smtClean="0"/>
              <a:t>Distinguished from mixed crop and livestock farming, because crops are grown primarily for human consumption.</a:t>
            </a:r>
          </a:p>
          <a:p>
            <a:pPr lvl="2"/>
            <a:r>
              <a:rPr lang="en-US" dirty="0" smtClean="0"/>
              <a:t>Farms sell their output to manufacturers of food products, such as breakfast cereals and bread.</a:t>
            </a:r>
          </a:p>
          <a:p>
            <a:pPr lvl="2"/>
            <a:r>
              <a:rPr lang="en-US" dirty="0" smtClean="0"/>
              <a:t>Characteristics of a Typical Grain Farm</a:t>
            </a:r>
          </a:p>
          <a:p>
            <a:pPr lvl="3"/>
            <a:r>
              <a:rPr lang="en-US" dirty="0" smtClean="0"/>
              <a:t>Heavily mechanized</a:t>
            </a:r>
          </a:p>
          <a:p>
            <a:pPr lvl="3"/>
            <a:r>
              <a:rPr lang="en-US" dirty="0" smtClean="0"/>
              <a:t>Farms large in areal extent</a:t>
            </a:r>
          </a:p>
          <a:p>
            <a:pPr lvl="3"/>
            <a:r>
              <a:rPr lang="en-US" dirty="0" smtClean="0"/>
              <a:t>Oriented to consumer preferences</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39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39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3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solidFill>
                  <a:srgbClr val="FFFFFF"/>
                </a:solidFill>
              </a:rPr>
              <a:t>Where is Agriculture Distributed?</a:t>
            </a:r>
          </a:p>
        </p:txBody>
      </p:sp>
      <p:sp>
        <p:nvSpPr>
          <p:cNvPr id="60419" name="Content Placeholder 2"/>
          <p:cNvSpPr>
            <a:spLocks noGrp="1"/>
          </p:cNvSpPr>
          <p:nvPr>
            <p:ph idx="1"/>
          </p:nvPr>
        </p:nvSpPr>
        <p:spPr>
          <a:xfrm>
            <a:off x="381000" y="989013"/>
            <a:ext cx="8305800" cy="5335587"/>
          </a:xfrm>
        </p:spPr>
        <p:txBody>
          <a:bodyPr/>
          <a:lstStyle/>
          <a:p>
            <a:r>
              <a:rPr lang="en-US" sz="3000" dirty="0" smtClean="0"/>
              <a:t>Agriculture in Developed Regions</a:t>
            </a:r>
          </a:p>
          <a:p>
            <a:pPr lvl="1"/>
            <a:r>
              <a:rPr lang="en-US" dirty="0" smtClean="0"/>
              <a:t>Mediterranean Agriculture</a:t>
            </a:r>
          </a:p>
          <a:p>
            <a:pPr lvl="2"/>
            <a:r>
              <a:rPr lang="en-US" sz="2200" dirty="0" smtClean="0"/>
              <a:t>Every site practicing this form of agriculture borders a sea, and most are on west coasts of continents.</a:t>
            </a:r>
          </a:p>
          <a:p>
            <a:pPr lvl="3"/>
            <a:r>
              <a:rPr lang="en-US" sz="1800" dirty="0" smtClean="0"/>
              <a:t>Prevailing sea winds provide moisture and moderate the winter temperatures</a:t>
            </a:r>
            <a:r>
              <a:rPr lang="en-US" dirty="0" smtClean="0"/>
              <a:t>.</a:t>
            </a:r>
          </a:p>
          <a:p>
            <a:pPr lvl="2"/>
            <a:r>
              <a:rPr lang="en-US" sz="2200" dirty="0" smtClean="0"/>
              <a:t>Farmers derive a smaller percentage of income from animal products.</a:t>
            </a:r>
          </a:p>
          <a:p>
            <a:pPr lvl="2"/>
            <a:r>
              <a:rPr lang="en-US" sz="2200" dirty="0" smtClean="0"/>
              <a:t>Most crops are grown for human consumption.</a:t>
            </a:r>
          </a:p>
          <a:p>
            <a:pPr lvl="3"/>
            <a:r>
              <a:rPr lang="en-US" sz="1800" i="1" dirty="0" smtClean="0"/>
              <a:t>Horticulture,</a:t>
            </a:r>
            <a:r>
              <a:rPr lang="en-US" sz="1800" dirty="0" smtClean="0"/>
              <a:t> which is the growing of fruits, vegetables, and flowers, and tree crops form the commercial base.</a:t>
            </a:r>
          </a:p>
          <a:p>
            <a:pPr lvl="2"/>
            <a:r>
              <a:rPr lang="en-US" sz="2200" dirty="0" smtClean="0"/>
              <a:t>Along the Mediterranean Sea, olives and grapes are two most important cash crops.</a:t>
            </a:r>
          </a:p>
          <a:p>
            <a:pPr lvl="3"/>
            <a:r>
              <a:rPr lang="en-US" sz="1800" dirty="0" smtClean="0"/>
              <a:t>Approximately half of the land here is used to grow cereals.</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4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integrafs1\NMS_Samples\00. TEMP\PPT\Rubenstein\Chapter10\Labeled_Images\TCL_11e_Figure_10_41_L.jpg"/>
          <p:cNvPicPr>
            <a:picLocks noGrp="1" noChangeAspect="1" noChangeArrowheads="1"/>
          </p:cNvPicPr>
          <p:nvPr>
            <p:ph idx="1"/>
          </p:nvPr>
        </p:nvPicPr>
        <p:blipFill>
          <a:blip r:embed="rId3"/>
          <a:srcRect/>
          <a:stretch>
            <a:fillRect/>
          </a:stretch>
        </p:blipFill>
        <p:spPr>
          <a:xfrm>
            <a:off x="304800" y="685800"/>
            <a:ext cx="5067300" cy="5106987"/>
          </a:xfrm>
        </p:spPr>
      </p:pic>
      <p:sp>
        <p:nvSpPr>
          <p:cNvPr id="3" name="TextBox 2"/>
          <p:cNvSpPr txBox="1"/>
          <p:nvPr/>
        </p:nvSpPr>
        <p:spPr>
          <a:xfrm>
            <a:off x="685800" y="5791200"/>
            <a:ext cx="2819400" cy="400110"/>
          </a:xfrm>
          <a:prstGeom prst="rect">
            <a:avLst/>
          </a:prstGeom>
          <a:noFill/>
        </p:spPr>
        <p:txBody>
          <a:bodyPr wrap="square" rtlCol="0">
            <a:spAutoFit/>
          </a:bodyPr>
          <a:lstStyle/>
          <a:p>
            <a:r>
              <a:rPr lang="en-US" sz="2000" dirty="0" smtClean="0"/>
              <a:t>Olive farm in Greece.</a:t>
            </a:r>
          </a:p>
        </p:txBody>
      </p:sp>
      <p:sp>
        <p:nvSpPr>
          <p:cNvPr id="4" name="TextBox 3"/>
          <p:cNvSpPr txBox="1"/>
          <p:nvPr/>
        </p:nvSpPr>
        <p:spPr>
          <a:xfrm>
            <a:off x="5410200" y="1524000"/>
            <a:ext cx="2819400" cy="1631216"/>
          </a:xfrm>
          <a:prstGeom prst="rect">
            <a:avLst/>
          </a:prstGeom>
          <a:noFill/>
        </p:spPr>
        <p:txBody>
          <a:bodyPr wrap="square" rtlCol="0">
            <a:spAutoFit/>
          </a:bodyPr>
          <a:lstStyle/>
          <a:p>
            <a:r>
              <a:rPr lang="en-US" sz="2000" dirty="0" smtClean="0"/>
              <a:t>Nearly all olives are produced in countries that border the Mediterranean Sea or have similar climates.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solidFill>
                  <a:srgbClr val="FFFFFF"/>
                </a:solidFill>
              </a:rPr>
              <a:t>Where is Agriculture Distributed?</a:t>
            </a:r>
          </a:p>
        </p:txBody>
      </p:sp>
      <p:sp>
        <p:nvSpPr>
          <p:cNvPr id="62467" name="Content Placeholder 2"/>
          <p:cNvSpPr>
            <a:spLocks noGrp="1"/>
          </p:cNvSpPr>
          <p:nvPr>
            <p:ph idx="1"/>
          </p:nvPr>
        </p:nvSpPr>
        <p:spPr>
          <a:xfrm>
            <a:off x="365125" y="914400"/>
            <a:ext cx="8718550" cy="5410200"/>
          </a:xfrm>
        </p:spPr>
        <p:txBody>
          <a:bodyPr/>
          <a:lstStyle/>
          <a:p>
            <a:r>
              <a:rPr lang="en-US" dirty="0" smtClean="0"/>
              <a:t>Agriculture in Developed Regions</a:t>
            </a:r>
          </a:p>
          <a:p>
            <a:pPr lvl="1"/>
            <a:r>
              <a:rPr lang="en-US" dirty="0" smtClean="0"/>
              <a:t>Livestock Ranching</a:t>
            </a:r>
          </a:p>
          <a:p>
            <a:pPr lvl="2"/>
            <a:r>
              <a:rPr lang="en-US" sz="2200" i="1" dirty="0" smtClean="0"/>
              <a:t>Ranching</a:t>
            </a:r>
            <a:r>
              <a:rPr lang="en-US" sz="2200" dirty="0" smtClean="0"/>
              <a:t> is the commercial grazing of livestock over an extensive area.</a:t>
            </a:r>
          </a:p>
          <a:p>
            <a:pPr lvl="2"/>
            <a:r>
              <a:rPr lang="en-US" sz="2200" dirty="0" smtClean="0"/>
              <a:t>Well suited for semiarid or arid land</a:t>
            </a:r>
          </a:p>
          <a:p>
            <a:pPr lvl="2"/>
            <a:r>
              <a:rPr lang="en-US" sz="2200" dirty="0" smtClean="0"/>
              <a:t>Practiced in developed countries where vegetation is too sparse and soil too poor to support crops.</a:t>
            </a:r>
          </a:p>
          <a:p>
            <a:pPr lvl="2"/>
            <a:r>
              <a:rPr lang="en-US" sz="2200" dirty="0" smtClean="0"/>
              <a:t>Historically, ranchers sought to move their cattle from Texas to Chicago, because the cattle were worth more money farther north.</a:t>
            </a:r>
          </a:p>
          <a:p>
            <a:pPr lvl="2"/>
            <a:r>
              <a:rPr lang="en-US" sz="2200" dirty="0" smtClean="0"/>
              <a:t>Today, ranching has become part of the meat-processing industry where new methods of breeding and sources of water and feed are embraced.</a:t>
            </a:r>
          </a:p>
          <a:p>
            <a:pPr marL="1371600" lvl="3" indent="0">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marL="1371600" lvl="3" indent="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4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integrafs1\NMS_Samples\00. TEMP\PPT\Rubenstein\Chapter10\Labeled_Images\TCL_11e_Figure_10_42_L.jpg"/>
          <p:cNvPicPr>
            <a:picLocks noGrp="1" noChangeAspect="1" noChangeArrowheads="1"/>
          </p:cNvPicPr>
          <p:nvPr>
            <p:ph idx="1"/>
          </p:nvPr>
        </p:nvPicPr>
        <p:blipFill>
          <a:blip r:embed="rId3"/>
          <a:srcRect/>
          <a:stretch>
            <a:fillRect/>
          </a:stretch>
        </p:blipFill>
        <p:spPr>
          <a:xfrm>
            <a:off x="661988" y="1141413"/>
            <a:ext cx="7635875" cy="510698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ntegrafs1\NMS_Samples\00. TEMP\PPT\Rubenstein\Chapter10\Labeled_Images\TCL_11e_Figure_10_43_L.jpg"/>
          <p:cNvPicPr>
            <a:picLocks noGrp="1" noChangeAspect="1" noChangeArrowheads="1"/>
          </p:cNvPicPr>
          <p:nvPr>
            <p:ph idx="1"/>
          </p:nvPr>
        </p:nvPicPr>
        <p:blipFill>
          <a:blip r:embed="rId3"/>
          <a:srcRect/>
          <a:stretch>
            <a:fillRect/>
          </a:stretch>
        </p:blipFill>
        <p:spPr>
          <a:xfrm>
            <a:off x="762000" y="762000"/>
            <a:ext cx="3657600" cy="5669870"/>
          </a:xfrm>
        </p:spPr>
      </p:pic>
      <p:sp>
        <p:nvSpPr>
          <p:cNvPr id="3" name="TextBox 2"/>
          <p:cNvSpPr txBox="1"/>
          <p:nvPr/>
        </p:nvSpPr>
        <p:spPr>
          <a:xfrm>
            <a:off x="4800600" y="2438400"/>
            <a:ext cx="3429000" cy="1631216"/>
          </a:xfrm>
          <a:prstGeom prst="rect">
            <a:avLst/>
          </a:prstGeom>
          <a:noFill/>
        </p:spPr>
        <p:txBody>
          <a:bodyPr wrap="square" rtlCol="0">
            <a:spAutoFit/>
          </a:bodyPr>
          <a:lstStyle/>
          <a:p>
            <a:r>
              <a:rPr lang="en-US" sz="2000" dirty="0" smtClean="0"/>
              <a:t>The Chisholm Trail was used to move cattle from Texas to railroad stations in Kansas during the 1860s &amp; 1870s.</a:t>
            </a:r>
          </a:p>
        </p:txBody>
      </p:sp>
      <p:sp>
        <p:nvSpPr>
          <p:cNvPr id="4" name="TextBox 3"/>
          <p:cNvSpPr txBox="1"/>
          <p:nvPr/>
        </p:nvSpPr>
        <p:spPr>
          <a:xfrm>
            <a:off x="0" y="228600"/>
            <a:ext cx="9144000" cy="400110"/>
          </a:xfrm>
          <a:prstGeom prst="rect">
            <a:avLst/>
          </a:prstGeom>
          <a:noFill/>
        </p:spPr>
        <p:txBody>
          <a:bodyPr wrap="square" rtlCol="0">
            <a:spAutoFit/>
          </a:bodyPr>
          <a:lstStyle/>
          <a:p>
            <a:pPr algn="ctr"/>
            <a:r>
              <a:rPr lang="en-US" sz="2000" b="1" dirty="0" smtClean="0">
                <a:solidFill>
                  <a:schemeClr val="bg1"/>
                </a:solidFill>
              </a:rPr>
              <a:t>The Chisholm Trail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integrafs1\NMS_Samples\00. TEMP\PPT\Rubenstein\Chapter10\Labeled_Images\TCL_11e_Figure_10_44_L.jpg"/>
          <p:cNvPicPr>
            <a:picLocks noGrp="1" noChangeAspect="1" noChangeArrowheads="1"/>
          </p:cNvPicPr>
          <p:nvPr>
            <p:ph idx="1"/>
          </p:nvPr>
        </p:nvPicPr>
        <p:blipFill>
          <a:blip r:embed="rId3"/>
          <a:srcRect/>
          <a:stretch>
            <a:fillRect/>
          </a:stretch>
        </p:blipFill>
        <p:spPr>
          <a:xfrm>
            <a:off x="450850" y="1544638"/>
            <a:ext cx="8229600" cy="4300537"/>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66563" name="Content Placeholder 2"/>
          <p:cNvSpPr>
            <a:spLocks noGrp="1"/>
          </p:cNvSpPr>
          <p:nvPr>
            <p:ph idx="4294967295"/>
          </p:nvPr>
        </p:nvSpPr>
        <p:spPr>
          <a:xfrm>
            <a:off x="381000" y="1370013"/>
            <a:ext cx="8229600" cy="5106987"/>
          </a:xfrm>
        </p:spPr>
        <p:txBody>
          <a:bodyPr/>
          <a:lstStyle/>
          <a:p>
            <a:r>
              <a:rPr lang="en-US" sz="3000" dirty="0" smtClean="0"/>
              <a:t>Challenges for Farmers in Developing Countries</a:t>
            </a:r>
          </a:p>
          <a:p>
            <a:pPr lvl="1"/>
            <a:r>
              <a:rPr lang="en-US" dirty="0" smtClean="0"/>
              <a:t>Subsistence farmers must feed an increasing number of people because of rapid population growth in developing countries.</a:t>
            </a:r>
          </a:p>
          <a:p>
            <a:pPr lvl="2"/>
            <a:r>
              <a:rPr lang="en-US" sz="2600" dirty="0" smtClean="0"/>
              <a:t>Food supply increased through intensification of production via new farming methods and leaving land fallow for shorter periods of time.</a:t>
            </a:r>
          </a:p>
          <a:p>
            <a:pPr marL="1371600" lvl="3" indent="0">
              <a:buFontTx/>
              <a:buNone/>
            </a:pPr>
            <a:endParaRPr lang="en-US" sz="3000" dirty="0" smtClean="0"/>
          </a:p>
          <a:p>
            <a:pPr lvl="2"/>
            <a:endParaRPr lang="en-US" sz="3000" dirty="0" smtClean="0"/>
          </a:p>
          <a:p>
            <a:pPr lvl="2"/>
            <a:endParaRPr lang="en-US" sz="3000" dirty="0" smtClean="0"/>
          </a:p>
          <a:p>
            <a:pPr lvl="2">
              <a:buFontTx/>
              <a:buNone/>
            </a:pPr>
            <a:endParaRPr lang="en-US" sz="3000" dirty="0" smtClean="0"/>
          </a:p>
          <a:p>
            <a:pPr lvl="1"/>
            <a:endParaRPr lang="en-US" sz="3000" dirty="0" smtClean="0"/>
          </a:p>
          <a:p>
            <a:pPr marL="1371600" lvl="3" indent="0">
              <a:buFontTx/>
              <a:buNone/>
            </a:pPr>
            <a:endParaRPr lang="en-US" sz="3000" dirty="0" smtClean="0"/>
          </a:p>
          <a:p>
            <a:pPr lvl="2"/>
            <a:endParaRPr lang="en-US" sz="3000" dirty="0" smtClean="0"/>
          </a:p>
          <a:p>
            <a:endParaRPr lang="en-US" sz="3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integrafs1\NMS_Samples\00. TEMP\PPT\Rubenstein\Chapter10\Labeled_Images\TCL_11e_Figure_10_45_L.jpg"/>
          <p:cNvPicPr>
            <a:picLocks noGrp="1" noChangeAspect="1" noChangeArrowheads="1"/>
          </p:cNvPicPr>
          <p:nvPr>
            <p:ph idx="1"/>
          </p:nvPr>
        </p:nvPicPr>
        <p:blipFill>
          <a:blip r:embed="rId3"/>
          <a:srcRect/>
          <a:stretch>
            <a:fillRect/>
          </a:stretch>
        </p:blipFill>
        <p:spPr>
          <a:xfrm>
            <a:off x="609600" y="1143000"/>
            <a:ext cx="3511550" cy="5106987"/>
          </a:xfrm>
        </p:spPr>
      </p:pic>
      <p:sp>
        <p:nvSpPr>
          <p:cNvPr id="3" name="TextBox 2"/>
          <p:cNvSpPr txBox="1"/>
          <p:nvPr/>
        </p:nvSpPr>
        <p:spPr>
          <a:xfrm>
            <a:off x="4191000" y="838200"/>
            <a:ext cx="2819400" cy="1323439"/>
          </a:xfrm>
          <a:prstGeom prst="rect">
            <a:avLst/>
          </a:prstGeom>
          <a:noFill/>
        </p:spPr>
        <p:txBody>
          <a:bodyPr wrap="square" rtlCol="0">
            <a:spAutoFit/>
          </a:bodyPr>
          <a:lstStyle/>
          <a:p>
            <a:r>
              <a:rPr lang="en-US" sz="2000" dirty="0" smtClean="0"/>
              <a:t>Hillsides in Bhutan are terraced into fields for intensive planting of rice.</a:t>
            </a:r>
          </a:p>
        </p:txBody>
      </p:sp>
      <p:pic>
        <p:nvPicPr>
          <p:cNvPr id="31746" name="Picture 2" descr="http://www.sakyadhita.org/conferences/13vaishali-India/saarc-map.jpg"/>
          <p:cNvPicPr>
            <a:picLocks noChangeAspect="1" noChangeArrowheads="1"/>
          </p:cNvPicPr>
          <p:nvPr/>
        </p:nvPicPr>
        <p:blipFill>
          <a:blip r:embed="rId4"/>
          <a:srcRect/>
          <a:stretch>
            <a:fillRect/>
          </a:stretch>
        </p:blipFill>
        <p:spPr bwMode="auto">
          <a:xfrm>
            <a:off x="4495800" y="2209800"/>
            <a:ext cx="3733800" cy="4392707"/>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68611" name="Content Placeholder 2"/>
          <p:cNvSpPr>
            <a:spLocks noGrp="1"/>
          </p:cNvSpPr>
          <p:nvPr>
            <p:ph idx="4294967295"/>
          </p:nvPr>
        </p:nvSpPr>
        <p:spPr>
          <a:xfrm>
            <a:off x="381000" y="1370013"/>
            <a:ext cx="8229600" cy="5106987"/>
          </a:xfrm>
        </p:spPr>
        <p:txBody>
          <a:bodyPr/>
          <a:lstStyle/>
          <a:p>
            <a:r>
              <a:rPr lang="en-US" sz="3000" dirty="0" smtClean="0"/>
              <a:t>Challenges for Farmers in Developing Countries</a:t>
            </a:r>
          </a:p>
          <a:p>
            <a:pPr lvl="1"/>
            <a:r>
              <a:rPr lang="en-US" dirty="0" smtClean="0"/>
              <a:t>Subsistence farmers must grow food for export instead of for direct consumption due to the adoption of the international trade approach to development.</a:t>
            </a:r>
          </a:p>
          <a:p>
            <a:pPr lvl="2"/>
            <a:r>
              <a:rPr lang="en-US" sz="2600" dirty="0" smtClean="0"/>
              <a:t>Consumers in developed countries are willing to pay high prices for fruits and vegetables that would otherwise be out of season locally.</a:t>
            </a:r>
          </a:p>
          <a:p>
            <a:pPr marL="1371600" lvl="3" indent="0">
              <a:buFontTx/>
              <a:buNone/>
            </a:pPr>
            <a:endParaRPr lang="en-US" dirty="0" smtClean="0"/>
          </a:p>
          <a:p>
            <a:pPr marL="1371600" lvl="3" indent="0">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marL="1371600" lvl="3" indent="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solidFill>
                  <a:srgbClr val="FFFFFF"/>
                </a:solidFill>
              </a:rPr>
              <a:t>Where Did Agriculture Originate?</a:t>
            </a:r>
          </a:p>
        </p:txBody>
      </p:sp>
      <p:sp>
        <p:nvSpPr>
          <p:cNvPr id="23555" name="Content Placeholder 2"/>
          <p:cNvSpPr>
            <a:spLocks noGrp="1"/>
          </p:cNvSpPr>
          <p:nvPr>
            <p:ph idx="1"/>
          </p:nvPr>
        </p:nvSpPr>
        <p:spPr>
          <a:xfrm>
            <a:off x="228600" y="1066800"/>
            <a:ext cx="7424738" cy="5106988"/>
          </a:xfrm>
        </p:spPr>
        <p:txBody>
          <a:bodyPr/>
          <a:lstStyle/>
          <a:p>
            <a:pPr lvl="2"/>
            <a:r>
              <a:rPr lang="en-US" sz="2800" dirty="0" smtClean="0"/>
              <a:t>Crop Hearths Cont’d:</a:t>
            </a:r>
          </a:p>
          <a:p>
            <a:pPr lvl="3"/>
            <a:r>
              <a:rPr lang="en-US" sz="2400" dirty="0" smtClean="0"/>
              <a:t>Sub-Saharan Africa:</a:t>
            </a:r>
          </a:p>
          <a:p>
            <a:pPr lvl="4"/>
            <a:r>
              <a:rPr lang="en-US" dirty="0" smtClean="0"/>
              <a:t>Early crops: Sorghum, yams, millet, and rice.</a:t>
            </a:r>
          </a:p>
          <a:p>
            <a:pPr lvl="3"/>
            <a:r>
              <a:rPr lang="en-US" sz="2400" dirty="0" smtClean="0"/>
              <a:t>Latin America:</a:t>
            </a:r>
          </a:p>
          <a:p>
            <a:pPr lvl="4"/>
            <a:r>
              <a:rPr lang="en-US" dirty="0" smtClean="0"/>
              <a:t>Early crops: Beans, cotton, potato, and most importantly maize (corn).</a:t>
            </a:r>
          </a:p>
          <a:p>
            <a:pPr lvl="3">
              <a:buFontTx/>
              <a:buNone/>
            </a:pPr>
            <a:endParaRPr lang="en-US" dirty="0" smtClean="0"/>
          </a:p>
          <a:p>
            <a:pPr lvl="2"/>
            <a:endParaRPr lang="en-US" dirty="0" smtClean="0"/>
          </a:p>
          <a:p>
            <a:pPr marL="0" indent="0">
              <a:buFontTx/>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69635" name="Content Placeholder 2"/>
          <p:cNvSpPr>
            <a:spLocks noGrp="1"/>
          </p:cNvSpPr>
          <p:nvPr>
            <p:ph idx="4294967295"/>
          </p:nvPr>
        </p:nvSpPr>
        <p:spPr>
          <a:xfrm>
            <a:off x="381000" y="1371600"/>
            <a:ext cx="8229600" cy="5106988"/>
          </a:xfrm>
        </p:spPr>
        <p:txBody>
          <a:bodyPr/>
          <a:lstStyle/>
          <a:p>
            <a:r>
              <a:rPr lang="en-US" sz="3000" dirty="0" smtClean="0"/>
              <a:t>Challenges for Farmers in Developed Countries</a:t>
            </a:r>
          </a:p>
          <a:p>
            <a:pPr lvl="1"/>
            <a:r>
              <a:rPr lang="en-US" sz="3000" dirty="0" smtClean="0"/>
              <a:t>Overproduction in Commercial Farming</a:t>
            </a:r>
          </a:p>
          <a:p>
            <a:pPr lvl="2"/>
            <a:r>
              <a:rPr lang="en-US" sz="2600" dirty="0" smtClean="0"/>
              <a:t>Commercial farmers suffer from low incomes, because they are capable of producing more food than is demanded by consumers in developed countries.</a:t>
            </a:r>
          </a:p>
          <a:p>
            <a:pPr lvl="3"/>
            <a:r>
              <a:rPr lang="en-US" sz="2200" dirty="0" smtClean="0"/>
              <a:t>Demand is stagnant in developed countries because of low population growth.</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70659" name="Content Placeholder 2"/>
          <p:cNvSpPr>
            <a:spLocks noGrp="1"/>
          </p:cNvSpPr>
          <p:nvPr>
            <p:ph idx="4294967295"/>
          </p:nvPr>
        </p:nvSpPr>
        <p:spPr>
          <a:xfrm>
            <a:off x="381000" y="1371600"/>
            <a:ext cx="8229600" cy="5106988"/>
          </a:xfrm>
        </p:spPr>
        <p:txBody>
          <a:bodyPr/>
          <a:lstStyle/>
          <a:p>
            <a:r>
              <a:rPr lang="en-US" sz="3000" dirty="0" smtClean="0"/>
              <a:t>Challenges for Farmers in Developed Countries</a:t>
            </a:r>
          </a:p>
          <a:p>
            <a:pPr lvl="1"/>
            <a:r>
              <a:rPr lang="en-US" dirty="0" smtClean="0"/>
              <a:t>Overproduction in Commercial Farming</a:t>
            </a:r>
          </a:p>
          <a:p>
            <a:pPr lvl="2"/>
            <a:r>
              <a:rPr lang="en-US" sz="2600" dirty="0" smtClean="0"/>
              <a:t>U.S. Government has formed policies that attempt to address excess production.</a:t>
            </a:r>
          </a:p>
          <a:p>
            <a:pPr lvl="3"/>
            <a:r>
              <a:rPr lang="en-US" sz="2200" dirty="0" smtClean="0"/>
              <a:t>Farmers are encouraged to avoid producing crops that are in excess supply.</a:t>
            </a:r>
          </a:p>
          <a:p>
            <a:pPr lvl="3"/>
            <a:r>
              <a:rPr lang="en-US" sz="2200" dirty="0" smtClean="0"/>
              <a:t>The government pays farms when certain commodity prices are low.</a:t>
            </a:r>
          </a:p>
          <a:p>
            <a:pPr lvl="3"/>
            <a:r>
              <a:rPr lang="en-US" sz="2200" dirty="0" smtClean="0"/>
              <a:t>The government buys surplus production and sells or donates it to foreign governments.</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71683" name="Content Placeholder 2"/>
          <p:cNvSpPr>
            <a:spLocks noGrp="1"/>
          </p:cNvSpPr>
          <p:nvPr>
            <p:ph idx="4294967295"/>
          </p:nvPr>
        </p:nvSpPr>
        <p:spPr>
          <a:xfrm>
            <a:off x="381000" y="1371600"/>
            <a:ext cx="8229600" cy="5029200"/>
          </a:xfrm>
        </p:spPr>
        <p:txBody>
          <a:bodyPr/>
          <a:lstStyle/>
          <a:p>
            <a:r>
              <a:rPr lang="en-US" sz="3000" dirty="0" smtClean="0"/>
              <a:t>Challenges for Farmers in Developed Countries</a:t>
            </a:r>
          </a:p>
          <a:p>
            <a:pPr lvl="1"/>
            <a:r>
              <a:rPr lang="en-US" dirty="0" smtClean="0"/>
              <a:t>Importance of Access to Markets</a:t>
            </a:r>
          </a:p>
          <a:p>
            <a:pPr lvl="2"/>
            <a:r>
              <a:rPr lang="en-US" sz="2200" dirty="0" smtClean="0"/>
              <a:t>Geographers use the </a:t>
            </a:r>
            <a:r>
              <a:rPr lang="en-US" sz="2200" b="1" u="sng" dirty="0" smtClean="0">
                <a:solidFill>
                  <a:srgbClr val="FF0000"/>
                </a:solidFill>
              </a:rPr>
              <a:t>von </a:t>
            </a:r>
            <a:r>
              <a:rPr lang="en-US" sz="2200" b="1" u="sng" dirty="0" err="1" smtClean="0">
                <a:solidFill>
                  <a:srgbClr val="FF0000"/>
                </a:solidFill>
              </a:rPr>
              <a:t>Thünen</a:t>
            </a:r>
            <a:r>
              <a:rPr lang="en-US" sz="2200" b="1" u="sng" dirty="0" smtClean="0">
                <a:solidFill>
                  <a:srgbClr val="FF0000"/>
                </a:solidFill>
              </a:rPr>
              <a:t> model </a:t>
            </a:r>
            <a:r>
              <a:rPr lang="en-US" sz="2200" dirty="0" smtClean="0"/>
              <a:t>to help explain the importance of proximity to market in the choice of crops on commercial farms.</a:t>
            </a:r>
          </a:p>
          <a:p>
            <a:pPr lvl="3"/>
            <a:r>
              <a:rPr lang="en-US" dirty="0" smtClean="0"/>
              <a:t>Specific crops are grown in different rings around cities</a:t>
            </a:r>
          </a:p>
          <a:p>
            <a:pPr lvl="4"/>
            <a:r>
              <a:rPr lang="en-US" sz="1800" dirty="0" smtClean="0"/>
              <a:t>1</a:t>
            </a:r>
            <a:r>
              <a:rPr lang="en-US" sz="1800" baseline="30000" dirty="0" smtClean="0"/>
              <a:t>st</a:t>
            </a:r>
            <a:r>
              <a:rPr lang="en-US" sz="1800" dirty="0" smtClean="0"/>
              <a:t> ring: Highly perishable foods e.g. milk</a:t>
            </a:r>
          </a:p>
          <a:p>
            <a:pPr lvl="4"/>
            <a:r>
              <a:rPr lang="en-US" sz="1800" dirty="0" smtClean="0"/>
              <a:t>2</a:t>
            </a:r>
            <a:r>
              <a:rPr lang="en-US" sz="1800" baseline="30000" dirty="0" smtClean="0"/>
              <a:t>nd</a:t>
            </a:r>
            <a:r>
              <a:rPr lang="en-US" sz="1800" dirty="0" smtClean="0"/>
              <a:t> ring: Items more difficult to transport e.g. wood</a:t>
            </a:r>
          </a:p>
          <a:p>
            <a:pPr lvl="4"/>
            <a:r>
              <a:rPr lang="en-US" sz="1800" dirty="0" smtClean="0"/>
              <a:t>3</a:t>
            </a:r>
            <a:r>
              <a:rPr lang="en-US" sz="1800" baseline="30000" dirty="0" smtClean="0"/>
              <a:t>rd</a:t>
            </a:r>
            <a:r>
              <a:rPr lang="en-US" sz="1800" dirty="0" smtClean="0"/>
              <a:t> ring: Various crops and pasture lands</a:t>
            </a:r>
          </a:p>
          <a:p>
            <a:pPr lvl="4"/>
            <a:r>
              <a:rPr lang="en-US" sz="1800" dirty="0" smtClean="0"/>
              <a:t>4</a:t>
            </a:r>
            <a:r>
              <a:rPr lang="en-US" sz="1800" baseline="30000" dirty="0" smtClean="0"/>
              <a:t>th</a:t>
            </a:r>
            <a:r>
              <a:rPr lang="en-US" sz="1800" dirty="0" smtClean="0"/>
              <a:t> ring: Spacious lands for animal grazing.</a:t>
            </a:r>
          </a:p>
          <a:p>
            <a:pPr lvl="2"/>
            <a:r>
              <a:rPr lang="en-US" sz="2200" dirty="0" smtClean="0"/>
              <a:t>von </a:t>
            </a:r>
            <a:r>
              <a:rPr lang="en-US" sz="2200" dirty="0" err="1" smtClean="0"/>
              <a:t>Thünen’s</a:t>
            </a:r>
            <a:r>
              <a:rPr lang="en-US" sz="2200" dirty="0" smtClean="0"/>
              <a:t> model can be scaled up for national and global markets.</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
        <p:nvSpPr>
          <p:cNvPr id="4" name="5-Point Star 3"/>
          <p:cNvSpPr/>
          <p:nvPr/>
        </p:nvSpPr>
        <p:spPr bwMode="auto">
          <a:xfrm>
            <a:off x="6858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5" name="5-Point Star 4"/>
          <p:cNvSpPr/>
          <p:nvPr/>
        </p:nvSpPr>
        <p:spPr bwMode="auto">
          <a:xfrm>
            <a:off x="38100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6" name="5-Point Star 5"/>
          <p:cNvSpPr/>
          <p:nvPr/>
        </p:nvSpPr>
        <p:spPr bwMode="auto">
          <a:xfrm>
            <a:off x="12192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7" name="5-Point Star 6"/>
          <p:cNvSpPr/>
          <p:nvPr/>
        </p:nvSpPr>
        <p:spPr bwMode="auto">
          <a:xfrm>
            <a:off x="16764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8" name="5-Point Star 7"/>
          <p:cNvSpPr/>
          <p:nvPr/>
        </p:nvSpPr>
        <p:spPr bwMode="auto">
          <a:xfrm>
            <a:off x="32766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5-Point Star 8"/>
          <p:cNvSpPr/>
          <p:nvPr/>
        </p:nvSpPr>
        <p:spPr bwMode="auto">
          <a:xfrm>
            <a:off x="27432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0" name="5-Point Star 9"/>
          <p:cNvSpPr/>
          <p:nvPr/>
        </p:nvSpPr>
        <p:spPr bwMode="auto">
          <a:xfrm>
            <a:off x="22098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5-Point Star 10"/>
          <p:cNvSpPr/>
          <p:nvPr/>
        </p:nvSpPr>
        <p:spPr bwMode="auto">
          <a:xfrm>
            <a:off x="2286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5-Point Star 11"/>
          <p:cNvSpPr/>
          <p:nvPr/>
        </p:nvSpPr>
        <p:spPr bwMode="auto">
          <a:xfrm>
            <a:off x="43434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3" name="5-Point Star 12"/>
          <p:cNvSpPr/>
          <p:nvPr/>
        </p:nvSpPr>
        <p:spPr bwMode="auto">
          <a:xfrm>
            <a:off x="80772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4" name="5-Point Star 13"/>
          <p:cNvSpPr/>
          <p:nvPr/>
        </p:nvSpPr>
        <p:spPr bwMode="auto">
          <a:xfrm>
            <a:off x="75438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5" name="5-Point Star 14"/>
          <p:cNvSpPr/>
          <p:nvPr/>
        </p:nvSpPr>
        <p:spPr bwMode="auto">
          <a:xfrm>
            <a:off x="70104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6" name="5-Point Star 15"/>
          <p:cNvSpPr/>
          <p:nvPr/>
        </p:nvSpPr>
        <p:spPr bwMode="auto">
          <a:xfrm>
            <a:off x="64770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7" name="5-Point Star 16"/>
          <p:cNvSpPr/>
          <p:nvPr/>
        </p:nvSpPr>
        <p:spPr bwMode="auto">
          <a:xfrm>
            <a:off x="59436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8" name="5-Point Star 17"/>
          <p:cNvSpPr/>
          <p:nvPr/>
        </p:nvSpPr>
        <p:spPr bwMode="auto">
          <a:xfrm>
            <a:off x="54102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9" name="5-Point Star 18"/>
          <p:cNvSpPr/>
          <p:nvPr/>
        </p:nvSpPr>
        <p:spPr bwMode="auto">
          <a:xfrm>
            <a:off x="4876800" y="1066800"/>
            <a:ext cx="457200" cy="3810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6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6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152400" y="76200"/>
            <a:ext cx="8763000" cy="538163"/>
          </a:xfrm>
          <a:prstGeom prst="rect">
            <a:avLst/>
          </a:prstGeom>
          <a:solidFill>
            <a:srgbClr val="FFFF00">
              <a:alpha val="50195"/>
            </a:srgbClr>
          </a:solidFill>
          <a:ln w="19050">
            <a:solidFill>
              <a:schemeClr val="tx1"/>
            </a:solidFill>
            <a:miter lim="800000"/>
            <a:headEnd/>
            <a:tailEnd/>
          </a:ln>
        </p:spPr>
        <p:txBody>
          <a:bodyPr>
            <a:spAutoFit/>
          </a:bodyPr>
          <a:lstStyle/>
          <a:p>
            <a:pPr algn="ctr">
              <a:tabLst>
                <a:tab pos="457200" algn="l"/>
              </a:tabLst>
            </a:pPr>
            <a:r>
              <a:rPr lang="en-US" sz="2800" b="1" dirty="0" smtClean="0">
                <a:latin typeface="Trebuchet MS" charset="0"/>
              </a:rPr>
              <a:t>von </a:t>
            </a:r>
            <a:r>
              <a:rPr lang="en-US" sz="2800" b="1" dirty="0" err="1" smtClean="0">
                <a:latin typeface="Trebuchet MS" charset="0"/>
              </a:rPr>
              <a:t>Thunen</a:t>
            </a:r>
            <a:r>
              <a:rPr lang="en-US" sz="2800" b="1" dirty="0" smtClean="0">
                <a:latin typeface="Trebuchet MS" charset="0"/>
              </a:rPr>
              <a:t> Model of </a:t>
            </a:r>
            <a:r>
              <a:rPr lang="en-US" sz="2800" b="1" dirty="0" err="1" smtClean="0">
                <a:latin typeface="Trebuchet MS" charset="0"/>
              </a:rPr>
              <a:t>Agriculutre</a:t>
            </a:r>
            <a:r>
              <a:rPr lang="en-US" sz="2800" b="1" dirty="0" smtClean="0">
                <a:latin typeface="Trebuchet MS" charset="0"/>
              </a:rPr>
              <a:t> Land Use (1826)</a:t>
            </a:r>
            <a:endParaRPr lang="en-US" sz="2800" b="1" dirty="0">
              <a:latin typeface="Trebuchet MS" charset="0"/>
            </a:endParaRPr>
          </a:p>
        </p:txBody>
      </p:sp>
      <p:grpSp>
        <p:nvGrpSpPr>
          <p:cNvPr id="2" name="Group 5"/>
          <p:cNvGrpSpPr>
            <a:grpSpLocks/>
          </p:cNvGrpSpPr>
          <p:nvPr/>
        </p:nvGrpSpPr>
        <p:grpSpPr bwMode="auto">
          <a:xfrm>
            <a:off x="381000" y="1981200"/>
            <a:ext cx="3656013" cy="3656013"/>
            <a:chOff x="240" y="1248"/>
            <a:chExt cx="2303" cy="2303"/>
          </a:xfrm>
        </p:grpSpPr>
        <p:sp>
          <p:nvSpPr>
            <p:cNvPr id="8206" name="Oval 6"/>
            <p:cNvSpPr>
              <a:spLocks noChangeAspect="1" noChangeArrowheads="1"/>
            </p:cNvSpPr>
            <p:nvPr/>
          </p:nvSpPr>
          <p:spPr bwMode="auto">
            <a:xfrm>
              <a:off x="240" y="1248"/>
              <a:ext cx="2303" cy="2303"/>
            </a:xfrm>
            <a:prstGeom prst="ellipse">
              <a:avLst/>
            </a:prstGeom>
            <a:solidFill>
              <a:srgbClr val="808000"/>
            </a:solidFill>
            <a:ln w="9525">
              <a:solidFill>
                <a:schemeClr val="tx1"/>
              </a:solidFill>
              <a:round/>
              <a:headEnd/>
              <a:tailEnd/>
            </a:ln>
          </p:spPr>
          <p:txBody>
            <a:bodyPr wrap="none" anchor="ctr"/>
            <a:lstStyle/>
            <a:p>
              <a:endParaRPr lang="en-US"/>
            </a:p>
          </p:txBody>
        </p:sp>
        <p:sp>
          <p:nvSpPr>
            <p:cNvPr id="8207" name="Oval 7"/>
            <p:cNvSpPr>
              <a:spLocks noChangeAspect="1" noChangeArrowheads="1"/>
            </p:cNvSpPr>
            <p:nvPr/>
          </p:nvSpPr>
          <p:spPr bwMode="auto">
            <a:xfrm>
              <a:off x="556" y="1584"/>
              <a:ext cx="1652" cy="1652"/>
            </a:xfrm>
            <a:prstGeom prst="ellipse">
              <a:avLst/>
            </a:prstGeom>
            <a:solidFill>
              <a:srgbClr val="33CCCC"/>
            </a:solidFill>
            <a:ln w="9525">
              <a:solidFill>
                <a:schemeClr val="tx1"/>
              </a:solidFill>
              <a:round/>
              <a:headEnd/>
              <a:tailEnd/>
            </a:ln>
          </p:spPr>
          <p:txBody>
            <a:bodyPr wrap="none" anchor="ctr"/>
            <a:lstStyle/>
            <a:p>
              <a:endParaRPr lang="en-US"/>
            </a:p>
          </p:txBody>
        </p:sp>
        <p:sp>
          <p:nvSpPr>
            <p:cNvPr id="8208" name="Oval 8"/>
            <p:cNvSpPr>
              <a:spLocks noChangeArrowheads="1"/>
            </p:cNvSpPr>
            <p:nvPr/>
          </p:nvSpPr>
          <p:spPr bwMode="auto">
            <a:xfrm>
              <a:off x="912" y="1920"/>
              <a:ext cx="912" cy="9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209" name="Oval 9"/>
            <p:cNvSpPr>
              <a:spLocks noChangeAspect="1" noChangeArrowheads="1"/>
            </p:cNvSpPr>
            <p:nvPr/>
          </p:nvSpPr>
          <p:spPr bwMode="auto">
            <a:xfrm>
              <a:off x="1179" y="2186"/>
              <a:ext cx="357" cy="357"/>
            </a:xfrm>
            <a:prstGeom prst="ellipse">
              <a:avLst/>
            </a:prstGeom>
            <a:solidFill>
              <a:schemeClr val="bg2"/>
            </a:solidFill>
            <a:ln w="9525">
              <a:solidFill>
                <a:schemeClr val="tx1"/>
              </a:solidFill>
              <a:round/>
              <a:headEnd/>
              <a:tailEnd/>
            </a:ln>
          </p:spPr>
          <p:txBody>
            <a:bodyPr wrap="none" anchor="ctr"/>
            <a:lstStyle/>
            <a:p>
              <a:endParaRPr lang="en-US"/>
            </a:p>
          </p:txBody>
        </p:sp>
      </p:grpSp>
      <p:sp>
        <p:nvSpPr>
          <p:cNvPr id="290826" name="Line 10"/>
          <p:cNvSpPr>
            <a:spLocks noChangeShapeType="1"/>
          </p:cNvSpPr>
          <p:nvPr/>
        </p:nvSpPr>
        <p:spPr bwMode="auto">
          <a:xfrm flipH="1">
            <a:off x="2133600" y="1981200"/>
            <a:ext cx="1752600" cy="1752600"/>
          </a:xfrm>
          <a:prstGeom prst="line">
            <a:avLst/>
          </a:prstGeom>
          <a:noFill/>
          <a:ln w="57150">
            <a:solidFill>
              <a:schemeClr val="tx1"/>
            </a:solidFill>
            <a:round/>
            <a:headEnd/>
            <a:tailEnd type="triangle" w="med" len="med"/>
          </a:ln>
        </p:spPr>
        <p:txBody>
          <a:bodyPr/>
          <a:lstStyle/>
          <a:p>
            <a:endParaRPr lang="en-US"/>
          </a:p>
        </p:txBody>
      </p:sp>
      <p:sp>
        <p:nvSpPr>
          <p:cNvPr id="290827" name="Line 11"/>
          <p:cNvSpPr>
            <a:spLocks noChangeShapeType="1"/>
          </p:cNvSpPr>
          <p:nvPr/>
        </p:nvSpPr>
        <p:spPr bwMode="auto">
          <a:xfrm flipH="1">
            <a:off x="2590800" y="3200400"/>
            <a:ext cx="1905000" cy="685800"/>
          </a:xfrm>
          <a:prstGeom prst="line">
            <a:avLst/>
          </a:prstGeom>
          <a:noFill/>
          <a:ln w="57150">
            <a:solidFill>
              <a:schemeClr val="tx1"/>
            </a:solidFill>
            <a:round/>
            <a:headEnd/>
            <a:tailEnd type="triangle" w="med" len="med"/>
          </a:ln>
        </p:spPr>
        <p:txBody>
          <a:bodyPr/>
          <a:lstStyle/>
          <a:p>
            <a:endParaRPr lang="en-US"/>
          </a:p>
        </p:txBody>
      </p:sp>
      <p:sp>
        <p:nvSpPr>
          <p:cNvPr id="290828" name="Line 12"/>
          <p:cNvSpPr>
            <a:spLocks noChangeShapeType="1"/>
          </p:cNvSpPr>
          <p:nvPr/>
        </p:nvSpPr>
        <p:spPr bwMode="auto">
          <a:xfrm flipH="1">
            <a:off x="2895600" y="4267200"/>
            <a:ext cx="1752600" cy="152400"/>
          </a:xfrm>
          <a:prstGeom prst="line">
            <a:avLst/>
          </a:prstGeom>
          <a:noFill/>
          <a:ln w="57150">
            <a:solidFill>
              <a:schemeClr val="tx1"/>
            </a:solidFill>
            <a:round/>
            <a:headEnd/>
            <a:tailEnd type="triangle" w="med" len="med"/>
          </a:ln>
        </p:spPr>
        <p:txBody>
          <a:bodyPr/>
          <a:lstStyle/>
          <a:p>
            <a:endParaRPr lang="en-US"/>
          </a:p>
        </p:txBody>
      </p:sp>
      <p:sp>
        <p:nvSpPr>
          <p:cNvPr id="290829" name="Text Box 13"/>
          <p:cNvSpPr txBox="1">
            <a:spLocks noChangeArrowheads="1"/>
          </p:cNvSpPr>
          <p:nvPr/>
        </p:nvSpPr>
        <p:spPr bwMode="auto">
          <a:xfrm>
            <a:off x="4343400" y="3886200"/>
            <a:ext cx="4572000" cy="925513"/>
          </a:xfrm>
          <a:prstGeom prst="rect">
            <a:avLst/>
          </a:prstGeom>
          <a:solidFill>
            <a:srgbClr val="66A018"/>
          </a:solidFill>
          <a:ln w="9525">
            <a:solidFill>
              <a:schemeClr val="tx1"/>
            </a:solidFill>
            <a:miter lim="800000"/>
            <a:headEnd/>
            <a:tailEnd/>
          </a:ln>
        </p:spPr>
        <p:txBody>
          <a:bodyPr>
            <a:spAutoFit/>
          </a:bodyPr>
          <a:lstStyle/>
          <a:p>
            <a:pPr algn="ctr"/>
            <a:r>
              <a:rPr lang="en-US" sz="1800" b="1">
                <a:solidFill>
                  <a:schemeClr val="bg1"/>
                </a:solidFill>
                <a:latin typeface="Trebuchet MS" charset="0"/>
              </a:rPr>
              <a:t>Medium transportation cost items</a:t>
            </a:r>
          </a:p>
          <a:p>
            <a:pPr algn="ctr"/>
            <a:r>
              <a:rPr lang="en-US" sz="1800">
                <a:solidFill>
                  <a:schemeClr val="bg1"/>
                </a:solidFill>
                <a:latin typeface="Trebuchet MS" charset="0"/>
              </a:rPr>
              <a:t>(corn, soybeans, mixed farming)</a:t>
            </a:r>
          </a:p>
          <a:p>
            <a:pPr algn="ctr"/>
            <a:r>
              <a:rPr lang="en-US" sz="1800" b="1">
                <a:solidFill>
                  <a:schemeClr val="bg1"/>
                </a:solidFill>
                <a:latin typeface="Trebuchet MS" charset="0"/>
              </a:rPr>
              <a:t>More extensive land use – medium rent</a:t>
            </a:r>
          </a:p>
        </p:txBody>
      </p:sp>
      <p:sp>
        <p:nvSpPr>
          <p:cNvPr id="290830" name="Text Box 14"/>
          <p:cNvSpPr txBox="1">
            <a:spLocks noChangeArrowheads="1"/>
          </p:cNvSpPr>
          <p:nvPr/>
        </p:nvSpPr>
        <p:spPr bwMode="auto">
          <a:xfrm>
            <a:off x="3657600" y="1676400"/>
            <a:ext cx="1981200" cy="376238"/>
          </a:xfrm>
          <a:prstGeom prst="rect">
            <a:avLst/>
          </a:prstGeom>
          <a:solidFill>
            <a:srgbClr val="66A018"/>
          </a:solidFill>
          <a:ln w="9525">
            <a:solidFill>
              <a:schemeClr val="tx1"/>
            </a:solidFill>
            <a:miter lim="800000"/>
            <a:headEnd/>
            <a:tailEnd/>
          </a:ln>
        </p:spPr>
        <p:txBody>
          <a:bodyPr>
            <a:spAutoFit/>
          </a:bodyPr>
          <a:lstStyle/>
          <a:p>
            <a:pPr algn="ctr"/>
            <a:r>
              <a:rPr lang="en-US" sz="1800" b="1">
                <a:solidFill>
                  <a:schemeClr val="bg1"/>
                </a:solidFill>
                <a:latin typeface="Trebuchet MS" charset="0"/>
              </a:rPr>
              <a:t>Urban market</a:t>
            </a:r>
          </a:p>
        </p:txBody>
      </p:sp>
      <p:sp>
        <p:nvSpPr>
          <p:cNvPr id="290831" name="Text Box 15"/>
          <p:cNvSpPr txBox="1">
            <a:spLocks noChangeArrowheads="1"/>
          </p:cNvSpPr>
          <p:nvPr/>
        </p:nvSpPr>
        <p:spPr bwMode="auto">
          <a:xfrm>
            <a:off x="4405313" y="2743200"/>
            <a:ext cx="3852862" cy="925513"/>
          </a:xfrm>
          <a:prstGeom prst="rect">
            <a:avLst/>
          </a:prstGeom>
          <a:solidFill>
            <a:srgbClr val="66A018"/>
          </a:solidFill>
          <a:ln w="9525">
            <a:solidFill>
              <a:schemeClr val="tx1"/>
            </a:solidFill>
            <a:miter lim="800000"/>
            <a:headEnd/>
            <a:tailEnd/>
          </a:ln>
        </p:spPr>
        <p:txBody>
          <a:bodyPr wrap="none">
            <a:spAutoFit/>
          </a:bodyPr>
          <a:lstStyle/>
          <a:p>
            <a:pPr algn="ctr"/>
            <a:r>
              <a:rPr lang="en-US" sz="1800" b="1">
                <a:solidFill>
                  <a:schemeClr val="bg1"/>
                </a:solidFill>
                <a:latin typeface="Trebuchet MS" charset="0"/>
              </a:rPr>
              <a:t>High transportation cost items</a:t>
            </a:r>
          </a:p>
          <a:p>
            <a:pPr algn="ctr"/>
            <a:r>
              <a:rPr lang="en-US" sz="1800">
                <a:solidFill>
                  <a:schemeClr val="bg1"/>
                </a:solidFill>
                <a:latin typeface="Trebuchet MS" charset="0"/>
              </a:rPr>
              <a:t>(vegetables, eggs, dairy, flowers)</a:t>
            </a:r>
          </a:p>
          <a:p>
            <a:pPr algn="ctr"/>
            <a:r>
              <a:rPr lang="en-US" sz="1800" b="1">
                <a:solidFill>
                  <a:schemeClr val="bg1"/>
                </a:solidFill>
                <a:latin typeface="Trebuchet MS" charset="0"/>
              </a:rPr>
              <a:t>Intensive land use – high land rent</a:t>
            </a:r>
          </a:p>
        </p:txBody>
      </p:sp>
      <p:sp>
        <p:nvSpPr>
          <p:cNvPr id="290832" name="Line 16"/>
          <p:cNvSpPr>
            <a:spLocks noChangeShapeType="1"/>
          </p:cNvSpPr>
          <p:nvPr/>
        </p:nvSpPr>
        <p:spPr bwMode="auto">
          <a:xfrm flipH="1" flipV="1">
            <a:off x="3276600" y="4800600"/>
            <a:ext cx="838200" cy="609600"/>
          </a:xfrm>
          <a:prstGeom prst="line">
            <a:avLst/>
          </a:prstGeom>
          <a:noFill/>
          <a:ln w="57150">
            <a:solidFill>
              <a:schemeClr val="tx1"/>
            </a:solidFill>
            <a:round/>
            <a:headEnd/>
            <a:tailEnd type="triangle" w="med" len="med"/>
          </a:ln>
        </p:spPr>
        <p:txBody>
          <a:bodyPr/>
          <a:lstStyle/>
          <a:p>
            <a:endParaRPr lang="en-US"/>
          </a:p>
        </p:txBody>
      </p:sp>
      <p:sp>
        <p:nvSpPr>
          <p:cNvPr id="290833" name="Text Box 17"/>
          <p:cNvSpPr txBox="1">
            <a:spLocks noChangeArrowheads="1"/>
          </p:cNvSpPr>
          <p:nvPr/>
        </p:nvSpPr>
        <p:spPr bwMode="auto">
          <a:xfrm>
            <a:off x="4038600" y="5029200"/>
            <a:ext cx="4876800" cy="925513"/>
          </a:xfrm>
          <a:prstGeom prst="rect">
            <a:avLst/>
          </a:prstGeom>
          <a:solidFill>
            <a:srgbClr val="66A018"/>
          </a:solidFill>
          <a:ln w="9525">
            <a:solidFill>
              <a:schemeClr val="tx1"/>
            </a:solidFill>
            <a:miter lim="800000"/>
            <a:headEnd/>
            <a:tailEnd/>
          </a:ln>
        </p:spPr>
        <p:txBody>
          <a:bodyPr>
            <a:spAutoFit/>
          </a:bodyPr>
          <a:lstStyle/>
          <a:p>
            <a:pPr algn="ctr"/>
            <a:r>
              <a:rPr lang="en-US" sz="1800" b="1">
                <a:solidFill>
                  <a:schemeClr val="bg1"/>
                </a:solidFill>
                <a:latin typeface="Trebuchet MS" charset="0"/>
              </a:rPr>
              <a:t>Lowest transportation cost items</a:t>
            </a:r>
          </a:p>
          <a:p>
            <a:pPr algn="ctr"/>
            <a:r>
              <a:rPr lang="en-US" sz="1800">
                <a:solidFill>
                  <a:schemeClr val="bg1"/>
                </a:solidFill>
                <a:latin typeface="Trebuchet MS" charset="0"/>
              </a:rPr>
              <a:t>(forestry, wheat, livestock ranching)</a:t>
            </a:r>
          </a:p>
          <a:p>
            <a:pPr algn="ctr"/>
            <a:r>
              <a:rPr lang="en-US" sz="1800" b="1">
                <a:solidFill>
                  <a:schemeClr val="bg1"/>
                </a:solidFill>
                <a:latin typeface="Trebuchet MS" charset="0"/>
              </a:rPr>
              <a:t>Most extensive land use – lowest land rent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8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08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08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08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08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08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08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0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6" grpId="0" animBg="1"/>
      <p:bldP spid="290827" grpId="0" animBg="1"/>
      <p:bldP spid="290828" grpId="0" animBg="1"/>
      <p:bldP spid="290829" grpId="0" animBg="1"/>
      <p:bldP spid="290830" grpId="0" animBg="1"/>
      <p:bldP spid="290831" grpId="0" animBg="1"/>
      <p:bldP spid="290832" grpId="0" animBg="1"/>
      <p:bldP spid="29083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Von </a:t>
            </a:r>
            <a:r>
              <a:rPr lang="en-US" dirty="0" err="1" smtClean="0">
                <a:solidFill>
                  <a:schemeClr val="bg1"/>
                </a:solidFill>
              </a:rPr>
              <a:t>Thunen</a:t>
            </a:r>
            <a:r>
              <a:rPr lang="en-US" dirty="0" smtClean="0">
                <a:solidFill>
                  <a:schemeClr val="bg1"/>
                </a:solidFill>
              </a:rPr>
              <a:t> Model – isolated &amp; modified</a:t>
            </a:r>
            <a:endParaRPr lang="en-US" dirty="0">
              <a:solidFill>
                <a:schemeClr val="bg1"/>
              </a:solidFill>
            </a:endParaRPr>
          </a:p>
        </p:txBody>
      </p:sp>
      <p:pic>
        <p:nvPicPr>
          <p:cNvPr id="142338" name="Picture 2" descr="http://2.bp.blogspot.com/-v34LEHT0qCI/UAw4MUtY--I/AAAAAAAAAR4/RiKQnp42eBI/s1600/VON%2BTHUNEN.png"/>
          <p:cNvPicPr>
            <a:picLocks noChangeAspect="1" noChangeArrowheads="1"/>
          </p:cNvPicPr>
          <p:nvPr/>
        </p:nvPicPr>
        <p:blipFill>
          <a:blip r:embed="rId2"/>
          <a:srcRect/>
          <a:stretch>
            <a:fillRect/>
          </a:stretch>
        </p:blipFill>
        <p:spPr bwMode="auto">
          <a:xfrm>
            <a:off x="533400" y="1219199"/>
            <a:ext cx="7086600" cy="502292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733800" cy="584775"/>
          </a:xfrm>
        </p:spPr>
        <p:txBody>
          <a:bodyPr/>
          <a:lstStyle/>
          <a:p>
            <a:r>
              <a:rPr lang="en-US" dirty="0" smtClean="0">
                <a:solidFill>
                  <a:schemeClr val="bg1"/>
                </a:solidFill>
              </a:rPr>
              <a:t>Rent of </a:t>
            </a:r>
            <a:r>
              <a:rPr lang="en-US" dirty="0" smtClean="0">
                <a:solidFill>
                  <a:schemeClr val="bg1"/>
                </a:solidFill>
              </a:rPr>
              <a:t>rings  </a:t>
            </a:r>
            <a:endParaRPr lang="en-US" dirty="0">
              <a:solidFill>
                <a:schemeClr val="bg1"/>
              </a:solidFill>
            </a:endParaRPr>
          </a:p>
        </p:txBody>
      </p:sp>
      <p:pic>
        <p:nvPicPr>
          <p:cNvPr id="138242" name="Picture 2" descr="http://www.rri.wvu.edu/WebBook/Giarratani/fig6-4.GIF"/>
          <p:cNvPicPr>
            <a:picLocks noChangeAspect="1" noChangeArrowheads="1"/>
          </p:cNvPicPr>
          <p:nvPr/>
        </p:nvPicPr>
        <p:blipFill>
          <a:blip r:embed="rId2"/>
          <a:srcRect/>
          <a:stretch>
            <a:fillRect/>
          </a:stretch>
        </p:blipFill>
        <p:spPr bwMode="auto">
          <a:xfrm>
            <a:off x="3657600" y="269477"/>
            <a:ext cx="4986830" cy="6588523"/>
          </a:xfrm>
          <a:prstGeom prst="rect">
            <a:avLst/>
          </a:prstGeom>
          <a:noFill/>
        </p:spPr>
      </p:pic>
      <p:sp>
        <p:nvSpPr>
          <p:cNvPr id="4" name="TextBox 3"/>
          <p:cNvSpPr txBox="1"/>
          <p:nvPr/>
        </p:nvSpPr>
        <p:spPr>
          <a:xfrm>
            <a:off x="152400" y="1600200"/>
            <a:ext cx="3733800" cy="3046988"/>
          </a:xfrm>
          <a:prstGeom prst="rect">
            <a:avLst/>
          </a:prstGeom>
          <a:noFill/>
        </p:spPr>
        <p:txBody>
          <a:bodyPr wrap="square" rtlCol="0">
            <a:spAutoFit/>
          </a:bodyPr>
          <a:lstStyle/>
          <a:p>
            <a:pPr>
              <a:buFont typeface="Arial" charset="0"/>
              <a:buChar char="•"/>
            </a:pPr>
            <a:r>
              <a:rPr lang="en-US" dirty="0" smtClean="0"/>
              <a:t> Closer to the market = high rent</a:t>
            </a:r>
          </a:p>
          <a:p>
            <a:pPr lvl="1">
              <a:buFont typeface="Arial" charset="0"/>
              <a:buChar char="•"/>
            </a:pPr>
            <a:r>
              <a:rPr lang="en-US" dirty="0" smtClean="0"/>
              <a:t> intense cost justifies rent</a:t>
            </a:r>
          </a:p>
          <a:p>
            <a:pPr>
              <a:buFont typeface="Arial" charset="0"/>
              <a:buChar char="•"/>
            </a:pPr>
            <a:r>
              <a:rPr lang="en-US" dirty="0" smtClean="0"/>
              <a:t> further away = lower rent</a:t>
            </a:r>
          </a:p>
          <a:p>
            <a:pPr lvl="1">
              <a:buFont typeface="Arial" charset="0"/>
              <a:buChar char="•"/>
            </a:pPr>
            <a:r>
              <a:rPr lang="en-US" dirty="0" smtClean="0"/>
              <a:t> less labor </a:t>
            </a:r>
            <a:r>
              <a:rPr lang="en-US" smtClean="0"/>
              <a:t>drops cost</a:t>
            </a:r>
            <a:endParaRPr lang="en-US" dirty="0" smtClean="0"/>
          </a:p>
          <a:p>
            <a:pPr>
              <a:buFont typeface="Arial" charset="0"/>
              <a:buChar char="•"/>
            </a:pP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Rent of each </a:t>
            </a:r>
            <a:r>
              <a:rPr lang="en-US" dirty="0" smtClean="0">
                <a:solidFill>
                  <a:schemeClr val="bg1"/>
                </a:solidFill>
              </a:rPr>
              <a:t>ring</a:t>
            </a:r>
            <a:endParaRPr lang="en-US" dirty="0">
              <a:solidFill>
                <a:schemeClr val="bg1"/>
              </a:solidFill>
            </a:endParaRPr>
          </a:p>
        </p:txBody>
      </p:sp>
      <p:pic>
        <p:nvPicPr>
          <p:cNvPr id="143364" name="Picture 4" descr="http://www.csiss.org/classics/uploads/vonthunen2.jpg"/>
          <p:cNvPicPr>
            <a:picLocks noChangeAspect="1" noChangeArrowheads="1"/>
          </p:cNvPicPr>
          <p:nvPr/>
        </p:nvPicPr>
        <p:blipFill>
          <a:blip r:embed="rId2"/>
          <a:srcRect/>
          <a:stretch>
            <a:fillRect/>
          </a:stretch>
        </p:blipFill>
        <p:spPr bwMode="auto">
          <a:xfrm>
            <a:off x="304800" y="685800"/>
            <a:ext cx="5715000" cy="5892899"/>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72707" name="Content Placeholder 2"/>
          <p:cNvSpPr>
            <a:spLocks noGrp="1"/>
          </p:cNvSpPr>
          <p:nvPr>
            <p:ph idx="4294967295"/>
          </p:nvPr>
        </p:nvSpPr>
        <p:spPr>
          <a:xfrm>
            <a:off x="381000" y="1370013"/>
            <a:ext cx="8229600" cy="5106987"/>
          </a:xfrm>
        </p:spPr>
        <p:txBody>
          <a:bodyPr/>
          <a:lstStyle/>
          <a:p>
            <a:r>
              <a:rPr lang="en-US" dirty="0" smtClean="0"/>
              <a:t>Strategies to Increase the World’s Food Supply</a:t>
            </a:r>
          </a:p>
          <a:p>
            <a:pPr lvl="1"/>
            <a:r>
              <a:rPr lang="en-US" dirty="0" smtClean="0"/>
              <a:t>Four strategies are being employed to distribute food to everyone in the world:</a:t>
            </a:r>
          </a:p>
          <a:p>
            <a:pPr lvl="2"/>
            <a:r>
              <a:rPr lang="en-US" dirty="0" smtClean="0"/>
              <a:t>Increasing exports from countries with surpluses</a:t>
            </a:r>
          </a:p>
          <a:p>
            <a:pPr lvl="2"/>
            <a:r>
              <a:rPr lang="en-US" dirty="0" smtClean="0"/>
              <a:t>Expanding the land area used for agriculture</a:t>
            </a:r>
          </a:p>
          <a:p>
            <a:pPr lvl="2"/>
            <a:r>
              <a:rPr lang="en-US" dirty="0" smtClean="0"/>
              <a:t>Expanding fishing</a:t>
            </a:r>
          </a:p>
          <a:p>
            <a:pPr lvl="2"/>
            <a:r>
              <a:rPr lang="en-US" dirty="0" smtClean="0"/>
              <a:t>Increasing the productivity of land now used for agriculture</a:t>
            </a:r>
          </a:p>
          <a:p>
            <a:pPr marL="1371600" lvl="3" indent="0">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marL="1371600" lvl="3" indent="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73731" name="Content Placeholder 2"/>
          <p:cNvSpPr>
            <a:spLocks noGrp="1"/>
          </p:cNvSpPr>
          <p:nvPr>
            <p:ph idx="4294967295"/>
          </p:nvPr>
        </p:nvSpPr>
        <p:spPr>
          <a:xfrm>
            <a:off x="381000" y="1371600"/>
            <a:ext cx="8229600" cy="5106988"/>
          </a:xfrm>
        </p:spPr>
        <p:txBody>
          <a:bodyPr/>
          <a:lstStyle/>
          <a:p>
            <a:r>
              <a:rPr lang="en-US" dirty="0" smtClean="0"/>
              <a:t>Strategies to Increase the World’s Food Supply</a:t>
            </a:r>
          </a:p>
          <a:p>
            <a:pPr lvl="1"/>
            <a:r>
              <a:rPr lang="en-US" dirty="0" smtClean="0"/>
              <a:t>Increasing Exports from Countries with Surpluses</a:t>
            </a:r>
          </a:p>
          <a:p>
            <a:pPr lvl="2"/>
            <a:r>
              <a:rPr lang="en-US" sz="2200" dirty="0" smtClean="0"/>
              <a:t>On a global scale, agricultural products are moving primarily from the Western Hemisphere to the Eastern Hemisphere.</a:t>
            </a:r>
          </a:p>
          <a:p>
            <a:pPr lvl="3"/>
            <a:r>
              <a:rPr lang="en-US" dirty="0" smtClean="0"/>
              <a:t>U.S. remains the world’s leading exporter of grain</a:t>
            </a:r>
          </a:p>
          <a:p>
            <a:pPr lvl="4"/>
            <a:r>
              <a:rPr lang="en-US" sz="1800" dirty="0" smtClean="0"/>
              <a:t>½ of the world’s maize (corn) exports.</a:t>
            </a:r>
          </a:p>
          <a:p>
            <a:pPr lvl="4"/>
            <a:r>
              <a:rPr lang="en-US" sz="1800" dirty="0" smtClean="0"/>
              <a:t>Global share has decreased from 18 to 19 percent in the 1970s to 10 to 11 percent in the 21</a:t>
            </a:r>
            <a:r>
              <a:rPr lang="en-US" sz="1800" baseline="30000" dirty="0" smtClean="0"/>
              <a:t>st</a:t>
            </a:r>
            <a:r>
              <a:rPr lang="en-US" sz="1800" dirty="0" smtClean="0"/>
              <a:t> century because of more rapid increased in agricultural exports from Latin America and Southeast Asia.</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integrafs1\NMS_Samples\00. TEMP\PPT\Rubenstein\Chapter10\Labeled_Images\TCL_11e_Figure_10_54_L.jpg"/>
          <p:cNvPicPr>
            <a:picLocks noGrp="1" noChangeAspect="1" noChangeArrowheads="1"/>
          </p:cNvPicPr>
          <p:nvPr>
            <p:ph idx="1"/>
          </p:nvPr>
        </p:nvPicPr>
        <p:blipFill>
          <a:blip r:embed="rId3"/>
          <a:srcRect/>
          <a:stretch>
            <a:fillRect/>
          </a:stretch>
        </p:blipFill>
        <p:spPr>
          <a:xfrm>
            <a:off x="365125" y="1563688"/>
            <a:ext cx="8229600" cy="426243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2"/>
          <p:cNvPicPr>
            <a:picLocks noGrp="1" noChangeAspect="1"/>
          </p:cNvPicPr>
          <p:nvPr>
            <p:ph idx="1"/>
          </p:nvPr>
        </p:nvPicPr>
        <p:blipFill>
          <a:blip r:embed="rId3"/>
          <a:srcRect/>
          <a:stretch>
            <a:fillRect/>
          </a:stretch>
        </p:blipFill>
        <p:spPr>
          <a:xfrm>
            <a:off x="365125" y="1614488"/>
            <a:ext cx="8229600" cy="4160837"/>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0"/>
            <a:ext cx="9144000" cy="1077913"/>
          </a:xfrm>
        </p:spPr>
        <p:txBody>
          <a:bodyPr/>
          <a:lstStyle/>
          <a:p>
            <a:r>
              <a:rPr lang="en-US" smtClean="0">
                <a:solidFill>
                  <a:schemeClr val="bg1"/>
                </a:solidFill>
              </a:rPr>
              <a:t>Why Do Farmers Face Economic Difficulties?</a:t>
            </a:r>
          </a:p>
        </p:txBody>
      </p:sp>
      <p:sp>
        <p:nvSpPr>
          <p:cNvPr id="75779" name="Content Placeholder 2"/>
          <p:cNvSpPr>
            <a:spLocks noGrp="1"/>
          </p:cNvSpPr>
          <p:nvPr>
            <p:ph idx="4294967295"/>
          </p:nvPr>
        </p:nvSpPr>
        <p:spPr>
          <a:xfrm>
            <a:off x="381000" y="1371600"/>
            <a:ext cx="8229600" cy="5106988"/>
          </a:xfrm>
        </p:spPr>
        <p:txBody>
          <a:bodyPr/>
          <a:lstStyle/>
          <a:p>
            <a:r>
              <a:rPr lang="en-US" dirty="0" smtClean="0"/>
              <a:t>Strategies to Increase the World’s Food Supply</a:t>
            </a:r>
          </a:p>
          <a:p>
            <a:pPr lvl="1"/>
            <a:r>
              <a:rPr lang="en-US" dirty="0" smtClean="0"/>
              <a:t>Expanding Agricultural Land</a:t>
            </a:r>
          </a:p>
          <a:p>
            <a:pPr lvl="2"/>
            <a:r>
              <a:rPr lang="en-US" dirty="0" smtClean="0"/>
              <a:t>Today, few scientists believe that further expansion of agricultural land can feed the growing world population.</a:t>
            </a:r>
          </a:p>
          <a:p>
            <a:pPr lvl="2"/>
            <a:r>
              <a:rPr lang="en-US" dirty="0" smtClean="0"/>
              <a:t>Farmland in some regions is being abandoned for lack of water. </a:t>
            </a:r>
          </a:p>
          <a:p>
            <a:pPr lvl="3"/>
            <a:r>
              <a:rPr lang="en-US" dirty="0" smtClean="0"/>
              <a:t>Other land degradation that makes land resemble a desert-like state caused by humans is known as </a:t>
            </a:r>
            <a:r>
              <a:rPr lang="en-US" i="1" dirty="0" smtClean="0"/>
              <a:t>desertification.</a:t>
            </a:r>
            <a:endParaRPr lang="en-US" dirty="0" smtClean="0"/>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integrafs1\NMS_Samples\00. TEMP\PPT\Rubenstein\Chapter10\Labeled_Images\TCL_11e_Figure_10_55_L.jpg"/>
          <p:cNvPicPr>
            <a:picLocks noGrp="1" noChangeAspect="1" noChangeArrowheads="1"/>
          </p:cNvPicPr>
          <p:nvPr>
            <p:ph idx="1"/>
          </p:nvPr>
        </p:nvPicPr>
        <p:blipFill>
          <a:blip r:embed="rId3"/>
          <a:srcRect/>
          <a:stretch>
            <a:fillRect/>
          </a:stretch>
        </p:blipFill>
        <p:spPr>
          <a:xfrm>
            <a:off x="460375" y="2143125"/>
            <a:ext cx="8229600" cy="3103563"/>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77827" name="Content Placeholder 2"/>
          <p:cNvSpPr>
            <a:spLocks noGrp="1"/>
          </p:cNvSpPr>
          <p:nvPr>
            <p:ph idx="4294967295"/>
          </p:nvPr>
        </p:nvSpPr>
        <p:spPr>
          <a:xfrm>
            <a:off x="381000" y="1371600"/>
            <a:ext cx="8229600" cy="5410200"/>
          </a:xfrm>
        </p:spPr>
        <p:txBody>
          <a:bodyPr/>
          <a:lstStyle/>
          <a:p>
            <a:r>
              <a:rPr lang="en-US" sz="3000" dirty="0" smtClean="0"/>
              <a:t>Strategies to Increase the World’s Food Supply</a:t>
            </a:r>
          </a:p>
          <a:p>
            <a:pPr lvl="1"/>
            <a:r>
              <a:rPr lang="en-US" dirty="0" smtClean="0"/>
              <a:t>Expanding Fishing</a:t>
            </a:r>
          </a:p>
          <a:p>
            <a:pPr lvl="2"/>
            <a:r>
              <a:rPr lang="en-US" sz="2200" i="1" dirty="0" smtClean="0"/>
              <a:t>Aquaculture, </a:t>
            </a:r>
            <a:r>
              <a:rPr lang="en-US" sz="2200" dirty="0" smtClean="0"/>
              <a:t>or </a:t>
            </a:r>
            <a:r>
              <a:rPr lang="en-US" sz="2200" i="1" dirty="0" err="1" smtClean="0"/>
              <a:t>aquafarming</a:t>
            </a:r>
            <a:r>
              <a:rPr lang="en-US" sz="2200" dirty="0" smtClean="0"/>
              <a:t> is the cultivation of seafood under controlled conditions, whereas fishing is the capture of wild fish and other seafood.</a:t>
            </a:r>
          </a:p>
          <a:p>
            <a:pPr lvl="2"/>
            <a:r>
              <a:rPr lang="en-US" sz="2200" dirty="0" smtClean="0"/>
              <a:t>Human consumption of fish and seas has increased from 27 million metric tons in 1960 to 110 million metric tons in 2010.</a:t>
            </a:r>
          </a:p>
          <a:p>
            <a:pPr lvl="2"/>
            <a:r>
              <a:rPr lang="en-US" sz="2200" dirty="0" smtClean="0"/>
              <a:t>Global fish production has increased from approximately 36 to 145 million metric tons.</a:t>
            </a:r>
          </a:p>
          <a:p>
            <a:pPr lvl="3"/>
            <a:r>
              <a:rPr lang="en-US" sz="1800" dirty="0" smtClean="0"/>
              <a:t>Only 2/3 of fish caught from the ocean is consumed directly by humans.</a:t>
            </a:r>
          </a:p>
          <a:p>
            <a:pPr lvl="3">
              <a:buFontTx/>
              <a:buNone/>
            </a:pPr>
            <a:endParaRPr lang="en-US" dirty="0" smtClean="0"/>
          </a:p>
          <a:p>
            <a:pPr lvl="2"/>
            <a:endParaRPr lang="en-US"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ntegrafs1\NMS_Samples\00. TEMP\PPT\Rubenstein\Chapter10\Labeled_Images\TCL_11e_Figure_10_57_L.jpg"/>
          <p:cNvPicPr>
            <a:picLocks noGrp="1" noChangeAspect="1" noChangeArrowheads="1"/>
          </p:cNvPicPr>
          <p:nvPr>
            <p:ph idx="1"/>
          </p:nvPr>
        </p:nvPicPr>
        <p:blipFill>
          <a:blip r:embed="rId3"/>
          <a:srcRect/>
          <a:stretch>
            <a:fillRect/>
          </a:stretch>
        </p:blipFill>
        <p:spPr>
          <a:xfrm>
            <a:off x="708025" y="1141413"/>
            <a:ext cx="7715250" cy="5106987"/>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integrafs1\NMS_Samples\00. TEMP\PPT\Rubenstein\Chapter10\Labeled_Images\TCL_11e_Figure_10_58_L.jpg"/>
          <p:cNvPicPr>
            <a:picLocks noGrp="1" noChangeAspect="1" noChangeArrowheads="1"/>
          </p:cNvPicPr>
          <p:nvPr>
            <p:ph idx="1"/>
          </p:nvPr>
        </p:nvPicPr>
        <p:blipFill>
          <a:blip r:embed="rId3"/>
          <a:srcRect/>
          <a:stretch>
            <a:fillRect/>
          </a:stretch>
        </p:blipFill>
        <p:spPr>
          <a:xfrm>
            <a:off x="450850" y="1568450"/>
            <a:ext cx="8229600" cy="425291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0"/>
            <a:ext cx="9144000" cy="1066800"/>
          </a:xfrm>
        </p:spPr>
        <p:txBody>
          <a:bodyPr/>
          <a:lstStyle/>
          <a:p>
            <a:r>
              <a:rPr lang="en-US" smtClean="0">
                <a:solidFill>
                  <a:schemeClr val="bg1"/>
                </a:solidFill>
              </a:rPr>
              <a:t>Why Do Farmers Face Economic Difficulties?</a:t>
            </a:r>
          </a:p>
        </p:txBody>
      </p:sp>
      <p:sp>
        <p:nvSpPr>
          <p:cNvPr id="80899" name="Content Placeholder 2"/>
          <p:cNvSpPr>
            <a:spLocks noGrp="1"/>
          </p:cNvSpPr>
          <p:nvPr>
            <p:ph idx="4294967295"/>
          </p:nvPr>
        </p:nvSpPr>
        <p:spPr>
          <a:xfrm>
            <a:off x="381000" y="1371600"/>
            <a:ext cx="8229600" cy="5106988"/>
          </a:xfrm>
        </p:spPr>
        <p:txBody>
          <a:bodyPr/>
          <a:lstStyle/>
          <a:p>
            <a:r>
              <a:rPr lang="en-US" dirty="0" smtClean="0"/>
              <a:t>Strategies to Increase the World’s Food Supply</a:t>
            </a:r>
          </a:p>
          <a:p>
            <a:pPr lvl="1"/>
            <a:r>
              <a:rPr lang="en-US" dirty="0" smtClean="0"/>
              <a:t>Increasing Productivity</a:t>
            </a:r>
          </a:p>
          <a:p>
            <a:pPr lvl="2"/>
            <a:r>
              <a:rPr lang="en-US" sz="2200" dirty="0" smtClean="0"/>
              <a:t>Invention and rapid diffusion of more productive agricultural techniques during the 1970s and 1980s is called the </a:t>
            </a:r>
            <a:r>
              <a:rPr lang="en-US" sz="2200" b="1" i="1" dirty="0" smtClean="0">
                <a:solidFill>
                  <a:srgbClr val="008B5D"/>
                </a:solidFill>
              </a:rPr>
              <a:t>green revolution</a:t>
            </a:r>
            <a:r>
              <a:rPr lang="en-US" sz="2200" i="1" dirty="0" smtClean="0"/>
              <a:t>.</a:t>
            </a:r>
            <a:endParaRPr lang="en-US" sz="2200" dirty="0" smtClean="0"/>
          </a:p>
          <a:p>
            <a:pPr lvl="3"/>
            <a:r>
              <a:rPr lang="en-US" sz="1800" dirty="0" smtClean="0"/>
              <a:t>Introduced new higher-yield seeds</a:t>
            </a:r>
          </a:p>
          <a:p>
            <a:pPr lvl="3"/>
            <a:r>
              <a:rPr lang="en-US" sz="1800" dirty="0" smtClean="0"/>
              <a:t>Expanded use of fertilizers</a:t>
            </a:r>
          </a:p>
          <a:p>
            <a:pPr lvl="2"/>
            <a:r>
              <a:rPr lang="en-US" sz="2200" dirty="0" smtClean="0"/>
              <a:t>Green revolution allowed agricultural productivity to outpace population growth.</a:t>
            </a:r>
          </a:p>
          <a:p>
            <a:pPr lvl="3"/>
            <a:r>
              <a:rPr lang="en-US" sz="1800" dirty="0" smtClean="0"/>
              <a:t>“miracle wheat seed”</a:t>
            </a:r>
          </a:p>
          <a:p>
            <a:pPr lvl="3"/>
            <a:r>
              <a:rPr lang="en-US" sz="1800" dirty="0" smtClean="0"/>
              <a:t>“miracle rice seed”</a:t>
            </a:r>
          </a:p>
          <a:p>
            <a:pPr lvl="3"/>
            <a:r>
              <a:rPr lang="en-US" sz="1800" dirty="0" smtClean="0"/>
              <a:t>“miracle high-yield maize (corn)”</a:t>
            </a:r>
            <a:endParaRPr lang="en-US" altLang="ja-JP" sz="1800" dirty="0" smtClean="0"/>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8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8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8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8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integrafs1\NMS_Samples\00. TEMP\PPT\Rubenstein\Chapter10\Labeled_Images\TCL_11e_Figure_10_62_L.jpg"/>
          <p:cNvPicPr>
            <a:picLocks noChangeAspect="1" noChangeArrowheads="1"/>
          </p:cNvPicPr>
          <p:nvPr/>
        </p:nvPicPr>
        <p:blipFill>
          <a:blip r:embed="rId3"/>
          <a:srcRect/>
          <a:stretch>
            <a:fillRect/>
          </a:stretch>
        </p:blipFill>
        <p:spPr bwMode="auto">
          <a:xfrm>
            <a:off x="381000" y="1066800"/>
            <a:ext cx="8515350" cy="475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0" y="-12700"/>
            <a:ext cx="9144000" cy="1079500"/>
          </a:xfrm>
        </p:spPr>
        <p:txBody>
          <a:bodyPr/>
          <a:lstStyle/>
          <a:p>
            <a:r>
              <a:rPr lang="en-US" smtClean="0">
                <a:solidFill>
                  <a:schemeClr val="bg1"/>
                </a:solidFill>
              </a:rPr>
              <a:t>Why Do Farmers Face Economic Difficulties?</a:t>
            </a:r>
          </a:p>
        </p:txBody>
      </p:sp>
      <p:sp>
        <p:nvSpPr>
          <p:cNvPr id="82947" name="Content Placeholder 2"/>
          <p:cNvSpPr>
            <a:spLocks noGrp="1"/>
          </p:cNvSpPr>
          <p:nvPr>
            <p:ph idx="4294967295"/>
          </p:nvPr>
        </p:nvSpPr>
        <p:spPr>
          <a:xfrm>
            <a:off x="381000" y="1371600"/>
            <a:ext cx="8229600" cy="5106988"/>
          </a:xfrm>
        </p:spPr>
        <p:txBody>
          <a:bodyPr/>
          <a:lstStyle/>
          <a:p>
            <a:r>
              <a:rPr lang="en-US" dirty="0" smtClean="0"/>
              <a:t>Strategies to Increase the World’s Food Supply</a:t>
            </a:r>
          </a:p>
          <a:p>
            <a:pPr lvl="1"/>
            <a:r>
              <a:rPr lang="en-US" dirty="0" smtClean="0"/>
              <a:t>Sustainable Agriculture</a:t>
            </a:r>
          </a:p>
          <a:p>
            <a:pPr lvl="2"/>
            <a:r>
              <a:rPr lang="en-US" i="1" dirty="0" smtClean="0"/>
              <a:t>Sustainable agriculture </a:t>
            </a:r>
            <a:r>
              <a:rPr lang="en-US" dirty="0" smtClean="0"/>
              <a:t>are agricultural practices that preserve and enhance environmental quality.</a:t>
            </a:r>
          </a:p>
          <a:p>
            <a:pPr lvl="2"/>
            <a:r>
              <a:rPr lang="en-US" dirty="0" smtClean="0"/>
              <a:t>Three principal practices distinguish sustainable picture (and, at its best, organic farming) from conventional agriculture:</a:t>
            </a:r>
          </a:p>
          <a:p>
            <a:pPr lvl="3"/>
            <a:r>
              <a:rPr lang="en-US" dirty="0" smtClean="0"/>
              <a:t>Sensitive land management</a:t>
            </a:r>
          </a:p>
          <a:p>
            <a:pPr lvl="3"/>
            <a:r>
              <a:rPr lang="en-US" dirty="0" smtClean="0"/>
              <a:t>Limited use of chemicals</a:t>
            </a:r>
          </a:p>
          <a:p>
            <a:pPr lvl="3"/>
            <a:r>
              <a:rPr lang="en-US" dirty="0" smtClean="0"/>
              <a:t>Better integration of crops and livestock</a:t>
            </a:r>
          </a:p>
          <a:p>
            <a:pPr lvl="2"/>
            <a:endParaRPr lang="en-US" dirty="0" smtClean="0"/>
          </a:p>
          <a:p>
            <a:pPr lvl="2">
              <a:buFontTx/>
              <a:buNone/>
            </a:pPr>
            <a:endParaRPr lang="en-US" dirty="0" smtClean="0"/>
          </a:p>
          <a:p>
            <a:pPr lvl="1"/>
            <a:endParaRPr lang="en-US" dirty="0" smtClean="0"/>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9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integrafs1\NMS_Samples\00. TEMP\PPT\Rubenstein\Chapter10\Labeled_Images\TCL_11e_Figure_10_66_L.jpg"/>
          <p:cNvPicPr>
            <a:picLocks noGrp="1" noChangeAspect="1" noChangeArrowheads="1"/>
          </p:cNvPicPr>
          <p:nvPr>
            <p:ph idx="1"/>
          </p:nvPr>
        </p:nvPicPr>
        <p:blipFill>
          <a:blip r:embed="rId3"/>
          <a:srcRect/>
          <a:stretch>
            <a:fillRect/>
          </a:stretch>
        </p:blipFill>
        <p:spPr>
          <a:xfrm>
            <a:off x="450850" y="1314450"/>
            <a:ext cx="8229600" cy="4760913"/>
          </a:xfrm>
        </p:spPr>
      </p:pic>
      <p:sp>
        <p:nvSpPr>
          <p:cNvPr id="3" name="TextBox 2"/>
          <p:cNvSpPr txBox="1"/>
          <p:nvPr/>
        </p:nvSpPr>
        <p:spPr>
          <a:xfrm>
            <a:off x="0" y="152400"/>
            <a:ext cx="8915400" cy="461665"/>
          </a:xfrm>
          <a:prstGeom prst="rect">
            <a:avLst/>
          </a:prstGeom>
          <a:noFill/>
        </p:spPr>
        <p:txBody>
          <a:bodyPr wrap="square" rtlCol="0">
            <a:spAutoFit/>
          </a:bodyPr>
          <a:lstStyle/>
          <a:p>
            <a:pPr algn="ctr"/>
            <a:r>
              <a:rPr lang="en-US" b="1" dirty="0" smtClean="0">
                <a:solidFill>
                  <a:schemeClr val="bg1"/>
                </a:solidFill>
              </a:rPr>
              <a:t>Distribution of organic farming</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solidFill>
                  <a:srgbClr val="FFFFFF"/>
                </a:solidFill>
              </a:rPr>
              <a:t>Summary</a:t>
            </a:r>
          </a:p>
        </p:txBody>
      </p:sp>
      <p:sp>
        <p:nvSpPr>
          <p:cNvPr id="84995" name="Content Placeholder 2"/>
          <p:cNvSpPr>
            <a:spLocks noGrp="1"/>
          </p:cNvSpPr>
          <p:nvPr>
            <p:ph idx="1"/>
          </p:nvPr>
        </p:nvSpPr>
        <p:spPr>
          <a:xfrm>
            <a:off x="381000" y="990600"/>
            <a:ext cx="8229600" cy="5106988"/>
          </a:xfrm>
        </p:spPr>
        <p:txBody>
          <a:bodyPr/>
          <a:lstStyle/>
          <a:p>
            <a:r>
              <a:rPr lang="en-US" dirty="0" smtClean="0"/>
              <a:t>Prior to the development of agriculture, people survived by hunting animals, gathering wild vegetation, and fishing. Current agricultural practices vary between developed and developing countries.</a:t>
            </a:r>
          </a:p>
          <a:p>
            <a:r>
              <a:rPr lang="en-US" dirty="0" smtClean="0"/>
              <a:t>Everyone needs food to survive. The amount of food and dietary composition of the food vary between developed and developing countries.</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solidFill>
                  <a:srgbClr val="FFFFFF"/>
                </a:solidFill>
              </a:rPr>
              <a:t>Where Did Agriculture Originate?</a:t>
            </a:r>
          </a:p>
        </p:txBody>
      </p:sp>
      <p:sp>
        <p:nvSpPr>
          <p:cNvPr id="25603" name="Content Placeholder 2"/>
          <p:cNvSpPr>
            <a:spLocks noGrp="1"/>
          </p:cNvSpPr>
          <p:nvPr>
            <p:ph idx="1"/>
          </p:nvPr>
        </p:nvSpPr>
        <p:spPr>
          <a:xfrm>
            <a:off x="381000" y="990600"/>
            <a:ext cx="8229600" cy="5106988"/>
          </a:xfrm>
        </p:spPr>
        <p:txBody>
          <a:bodyPr/>
          <a:lstStyle/>
          <a:p>
            <a:r>
              <a:rPr lang="en-US" dirty="0" smtClean="0"/>
              <a:t>Agricultural Revolution</a:t>
            </a:r>
          </a:p>
          <a:p>
            <a:pPr lvl="1"/>
            <a:r>
              <a:rPr lang="en-US" dirty="0" smtClean="0"/>
              <a:t>Agriculture originated in multiple hearths around the world cont’d:</a:t>
            </a:r>
          </a:p>
          <a:p>
            <a:pPr lvl="2"/>
            <a:r>
              <a:rPr lang="en-US" dirty="0" smtClean="0"/>
              <a:t>Animal Hearths:</a:t>
            </a:r>
          </a:p>
          <a:p>
            <a:pPr lvl="3"/>
            <a:r>
              <a:rPr lang="en-US" dirty="0" smtClean="0"/>
              <a:t>Southwest Asia:</a:t>
            </a:r>
          </a:p>
          <a:p>
            <a:pPr lvl="4"/>
            <a:r>
              <a:rPr lang="en-US" dirty="0" smtClean="0"/>
              <a:t>Early domesticated animals: Cattle, goats, pigs, sheep, and dogs.</a:t>
            </a:r>
          </a:p>
          <a:p>
            <a:pPr lvl="3"/>
            <a:r>
              <a:rPr lang="en-US" dirty="0" smtClean="0"/>
              <a:t>Central Asia:</a:t>
            </a:r>
          </a:p>
          <a:p>
            <a:pPr lvl="4"/>
            <a:r>
              <a:rPr lang="en-US" dirty="0" smtClean="0"/>
              <a:t>Early domesticated animals: Horses</a:t>
            </a:r>
          </a:p>
          <a:p>
            <a:pPr lvl="3">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60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solidFill>
                  <a:srgbClr val="FFFFFF"/>
                </a:solidFill>
              </a:rPr>
              <a:t>Summary</a:t>
            </a:r>
          </a:p>
        </p:txBody>
      </p:sp>
      <p:sp>
        <p:nvSpPr>
          <p:cNvPr id="86019" name="Content Placeholder 2"/>
          <p:cNvSpPr>
            <a:spLocks noGrp="1"/>
          </p:cNvSpPr>
          <p:nvPr>
            <p:ph idx="1"/>
          </p:nvPr>
        </p:nvSpPr>
        <p:spPr>
          <a:xfrm>
            <a:off x="381000" y="989013"/>
            <a:ext cx="8229600" cy="5106987"/>
          </a:xfrm>
        </p:spPr>
        <p:txBody>
          <a:bodyPr/>
          <a:lstStyle/>
          <a:p>
            <a:r>
              <a:rPr lang="en-US" sz="3000" dirty="0" smtClean="0"/>
              <a:t>Most people in developing countries are subsistence farmers, growing crops primarily to feed themselves. Commercial farming is primarily practiced in developed countries.</a:t>
            </a:r>
          </a:p>
          <a:p>
            <a:r>
              <a:rPr lang="en-US" sz="3000" dirty="0" smtClean="0"/>
              <a:t>Farmers face many challenges to meeting the dietary needs of a rapidly growing population when they are forced to rely on poorer quality land to farm, as a result of land degradation processes and suburban sprawl taking away prime farmland.</a:t>
            </a:r>
          </a:p>
          <a:p>
            <a:endParaRPr lang="en-US" sz="3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solidFill>
                  <a:srgbClr val="FFFFFF"/>
                </a:solidFill>
              </a:rPr>
              <a:t>Where Did Agriculture Originate?</a:t>
            </a:r>
          </a:p>
        </p:txBody>
      </p:sp>
      <p:sp>
        <p:nvSpPr>
          <p:cNvPr id="26627" name="Content Placeholder 2"/>
          <p:cNvSpPr>
            <a:spLocks noGrp="1"/>
          </p:cNvSpPr>
          <p:nvPr>
            <p:ph idx="1"/>
          </p:nvPr>
        </p:nvSpPr>
        <p:spPr>
          <a:xfrm>
            <a:off x="365125" y="914400"/>
            <a:ext cx="8626475" cy="5486400"/>
          </a:xfrm>
        </p:spPr>
        <p:txBody>
          <a:bodyPr/>
          <a:lstStyle/>
          <a:p>
            <a:r>
              <a:rPr lang="en-US" dirty="0" smtClean="0"/>
              <a:t>Comparing Subsistence and Commercial Agriculture</a:t>
            </a:r>
          </a:p>
          <a:p>
            <a:pPr lvl="1"/>
            <a:r>
              <a:rPr lang="en-US" i="1" dirty="0" smtClean="0"/>
              <a:t>Subsistence agriculture </a:t>
            </a:r>
            <a:r>
              <a:rPr lang="en-US" dirty="0" smtClean="0"/>
              <a:t>is the production of food primarily for consumption by the farmer’s family.</a:t>
            </a:r>
          </a:p>
          <a:p>
            <a:pPr lvl="2"/>
            <a:r>
              <a:rPr lang="en-US" dirty="0" smtClean="0"/>
              <a:t>Practiced primarily in developing countries</a:t>
            </a:r>
          </a:p>
          <a:p>
            <a:pPr lvl="1"/>
            <a:r>
              <a:rPr lang="en-US" i="1" dirty="0" smtClean="0"/>
              <a:t>Commercial agriculture</a:t>
            </a:r>
            <a:r>
              <a:rPr lang="en-US" dirty="0" smtClean="0"/>
              <a:t> is the production of food primarily for sale off the farm.</a:t>
            </a:r>
          </a:p>
          <a:p>
            <a:pPr lvl="2"/>
            <a:r>
              <a:rPr lang="en-US" dirty="0" smtClean="0"/>
              <a:t>Practiced primarily in developed countries.</a:t>
            </a:r>
          </a:p>
          <a:p>
            <a:pPr lvl="2"/>
            <a:r>
              <a:rPr lang="en-US" dirty="0" smtClean="0"/>
              <a:t>Features that distinguish itself from subsistence agriculture include: lower percentage of farmers in labor force, highly mechanized, and larger farm size.</a:t>
            </a:r>
          </a:p>
          <a:p>
            <a:pPr marL="1371600" lvl="3" indent="0">
              <a:buFontTx/>
              <a:buNone/>
            </a:pPr>
            <a:endParaRPr lang="en-US" dirty="0" smtClean="0"/>
          </a:p>
          <a:p>
            <a:pPr lvl="2"/>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5"/>
          <p:cNvPicPr>
            <a:picLocks noGrp="1" noChangeAspect="1"/>
          </p:cNvPicPr>
          <p:nvPr>
            <p:ph idx="1"/>
          </p:nvPr>
        </p:nvPicPr>
        <p:blipFill>
          <a:blip r:embed="rId3"/>
          <a:srcRect/>
          <a:stretch>
            <a:fillRect/>
          </a:stretch>
        </p:blipFill>
        <p:spPr>
          <a:xfrm>
            <a:off x="381000" y="1438275"/>
            <a:ext cx="8382000" cy="4424363"/>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2351</TotalTime>
  <Words>3498</Words>
  <Application>Microsoft Office PowerPoint</Application>
  <PresentationFormat>On-screen Show (4:3)</PresentationFormat>
  <Paragraphs>536</Paragraphs>
  <Slides>70</Slides>
  <Notes>43</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HA5Lect_template</vt:lpstr>
      <vt:lpstr>Custom Design</vt:lpstr>
      <vt:lpstr>Slide 1</vt:lpstr>
      <vt:lpstr>Key Issues</vt:lpstr>
      <vt:lpstr>Where Did Agriculture Originate?</vt:lpstr>
      <vt:lpstr>Where Did Agriculture Originate?</vt:lpstr>
      <vt:lpstr>Where Did Agriculture Originate?</vt:lpstr>
      <vt:lpstr>Slide 6</vt:lpstr>
      <vt:lpstr>Where Did Agriculture Originate?</vt:lpstr>
      <vt:lpstr>Where Did Agriculture Originate?</vt:lpstr>
      <vt:lpstr>Slide 9</vt:lpstr>
      <vt:lpstr>Slide 10</vt:lpstr>
      <vt:lpstr>Slide 11</vt:lpstr>
      <vt:lpstr>Why Do People Consume Different Foods?</vt:lpstr>
      <vt:lpstr>Slide 13</vt:lpstr>
      <vt:lpstr>Why Do People Consume Different Foods?</vt:lpstr>
      <vt:lpstr>Slide 15</vt:lpstr>
      <vt:lpstr>Slide 16</vt:lpstr>
      <vt:lpstr>Why Do People Consume Different Foods?</vt:lpstr>
      <vt:lpstr>Slide 18</vt:lpstr>
      <vt:lpstr>Slide 19</vt:lpstr>
      <vt:lpstr>Slide 20</vt:lpstr>
      <vt:lpstr>Where is Agriculture Distributed?</vt:lpstr>
      <vt:lpstr>Where is Agriculture Distributed?</vt:lpstr>
      <vt:lpstr>Slide 23</vt:lpstr>
      <vt:lpstr>Where is Agriculture Distributed?</vt:lpstr>
      <vt:lpstr>Slide 25</vt:lpstr>
      <vt:lpstr>Where is Agriculture Distributed?</vt:lpstr>
      <vt:lpstr>Slide 27</vt:lpstr>
      <vt:lpstr>Where is Agriculture Distributed?</vt:lpstr>
      <vt:lpstr>Slide 29</vt:lpstr>
      <vt:lpstr>Slide 30</vt:lpstr>
      <vt:lpstr>Slide 31</vt:lpstr>
      <vt:lpstr>Where is Agriculture Distributed?</vt:lpstr>
      <vt:lpstr>Where is Agriculture Distributed?</vt:lpstr>
      <vt:lpstr>Where is Agriculture Distributed?</vt:lpstr>
      <vt:lpstr>Slide 35</vt:lpstr>
      <vt:lpstr>Where is Agriculture Distributed?</vt:lpstr>
      <vt:lpstr>Slide 37</vt:lpstr>
      <vt:lpstr>Where is Agriculture Distributed?</vt:lpstr>
      <vt:lpstr>Where is Agriculture Distributed?</vt:lpstr>
      <vt:lpstr>Where is Agriculture Distributed?</vt:lpstr>
      <vt:lpstr>Where is Agriculture Distributed?</vt:lpstr>
      <vt:lpstr>Slide 42</vt:lpstr>
      <vt:lpstr>Where is Agriculture Distributed?</vt:lpstr>
      <vt:lpstr>Slide 44</vt:lpstr>
      <vt:lpstr>Slide 45</vt:lpstr>
      <vt:lpstr>Slide 46</vt:lpstr>
      <vt:lpstr>Why Do Farmers Face Economic Difficulties?</vt:lpstr>
      <vt:lpstr>Slide 48</vt:lpstr>
      <vt:lpstr>Why Do Farmers Face Economic Difficulties?</vt:lpstr>
      <vt:lpstr>Why Do Farmers Face Economic Difficulties?</vt:lpstr>
      <vt:lpstr>Why Do Farmers Face Economic Difficulties?</vt:lpstr>
      <vt:lpstr>Why Do Farmers Face Economic Difficulties?</vt:lpstr>
      <vt:lpstr>Slide 53</vt:lpstr>
      <vt:lpstr>Von Thunen Model – isolated &amp; modified</vt:lpstr>
      <vt:lpstr>Rent of rings  </vt:lpstr>
      <vt:lpstr>Rent of each ring</vt:lpstr>
      <vt:lpstr>Why Do Farmers Face Economic Difficulties?</vt:lpstr>
      <vt:lpstr>Why Do Farmers Face Economic Difficulties?</vt:lpstr>
      <vt:lpstr>Slide 59</vt:lpstr>
      <vt:lpstr>Why Do Farmers Face Economic Difficulties?</vt:lpstr>
      <vt:lpstr>Slide 61</vt:lpstr>
      <vt:lpstr>Why Do Farmers Face Economic Difficulties?</vt:lpstr>
      <vt:lpstr>Slide 63</vt:lpstr>
      <vt:lpstr>Slide 64</vt:lpstr>
      <vt:lpstr>Why Do Farmers Face Economic Difficulties?</vt:lpstr>
      <vt:lpstr>Slide 66</vt:lpstr>
      <vt:lpstr>Why Do Farmers Face Economic Difficulties?</vt:lpstr>
      <vt:lpstr>Slide 68</vt:lpstr>
      <vt:lpstr>Summary</vt:lpstr>
      <vt:lpstr>Summary</vt:lpstr>
    </vt:vector>
  </TitlesOfParts>
  <Company>뿿ˤʤ㏘뿿</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Hogie-PC</cp:lastModifiedBy>
  <cp:revision>239</cp:revision>
  <dcterms:created xsi:type="dcterms:W3CDTF">2007-09-26T05:29:17Z</dcterms:created>
  <dcterms:modified xsi:type="dcterms:W3CDTF">2014-01-20T19:38:37Z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