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35" r:id="rId2"/>
    <p:sldId id="257" r:id="rId3"/>
    <p:sldId id="334" r:id="rId4"/>
    <p:sldId id="258" r:id="rId5"/>
    <p:sldId id="259" r:id="rId6"/>
    <p:sldId id="33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  <p:sldId id="291" r:id="rId17"/>
    <p:sldId id="292" r:id="rId18"/>
    <p:sldId id="293" r:id="rId19"/>
    <p:sldId id="294" r:id="rId20"/>
    <p:sldId id="302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D3"/>
    <a:srgbClr val="E6E3D0"/>
    <a:srgbClr val="E1DEC5"/>
    <a:srgbClr val="8F6D58"/>
    <a:srgbClr val="906D58"/>
    <a:srgbClr val="EDE7E3"/>
    <a:srgbClr val="EAE3D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4533" autoAdjust="0"/>
  </p:normalViewPr>
  <p:slideViewPr>
    <p:cSldViewPr>
      <p:cViewPr varScale="1">
        <p:scale>
          <a:sx n="70" d="100"/>
          <a:sy n="70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7630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/>
              <a:t>Handout </a:t>
            </a:r>
            <a:fld id="{90608E66-B2FE-4A7E-AC98-B76627A954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9700" name="Rectangle 1028"/>
          <p:cNvSpPr>
            <a:spLocks noChangeArrowheads="1" noTextEdit="1"/>
          </p:cNvSpPr>
          <p:nvPr>
            <p:ph type="sldImg" idx="2"/>
          </p:nvPr>
        </p:nvSpPr>
        <p:spPr bwMode="gray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51038" y="8640763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300"/>
            </a:lvl1pPr>
          </a:lstStyle>
          <a:p>
            <a:r>
              <a:rPr lang="en-US"/>
              <a:t>Slide </a:t>
            </a:r>
            <a:fld id="{7E19D0F3-C997-4F38-9E59-BF86CDC067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7C3B56C-E07E-481B-A68E-96FFC484197C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27B33C91-3222-47F5-B6DC-5158EA26BEFE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5340FCE-D666-4F34-AB2D-1F1830023195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67E43BBD-742A-4978-88E9-1098D9E27C37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FCA5FF3-A2C5-4D7B-853E-DEC23F3D3419}" type="slidenum">
              <a:rPr lang="en-US"/>
              <a:pPr/>
              <a:t>16</a:t>
            </a:fld>
            <a:endParaRPr lang="en-US"/>
          </a:p>
        </p:txBody>
      </p:sp>
      <p:sp>
        <p:nvSpPr>
          <p:cNvPr id="1146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1B782808-887D-454C-8F26-E6C7F3C2E93C}" type="slidenum">
              <a:rPr lang="en-US"/>
              <a:pPr/>
              <a:t>17</a:t>
            </a:fld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F19BD8D-493F-49FA-87B5-12B38F9C05CD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A8300E4F-1E2B-4DD6-9666-61B80C1C4A76}" type="slidenum">
              <a:rPr lang="en-US"/>
              <a:pPr/>
              <a:t>19</a:t>
            </a:fld>
            <a:endParaRPr lang="en-US"/>
          </a:p>
        </p:txBody>
      </p:sp>
      <p:sp>
        <p:nvSpPr>
          <p:cNvPr id="1208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7B3889EE-B273-4A65-A742-675C62ADA38B}" type="slidenum">
              <a:rPr lang="en-US"/>
              <a:pPr/>
              <a:t>20</a:t>
            </a:fld>
            <a:endParaRPr 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AC02518-AB1D-4F24-B7D3-FD394C99C37C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8A34E80-D6FF-40FC-99AE-63A4B8D497B4}" type="slidenum">
              <a:rPr lang="en-US"/>
              <a:pPr/>
              <a:t>22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90C993ED-6666-4AA1-9E0E-A9CCF0654A80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1ECCF53-D5D2-4878-977F-A077DE10ADA1}" type="slidenum">
              <a:rPr lang="en-US"/>
              <a:pPr/>
              <a:t>23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87EF770F-DE8E-43AD-B5A2-74D0424354FE}" type="slidenum">
              <a:rPr lang="en-US"/>
              <a:pPr/>
              <a:t>24</a:t>
            </a:fld>
            <a:endParaRPr lang="en-US"/>
          </a:p>
        </p:txBody>
      </p:sp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BC5303B-1629-43CC-B20A-A103E8E772A5}" type="slidenum">
              <a:rPr lang="en-US"/>
              <a:pPr/>
              <a:t>25</a:t>
            </a:fld>
            <a:endParaRPr lang="en-US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2061C3FC-026D-4213-84FB-DFD0283B894B}" type="slidenum">
              <a:rPr lang="en-US"/>
              <a:pPr/>
              <a:t>26</a:t>
            </a:fld>
            <a:endParaRPr lang="en-US"/>
          </a:p>
        </p:txBody>
      </p:sp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496A9C4F-FE92-47C6-A5A9-168DE5C4E31A}" type="slidenum">
              <a:rPr lang="en-US"/>
              <a:pPr/>
              <a:t>27</a:t>
            </a:fld>
            <a:endParaRPr lang="en-US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0175F2E-EF1C-4F79-A686-284EA9C5DDEC}" type="slidenum">
              <a:rPr lang="en-US"/>
              <a:pPr/>
              <a:t>28</a:t>
            </a:fld>
            <a:endParaRPr lang="en-US"/>
          </a:p>
        </p:txBody>
      </p:sp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B7E64F88-DCDF-4D0A-90E9-D7C2928CE0A0}" type="slidenum">
              <a:rPr lang="en-US"/>
              <a:pPr/>
              <a:t>29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97CDE0D6-43F5-416B-B5D6-075088899348}" type="slidenum">
              <a:rPr lang="en-US"/>
              <a:pPr/>
              <a:t>30</a:t>
            </a:fld>
            <a:endParaRPr lang="en-US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1490B023-4BC4-41EE-B9DE-32F5ADF4A129}" type="slidenum">
              <a:rPr lang="en-US"/>
              <a:pPr/>
              <a:t>31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C62268CF-2E35-4F67-9474-2BD7950266B9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96BBD945-228C-4EA0-BAA5-B46CA3137039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8F60BFE7-82A6-4311-A676-973C1C104A62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58531C00-8591-45DD-95E0-5CC64E3AE0C1}" type="slidenum">
              <a:rPr lang="en-US"/>
              <a:pPr/>
              <a:t>9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2B3D8A5D-678B-472D-A4B4-58ED65817F29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0B463DF8-D139-4044-83A5-36A8655B9CC6}" type="slidenum">
              <a:rPr lang="en-US"/>
              <a:pPr/>
              <a:t>11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Slide </a:t>
            </a:r>
            <a:fld id="{DDDD6A6C-5C67-46E7-8164-5A2474A01C66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21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2514600"/>
            <a:ext cx="6400800" cy="31432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6F61E312-30DB-4B6D-93DA-B89683EC9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E0B33D6F-17C6-4826-A7F1-91E8B1550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3F40E293-E15E-4EC7-AC5B-2BDF700A4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0574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0574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D6B31066-0A4C-4721-8E57-645B78A8E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20574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D7E5AC85-758A-4B54-B313-68C97326E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2F68AE03-1F23-459F-BAA7-69A739037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6ED0F25A-E9A8-4F47-BB38-C52DB1F0B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07C697C0-5C64-4FD5-808B-EF9610028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C8F951FC-03E4-4D57-8757-E290B179D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AEB9C6FF-341A-44C1-AAC8-7BF14AEAB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3F8D0082-1A03-4F6C-98CD-0F92A68F5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D2FD2606-2EBD-4BA5-92DE-A374B739F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# </a:t>
            </a:r>
            <a:fld id="{EB0EC46A-1B8A-41EE-A07F-2473574A8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Slide # </a:t>
            </a:r>
            <a:fld id="{BEBA2329-BB15-4D37-B677-5E37295C5A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2702E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direct.html?ie=UTF8&amp;location=http%3A%2F%2Fwww.amazon.com%2Fs%3Fie%3DUTF8%26tag%3Dmozilla-20%26index%3Dblended%26link%255Fcode%3Dqs%26field-keywords%3Doffice%2520space%26sourceid%3DMozilla-search&amp;tag=gynocide-20&amp;linkCode=ur2&amp;camp=1789&amp;creative=39095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06D7764C-524F-4369-993E-5F98003572E8}" type="slidenum">
              <a:rPr lang="en-US"/>
              <a:pPr/>
              <a:t>1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III. Jobs in psychology</a:t>
            </a:r>
            <a:br>
              <a:rPr lang="en-US" sz="3600"/>
            </a:br>
            <a:endParaRPr lang="en-US" sz="360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620000" cy="5257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Applied psychologists vs. research psychologists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/>
              <a:t>Research psych: do research to investigate problems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/>
              <a:t>Ex: finding out if reading more helps keep minds sharp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 startAt="2"/>
            </a:pPr>
            <a:r>
              <a:rPr lang="en-US"/>
              <a:t>Applied psych: use/apply research to solve problems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/>
              <a:t>Ex: getting elderly people to read more to keep them sharp</a:t>
            </a:r>
          </a:p>
          <a:p>
            <a:pPr marL="533400" indent="-533400">
              <a:lnSpc>
                <a:spcPct val="90000"/>
              </a:lnSpc>
              <a:buFontTx/>
              <a:buAutoNum type="alphaUcPeriod" startAt="2"/>
            </a:pPr>
            <a:r>
              <a:rPr lang="en-US"/>
              <a:t>Just about any job in psych. requires a masters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9290E94C-814F-40AF-AA51-9A22BF831A64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 Social Psychologists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4038600" cy="4114800"/>
          </a:xfrm>
        </p:spPr>
        <p:txBody>
          <a:bodyPr/>
          <a:lstStyle/>
          <a:p>
            <a:r>
              <a:rPr lang="en-US" sz="2400"/>
              <a:t>They study how specific groups and society in general can influence individual behavior and outlook</a:t>
            </a:r>
          </a:p>
          <a:p>
            <a:r>
              <a:rPr lang="en-US" sz="2400"/>
              <a:t>Research focuses on attitudes, prejudice, conformity, obedience</a:t>
            </a:r>
          </a:p>
          <a:p>
            <a:pPr>
              <a:buFontTx/>
              <a:buNone/>
            </a:pPr>
            <a:r>
              <a:rPr lang="en-US" sz="2400"/>
              <a:t>	Ex: Foot-in-the-door effect on normal people</a:t>
            </a:r>
          </a:p>
        </p:txBody>
      </p:sp>
      <p:pic>
        <p:nvPicPr>
          <p:cNvPr id="49158" name="Picture 6" descr="mvc-009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68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B8C29A9F-D8A6-41F3-8C71-85B7A524B1E3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8. Environmental Psychologists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96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Study relat. b/w behav./attit. and physical environment (seasons, bldgs, rooms…)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Noise </a:t>
            </a:r>
            <a:r>
              <a:rPr lang="en-US" sz="2000">
                <a:sym typeface="Wingdings" pitchFamily="2" charset="2"/>
              </a:rPr>
              <a:t> more stress; Light  less stress (Seasonal Affective Disorder)</a:t>
            </a: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Usu. work with engineers, city planners, architects, designers…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including artwork in the workplace or aesthetic public spaces in cities to reduce stress; staging a house to help it sell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	</a:t>
            </a:r>
          </a:p>
        </p:txBody>
      </p:sp>
      <p:pic>
        <p:nvPicPr>
          <p:cNvPr id="51206" name="Picture 6" descr="Air Pollution 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133600"/>
            <a:ext cx="3733800" cy="3992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E9DD4F1A-67EE-4F99-AC45-4E3D294A60E5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620000" cy="1143000"/>
          </a:xfrm>
        </p:spPr>
        <p:txBody>
          <a:bodyPr/>
          <a:lstStyle/>
          <a:p>
            <a:r>
              <a:rPr lang="en-US"/>
              <a:t>9. Industrial/ Organizational Psychologists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396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Try to improve people’s productivity &amp; happiness at work &amp; companies’ organization</a:t>
            </a:r>
          </a:p>
          <a:p>
            <a:pPr>
              <a:lnSpc>
                <a:spcPct val="80000"/>
              </a:lnSpc>
            </a:pPr>
            <a:r>
              <a:rPr lang="en-US" sz="2000"/>
              <a:t>Study issues in workplace: absenteeism, frustration, stigmas, performance appraisals, etc.</a:t>
            </a:r>
          </a:p>
          <a:p>
            <a:pPr>
              <a:lnSpc>
                <a:spcPct val="80000"/>
              </a:lnSpc>
            </a:pPr>
            <a:r>
              <a:rPr lang="en-US" sz="2000"/>
              <a:t>Create training courses, hiring procedures, surveys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Happy workers are better workers! (See: Google)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Ex: The Bobs in “Office Space”</a:t>
            </a:r>
          </a:p>
        </p:txBody>
      </p:sp>
      <p:pic>
        <p:nvPicPr>
          <p:cNvPr id="55307" name="Picture 1035" descr="office_spa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90800"/>
            <a:ext cx="4114800" cy="2743200"/>
          </a:xfrm>
          <a:prstGeom prst="rect">
            <a:avLst/>
          </a:prstGeom>
          <a:noFill/>
        </p:spPr>
      </p:pic>
      <p:sp>
        <p:nvSpPr>
          <p:cNvPr id="55309" name="Text Box 1037"/>
          <p:cNvSpPr txBox="1">
            <a:spLocks noChangeArrowheads="1"/>
          </p:cNvSpPr>
          <p:nvPr/>
        </p:nvSpPr>
        <p:spPr bwMode="auto">
          <a:xfrm>
            <a:off x="4784725" y="5299075"/>
            <a:ext cx="405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“It’s not that I’m lazy.  It’s just that I don’t care.”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CCC941B5-C285-4989-9F69-697B42D0FF00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20000" cy="1143000"/>
          </a:xfrm>
        </p:spPr>
        <p:txBody>
          <a:bodyPr/>
          <a:lstStyle/>
          <a:p>
            <a:r>
              <a:rPr lang="en-US"/>
              <a:t>10. Health Psychologists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343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Promote good health habits</a:t>
            </a:r>
          </a:p>
          <a:p>
            <a:pPr>
              <a:lnSpc>
                <a:spcPct val="80000"/>
              </a:lnSpc>
            </a:pPr>
            <a:r>
              <a:rPr lang="en-US" sz="2400"/>
              <a:t>Focus on relat. b/w health/illness and biopsychosocial factors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Ex: benefits of healthy living (more happiness); how a pos. attit. affects health &amp; recovery (Type A vs. Type B people); connection b/w disease &amp; culture (diabetes &amp; today’s youth)</a:t>
            </a:r>
          </a:p>
          <a:p>
            <a:pPr>
              <a:lnSpc>
                <a:spcPct val="80000"/>
              </a:lnSpc>
            </a:pPr>
            <a:r>
              <a:rPr lang="en-US" sz="2400"/>
              <a:t>How mental illnesses alter biol. functions (depression decreases immune sys.)</a:t>
            </a:r>
          </a:p>
        </p:txBody>
      </p:sp>
      <p:pic>
        <p:nvPicPr>
          <p:cNvPr id="356355" name="Picture 3" descr="fatk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886200" cy="274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B0928C9-4E72-4BB3-A547-0EF66094C6DA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/>
              <a:t>11. Consumer Psychologists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4191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Study why people purchase a particular product/service/brand</a:t>
            </a:r>
          </a:p>
          <a:p>
            <a:pPr>
              <a:lnSpc>
                <a:spcPct val="90000"/>
              </a:lnSpc>
            </a:pPr>
            <a:r>
              <a:rPr lang="en-US" sz="2400"/>
              <a:t>Examine consumer attitudes, shopping behav. to better market products</a:t>
            </a:r>
          </a:p>
          <a:p>
            <a:pPr>
              <a:lnSpc>
                <a:spcPct val="90000"/>
              </a:lnSpc>
            </a:pPr>
            <a:r>
              <a:rPr lang="en-US" sz="2400"/>
              <a:t>Examine product packaging, placement, price, &amp; how life changes affect purchases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Marketing research (cereal mascots are all… male)</a:t>
            </a:r>
          </a:p>
        </p:txBody>
      </p:sp>
      <p:pic>
        <p:nvPicPr>
          <p:cNvPr id="57352" name="Picture 8" descr="consumer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267200" cy="25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# </a:t>
            </a:r>
            <a:fld id="{464CA880-F988-47CB-AEF8-BE751FB52F66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21600" cy="1143000"/>
          </a:xfrm>
        </p:spPr>
        <p:txBody>
          <a:bodyPr/>
          <a:lstStyle/>
          <a:p>
            <a:r>
              <a:rPr lang="en-US"/>
              <a:t>The Artwork of Mental Patients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6400800" cy="31432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/>
              <a:t>Using artwork as a research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4DEDB145-3321-41F7-B2F0-19BC668404EC}" type="slidenum">
              <a:rPr lang="en-US"/>
              <a:pPr/>
              <a:t>16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Self-Portraits: Joanne</a:t>
            </a:r>
          </a:p>
        </p:txBody>
      </p:sp>
      <p:pic>
        <p:nvPicPr>
          <p:cNvPr id="113667" name="Picture 3" descr="mvc-00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34702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09D59C0-C016-44F7-827E-F4D4AD7F7A3D}" type="slidenum">
              <a:rPr lang="en-US"/>
              <a:pPr/>
              <a:t>17</a:t>
            </a:fld>
            <a:endParaRPr lang="en-US"/>
          </a:p>
        </p:txBody>
      </p:sp>
      <p:pic>
        <p:nvPicPr>
          <p:cNvPr id="115714" name="Picture 2" descr="mvc-00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C025A5F9-14A7-4463-9FE3-74DBAD1AACE7}" type="slidenum">
              <a:rPr lang="en-US"/>
              <a:pPr/>
              <a:t>18</a:t>
            </a:fld>
            <a:endParaRPr lang="en-US"/>
          </a:p>
        </p:txBody>
      </p:sp>
      <p:pic>
        <p:nvPicPr>
          <p:cNvPr id="117762" name="Picture 2" descr="mvc-006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63EB7DA-6565-4947-8141-5FCC3E60682E}" type="slidenum">
              <a:rPr lang="en-US"/>
              <a:pPr/>
              <a:t>19</a:t>
            </a:fld>
            <a:endParaRPr lang="en-US"/>
          </a:p>
        </p:txBody>
      </p:sp>
      <p:pic>
        <p:nvPicPr>
          <p:cNvPr id="119810" name="Picture 2" descr="mvc-00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38290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0194A8CB-10D9-419E-A260-A0BCABBE4844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220200" cy="1143000"/>
          </a:xfrm>
        </p:spPr>
        <p:txBody>
          <a:bodyPr/>
          <a:lstStyle/>
          <a:p>
            <a:r>
              <a:rPr lang="en-US"/>
              <a:t>C. Special Areas in Applied Psychology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4343400" cy="4114800"/>
          </a:xfrm>
        </p:spPr>
        <p:txBody>
          <a:bodyPr/>
          <a:lstStyle/>
          <a:p>
            <a:r>
              <a:rPr lang="en-US"/>
              <a:t>Experimental</a:t>
            </a:r>
          </a:p>
          <a:p>
            <a:r>
              <a:rPr lang="en-US"/>
              <a:t>Clinical</a:t>
            </a:r>
          </a:p>
          <a:p>
            <a:r>
              <a:rPr lang="en-US"/>
              <a:t>Counseling</a:t>
            </a:r>
          </a:p>
          <a:p>
            <a:r>
              <a:rPr lang="en-US"/>
              <a:t>Educational</a:t>
            </a:r>
          </a:p>
          <a:p>
            <a:r>
              <a:rPr lang="en-US"/>
              <a:t>Developmental</a:t>
            </a:r>
          </a:p>
          <a:p>
            <a:r>
              <a:rPr lang="en-US"/>
              <a:t>Personality</a:t>
            </a:r>
          </a:p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Social</a:t>
            </a:r>
          </a:p>
          <a:p>
            <a:r>
              <a:rPr lang="en-US"/>
              <a:t>Environmental</a:t>
            </a:r>
          </a:p>
          <a:p>
            <a:r>
              <a:rPr lang="en-US"/>
              <a:t>Industrial/ Organizational</a:t>
            </a:r>
          </a:p>
          <a:p>
            <a:r>
              <a:rPr lang="en-US"/>
              <a:t>Health</a:t>
            </a:r>
          </a:p>
          <a:p>
            <a:r>
              <a:rPr lang="en-US"/>
              <a:t>Consumer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2993C86A-A05F-4A08-ACB5-25800EAF39AC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If you were a psychologist, what general observations could you make about the artwork of mental patients?</a:t>
            </a:r>
          </a:p>
          <a:p>
            <a:r>
              <a:rPr lang="en-US" sz="2800"/>
              <a:t>How are colors important in the psychology of art? Remembering the drawings made by Joanne. Explain how her progression of self-portraits reflects her psychological improvement.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1846AE2-DBB8-4124-9881-C6F6EC65CD9B}" type="slidenum">
              <a:rPr lang="en-US"/>
              <a:pPr/>
              <a:t>21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Gertrude</a:t>
            </a:r>
          </a:p>
        </p:txBody>
      </p:sp>
      <p:pic>
        <p:nvPicPr>
          <p:cNvPr id="168964" name="Picture 4" descr="mvc-008s"/>
          <p:cNvPicPr>
            <a:picLocks noChangeAspect="1" noChangeArrowheads="1"/>
          </p:cNvPicPr>
          <p:nvPr/>
        </p:nvPicPr>
        <p:blipFill>
          <a:blip r:embed="rId3" cstate="print"/>
          <a:srcRect r="3979"/>
          <a:stretch>
            <a:fillRect/>
          </a:stretch>
        </p:blipFill>
        <p:spPr bwMode="auto">
          <a:xfrm>
            <a:off x="2971800" y="2209800"/>
            <a:ext cx="29622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EA68FFD-F482-4923-A7D0-69658150647C}" type="slidenum">
              <a:rPr lang="en-US"/>
              <a:pPr/>
              <a:t>22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pic>
        <p:nvPicPr>
          <p:cNvPr id="171016" name="Picture 8" descr="mvc-00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F47E2BA-3B5E-46E6-9264-F4547EFF0464}" type="slidenum">
              <a:rPr lang="en-US"/>
              <a:pPr/>
              <a:t>23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Ethel</a:t>
            </a:r>
          </a:p>
        </p:txBody>
      </p:sp>
      <p:pic>
        <p:nvPicPr>
          <p:cNvPr id="172035" name="Picture 3" descr="mvc-00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B13050A8-965F-4D49-B6DF-C99365BE5D68}" type="slidenum">
              <a:rPr lang="en-US"/>
              <a:pPr/>
              <a:t>24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Christine</a:t>
            </a:r>
          </a:p>
        </p:txBody>
      </p:sp>
      <p:pic>
        <p:nvPicPr>
          <p:cNvPr id="173059" name="Picture 3" descr="mvc-008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EC1D13D0-C3FC-4F7B-BCE2-8EEF2F8E2F73}" type="slidenum">
              <a:rPr lang="en-US"/>
              <a:pPr/>
              <a:t>25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Maude</a:t>
            </a:r>
          </a:p>
        </p:txBody>
      </p:sp>
      <p:pic>
        <p:nvPicPr>
          <p:cNvPr id="174088" name="Picture 8" descr="mvc-01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97B93081-7235-4EF7-9E32-AC1FC14155F3}" type="slidenum">
              <a:rPr lang="en-US"/>
              <a:pPr/>
              <a:t>26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Prudence</a:t>
            </a:r>
          </a:p>
        </p:txBody>
      </p:sp>
      <p:pic>
        <p:nvPicPr>
          <p:cNvPr id="175111" name="Picture 7" descr="mvc-00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336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DCB356A-78B4-45D6-A554-83E523B22EB7}" type="slidenum">
              <a:rPr lang="en-US"/>
              <a:pPr/>
              <a:t>27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Matilda</a:t>
            </a:r>
          </a:p>
        </p:txBody>
      </p:sp>
      <p:pic>
        <p:nvPicPr>
          <p:cNvPr id="176133" name="Picture 5" descr="mvc-02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098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822ED73-46D5-44E3-B189-921E20BB9081}" type="slidenum">
              <a:rPr lang="en-US"/>
              <a:pPr/>
              <a:t>28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Sheri</a:t>
            </a:r>
          </a:p>
        </p:txBody>
      </p:sp>
      <p:pic>
        <p:nvPicPr>
          <p:cNvPr id="177155" name="Picture 3" descr="mvc-018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21336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BFF72297-7299-499A-A47A-4A66BF2898F2}" type="slidenum">
              <a:rPr lang="en-US"/>
              <a:pPr/>
              <a:t>29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Megan</a:t>
            </a:r>
          </a:p>
        </p:txBody>
      </p:sp>
      <p:pic>
        <p:nvPicPr>
          <p:cNvPr id="178179" name="Picture 3" descr="mvc-0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EF5E25E-23B7-4E1C-8C1D-833358005304}" type="slidenum">
              <a:rPr lang="en-US"/>
              <a:pPr/>
              <a:t>3</a:t>
            </a:fld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r>
              <a:rPr lang="en-US"/>
              <a:t>What do all cereal mascots have in common?</a:t>
            </a:r>
          </a:p>
          <a:p>
            <a:endParaRPr lang="en-US"/>
          </a:p>
        </p:txBody>
      </p:sp>
      <p:pic>
        <p:nvPicPr>
          <p:cNvPr id="258053" name="Picture 5" descr="T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1827213" cy="2590800"/>
          </a:xfrm>
          <a:prstGeom prst="rect">
            <a:avLst/>
          </a:prstGeom>
          <a:noFill/>
        </p:spPr>
      </p:pic>
      <p:pic>
        <p:nvPicPr>
          <p:cNvPr id="258055" name="Picture 7" descr="cap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1766888" cy="2552700"/>
          </a:xfrm>
          <a:prstGeom prst="rect">
            <a:avLst/>
          </a:prstGeom>
          <a:noFill/>
        </p:spPr>
      </p:pic>
      <p:pic>
        <p:nvPicPr>
          <p:cNvPr id="258057" name="Picture 9" descr="Toucan-S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649413" cy="2581275"/>
          </a:xfrm>
          <a:prstGeom prst="rect">
            <a:avLst/>
          </a:prstGeom>
          <a:noFill/>
        </p:spPr>
      </p:pic>
      <p:pic>
        <p:nvPicPr>
          <p:cNvPr id="258059" name="Picture 11" descr="517049884_be0d6b1cd9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295400"/>
            <a:ext cx="1709738" cy="2581275"/>
          </a:xfrm>
          <a:prstGeom prst="rect">
            <a:avLst/>
          </a:prstGeom>
          <a:noFill/>
        </p:spPr>
      </p:pic>
      <p:pic>
        <p:nvPicPr>
          <p:cNvPr id="258061" name="Picture 13" descr="frosted-flak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62400"/>
            <a:ext cx="1671638" cy="2590800"/>
          </a:xfrm>
          <a:prstGeom prst="rect">
            <a:avLst/>
          </a:prstGeom>
          <a:noFill/>
        </p:spPr>
      </p:pic>
      <p:pic>
        <p:nvPicPr>
          <p:cNvPr id="258063" name="Picture 15" descr="rice_krisp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219200"/>
            <a:ext cx="1846263" cy="2657475"/>
          </a:xfrm>
          <a:prstGeom prst="rect">
            <a:avLst/>
          </a:prstGeom>
          <a:noFill/>
        </p:spPr>
      </p:pic>
      <p:pic>
        <p:nvPicPr>
          <p:cNvPr id="258065" name="Picture 17" descr="2077108700_7e209143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962400"/>
            <a:ext cx="1855788" cy="2628900"/>
          </a:xfrm>
          <a:prstGeom prst="rect">
            <a:avLst/>
          </a:prstGeom>
          <a:noFill/>
        </p:spPr>
      </p:pic>
      <p:pic>
        <p:nvPicPr>
          <p:cNvPr id="258067" name="Picture 19" descr="honey-nut-cheerios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295400"/>
            <a:ext cx="1722438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54C7226-B432-4EFD-A89D-947A0AB3E6C1}" type="slidenum">
              <a:rPr lang="en-US"/>
              <a:pPr/>
              <a:t>30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Gladys</a:t>
            </a:r>
          </a:p>
        </p:txBody>
      </p:sp>
      <p:pic>
        <p:nvPicPr>
          <p:cNvPr id="179203" name="Picture 3" descr="mvc-01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2098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59CD45A0-4A24-49DD-AE1F-16457BCF493A}" type="slidenum">
              <a:rPr lang="en-US"/>
              <a:pPr/>
              <a:t>31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the popularity of a woman’s name affect judgment of their physical attractiveness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84603C8B-27B7-4957-AE03-A0ED4F57CB56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Experimental Psychologists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Conduct research on many areas:</a:t>
            </a:r>
          </a:p>
          <a:p>
            <a:pPr lvl="1"/>
            <a:r>
              <a:rPr lang="en-US" sz="2400"/>
              <a:t>Learning, cognition, memory…</a:t>
            </a:r>
          </a:p>
          <a:p>
            <a:pPr lvl="1"/>
            <a:r>
              <a:rPr lang="en-US" sz="2400"/>
              <a:t>biological basis of human and animal behavior</a:t>
            </a:r>
          </a:p>
          <a:p>
            <a:pPr lvl="1"/>
            <a:r>
              <a:rPr lang="en-US" sz="2400"/>
              <a:t>Use hypothesis, Control…</a:t>
            </a:r>
          </a:p>
        </p:txBody>
      </p:sp>
      <p:pic>
        <p:nvPicPr>
          <p:cNvPr id="34823" name="Picture 7" descr="mvc-001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06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1D74D396-0F6F-475F-9CFE-46446984901E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Clinical Psychologists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19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Do a lot: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Test, diagnose, &amp; treat serious mental problems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work as counselors for ppl w/"regular" problems (marriage...)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 research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They are the most common type of psych. </a:t>
            </a:r>
          </a:p>
          <a:p>
            <a:pPr>
              <a:lnSpc>
                <a:spcPct val="80000"/>
              </a:lnSpc>
            </a:pPr>
            <a:r>
              <a:rPr lang="en-US" sz="2400"/>
              <a:t>Psychiatrists and psychologists (difference?)</a:t>
            </a:r>
          </a:p>
        </p:txBody>
      </p:sp>
      <p:pic>
        <p:nvPicPr>
          <p:cNvPr id="37894" name="Picture 6" descr="mvc-022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06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A33DB36F-B6CC-4056-8D61-31831474F860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0000" cy="1143000"/>
          </a:xfrm>
        </p:spPr>
        <p:txBody>
          <a:bodyPr/>
          <a:lstStyle/>
          <a:p>
            <a:r>
              <a:rPr lang="en-US"/>
              <a:t>3. Counseling Psychologists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396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Work in many places using a broad range of basic skills to handle everyday problems for mentally healthy</a:t>
            </a:r>
          </a:p>
          <a:p>
            <a:pPr>
              <a:lnSpc>
                <a:spcPct val="90000"/>
              </a:lnSpc>
            </a:pPr>
            <a:r>
              <a:rPr lang="en-US" sz="2400"/>
              <a:t>Can also help those in need (substance abuse, vocational therapy, common disorders)</a:t>
            </a:r>
          </a:p>
        </p:txBody>
      </p:sp>
      <p:pic>
        <p:nvPicPr>
          <p:cNvPr id="361479" name="Picture 7" descr="counse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0067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7C5F5BF6-4685-4FDE-9149-592C2CCE4FD1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r>
              <a:rPr lang="en-US"/>
              <a:t>4. Educational Psychologists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Conduct tests to assess students' abilities</a:t>
            </a:r>
          </a:p>
          <a:p>
            <a:pPr>
              <a:lnSpc>
                <a:spcPct val="90000"/>
              </a:lnSpc>
            </a:pPr>
            <a:r>
              <a:rPr lang="en-US" sz="2400"/>
              <a:t>Work in schools to accomm. students' strengths/ weaknesses</a:t>
            </a:r>
          </a:p>
          <a:p>
            <a:pPr>
              <a:lnSpc>
                <a:spcPct val="90000"/>
              </a:lnSpc>
            </a:pPr>
            <a:r>
              <a:rPr lang="en-US" sz="2400"/>
              <a:t>Study processes involved in educ. and acad. achievement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School counselors</a:t>
            </a:r>
          </a:p>
        </p:txBody>
      </p:sp>
      <p:pic>
        <p:nvPicPr>
          <p:cNvPr id="43014" name="Picture 6" descr="MVC-011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667000"/>
            <a:ext cx="4114800" cy="308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46FA3FB0-83E6-4B25-8AAB-B3099BEFC822}" type="slidenum">
              <a:rPr lang="en-US"/>
              <a:pPr/>
              <a:t>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/>
              <a:t>5. Developmental Psychologists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4648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Study how “nature” and “nurture” affect our development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what makes someone gay?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effect of physical contact on an infant’s development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Study other influences on: mental, physical, social, and personality devel.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Which has more influence: early or later life experiences?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Do we develop in stages or smoothly?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	Ex: Object permanence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/>
              <a:t>	</a:t>
            </a:r>
          </a:p>
        </p:txBody>
      </p:sp>
      <p:pic>
        <p:nvPicPr>
          <p:cNvPr id="358403" name="Picture 3" descr="develagefrontw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514725" cy="2503488"/>
          </a:xfrm>
          <a:prstGeom prst="rect">
            <a:avLst/>
          </a:prstGeom>
          <a:noFill/>
        </p:spPr>
      </p:pic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562600" y="4648200"/>
            <a:ext cx="317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/>
              <a:t>You’re closer to death now than when you started reading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  <p:bldP spid="3584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# </a:t>
            </a:r>
            <a:fld id="{341EB3E3-7555-42D9-A2C5-496B8491CA79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Personality Psychologists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57400"/>
            <a:ext cx="434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Study how and why ppl. differ in personality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 Extroversion, curiosity…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7 approaches/ personality theories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Use various tests to determine personality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Ex: Rorschach test, MMPI (Minnes. Multiphasic Pers. Inventory)</a:t>
            </a:r>
          </a:p>
        </p:txBody>
      </p:sp>
      <p:pic>
        <p:nvPicPr>
          <p:cNvPr id="47111" name="Picture 7" descr="mvc-001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6850" y="2057400"/>
            <a:ext cx="30861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3231</TotalTime>
  <Words>668</Words>
  <Application>Microsoft Office PowerPoint</Application>
  <PresentationFormat>On-screen Show (4:3)</PresentationFormat>
  <Paragraphs>168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Wingdings</vt:lpstr>
      <vt:lpstr>Notebook</vt:lpstr>
      <vt:lpstr> III. Jobs in psychology </vt:lpstr>
      <vt:lpstr>C. Special Areas in Applied Psychology</vt:lpstr>
      <vt:lpstr>Slide 3</vt:lpstr>
      <vt:lpstr>1. Experimental Psychologists</vt:lpstr>
      <vt:lpstr>2. Clinical Psychologists</vt:lpstr>
      <vt:lpstr>3. Counseling Psychologists</vt:lpstr>
      <vt:lpstr>4. Educational Psychologists</vt:lpstr>
      <vt:lpstr>5. Developmental Psychologists</vt:lpstr>
      <vt:lpstr>6. Personality Psychologists</vt:lpstr>
      <vt:lpstr>7. Social Psychologists</vt:lpstr>
      <vt:lpstr>8. Environmental Psychologists</vt:lpstr>
      <vt:lpstr>9. Industrial/ Organizational Psychologists</vt:lpstr>
      <vt:lpstr>10. Health Psychologists</vt:lpstr>
      <vt:lpstr>11. Consumer Psychologists</vt:lpstr>
      <vt:lpstr>The Artwork of Mental Patients </vt:lpstr>
      <vt:lpstr>Self-Portraits: Joanne</vt:lpstr>
      <vt:lpstr>Slide 17</vt:lpstr>
      <vt:lpstr>Slide 18</vt:lpstr>
      <vt:lpstr>Slide 19</vt:lpstr>
      <vt:lpstr>Review</vt:lpstr>
      <vt:lpstr>Gertrude</vt:lpstr>
      <vt:lpstr>Kristen</vt:lpstr>
      <vt:lpstr>Ethel</vt:lpstr>
      <vt:lpstr>Christine</vt:lpstr>
      <vt:lpstr>Maude</vt:lpstr>
      <vt:lpstr>Prudence</vt:lpstr>
      <vt:lpstr>Matilda</vt:lpstr>
      <vt:lpstr>Sheri</vt:lpstr>
      <vt:lpstr>Megan</vt:lpstr>
      <vt:lpstr>Gladys</vt:lpstr>
      <vt:lpstr>Evaluation</vt:lpstr>
    </vt:vector>
  </TitlesOfParts>
  <Company>Slcusd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PSYCHOLOGY</dc:title>
  <dc:creator>HAL BELCH</dc:creator>
  <cp:lastModifiedBy>khogendorp</cp:lastModifiedBy>
  <cp:revision>162</cp:revision>
  <cp:lastPrinted>2004-08-03T21:32:06Z</cp:lastPrinted>
  <dcterms:created xsi:type="dcterms:W3CDTF">2004-05-30T22:10:23Z</dcterms:created>
  <dcterms:modified xsi:type="dcterms:W3CDTF">2010-08-17T14:48:14Z</dcterms:modified>
</cp:coreProperties>
</file>