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80"/>
  </p:notesMasterIdLst>
  <p:handoutMasterIdLst>
    <p:handoutMasterId r:id="rId81"/>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336" r:id="rId15"/>
    <p:sldId id="337" r:id="rId16"/>
    <p:sldId id="269" r:id="rId17"/>
    <p:sldId id="270" r:id="rId18"/>
    <p:sldId id="272" r:id="rId19"/>
    <p:sldId id="273" r:id="rId20"/>
    <p:sldId id="274" r:id="rId21"/>
    <p:sldId id="275" r:id="rId22"/>
    <p:sldId id="276" r:id="rId23"/>
    <p:sldId id="277" r:id="rId24"/>
    <p:sldId id="278" r:id="rId25"/>
    <p:sldId id="279" r:id="rId26"/>
    <p:sldId id="280" r:id="rId27"/>
    <p:sldId id="282" r:id="rId28"/>
    <p:sldId id="281"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69" autoAdjust="0"/>
    <p:restoredTop sz="68783" autoAdjust="0"/>
  </p:normalViewPr>
  <p:slideViewPr>
    <p:cSldViewPr>
      <p:cViewPr varScale="1">
        <p:scale>
          <a:sx n="50" d="100"/>
          <a:sy n="50" d="100"/>
        </p:scale>
        <p:origin x="-97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764" y="-72"/>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0162" name="Rectangle 1026"/>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p>
        </p:txBody>
      </p:sp>
      <p:sp>
        <p:nvSpPr>
          <p:cNvPr id="220163" name="Rectangle 1027"/>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p>
        </p:txBody>
      </p:sp>
      <p:sp>
        <p:nvSpPr>
          <p:cNvPr id="220164" name="Rectangle 1028"/>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p>
        </p:txBody>
      </p:sp>
      <p:sp>
        <p:nvSpPr>
          <p:cNvPr id="220165" name="Rectangle 1029"/>
          <p:cNvSpPr>
            <a:spLocks noGrp="1" noChangeArrowheads="1"/>
          </p:cNvSpPr>
          <p:nvPr>
            <p:ph type="sldNum" sz="quarter" idx="3"/>
          </p:nvPr>
        </p:nvSpPr>
        <p:spPr bwMode="auto">
          <a:xfrm>
            <a:off x="3738563" y="8801100"/>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r>
              <a:rPr lang="en-US"/>
              <a:t>Handout </a:t>
            </a:r>
            <a:fld id="{E5ACA21F-2D57-4DAF-8B99-05541FB3C13D}"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1026"/>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defRPr sz="1300"/>
            </a:lvl1pPr>
          </a:lstStyle>
          <a:p>
            <a:endParaRPr lang="en-US"/>
          </a:p>
        </p:txBody>
      </p:sp>
      <p:sp>
        <p:nvSpPr>
          <p:cNvPr id="22531" name="Rectangle 1027"/>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a:lvl1pPr>
          </a:lstStyle>
          <a:p>
            <a:endParaRPr lang="en-US"/>
          </a:p>
        </p:txBody>
      </p:sp>
      <p:sp>
        <p:nvSpPr>
          <p:cNvPr id="22532" name="Rectangle 1028"/>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22533" name="Rectangle 1029"/>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534" name="Rectangle 1030"/>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defRPr sz="1300"/>
            </a:lvl1pPr>
          </a:lstStyle>
          <a:p>
            <a:endParaRPr lang="en-US"/>
          </a:p>
        </p:txBody>
      </p:sp>
      <p:sp>
        <p:nvSpPr>
          <p:cNvPr id="22535" name="Rectangle 1031"/>
          <p:cNvSpPr>
            <a:spLocks noGrp="1" noChangeArrowheads="1"/>
          </p:cNvSpPr>
          <p:nvPr>
            <p:ph type="sldNum" sz="quarter" idx="5"/>
          </p:nvPr>
        </p:nvSpPr>
        <p:spPr bwMode="auto">
          <a:xfrm>
            <a:off x="2032000" y="8801100"/>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ctr" defTabSz="966788" eaLnBrk="1" hangingPunct="1">
              <a:defRPr sz="1300"/>
            </a:lvl1pPr>
          </a:lstStyle>
          <a:p>
            <a:r>
              <a:rPr lang="en-US"/>
              <a:t>Slide </a:t>
            </a:r>
            <a:fld id="{CFFCA87E-1511-4CCB-B8F9-1DABBD372C29}"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mn-ea"/>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mn-ea"/>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mn-ea"/>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mn-ea"/>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r>
              <a:rPr lang="en-US"/>
              <a:t>Slide </a:t>
            </a:r>
            <a:fld id="{F82A908A-753D-44C0-B28C-E002EBEFF966}" type="slidenum">
              <a:rPr lang="en-US"/>
              <a:pPr/>
              <a:t>1</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a:t>Every day, our senses are constantly bombarded with information from the world around us. Our eyes and ears process a multitude of images, lights, and sounds. All kinds of substances end up in our mouths and on our tongues as we eat and drink. We feel all kinds of sensations, like warm winds blowing against our face. We smell both good and bad things, from the delicious scents in a bakery to the stench of tar on a freshly paved road. In this unit, you will learn about how our bodies transform these sensory stimuli into signals which the brain uses to create sensations of vision, hearing, touch, taste, and smell. Our five senses provide us with impressions of the world, which psychologists call perception.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r>
              <a:rPr lang="en-US"/>
              <a:t>Slide </a:t>
            </a:r>
            <a:fld id="{123B162A-FB05-4BCB-9F22-7D9AEE067BC3}" type="slidenum">
              <a:rPr lang="en-US"/>
              <a:pPr/>
              <a:t>10</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en-US"/>
              <a:t>This slide shows a painting of a Vietnamese girl who is befriended by a GI serving in the Vietnam War. Note the soldier’s leg and the M-16 rifle in the background.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r>
              <a:rPr lang="en-US"/>
              <a:t>Slide </a:t>
            </a:r>
            <a:fld id="{3E1DEB90-055E-40F3-AE73-DE996A074C05}" type="slidenum">
              <a:rPr lang="en-US"/>
              <a:pPr/>
              <a:t>11</a:t>
            </a:fld>
            <a:endParaRPr lang="en-US"/>
          </a:p>
        </p:txBody>
      </p:sp>
      <p:sp>
        <p:nvSpPr>
          <p:cNvPr id="1026" name="Rectangle 2"/>
          <p:cNvSpPr>
            <a:spLocks noGrp="1" noRot="1" noChangeAspect="1" noChangeArrowheads="1" noTextEdit="1"/>
          </p:cNvSpPr>
          <p:nvPr>
            <p:ph type="sldImg"/>
          </p:nvPr>
        </p:nvSpPr>
        <p:spPr>
          <a:ln/>
        </p:spPr>
      </p:sp>
      <p:sp>
        <p:nvSpPr>
          <p:cNvPr id="1027" name="Rectangle 3"/>
          <p:cNvSpPr>
            <a:spLocks noGrp="1" noChangeArrowheads="1"/>
          </p:cNvSpPr>
          <p:nvPr>
            <p:ph type="body" idx="1"/>
          </p:nvPr>
        </p:nvSpPr>
        <p:spPr/>
        <p:txBody>
          <a:bodyPr/>
          <a:lstStyle/>
          <a:p>
            <a:r>
              <a:rPr lang="en-US"/>
              <a:t>This slide shows a painting commemorating D-Day. Note the inverted rifle, the dog tags hanging on the rifle, the bayonet, the flag, and the beach in the background.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r>
              <a:rPr lang="en-US"/>
              <a:t>Slide </a:t>
            </a:r>
            <a:fld id="{70252742-3089-41B5-AC55-A0AC48213D54}" type="slidenum">
              <a:rPr lang="en-US"/>
              <a:pPr/>
              <a:t>12</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en-US"/>
              <a:t>This slide shows a painting of three Blackfoot Indians.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r>
              <a:rPr lang="en-US"/>
              <a:t>Slide </a:t>
            </a:r>
            <a:fld id="{6B0805D7-BB66-4621-B44D-AF3498F8601F}" type="slidenum">
              <a:rPr lang="en-US"/>
              <a:pPr/>
              <a:t>13</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r>
              <a:rPr lang="en-US"/>
              <a:t>This slide shows a cartoon version of Richard Nixon with a “smoking gun.”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r>
              <a:rPr lang="en-US"/>
              <a:t>Slide </a:t>
            </a:r>
            <a:fld id="{687C6745-3DF9-44B8-8E49-46D15401FB9C}" type="slidenum">
              <a:rPr lang="en-US"/>
              <a:pPr/>
              <a:t>16</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r>
              <a:rPr lang="en-US"/>
              <a:t>Bullet #1  A stimulus is any aspect or change in the environment to which an organism responds. Stimuli include things such as the ringing of a phone, a sore muscle, or a change in the temperature. The sense organs detect changes in energy, heat, light, sound, and physical pressure. Each of our sense organs contains specialized cells called sensory receptors which pick up information from our environment and relay it to the brain.</a:t>
            </a:r>
          </a:p>
          <a:p>
            <a:r>
              <a:rPr lang="en-US"/>
              <a:t>Bullet # 2  We can measure a stimulus by its size, how long it lasts (duration), and its intensity (strength).</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r>
              <a:rPr lang="en-US"/>
              <a:t>Slide </a:t>
            </a:r>
            <a:fld id="{ECBBF812-1F9B-4B39-83D3-BF4830956244}" type="slidenum">
              <a:rPr lang="en-US"/>
              <a:pPr/>
              <a:t>17</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dirty="0"/>
              <a:t>Bullet # 1 Perception is the organization of sensory information into meaningful experiences. To study perception, psychologists investigate the relationship between physical stimuli and sensory experiences. </a:t>
            </a:r>
          </a:p>
          <a:p>
            <a:r>
              <a:rPr lang="en-US" dirty="0"/>
              <a:t>Bullet # 2  The area of science known as psychophysics attempts to describe how we use our senses to detect things in our environment. Psychophysicists ask questions such as, “What is the relationship between color and wavelength?” and “If a light’s intensity changes, how will this affect a person’s perception of its brightness?”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r>
              <a:rPr lang="en-US"/>
              <a:t>Slide </a:t>
            </a:r>
            <a:fld id="{E446EAB9-7A8B-4100-9627-F9ADA99B265E}" type="slidenum">
              <a:rPr lang="en-US"/>
              <a:pPr/>
              <a:t>18</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a:t>Bullet # 1  On a clear, dark night, from how far away can we detect the light from a single candle? How many drops of perfume do we need to spread through a small house before we can smell its fragrance? Each of these questions searches for what is known as an absolute threshold—the least amount of a substance needed to activate the sensory receptors.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r>
              <a:rPr lang="en-US"/>
              <a:t>Slide </a:t>
            </a:r>
            <a:fld id="{D86D77E3-8F4E-4BC9-A885-FE26E2EA7A91}" type="slidenum">
              <a:rPr lang="en-US"/>
              <a:pPr/>
              <a:t>19</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r>
              <a:rPr lang="en-US"/>
              <a:t>Different people have different absolute thresholds for each of their senses. Some people are much more sensitive than others. For scientists to consider a specific level of a stimulus as an absolute threshold, people have to be able to detect it at least 50 percent of the time. Absolute thresholds differ between species as well: humans cannot see x-rays or microwaves; dogs can hear a dog whistle but humans can’t; humans hear only about 20 percent of what a dolphin hears; dolphins and bats have a superior sense of hearing; hawks and eagles have extremely sharp vision; and bloodhounds have an acute sense of smell.</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r>
              <a:rPr lang="en-US"/>
              <a:t>Slide </a:t>
            </a:r>
            <a:fld id="{BEEC7EF9-B5D9-431E-BCE7-7ECF8F934DB0}" type="slidenum">
              <a:rPr lang="en-US"/>
              <a:pPr/>
              <a:t>20</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r>
              <a:rPr lang="en-US" dirty="0"/>
              <a:t>Bullet # 1  The difference threshold is defined as the minimal difference in the magnitude of energy needed for people to distinguish between two stimuli. You can also think of it as a “just-noticeable difference.” Difference thresholds apply to all of our senses. </a:t>
            </a:r>
          </a:p>
          <a:p>
            <a:r>
              <a:rPr lang="en-US" dirty="0"/>
              <a:t>Bullet # 2  According to the principle known as Weber’s law, the larger or stronger a stimulus the larger the change required for an observer to notice a difference. Psychologists experiment with variations in sounds, temperatures, colors, tastes, and smells in order to learn how each sense responds to stimulation. For example, the pain of an electric shock can be increased more than eight times by just doubling the voltage, but the a light’s intensity has to increase many times in order to merely double its brightness. Psychologists use the term “experts” to describe people who can detect extremely smallest changes in sensations. For example, food and wine critics are often “experts.”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r>
              <a:rPr lang="en-US"/>
              <a:t>Slide </a:t>
            </a:r>
            <a:fld id="{D62DAE76-7FA3-47F6-839C-18618DC68162}" type="slidenum">
              <a:rPr lang="en-US"/>
              <a:pPr/>
              <a:t>21</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r>
              <a:rPr lang="en-US" dirty="0"/>
              <a:t>Bullets # 1</a:t>
            </a:r>
            <a:r>
              <a:rPr lang="en-US" dirty="0">
                <a:cs typeface="Times New Roman" pitchFamily="18" charset="0"/>
              </a:rPr>
              <a:t>–</a:t>
            </a:r>
            <a:r>
              <a:rPr lang="en-US" dirty="0"/>
              <a:t>2  Our senses are most responsive to increases and decreases in stimuli, rather than to ongoing stimulation. For example, when you first enter a dark movie theater, you can’t really see anything except blackness. After a while, your eyes adjust to the light and you can pick out seats, faces, etc. Skin reacts similarly to cold water: you’re freezing when you first jump in, but after a while your body adjusts to the temperature change. Your sensitivity to noise also tends to decrease with time: after you have lived in a large city for a while you become less aware of the 5 a.m. train rumbling past your apartment or the constant noise of the traffic. All of these examples show that our senses have the ability to adapt.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r>
              <a:rPr lang="en-US"/>
              <a:t>Slide </a:t>
            </a:r>
            <a:fld id="{6D571628-0EDA-4AF2-8196-79C4F6AD648E}" type="slidenum">
              <a:rPr lang="en-US"/>
              <a:pPr/>
              <a:t>2</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r>
              <a:rPr lang="en-US"/>
              <a:t>Note to teacher: Show students the drawings or photographs on the following slides and have them briefly write down what they think is the main point of each one. Next, show the pictures a second time and listen to their responses. Choose at least three or four students to read their responses for each photo. Typically, their interpretations will be quite different. Pose this question to the class: How can people look at the same picture and see things so differently?</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r>
              <a:rPr lang="en-US"/>
              <a:t>Slide </a:t>
            </a:r>
            <a:fld id="{46C98F18-C6BC-4299-8B0C-4BE92B8D15F6}" type="slidenum">
              <a:rPr lang="en-US"/>
              <a:pPr/>
              <a:t>22</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r>
              <a:rPr lang="en-US" dirty="0"/>
              <a:t>Bullet # 1  According to some psychologists, there is no sharp boundary between stimuli that you can perceive and stimuli you cannot perceive. Signal-Detection Theory tries to explain the relationship between sensitivity, motivation, and decision-making when detecting the presence or absence of a stimulus (Green &amp; </a:t>
            </a:r>
            <a:r>
              <a:rPr lang="en-US" dirty="0" err="1"/>
              <a:t>Swets</a:t>
            </a:r>
            <a:r>
              <a:rPr lang="en-US" dirty="0"/>
              <a:t>, 1966). The best way to understand Signal-Detection Theory is to liken it to the job of a radar operator. The operator must be able to detect the difference on his screen between a plane and a flock of birds. Some radar operators may have better sensory skills than others. Some radar operators are probably more focused than others and are able to block outside distractions. Signal-Detection Theory takes into account the many factors that affect detection. It discards the idea of an absolute threshold because detection almost always involves competing signals or stimuli rather than just a single event.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r>
              <a:rPr lang="en-US"/>
              <a:t>Slide </a:t>
            </a:r>
            <a:fld id="{83E8204F-A62F-4460-83FB-3551FDC5875A}" type="slidenum">
              <a:rPr lang="en-US"/>
              <a:pPr/>
              <a:t>23</a:t>
            </a:fld>
            <a:endParaRPr 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r>
              <a:rPr lang="en-US"/>
              <a:t>Note to teacher: Ask for a volunteer to try this experiment. You may want to have a timer in order to show the class exactly how much longer it takes to read the words in column B. Ask the volunteer to do the following:</a:t>
            </a:r>
          </a:p>
          <a:p>
            <a:r>
              <a:rPr lang="en-US"/>
              <a:t>Recite the </a:t>
            </a:r>
            <a:r>
              <a:rPr lang="en-US" u="sng"/>
              <a:t>color</a:t>
            </a:r>
            <a:r>
              <a:rPr lang="en-US"/>
              <a:t> of each word listed in column A. Now recite the color of each word listed in column B. It probably took you more time to name the colors in B. The Stroop Effect illustrates the difficulty of ignoring certain types of stimuli. In this experiment, the subject has to deal with receiving two stimuli at once: the word itself and the color of the word. When the two were the same, as in column A, it didn’t take that much time to recite them. However, when the two differed (as they did in column B), it caused competition and made the task more difficult.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r>
              <a:rPr lang="en-US"/>
              <a:t>Slide </a:t>
            </a:r>
            <a:fld id="{0E2260B3-20AD-4C2B-9696-9218A4E76791}" type="slidenum">
              <a:rPr lang="en-US"/>
              <a:pPr/>
              <a:t>24</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r>
              <a:rPr lang="en-US" dirty="0"/>
              <a:t>Bullet # 1  Psychologists have defined two separate ways in which we process stimuli. The </a:t>
            </a:r>
            <a:r>
              <a:rPr lang="en-US" dirty="0" err="1"/>
              <a:t>preattentive</a:t>
            </a:r>
            <a:r>
              <a:rPr lang="en-US" dirty="0"/>
              <a:t> process extracts information automatically and simultaneously when presented with more than one stimulus. The </a:t>
            </a:r>
            <a:r>
              <a:rPr lang="en-US" dirty="0" err="1"/>
              <a:t>Stroop</a:t>
            </a:r>
            <a:r>
              <a:rPr lang="en-US" dirty="0"/>
              <a:t> effect is an example of how the </a:t>
            </a:r>
            <a:r>
              <a:rPr lang="en-US" dirty="0" err="1"/>
              <a:t>preattentive</a:t>
            </a:r>
            <a:r>
              <a:rPr lang="en-US" dirty="0"/>
              <a:t> process can act as an interference. In column B of the previous slide, it is very difficult not to read the word rather than the color of the word when the two are different. The </a:t>
            </a:r>
            <a:r>
              <a:rPr lang="en-US" dirty="0" err="1"/>
              <a:t>preattentive</a:t>
            </a:r>
            <a:r>
              <a:rPr lang="en-US" dirty="0"/>
              <a:t> process thus affects our ability to respond.</a:t>
            </a:r>
          </a:p>
          <a:p>
            <a:r>
              <a:rPr lang="en-US" dirty="0"/>
              <a:t>Bullet # 2  The attentive process considers only one stimulus at a time. All tasks require attention, but some tasks require more than others, which is where the attentive process comes in.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r>
              <a:rPr lang="en-US"/>
              <a:t>Slide </a:t>
            </a:r>
            <a:fld id="{265A599A-CB0B-4D3A-BC9A-0F80D6C74E24}" type="slidenum">
              <a:rPr lang="en-US"/>
              <a:pPr/>
              <a:t>25</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US"/>
              <a:t>Most people believe humans have only five senses: vision, hearing, taste, smell, and touch. We also have two internal senses: vestibular and kinesthetic. In this next section, we will closely examine each of our senses.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r>
              <a:rPr lang="en-US"/>
              <a:t>Slide </a:t>
            </a:r>
            <a:fld id="{44A7E779-F279-4F2A-9B87-BA3C64B72651}" type="slidenum">
              <a:rPr lang="en-US"/>
              <a:pPr/>
              <a:t>26</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r>
              <a:rPr lang="en-US" dirty="0"/>
              <a:t>Scientists have conducted more research on vision than on any of the other senses. Light enters the eye through the pupil and then reaches the lens, a structure which focuses light on the retina. The retina has two types of light-sensitive receptor cells called rods and cones. The rods and cones change the light into neuronal impulses. These impulses travel over the optic nerve to the occipital lobe of the brain. A muscle called the iris expands or contacts to regulate how much light enters the eye. It is usually blue or brown and gives the eye its color.  The pupil is the black opening inside the iris. Bright light causes the iris to act reflexively and make the pupil smaller. In the dark, the iris opens to allow more light to enter the pupil.</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r>
              <a:rPr lang="en-US"/>
              <a:t>Slide </a:t>
            </a:r>
            <a:fld id="{5E139F7A-FC15-4255-9E5F-963E380E5724}" type="slidenum">
              <a:rPr lang="en-US"/>
              <a:pPr/>
              <a:t>27</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r>
              <a:rPr lang="en-US"/>
              <a:t>Light passes through the cornea, the pupil, and the lens. The light then falls on the retina, where images are reflected upside down (as with the rose pictured in the image on this slide).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r>
              <a:rPr lang="en-US"/>
              <a:t>Slide </a:t>
            </a:r>
            <a:fld id="{1007F1B7-2D7D-48EF-AF13-6178DABE3723}" type="slidenum">
              <a:rPr lang="en-US"/>
              <a:pPr/>
              <a:t>28</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r>
              <a:rPr lang="en-US"/>
              <a:t>Bullets # 1</a:t>
            </a:r>
            <a:r>
              <a:rPr lang="en-US">
                <a:cs typeface="Times New Roman" pitchFamily="18" charset="0"/>
              </a:rPr>
              <a:t>–</a:t>
            </a:r>
            <a:r>
              <a:rPr lang="en-US"/>
              <a:t>2  The diagram in this slide shows a close-up of the several layers of cells contained in the retina. Receptor cells nearest the back of the eye known as rods and cones are the parts of the eye that detect light. The other layer of cells in the retina receives signals from the rods and cones. They then feed the sensory data into many optic fibers, which eventually carry the data to the brain. Cones require more light than rods and they function best in daylight. Rods are much more sensitive to lower levels of light and play a larger role in night vision. There are many more rods (75 to 150 million) than there are cones (six to seven million). Only cones can sense colors.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r>
              <a:rPr lang="en-US"/>
              <a:t>Slide </a:t>
            </a:r>
            <a:fld id="{404CC4B9-3A09-41EA-84F3-460F665BE8F2}" type="slidenum">
              <a:rPr lang="en-US"/>
              <a:pPr/>
              <a:t>29</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r>
              <a:rPr lang="en-US"/>
              <a:t>Bullet # 1  The fovea is the part of the retina that corresponds to the very center of our gaze. It gives us our sharpest vision. When we focus our eyes on an object, the image rests directly on the fovea. When we want to examine the small details of an object, we decrease the distance between it and the fovea, either by moving the object or moving ourselves.</a:t>
            </a:r>
          </a:p>
          <a:p>
            <a:r>
              <a:rPr lang="en-US"/>
              <a:t>Bullet # 2  The blind spot is the part of the retina where the optic nerve exits the eye. Because the blind spot has no rods or cones, we do not see images that form there.</a:t>
            </a:r>
          </a:p>
          <a:p>
            <a:r>
              <a:rPr lang="en-US"/>
              <a:t>Bullet # 3  Nearsighted people need to be close to objects to see details; farsighted people need to be far away. Both nearsightedness and farsightedness result from an abnormal shaping of the eye. Contact lenses, glasses, and surgery can all correct both conditions.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r>
              <a:rPr lang="en-US"/>
              <a:t>Slide </a:t>
            </a:r>
            <a:fld id="{4244C2FF-A6C6-4149-9551-B35059E38DBB}" type="slidenum">
              <a:rPr lang="en-US"/>
              <a:pPr/>
              <a:t>30</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r>
              <a:rPr lang="en-US"/>
              <a:t>The nerve fibers from each eye meet at what is known as the optic chiasm. Fibers from the inside half of each retina then cross over to the opposite side of the brain.</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r>
              <a:rPr lang="en-US"/>
              <a:t>Slide </a:t>
            </a:r>
            <a:fld id="{DC7551BB-8815-4A3F-9602-2012588D5F0B}" type="slidenum">
              <a:rPr lang="en-US"/>
              <a:pPr/>
              <a:t>31</a:t>
            </a:fld>
            <a:endParaRPr 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r>
              <a:rPr lang="en-US"/>
              <a:t>The diagram in this slide shows how visual information coming from the retina along the optic nerve reaches the visual cortex as it passes through the thalamus.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r>
              <a:rPr lang="en-US"/>
              <a:t>Slide </a:t>
            </a:r>
            <a:fld id="{CC941B86-1293-41D4-BFA5-AADACB897CBB}" type="slidenum">
              <a:rPr lang="en-US"/>
              <a:pPr/>
              <a:t>3</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r>
              <a:rPr lang="en-US"/>
              <a:t>This is a counselor with a student, but she is sitting at his desk.</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r>
              <a:rPr lang="en-US"/>
              <a:t>Slide </a:t>
            </a:r>
            <a:fld id="{DDDB8D9D-B099-4F4C-BB4A-16500317ED56}" type="slidenum">
              <a:rPr lang="en-US"/>
              <a:pPr/>
              <a:t>32</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r>
              <a:rPr lang="en-US"/>
              <a:t>Bullet # 1  Researchers David Hubel and Torstein Wiesel won a Nobel Prize for explaining how we transform sensory information into visual experiences. They discovered that the visual cortex contains nerve cells that respond only when shown a line with a particular orientation (horizontal, vertical, or diagonal). Some of these nerve cells respond “only to lines that form right angles; others to dots of light that move from right to left across the visual field; and yet others, by dots of light that move from right to left across the visual field; and yet others, by dots of light that move from left to right” (Hubel &amp; Wiesel, 1979).</a:t>
            </a:r>
          </a:p>
          <a:p>
            <a:r>
              <a:rPr lang="en-US"/>
              <a:t>Bullets # 2</a:t>
            </a:r>
            <a:r>
              <a:rPr lang="en-US">
                <a:cs typeface="Times New Roman" pitchFamily="18" charset="0"/>
              </a:rPr>
              <a:t>–</a:t>
            </a:r>
            <a:r>
              <a:rPr lang="en-US"/>
              <a:t>3  Their experiment involved implanting electrodes into a cat's visual cortex. They then flashed the different visual stimuli on a screen within the cat’s field of vision and observed which cells fired in response to the different stimuli. They called these cells “feature detectors.”</a:t>
            </a:r>
          </a:p>
          <a:p>
            <a:r>
              <a:rPr lang="en-US"/>
              <a:t>Special note:  We do not see a world just filled with shapes like rectangles, right angles, or triangles. The visual cortex makes sense of these symbols and transforms them into letters, faces, buildings, and other meaningful patterns.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r>
              <a:rPr lang="en-US"/>
              <a:t>Slide </a:t>
            </a:r>
            <a:fld id="{F57724EA-F637-47E6-8A5E-F492BA61FFD4}" type="slidenum">
              <a:rPr lang="en-US"/>
              <a:pPr/>
              <a:t>33</a:t>
            </a:fld>
            <a:endParaRPr 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r>
              <a:rPr lang="en-US"/>
              <a:t>Bullet # 1  Light is a form of electromagnetic radiation. Other forms of radiation include radio waves, microwaves, infrared, radiation, ultraviolet rays, X-rays, and gamma waves. Collectively, this radiation is called the electromagnetic spectrum</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r>
              <a:rPr lang="en-US"/>
              <a:t>Slide </a:t>
            </a:r>
            <a:fld id="{420D7E8D-5073-41DB-BBF7-C93AB29E3B0B}" type="slidenum">
              <a:rPr lang="en-US"/>
              <a:pPr/>
              <a:t>34</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r>
              <a:rPr lang="en-US"/>
              <a:t>Bullets # 1</a:t>
            </a:r>
            <a:r>
              <a:rPr lang="en-US">
                <a:cs typeface="Times New Roman" pitchFamily="18" charset="0"/>
              </a:rPr>
              <a:t>–</a:t>
            </a:r>
            <a:r>
              <a:rPr lang="en-US"/>
              <a:t>2  People who suffer from color deficiency have cones that do not work properly. Many color deficient people can see some colors but have trouble distinguishing between red and green. Others cannot distinguish between yellow and blue. A few people are totally color deficient, and see the world only in black and white or shades of gray. About 8 percent of the general population falls into this category. Color deficiency primary afflicts males, and it is hereditary, passed from mothers to sons.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r>
              <a:rPr lang="en-US"/>
              <a:t>Slide </a:t>
            </a:r>
            <a:fld id="{87983323-B044-4EE6-B5CC-46A13E56E84F}" type="slidenum">
              <a:rPr lang="en-US"/>
              <a:pPr/>
              <a:t>35</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r>
              <a:rPr lang="en-US"/>
              <a:t>Bullet # 1  The retina is a paper-thin sheet of tissue that forms the lining of the eye. It consists of a complicated network of receptor cells arranged in layers. The cells of the retina are sensitive to light.</a:t>
            </a:r>
          </a:p>
          <a:p>
            <a:r>
              <a:rPr lang="en-US"/>
              <a:t>Bullet # 2  Two 19</a:t>
            </a:r>
            <a:r>
              <a:rPr lang="en-US" baseline="30000"/>
              <a:t>th</a:t>
            </a:r>
            <a:r>
              <a:rPr lang="en-US"/>
              <a:t>-century German scientists, Hermann Von Helmholtz (1821</a:t>
            </a:r>
            <a:r>
              <a:rPr lang="en-US">
                <a:cs typeface="Times New Roman" pitchFamily="18" charset="0"/>
              </a:rPr>
              <a:t>–</a:t>
            </a:r>
            <a:r>
              <a:rPr lang="en-US"/>
              <a:t>1894, pictured in this slide) and Ewald Hering (1834</a:t>
            </a:r>
            <a:r>
              <a:rPr lang="en-US">
                <a:cs typeface="Times New Roman" pitchFamily="18" charset="0"/>
              </a:rPr>
              <a:t>–</a:t>
            </a:r>
            <a:r>
              <a:rPr lang="en-US"/>
              <a:t>1918), made important early discoveries on color vision.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r>
              <a:rPr lang="en-US"/>
              <a:t>Slide </a:t>
            </a:r>
            <a:fld id="{44826676-ADAD-4EB8-9383-9CAA6FDED725}" type="slidenum">
              <a:rPr lang="en-US"/>
              <a:pPr/>
              <a:t>36</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r>
              <a:rPr lang="en-US"/>
              <a:t>Bullets # 1</a:t>
            </a:r>
            <a:r>
              <a:rPr lang="en-US">
                <a:cs typeface="Times New Roman" pitchFamily="18" charset="0"/>
              </a:rPr>
              <a:t>–</a:t>
            </a:r>
            <a:r>
              <a:rPr lang="en-US"/>
              <a:t>2  Hering and von Helmholtz built upon the work of Thomas Young (1773</a:t>
            </a:r>
            <a:r>
              <a:rPr lang="en-US">
                <a:cs typeface="Times New Roman" pitchFamily="18" charset="0"/>
              </a:rPr>
              <a:t>–</a:t>
            </a:r>
            <a:r>
              <a:rPr lang="en-US"/>
              <a:t>1829). Young showed that you could create any color of light by mixing the primary colors (red, green, and blue) and varying their brightness. This slide depicts the wide variety of colors that can be produced from the primary colors.</a:t>
            </a:r>
          </a:p>
          <a:p>
            <a:r>
              <a:rPr lang="en-US"/>
              <a:t>Bullet # 3  Helmholtz used Young’s conclusions to come up with what is known as trichromatic (three-color) theory. Helmholtz believed that the eye has three color receptors, also called cones. These three types of cones have differing sensitivities to different wavelengths of light.  This allows us to see different colors.</a:t>
            </a:r>
          </a:p>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r>
              <a:rPr lang="en-US"/>
              <a:t>Slide </a:t>
            </a:r>
            <a:fld id="{41848043-8420-4C1F-8652-89FC6A1F0275}" type="slidenum">
              <a:rPr lang="en-US"/>
              <a:pPr/>
              <a:t>37</a:t>
            </a:fld>
            <a:endParaRPr 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r>
              <a:rPr lang="en-US"/>
              <a:t>Ewald Hering developed a different theory of color vision based on his work with afterimages. An afterimage is what you see if you stare at a visual stimulus for a while and then look at a blank white space.</a:t>
            </a:r>
          </a:p>
          <a:p>
            <a:r>
              <a:rPr lang="en-US"/>
              <a:t>Note to teacher: Read the following instructions to the class.</a:t>
            </a:r>
          </a:p>
          <a:p>
            <a:r>
              <a:rPr lang="en-US"/>
              <a:t>Look at the image on the left side of this slide. Stare at the dot in the center of the flag for about one minute, then shift your gaze to the white square on the right.  You should see the regular colors of the American flag</a:t>
            </a:r>
            <a:r>
              <a:rPr lang="en-US">
                <a:cs typeface="Times New Roman" pitchFamily="18" charset="0"/>
              </a:rPr>
              <a:t>—</a:t>
            </a:r>
            <a:r>
              <a:rPr lang="en-US"/>
              <a:t>red, white, and blue. This occurs because red is the afterimage of green, white is the afterimage of black, and blue is the afterimage of yellow. Hering believed that color vision arises from pairs of opposing processes. The receptors become fatigued, allowing complementary colors to predominate. Hering formulated what became known as opponent-process theory. Unlike trichromatic theory, opponent-process theory holds that color receptors in the retina correspond to sets of colors (red-green, yellow-blue, black-white) rather than to single colors.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r>
              <a:rPr lang="en-US"/>
              <a:t>Slide </a:t>
            </a:r>
            <a:fld id="{D7698568-0716-4FBA-BB3B-5E345F5D7000}" type="slidenum">
              <a:rPr lang="en-US"/>
              <a:pPr/>
              <a:t>38</a:t>
            </a:fld>
            <a:endParaRPr 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r>
              <a:rPr lang="en-US"/>
              <a:t>This slide shows another example of an afterimage.  </a:t>
            </a:r>
          </a:p>
          <a:p>
            <a:r>
              <a:rPr lang="en-US"/>
              <a:t>Note to teacher:  Read the following instructions to the class.</a:t>
            </a:r>
          </a:p>
          <a:p>
            <a:r>
              <a:rPr lang="en-US"/>
              <a:t>Stare at the black dot in the center of the rose for about 60 seconds, then shift your gaze to the white rectangle. You will see an afterimage of the flower, but in complementary colors. </a:t>
            </a:r>
          </a:p>
          <a:p>
            <a:r>
              <a:rPr lang="en-US"/>
              <a:t>Note: Psychologists today believe that it takes both the trichromatic and the opponent-process theories to explain color vision.</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r>
              <a:rPr lang="en-US"/>
              <a:t>Slide </a:t>
            </a:r>
            <a:fld id="{8BAA109A-D1EC-49B7-A7F6-A2099AA3BD54}" type="slidenum">
              <a:rPr lang="en-US"/>
              <a:pPr/>
              <a:t>39</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r>
              <a:rPr lang="en-US" dirty="0"/>
              <a:t>Bullets # 1</a:t>
            </a:r>
            <a:r>
              <a:rPr lang="en-US" dirty="0">
                <a:cs typeface="Times New Roman" pitchFamily="18" charset="0"/>
              </a:rPr>
              <a:t>–</a:t>
            </a:r>
            <a:r>
              <a:rPr lang="en-US" dirty="0"/>
              <a:t>2  The fluctuations in pressure that constitute sound are actually produced by vibrations. For example, when we speak, our vocal cords vibrate producing fluctuations in air pressure that become sound waves. Sound waves pass through several different bones in the inner ear.</a:t>
            </a:r>
          </a:p>
          <a:p>
            <a:r>
              <a:rPr lang="en-US" dirty="0"/>
              <a:t>Bullet # 3  The inner ear is filled with thin, hair-like cells that move back and forth much like a field of wheat blowing in the wind. These cells change sound vibrations into neuronal signals that then travel through the auditory nerve to the brain.</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r>
              <a:rPr lang="en-US"/>
              <a:t>Slide </a:t>
            </a:r>
            <a:fld id="{E6664DF3-0F8A-4767-B0A1-AFD19EBC3F1D}" type="slidenum">
              <a:rPr lang="en-US"/>
              <a:pPr/>
              <a:t>40</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r>
              <a:rPr lang="en-US" dirty="0"/>
              <a:t>Bullet # 1 –2  Loudness (also known as amplitude) is measured in decibels. Each 10-decibel increase makes a sound 10 times louder. A normal conversation held between two people three feet apart measures about 60 decibels</a:t>
            </a:r>
            <a:r>
              <a:rPr lang="en-US" dirty="0">
                <a:cs typeface="Times New Roman" pitchFamily="18" charset="0"/>
              </a:rPr>
              <a:t>—</a:t>
            </a:r>
            <a:r>
              <a:rPr lang="en-US" dirty="0"/>
              <a:t>10,000 times louder than a whisper, which only registers at 20 decibels. Sounds become painful to the human ear when they reach about 130 decibels. Normal conversation occurs at about 50 to 60 decibels, a ringing telephone measures 64 decibels, a lawnmower measures 90 decibels, a jackhammer measures 115 decibels, sitting in front of a speaker at a rock concert measures 120 decibels, and an airplane measures 140 decibels. Prolonged exposure to sounds at 80 to 90 decibels or higher can produce hearing damage.</a:t>
            </a:r>
          </a:p>
          <a:p>
            <a:r>
              <a:rPr lang="en-US" dirty="0"/>
              <a:t>Bullet # 3  Compared to the speed of light (186,000 miles per second), sound waves travel pretty slowly</a:t>
            </a:r>
            <a:r>
              <a:rPr lang="en-US" dirty="0">
                <a:cs typeface="Times New Roman" pitchFamily="18" charset="0"/>
              </a:rPr>
              <a:t>—</a:t>
            </a:r>
            <a:r>
              <a:rPr lang="en-US" dirty="0"/>
              <a:t>1130 feet per second, or about 770 miles per hour. This explains why when you see lightning a mile away, it can take five seconds for the sound of the thunder it caused to reach your ears.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r>
              <a:rPr lang="en-US"/>
              <a:t>Slide </a:t>
            </a:r>
            <a:fld id="{875BE3D5-EAEA-43EA-B543-ED5034849CA3}" type="slidenum">
              <a:rPr lang="en-US"/>
              <a:pPr/>
              <a:t>41</a:t>
            </a:fld>
            <a:endParaRPr 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r>
              <a:rPr lang="en-US" dirty="0"/>
              <a:t>Bullet # 1  Even though sound travels more slowly than light, its vibrations occur many times a second. The frequency with which these vibrations occur provides information that the brain uses to perceive what is known as pitch</a:t>
            </a:r>
            <a:r>
              <a:rPr lang="en-US" dirty="0">
                <a:cs typeface="Times New Roman" pitchFamily="18" charset="0"/>
              </a:rPr>
              <a:t>—</a:t>
            </a:r>
            <a:r>
              <a:rPr lang="en-US" dirty="0"/>
              <a:t>how low or high a sound seems.</a:t>
            </a:r>
          </a:p>
          <a:p>
            <a:r>
              <a:rPr lang="en-US" dirty="0"/>
              <a:t>Bullet # 2  Higher frequency sound waves are perceived as higher in pitch. Women’s voices usually sound higher than men's because their vocal cords tend to be shorter and vibrate more rapidly/at a greater frequency. Similarly, the shorter strings on a harp produce higher notes than the longer strings because they vibrate more rapidly.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r>
              <a:rPr lang="en-US"/>
              <a:t>Slide </a:t>
            </a:r>
            <a:fld id="{DF712BCC-0FCA-4BA4-9FB1-03AB79D889E7}" type="slidenum">
              <a:rPr lang="en-US"/>
              <a:pPr/>
              <a:t>4</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r>
              <a:rPr lang="en-US"/>
              <a:t>No special notes.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r>
              <a:rPr lang="en-US"/>
              <a:t>Slide </a:t>
            </a:r>
            <a:fld id="{362B450B-D4B5-44C4-BC81-24A75CAB28A2}" type="slidenum">
              <a:rPr lang="en-US"/>
              <a:pPr/>
              <a:t>42</a:t>
            </a:fld>
            <a:endParaRPr 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r>
              <a:rPr lang="en-US"/>
              <a:t>Bullets # 1</a:t>
            </a:r>
            <a:r>
              <a:rPr lang="en-US">
                <a:cs typeface="Times New Roman" pitchFamily="18" charset="0"/>
              </a:rPr>
              <a:t>–</a:t>
            </a:r>
            <a:r>
              <a:rPr lang="en-US"/>
              <a:t>2  Almost 30 million Americans have hearing problems, and about two million are considered deaf.</a:t>
            </a:r>
          </a:p>
          <a:p>
            <a:r>
              <a:rPr lang="en-US"/>
              <a:t>Bullet # 3  Many things can lead to deafness or hearing loss. Diseases like measles can cause deafness in infants. As people age, their hearing may start to deteriorate. Prolonged exposure to noises of 85 decibels and above can cause hearing loss. Even brief exposure to sounds of 120 decibels and above can cause damage.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r>
              <a:rPr lang="en-US"/>
              <a:t>Slide </a:t>
            </a:r>
            <a:fld id="{CF3B68F6-33CB-4C26-8D66-F4FDD9697F2F}" type="slidenum">
              <a:rPr lang="en-US"/>
              <a:pPr/>
              <a:t>43</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r>
              <a:rPr lang="en-US" dirty="0"/>
              <a:t>Bullet # 1  The two main forms of hearing loss are conduction deafness and nerve deafness. Conduction deafness is usually caused by damage to the middle ear, such as a punctured eardrum. An injury to the </a:t>
            </a:r>
            <a:r>
              <a:rPr lang="en-US" dirty="0" err="1"/>
              <a:t>ossicles</a:t>
            </a:r>
            <a:r>
              <a:rPr lang="en-US" dirty="0"/>
              <a:t> can cause them to lose their ability to vibrate properly. People who suffer from conduction deafness can benefit from the use of hearing aids.</a:t>
            </a:r>
          </a:p>
          <a:p>
            <a:r>
              <a:rPr lang="en-US" dirty="0"/>
              <a:t>Bullet # 2  Nerve deafness is usually caused by damage to the hair cells of the inner ear or to the auditory nerve. Causes include loud noises, disease, and aging. The “ringing in your ears” sensation that occurs after exposure to loud noises may indicate damage to hair cells.</a:t>
            </a:r>
          </a:p>
          <a:p>
            <a:r>
              <a:rPr lang="en-US" dirty="0"/>
              <a:t>Note: Hearing loss in later years is not inevitable.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r>
              <a:rPr lang="en-US"/>
              <a:t>Slide </a:t>
            </a:r>
            <a:fld id="{1333C7CC-4138-4B1D-9B88-339F7535FE8A}" type="slidenum">
              <a:rPr lang="en-US"/>
              <a:pPr/>
              <a:t>44</a:t>
            </a:fld>
            <a:endParaRPr 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r>
              <a:rPr lang="en-US" dirty="0"/>
              <a:t>Bullet # 1  Both the sense of smell and taste are considered chemical senses because the nose and mouth both contain receptors that are very sensitive to chemical molecules. For you to smell something, the right molecules must come in contact with the smell receptors in your nose.</a:t>
            </a:r>
          </a:p>
          <a:p>
            <a:r>
              <a:rPr lang="en-US" dirty="0"/>
              <a:t>Bullet # 2  We have over five million or more odor receptors in our nostrils that are capable of sensing about 10,000 different substances on the basis of the shape of their molecules. These molecules fit into particular odor receptors like a key fits into a lock.</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r>
              <a:rPr lang="en-US"/>
              <a:t>Slide </a:t>
            </a:r>
            <a:fld id="{DF0585C7-CF94-4AF0-AA4A-E0AB22240156}" type="slidenum">
              <a:rPr lang="en-US"/>
              <a:pPr/>
              <a:t>45</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r>
              <a:rPr lang="en-US" dirty="0"/>
              <a:t>Bullets # 1</a:t>
            </a:r>
            <a:r>
              <a:rPr lang="en-US" dirty="0">
                <a:cs typeface="Times New Roman" pitchFamily="18" charset="0"/>
              </a:rPr>
              <a:t>–</a:t>
            </a:r>
            <a:r>
              <a:rPr lang="en-US" dirty="0"/>
              <a:t>2  Smell is the only sense whose input does not go through the thalamus on its way to the cortex of the brain. Instead, smell-related data travels through the olfactory nerve directly to the olfactory bulb, which is located in the front of the brain above the nostrils.</a:t>
            </a:r>
          </a:p>
          <a:p>
            <a:r>
              <a:rPr lang="en-US" dirty="0"/>
              <a:t>Bullet # 3  The limbic system in the brain is responsible for many functions that relate to emotion and memory. Connections between the olfactory system and the limbic system account for the relationship between odors and emotions, such as when someone's perfume or aftershave evokes strong feelings, or when the smell of homemade bread baking in an oven brings back certain childhood memories. Some psychologists believe odors are inborn: “Newborns lick their lips when they are presented with odors of honey, strawberry, vanilla, and chocolate” (</a:t>
            </a:r>
            <a:r>
              <a:rPr lang="en-US" dirty="0" err="1"/>
              <a:t>Bartoshuk</a:t>
            </a:r>
            <a:r>
              <a:rPr lang="en-US" dirty="0"/>
              <a:t> &amp; Beauchamp, 1994).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r>
              <a:rPr lang="en-US"/>
              <a:t>Slide </a:t>
            </a:r>
            <a:fld id="{A71ADE24-B78C-4977-A0E5-4AD080F6E782}" type="slidenum">
              <a:rPr lang="en-US"/>
              <a:pPr/>
              <a:t>46</a:t>
            </a:fld>
            <a:endParaRPr lang="en-US"/>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r>
              <a:rPr lang="en-US" dirty="0"/>
              <a:t>Bullet # 1  Taste also contributes to our survival. We rely on taste to help us discriminate between fresh or spoiled or rotten food. The sense organs, however, are not perfect. Some poisonous substances can’t be detected by either taste or smell. Although thousands of different flavors exist, there are only four basic tastes: sweet, sour, salty, and bitter.</a:t>
            </a:r>
          </a:p>
          <a:p>
            <a:r>
              <a:rPr lang="en-US" dirty="0"/>
              <a:t>Bullet # 2  A food’s flavor results from a combination of its aroma, texture, and temperature.</a:t>
            </a:r>
          </a:p>
          <a:p>
            <a:r>
              <a:rPr lang="en-US" dirty="0"/>
              <a:t>Bullet # 3  Receptors called taste cells, located within openings in the tongue called taste buds, sense flavors and tastes. Most of our taste buds are located near the edge and back of the tongue. (Note: Other taste receptors lie on the roof of the mouth and throat. Taste receptors can regenerate quickly (7 to 10 days) if a person damages them by eating food that’s too hot in temperature.</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r>
              <a:rPr lang="en-US"/>
              <a:t>Slide </a:t>
            </a:r>
            <a:fld id="{F1C79A65-7719-440D-841D-09D21D44CE36}" type="slidenum">
              <a:rPr lang="en-US"/>
              <a:pPr/>
              <a:t>47</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r>
              <a:rPr lang="en-US"/>
              <a:t>Bullets # 1</a:t>
            </a:r>
            <a:r>
              <a:rPr lang="en-US">
                <a:cs typeface="Times New Roman" pitchFamily="18" charset="0"/>
              </a:rPr>
              <a:t>–</a:t>
            </a:r>
            <a:r>
              <a:rPr lang="en-US"/>
              <a:t>2  “Supertasters” are people who have greater taste sensibilities than others, and they usually have two to three times more taste buds than normal. Psychologists have found both gender and ethnic differences in taste sensitivity. For example, Asian women are most likely to be supertasters, while white men are least likely to be supertasters (Carpenter, 2000). People who use a lot of salt may have a genetic trait that makes them “taste-blind” to salt.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r>
              <a:rPr lang="en-US"/>
              <a:t>Slide </a:t>
            </a:r>
            <a:fld id="{E88CB1A3-1831-4185-94A9-936DC5EE3492}" type="slidenum">
              <a:rPr lang="en-US"/>
              <a:pPr/>
              <a:t>48</a:t>
            </a:fld>
            <a:endParaRPr lang="en-US"/>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r>
              <a:rPr lang="en-US"/>
              <a:t>Bullets # 1</a:t>
            </a:r>
            <a:r>
              <a:rPr lang="en-US">
                <a:cs typeface="Times New Roman" pitchFamily="18" charset="0"/>
              </a:rPr>
              <a:t>–</a:t>
            </a:r>
            <a:r>
              <a:rPr lang="en-US"/>
              <a:t>2  Receptors found in the skin provide the brain with five kinds of information about the environment (touch, pressure, warmth, cold, and pain). Some skin receptors respond to just one type of stimulation such as pressure or warmth, while others respond to more than one.</a:t>
            </a:r>
          </a:p>
          <a:p>
            <a:r>
              <a:rPr lang="en-US"/>
              <a:t>Bullet # 3  The human body contains more than 1.5 million receptors for touch and pressure. These receptors send sensory information to the spinal cord and then to the somatosensory cortex in the brain, which processes the information. There are many touch receptors located near the surface of the skin. These receptors fire when the skin is lightly touched, caressed, patted, or stroked. Other receptors at deeper levels beneath the skin fire in response to pressure (see the diagram in this slide).</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r>
              <a:rPr lang="en-US"/>
              <a:t>Slide </a:t>
            </a:r>
            <a:fld id="{31420EC0-9A0E-45B6-A730-12C66A7E5874}" type="slidenum">
              <a:rPr lang="en-US"/>
              <a:pPr/>
              <a:t>49</a:t>
            </a:fld>
            <a:endParaRPr lang="en-US"/>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r>
              <a:rPr lang="en-US"/>
              <a:t>Bullet # 1  The diagram in this slide shows the two pathways for pain signals to reach the brain: the fast pathway is shown in red, and the slow pathway is shown in black. Which pathway a pain signal takes depends on the nerve fiber it travels along: some nerve fibers are routed through the fast pathway, others through the slow pathway.</a:t>
            </a:r>
          </a:p>
          <a:p>
            <a:r>
              <a:rPr lang="en-US"/>
              <a:t>Bullet # 2  Psychologists Ronald Melzack and Patrick Wall developed what is known as “gate control theory.” They postulated that any incoming pain sensations must first pass through a “gate” in the spinal cord that can either be open or closed. This gate is not an actual structure, but rather a pattern of neural activity that inhibits incoming pain signals. Receptors in the brain can send signals that cause the gate to close.</a:t>
            </a:r>
          </a:p>
          <a:p>
            <a:r>
              <a:rPr lang="en-US"/>
              <a:t>Bullet #3  Pain researchers later focused on the secretions of endorphins (a natural version of morphine produced by the brain). Endorphin release may explain why many benefit from acupuncture, a traditional Chinese medical practice that involves inserting thin needles at key “points” in the patient’s body. The needles then help release or redirect the body’s natural healing energy, called </a:t>
            </a:r>
            <a:r>
              <a:rPr lang="en-US" i="1"/>
              <a:t>chi</a:t>
            </a:r>
            <a:r>
              <a:rPr lang="en-US"/>
              <a:t>. While many Western doctors (and even several HMOs!) accept acupuncture as a legitimate medical procedure, some psychologists believe acupuncture involves nothing more than the placebo effect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r>
              <a:rPr lang="en-US"/>
              <a:t>Slide </a:t>
            </a:r>
            <a:fld id="{C758B86C-EA07-4BE3-8609-1E97D72FFDF6}" type="slidenum">
              <a:rPr lang="en-US"/>
              <a:pPr/>
              <a:t>50</a:t>
            </a:fld>
            <a:endParaRPr lang="en-US"/>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r>
              <a:rPr lang="en-US"/>
              <a:t>Bullet # 1  Our kinesthetic sense lets us know about things like movement, body position, muscle functioning, and posture. It works with the vestibular and visual senses to maintain posture and balance.</a:t>
            </a:r>
          </a:p>
          <a:p>
            <a:r>
              <a:rPr lang="en-US"/>
              <a:t>Bullet # 2  Our muscles, joints, and tendons all contain receptors. When any movement occurs, these receptors send messages to the brain. Without kinesthetic receptors, our movements would be very jerky and uncoordinated. You would not be able to walk unless you looked at your feet, and it would be nearly impossible to perform more complex physical activities like playing a piano or doing gymnastics. Our vestibular senses monitor the position of our bodies in space and helps us maintain our balance.</a:t>
            </a:r>
          </a:p>
          <a:p>
            <a:r>
              <a:rPr lang="en-US"/>
              <a:t>Bullet # 3  The semicircular canals are three curved, tube-like structures in the inner ear that sense changes in the direction of the movement of our head. You probably know that if you spin around for a significant period of time and then stop, you end up feeling dizzy. This happens because the fluid in your semicircular canals keeps swirling for a while even after you have stopped spinning. (Note to teacher: see the diagram above the photo in the slide.)</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r>
              <a:rPr lang="en-US"/>
              <a:t>Slide </a:t>
            </a:r>
            <a:fld id="{B31123B2-678D-4B4C-9F3A-E9E14237C9A4}" type="slidenum">
              <a:rPr lang="en-US"/>
              <a:pPr/>
              <a:t>51</a:t>
            </a:fld>
            <a:endParaRPr lang="en-US"/>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r>
              <a:rPr lang="en-US"/>
              <a:t>Perception is the process by which your brain interprets sensory information and turns it into meaningful images of the real world. The airbrush painting in this slide shows only half of a young woman’s face. Through perception, your brain attempts to make sense of the missing details. Our brains bring order to the mix of sensations that we experience and organize those sensations into a coherent picture.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r>
              <a:rPr lang="en-US"/>
              <a:t>Slide </a:t>
            </a:r>
            <a:fld id="{CD63A720-9F1E-4D89-9CBE-C405C494A91E}" type="slidenum">
              <a:rPr lang="en-US"/>
              <a:pPr/>
              <a:t>5</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en-US"/>
              <a:t>This is part of the Thematic Apperception Test created by Henry Murray. The TAT is a personality test where the subject writes a theme about what he or she sees, answering questions like “What is happening?” “How will it end?” and “Who are these people?”</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r>
              <a:rPr lang="en-US"/>
              <a:t>Slide </a:t>
            </a:r>
            <a:fld id="{6E28023E-94C1-4B64-A164-E244C5EDE70F}" type="slidenum">
              <a:rPr lang="en-US"/>
              <a:pPr/>
              <a:t>52</a:t>
            </a:fld>
            <a:endParaRPr 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r>
              <a:rPr lang="en-US"/>
              <a:t>Assume that this simple drawing is a poster for a circus act involving a trained seal. You will probably see a seal balancing a ball on its nose and a trainer holding a whip in one hand and a fish in the other.</a:t>
            </a:r>
          </a:p>
          <a:p>
            <a:r>
              <a:rPr lang="en-US"/>
              <a:t>Now, assume instead that this drawing shows a costume ball. Can you make out a costumed man and a woman? She is handing him a hat and he has a sword in his right hand.</a:t>
            </a:r>
          </a:p>
          <a:p>
            <a:r>
              <a:rPr lang="en-US"/>
              <a:t>This drawing shows how identical visual input can create very different perceptions. People perceive the world subjectively, not objectively.</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r>
              <a:rPr lang="en-US"/>
              <a:t>Slide </a:t>
            </a:r>
            <a:fld id="{89F898CB-F749-4DC6-908B-09D3B9727AC4}" type="slidenum">
              <a:rPr lang="en-US"/>
              <a:pPr/>
              <a:t>53</a:t>
            </a:fld>
            <a:endParaRPr 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r>
              <a:rPr lang="en-US"/>
              <a:t>Bullets # 1</a:t>
            </a:r>
            <a:r>
              <a:rPr lang="en-US">
                <a:cs typeface="Times New Roman" pitchFamily="18" charset="0"/>
              </a:rPr>
              <a:t>–</a:t>
            </a:r>
            <a:r>
              <a:rPr lang="en-US"/>
              <a:t>2  People do not usually experience the world as a mass of colors and shapes. Instead, we see buildings, cars, faces, and other things. Through perception, the brain combines various sensory information in order to form orderly, coherent impressions and pictures.</a:t>
            </a:r>
          </a:p>
          <a:p>
            <a:r>
              <a:rPr lang="en-US"/>
              <a:t>Bullet # 3  What do you see in the illustration on this slide: a vase or two faces in profile? We invariably organize our experiences into “figure” and “ground” (background). The figure is the thing that is being looked at and the ground is the background against which it stands. Whether you perceive two faces or a vase in this drawing depends on which part of this drawing you see as the figure and which as the background. You cannot perceive it both ways at once. </a:t>
            </a:r>
            <a:r>
              <a:rPr lang="en-US" i="1"/>
              <a:t>Gestalt</a:t>
            </a:r>
            <a:r>
              <a:rPr lang="en-US"/>
              <a:t> is a German word meaning “form” or “shape.” Gestalt psychologists believe that perception is not simply the sum of our sensory information, and they also believe that the brain creates perception in a systematic, predictable manner. </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r>
              <a:rPr lang="en-US"/>
              <a:t>Slide </a:t>
            </a:r>
            <a:fld id="{B8E8D54C-D1CB-4650-8B67-2B931BD68F66}" type="slidenum">
              <a:rPr lang="en-US"/>
              <a:pPr/>
              <a:t>54</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r>
              <a:rPr lang="en-US"/>
              <a:t>Bullet # 1  According to Gestalt psychologists, we tend to perceive a number of similar objects as a group or set. For example, we usually group together things lie in close proximity to one another.</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r>
              <a:rPr lang="en-US"/>
              <a:t>Slide </a:t>
            </a:r>
            <a:fld id="{B64001E0-BFF2-4BAE-B5E3-ADF38DF81E75}" type="slidenum">
              <a:rPr lang="en-US"/>
              <a:pPr/>
              <a:t>55</a:t>
            </a:fld>
            <a:endParaRPr lang="en-US"/>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r>
              <a:rPr lang="en-US"/>
              <a:t>People tend to group objects that appear similar. Take a look at the candy in this picture. Did you perceive it as an undifferentiated mass, or did your mind seem to pick out the bananas, oranges, cherries, and other flavors one at a time?</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r>
              <a:rPr lang="en-US"/>
              <a:t>Slide </a:t>
            </a:r>
            <a:fld id="{7B952F87-55AC-4F72-91D1-5B2E73FC6F98}" type="slidenum">
              <a:rPr lang="en-US"/>
              <a:pPr/>
              <a:t>56</a:t>
            </a:fld>
            <a:endParaRPr lang="en-US"/>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r>
              <a:rPr lang="en-US"/>
              <a:t>Bullet # 1  We tend to perceive elements in ways that produce continuity. For example, when people view an image of several unconnected dots, their brains usually connect the dots in ways that lead the person to perceive a straight or partially curved line that follows a smooth path.</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r>
              <a:rPr lang="en-US"/>
              <a:t>Slide </a:t>
            </a:r>
            <a:fld id="{017D2199-DC2E-4BEA-9C7E-056FF23C15A3}" type="slidenum">
              <a:rPr lang="en-US"/>
              <a:pPr/>
              <a:t>57</a:t>
            </a:fld>
            <a:endParaRPr lang="en-US"/>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r>
              <a:rPr lang="en-US"/>
              <a:t>Bullet # 1  Gestalt psychologists also believe that people not only tend to organize an unconnected mass of forms, they tend to do it in the simplest way possible. Consequently, our brains often lead us to perceive the most basic shapes, such as circles, ovals, squares, and rectangles.</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r>
              <a:rPr lang="en-US"/>
              <a:t>Slide </a:t>
            </a:r>
            <a:fld id="{EDF4839E-E50A-4A2A-899B-4D8F5F892A52}" type="slidenum">
              <a:rPr lang="en-US"/>
              <a:pPr/>
              <a:t>58</a:t>
            </a:fld>
            <a:endParaRPr lang="en-US"/>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r>
              <a:rPr lang="en-US"/>
              <a:t>Bullet # 1   People often group elements together in order to create a sense of closure or completeness. We typically complete figures that have gaps in them, such as the one shown in the image in this slide.</a:t>
            </a:r>
          </a:p>
          <a:p>
            <a:r>
              <a:rPr lang="en-US"/>
              <a:t>Note: Though much of Gestalt psychology is no longer considered viable for current research, Gestalt ideas about perception have stood the test of time.</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r>
              <a:rPr lang="en-US"/>
              <a:t>Slide </a:t>
            </a:r>
            <a:fld id="{30296A55-4323-4CE7-91C3-54A8DDBA83F9}" type="slidenum">
              <a:rPr lang="en-US"/>
              <a:pPr/>
              <a:t>59</a:t>
            </a:fld>
            <a:endParaRPr lang="en-US"/>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r>
              <a:rPr lang="en-US"/>
              <a:t>Bullets # 1</a:t>
            </a:r>
            <a:r>
              <a:rPr lang="en-US">
                <a:cs typeface="Times New Roman" pitchFamily="18" charset="0"/>
              </a:rPr>
              <a:t>–</a:t>
            </a:r>
            <a:r>
              <a:rPr lang="en-US"/>
              <a:t>2  When you hear barking in your backyard, you usually assume it’s your dog. If you walk into a dark theater and sit down, you make the assumption that the seat will support your weight. If you drive your car up a steep hill and you can’t see over the top, you still assume that the road keeps going. Perceptual interference allows us to fill in the gaps in our sensory information.</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r>
              <a:rPr lang="en-US"/>
              <a:t>Slide </a:t>
            </a:r>
            <a:fld id="{DE589487-F360-4BDC-A5F9-55A4E98D5046}" type="slidenum">
              <a:rPr lang="en-US"/>
              <a:pPr/>
              <a:t>60</a:t>
            </a:fld>
            <a:endParaRPr lang="en-US"/>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r>
              <a:rPr lang="en-US" dirty="0"/>
              <a:t>Bullet # 1  In his book </a:t>
            </a:r>
            <a:r>
              <a:rPr lang="en-US" i="1" dirty="0"/>
              <a:t>The Hidden Persuaders,</a:t>
            </a:r>
            <a:r>
              <a:rPr lang="en-US" dirty="0"/>
              <a:t> Vance Packard laid out the theory of “subliminal perception.”</a:t>
            </a:r>
          </a:p>
          <a:p>
            <a:r>
              <a:rPr lang="en-US" dirty="0"/>
              <a:t>Bullet # 2  The word “subliminal” comes from the Latin </a:t>
            </a:r>
            <a:r>
              <a:rPr lang="en-US" i="1" dirty="0"/>
              <a:t>sub,</a:t>
            </a:r>
            <a:r>
              <a:rPr lang="en-US" dirty="0"/>
              <a:t> meaning “below the surface,” and </a:t>
            </a:r>
            <a:r>
              <a:rPr lang="en-US" i="1" dirty="0" err="1"/>
              <a:t>limen</a:t>
            </a:r>
            <a:r>
              <a:rPr lang="en-US" i="1" dirty="0"/>
              <a:t>,</a:t>
            </a:r>
            <a:r>
              <a:rPr lang="en-US" dirty="0"/>
              <a:t> meaning “threshold.”</a:t>
            </a:r>
          </a:p>
          <a:p>
            <a:r>
              <a:rPr lang="en-US" dirty="0"/>
              <a:t>Bullet # 3  Subliminal messages are either auditory or visual images that lie below the absolute threshold of awareness. Psychologists define subliminal messages as ones that people will perceive less than a 50 percent of the time. One famous subliminal ad played on a movie screen for six weeks just before the feature. James </a:t>
            </a:r>
            <a:r>
              <a:rPr lang="en-US" dirty="0" err="1"/>
              <a:t>Vicary</a:t>
            </a:r>
            <a:r>
              <a:rPr lang="en-US" dirty="0"/>
              <a:t>, a New Jersey advertiser, created a spot that flashed the words “Eat Popcorn” and “Drink Coke” at the rate of 1/3000 of a second, once every five seconds</a:t>
            </a:r>
            <a:r>
              <a:rPr lang="en-US" dirty="0">
                <a:cs typeface="Times New Roman" pitchFamily="18" charset="0"/>
              </a:rPr>
              <a:t>—</a:t>
            </a:r>
            <a:r>
              <a:rPr lang="en-US" dirty="0"/>
              <a:t>so quickly that none of the moviegoers even saw them. </a:t>
            </a:r>
            <a:r>
              <a:rPr lang="en-US" dirty="0" err="1"/>
              <a:t>Vicary</a:t>
            </a:r>
            <a:r>
              <a:rPr lang="en-US" dirty="0"/>
              <a:t> claimed that the ad boosted the sale of popcorn by 58% and Coke sales by 18%.</a:t>
            </a:r>
          </a:p>
          <a:p>
            <a:r>
              <a:rPr lang="en-US" dirty="0"/>
              <a:t>Bullet # 4  Congress soon called on the FCC to regulate subliminal ads and passed laws banning the use of subliminal messages in movies.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r>
              <a:rPr lang="en-US"/>
              <a:t>Slide </a:t>
            </a:r>
            <a:fld id="{2300EDF2-2579-41F7-90B5-7375380E1FB9}" type="slidenum">
              <a:rPr lang="en-US"/>
              <a:pPr/>
              <a:t>61</a:t>
            </a:fld>
            <a:endParaRPr lang="en-US"/>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r>
              <a:rPr lang="en-US"/>
              <a:t>Note to teacher: This slide gives a very rudimentary demonstration of how subliminal messages operate. Click once and the top bullet will flash for a moment on the screen. Click again and the second bullet will flash.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r>
              <a:rPr lang="en-US"/>
              <a:t>Slide </a:t>
            </a:r>
            <a:fld id="{98AF882C-1733-4B22-9993-D9B44AB805B4}" type="slidenum">
              <a:rPr lang="en-US"/>
              <a:pPr/>
              <a:t>6</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r>
              <a:rPr lang="en-US"/>
              <a:t>A student with a report card.</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r>
              <a:rPr lang="en-US"/>
              <a:t>Slide </a:t>
            </a:r>
            <a:fld id="{C9CC3082-928F-4221-94B6-4D8D204BE52F}" type="slidenum">
              <a:rPr lang="en-US"/>
              <a:pPr/>
              <a:t>62</a:t>
            </a:fld>
            <a:endParaRPr 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r>
              <a:rPr lang="en-US" dirty="0"/>
              <a:t>Bullet # 1  According to some psychologists, many of the early studies done on subliminal messages were flawed because other factors could have contributed to the effects supposedly caused by the subliminal messages. For example, the movie ad might not have been the only reason sales of refreshments rose: variables such as room temperature in the theater could have affected sales of Coke, and the length of the movie could have helped increase the sale of popcorn.</a:t>
            </a:r>
          </a:p>
          <a:p>
            <a:r>
              <a:rPr lang="en-US" dirty="0"/>
              <a:t>Bullet # 2  Subliminal perception has become highly controversial, especially as it relates to sex, money, religion, and rock music. Brian Wilson Key has written a number of books in which he claims that magazine ads have sexual words and drawings embedded in them. The drawing in this slide is a reproduction of an actual ad that ran in </a:t>
            </a:r>
            <a:r>
              <a:rPr lang="en-US" i="1" dirty="0"/>
              <a:t>Time</a:t>
            </a:r>
            <a:r>
              <a:rPr lang="en-US" dirty="0"/>
              <a:t> magazine in 1971. If you look closely, you can see the word “sex” hidden in the ice cubes.</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r>
              <a:rPr lang="en-US"/>
              <a:t>Slide </a:t>
            </a:r>
            <a:fld id="{7AF9C030-57BB-4E27-B0F2-8CB22DFC482E}" type="slidenum">
              <a:rPr lang="en-US"/>
              <a:pPr/>
              <a:t>63</a:t>
            </a:fld>
            <a:endParaRPr lang="en-US"/>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r>
              <a:rPr lang="en-US" dirty="0"/>
              <a:t>Bullet # 1  Many marketing executives claim that the ads they create contain no subliminal content and that people merely read things into the images they view, just like when you sometimes see familiar shapes when you look at clouds. Thomas Creed and other psychologists have contended that Key’s work amounts to little more than pseudoscience.</a:t>
            </a:r>
          </a:p>
          <a:p>
            <a:r>
              <a:rPr lang="en-US" dirty="0"/>
              <a:t>Bullet # 2  Today, you can find a plethora of subliminal self-help tapes designed to assist people in doing things like losing weight and quitting smoking. It has become a $50 million industry. If you look carefully at the drawing in this slide, you can see a couple dancing in the glass. In the 1980s, some religious leaders claimed that rock songs contained subliminal messages promoting devil worship. You had to play a record backwards in order to hear these messages, a technique known as “backward masking.” In the most famous alleged example of backward masking, two researchers named </a:t>
            </a:r>
            <a:r>
              <a:rPr lang="en-US" dirty="0" err="1"/>
              <a:t>Vokey</a:t>
            </a:r>
            <a:r>
              <a:rPr lang="en-US" dirty="0"/>
              <a:t> and Read claimed that when you played the Led Zeppelin epic “Stairway to Heaven” backwards, you could hear messages such as, “There’s power in Satan.” Others believe subliminal messages can be used to manipulate a person’s sexual urges.</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r>
              <a:rPr lang="en-US"/>
              <a:t>Slide </a:t>
            </a:r>
            <a:fld id="{287DDAA7-18BC-480F-B512-6FF50F5337D2}" type="slidenum">
              <a:rPr lang="en-US"/>
              <a:pPr/>
              <a:t>64</a:t>
            </a:fld>
            <a:endParaRPr lang="en-US"/>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r>
              <a:rPr lang="en-US" dirty="0"/>
              <a:t>Bullet # 1  “Distal stimuli” refers to objects as they exist outside of our perception. </a:t>
            </a:r>
          </a:p>
          <a:p>
            <a:r>
              <a:rPr lang="en-US" dirty="0"/>
              <a:t>Bullet # 2  “Proximal stimuli” refers to the effects that distal stimuli have on our sensory receptors.</a:t>
            </a:r>
          </a:p>
          <a:p>
            <a:r>
              <a:rPr lang="en-US" dirty="0"/>
              <a:t>Bullet # 3  Psychologists believe people can bridge the gap between distal and proximal stimuli by generating a hypothesis or an educated guess (Gregory, 1973).</a:t>
            </a:r>
          </a:p>
          <a:p>
            <a:r>
              <a:rPr lang="en-US" dirty="0"/>
              <a:t>The drawing in this slide is a reproduction of a famous reversible figure. It depicts a young woman looking over her shoulder, but you might also see an old woman with her chin on her chest. The drawing is ambiguous because it doesn’t provide enough information for you to perceive it as either distal or proximal.</a:t>
            </a:r>
          </a:p>
          <a:p>
            <a:r>
              <a:rPr lang="en-US" dirty="0"/>
              <a:t>Note to teacher: Some students may not be able to see both the young woman and an old woman. Some hints you can give them: The young woman’s necklace forms the old woman's mouth, and the young woman’s ear forms the old woman’s eye. If your students need guidance in locating either of the faces, let them know that this demonstrates the common perceptual hypothesis that “people see what they expect to see.”</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r>
              <a:rPr lang="en-US"/>
              <a:t>Slide </a:t>
            </a:r>
            <a:fld id="{8C0B5744-7393-428F-A3EF-D50572856683}" type="slidenum">
              <a:rPr lang="en-US"/>
              <a:pPr/>
              <a:t>65</a:t>
            </a:fld>
            <a:endParaRPr lang="en-US"/>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r>
              <a:rPr lang="en-US" dirty="0"/>
              <a:t>Bullet # 1  Depth perception involves interpretation of visual cues that indicate how near or far away objects are.</a:t>
            </a:r>
          </a:p>
          <a:p>
            <a:r>
              <a:rPr lang="en-US" dirty="0"/>
              <a:t>Bullet # 2  In order to adequately perceive distance, people rely on a variety of clues which can be classified into two types: binocular and monocular (Hochberg, 1988). Because our eyes are set apart, each one sees a slightly different scene. Binocular depth cues offer clues about distance. Do you remember the old View-Master</a:t>
            </a:r>
            <a:r>
              <a:rPr lang="en-US" sz="700" baseline="30000" dirty="0">
                <a:cs typeface="Times New Roman" pitchFamily="18" charset="0"/>
              </a:rPr>
              <a:t>® </a:t>
            </a:r>
            <a:r>
              <a:rPr lang="en-US" dirty="0"/>
              <a:t>(also known as a stereo viewer) you may have used when you were a child? It looked kind of like a pair of binoculars; you would insert a circular reel with slides on it, then you would look into the eyepieces and see a 3-D image. The viewer achieves the 3-D effect by depicting slightly different views of the same scene to each eye. Your brain then supplies three-dimensional depth to the scene.</a:t>
            </a:r>
          </a:p>
          <a:p>
            <a:r>
              <a:rPr lang="en-US" dirty="0"/>
              <a:t>Bullet # 3  “Retinal disparity” refers to the fact that objects within 25 feet of a person project slightly different images to each retina. Basically, the right and left eye each see distinct images that differ only marginally. The shorter the distance between an object and the person viewing it, the greater the disparity between the images seen by each eye. In other words, retinal disparity increases as objects get closer. “Convergence” occurs when the eyes move towards each other as they focus on closer objects. The more you have to converge your eyes together to focus on an object, the nearer the object is to you.</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r>
              <a:rPr lang="en-US"/>
              <a:t>Slide </a:t>
            </a:r>
            <a:fld id="{3153BC21-FDA8-49D6-85DD-4E43F4A81BEF}" type="slidenum">
              <a:rPr lang="en-US"/>
              <a:pPr/>
              <a:t>66</a:t>
            </a:fld>
            <a:endParaRPr lang="en-US"/>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r>
              <a:rPr lang="en-US" sz="1100" dirty="0"/>
              <a:t>Bullets # 1</a:t>
            </a:r>
            <a:r>
              <a:rPr lang="en-US" sz="1100" dirty="0">
                <a:cs typeface="Times New Roman" pitchFamily="18" charset="0"/>
              </a:rPr>
              <a:t>–</a:t>
            </a:r>
            <a:r>
              <a:rPr lang="en-US" sz="1100" dirty="0"/>
              <a:t>2  Psychologists have identified six monocular cues that we use. “Linear perspective” is a depth cue that causes us to perceive parallel lines as converging in the distance. For example, when you stand on railroad tracks and look to where they disappear in the horizon, they seem to meet. A cue known as “texture gradient” can also provide information about depth. All things have textures; however, objects closer to us appear to have a more distinct texture than objects off in the distance. The further away you get from an object, the more its texture seems to “smooth out.” “Interposition” occurs when we assume that an object that comes between us and another object must be closer. “Relative size” means that closer objects appear to be larger. “Height in plane” means that the further away an object is from a person, the higher that object will appear in the person’s frame of view. Light and shadow also influence how we perceive objects: the way in which sunlight casts a shadow on an object can affect how we gauge the distance between ourselves and that object. Light and shadow can also affect how we perceive the texture of an object.</a:t>
            </a:r>
          </a:p>
          <a:p>
            <a:r>
              <a:rPr lang="en-US" sz="1100" dirty="0"/>
              <a:t>Cultural differences can also influence a person’s ability to perceive depth in two-dimensional drawings. In one study, a researcher named Hudson showed the drawing in this slide to various cultural groups in South Africa. He asked participants to tell him which animal the hunter was trying to kill with his spear. Most Americans would consider the elephant an unlikely target because we perceive it as far away from the hunter. However, many of the people in Hudson’s study did pick the elephant as the most likely target. Hudson concluded that these people had real trouble with depth cues, interposition, relative size, and height in plane. He found that many of those who participated in the study were Bantu, a rural people who had had very little exposure to depth cues because of the geography of where they lived.</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r>
              <a:rPr lang="en-US"/>
              <a:t>Slide </a:t>
            </a:r>
            <a:fld id="{2973CA1F-718C-4CE2-AD16-2F73AB569A21}" type="slidenum">
              <a:rPr lang="en-US"/>
              <a:pPr/>
              <a:t>67</a:t>
            </a:fld>
            <a:endParaRPr lang="en-US"/>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r>
              <a:rPr lang="en-US"/>
              <a:t>The pictures in this slide were all created by elementary school students in the third and fourth grades. Many developmental factors play a role in shaping children's art. What do these pictures tell us about proportion, color, shape, and depth cues? (Note to teacher: Take some time to discuss this with the class.)</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r>
              <a:rPr lang="en-US"/>
              <a:t>Slide </a:t>
            </a:r>
            <a:fld id="{9AA379EA-5E25-43C6-8A72-28AB607ABE05}" type="slidenum">
              <a:rPr lang="en-US"/>
              <a:pPr/>
              <a:t>68</a:t>
            </a:fld>
            <a:endParaRPr lang="en-US"/>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r>
              <a:rPr lang="en-US"/>
              <a:t>Bullet # 1  In general, depth cues, perceptual constancy, and other Gestalt laws help most people see the world accurately. There are times, however, when optical illusions can result.</a:t>
            </a:r>
          </a:p>
          <a:p>
            <a:r>
              <a:rPr lang="en-US"/>
              <a:t>Bullet # 2  The famous Muller-Lyer illusion, shown in this slide, offers a simple example of an optical illusion. The two vertical lines are exactly the same length, although one appears longer than the other. The figure on the left looks like the outside of a building thrust in the direction of the viewer. The image on the right looks more like an inside corner thrust away. This makes the vertical line in the left figure seem closer.  This illusion is based on size constancy and misperception of depth.</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r>
              <a:rPr lang="en-US"/>
              <a:t>Slide </a:t>
            </a:r>
            <a:fld id="{A9EF25EA-0D1F-4651-8A02-9BE03F6AED9E}" type="slidenum">
              <a:rPr lang="en-US"/>
              <a:pPr/>
              <a:t>69</a:t>
            </a:fld>
            <a:endParaRPr lang="en-US"/>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r>
              <a:rPr lang="en-US"/>
              <a:t>Bullet # 1  The drawing in this slide is a re-creation of a drawing made by Stanford University psychologist Roger Shepard. The drawing creates an illusion similar to Muller-Lyer illusion: the second monster in the back seems larger than the first, even though they are the same size.</a:t>
            </a:r>
          </a:p>
          <a:p>
            <a:r>
              <a:rPr lang="en-US"/>
              <a:t>Bullet # 2  Psychologist Adelbert Ames designed a similar illusion called the Ames Room. The specially constructed room has a trapezoidal rear wall and a sloping floor and ceiling. This makes people standing in the right corner of the room appear giant, while those standing in the left corner look very small.</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r>
              <a:rPr lang="en-US"/>
              <a:t>Slide </a:t>
            </a:r>
            <a:fld id="{B19C930E-DFB2-4D7C-A6F5-CB2316D964E4}" type="slidenum">
              <a:rPr lang="en-US"/>
              <a:pPr/>
              <a:t>70</a:t>
            </a:fld>
            <a:endParaRPr lang="en-US"/>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r>
              <a:rPr lang="en-US"/>
              <a:t>Bullet # 1  At first glance, impossible figures look perfectly fine. As you look at them more carefully, however, you begin to notice that they violate the laws of geometry. This slide shows a reproduction of a drawing made by Roger Shepard. At first glance, the drawing seems all right. At second glance, you begin to perceive that the components of the image do not mesh together properly and add up to a sensible whole. You notice that although there are three columns, there are only two bases.</a:t>
            </a:r>
          </a:p>
          <a:p>
            <a:r>
              <a:rPr lang="en-US"/>
              <a:t>Bullet # 2  Psychologists view this illusion as resulting from what they call “bottom-up processing.” Initially, people perceive specific features of a drawing as reasonable, but when they try to assemble these features into a whole, they suddenly seem impossible. Illusions present what some psychologists call a “conspiracy of cues” designed to deceive the viewer.</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r>
              <a:rPr lang="en-US"/>
              <a:t>Slide </a:t>
            </a:r>
            <a:fld id="{F4DF0040-9B1C-49F8-8F14-2171C260D697}" type="slidenum">
              <a:rPr lang="en-US"/>
              <a:pPr/>
              <a:t>71</a:t>
            </a:fld>
            <a:endParaRPr lang="en-US"/>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lstStyle/>
          <a:p>
            <a:r>
              <a:rPr lang="en-US"/>
              <a:t>“Perceptual set” refers to the fact that our perceptions tend to be influenced by our preconceived notions and expectations. If you look first at figure C and then look at figure A, the drawings look like ducks. If you look first at figure B and then look at figure A, the drawings appear to be rabbits. How we interpret stimuli can depend on what past experience and beliefs have led us to expect.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r>
              <a:rPr lang="en-US"/>
              <a:t>Slide </a:t>
            </a:r>
            <a:fld id="{E8C2A494-A74A-4806-A4E7-62657FCBE02D}" type="slidenum">
              <a:rPr lang="en-US"/>
              <a:pPr/>
              <a:t>7</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r>
              <a:rPr lang="en-US"/>
              <a:t>A student talking on a phone in the front of the classroom.</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r>
              <a:rPr lang="en-US"/>
              <a:t>Slide </a:t>
            </a:r>
            <a:fld id="{FFA7D76A-CAF0-472A-A0B6-610280787543}" type="slidenum">
              <a:rPr lang="en-US"/>
              <a:pPr/>
              <a:t>72</a:t>
            </a:fld>
            <a:endParaRPr lang="en-US"/>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r>
              <a:rPr lang="en-US" dirty="0"/>
              <a:t>Bullets # 1</a:t>
            </a:r>
            <a:r>
              <a:rPr lang="en-US" dirty="0">
                <a:cs typeface="Times New Roman" pitchFamily="18" charset="0"/>
              </a:rPr>
              <a:t>–</a:t>
            </a:r>
            <a:r>
              <a:rPr lang="en-US" dirty="0"/>
              <a:t>2  As discussed earlier, researchers Hubel and Wiesel (1979) showed that the visual cortex contains specialized receptors that respond to visual features like straight lines or angles. They also tried to find out exactly how the brain transforms bits and pieces of visual information into meaningful patterns. They identified two primary modes of processing: bottom-up and top-down. In bottom-up processing, our brain combines individual lines and angles to form patterns like the number 4. We do the same with letters to create recognizable words.</a:t>
            </a:r>
          </a:p>
          <a:p>
            <a:r>
              <a:rPr lang="en-US" dirty="0"/>
              <a:t>Bullet # 3  In top-down processing, the brain identifies patterns as meaningful wholes rather than individual pieces. This is why we sometimes think we recognize someone we see in the distance. As they get closer, we soon discover that  we were wrong.</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r>
              <a:rPr lang="en-US"/>
              <a:t>Slide </a:t>
            </a:r>
            <a:fld id="{60281A52-F7FB-4B24-994C-9017C6EDDD7B}" type="slidenum">
              <a:rPr lang="en-US"/>
              <a:pPr/>
              <a:t>73</a:t>
            </a:fld>
            <a:endParaRPr lang="en-US"/>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r>
              <a:rPr lang="en-US"/>
              <a:t>Bullet # 1  Many of us seem quite fascinated by things we cannot verify in sensory ways</a:t>
            </a:r>
            <a:r>
              <a:rPr lang="en-US">
                <a:cs typeface="Times New Roman" pitchFamily="18" charset="0"/>
              </a:rPr>
              <a:t>—</a:t>
            </a:r>
            <a:r>
              <a:rPr lang="en-US"/>
              <a:t>in other words, things that we cannot see, hear, taste, touch, or smell. The notion of extrasensory perception (ESP) provides the basis for some great stories: people who can bend silverware using only their mind, people who claim to be able to find the bodies of crime victims by holding a piece of clothing worn by the victim, and people who can predict future events. Psychics, mind readers, psychokinetics (people who can move objects using their mind), and clairvoyants all claim that they possess some sort of ESP.</a:t>
            </a:r>
          </a:p>
          <a:p>
            <a:r>
              <a:rPr lang="en-US"/>
              <a:t>Bullet # 2  Paranormal phenomena are events that cannot be explained by physical, biological, or psychological means. The study of events like this is known as parapsychology.</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r>
              <a:rPr lang="en-US"/>
              <a:t>Slide </a:t>
            </a:r>
            <a:fld id="{49BB5A1B-6801-4EA8-B211-B645FD821AD3}" type="slidenum">
              <a:rPr lang="en-US"/>
              <a:pPr/>
              <a:t>74</a:t>
            </a:fld>
            <a:endParaRPr lang="en-US"/>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r>
              <a:rPr lang="en-US"/>
              <a:t>No special notes. The following slides will discuss each of these forms of ESP.</a:t>
            </a:r>
          </a:p>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r>
              <a:rPr lang="en-US"/>
              <a:t>Slide </a:t>
            </a:r>
            <a:fld id="{D0C2400C-BB0D-4076-BDD9-4C469151AE75}" type="slidenum">
              <a:rPr lang="en-US"/>
              <a:pPr/>
              <a:t>75</a:t>
            </a:fld>
            <a:endParaRPr lang="en-US"/>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r>
              <a:rPr lang="en-US"/>
              <a:t>Bullet # 1  Telepathy refers to the ability to project one’s thoughts into another person’s mind, read the contents of their mind, or perceive their thoughts or feelings without using normal sensory tools.</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r>
              <a:rPr lang="en-US"/>
              <a:t>Slide </a:t>
            </a:r>
            <a:fld id="{6BB26A87-AFAD-4E6D-A99B-948089381789}" type="slidenum">
              <a:rPr lang="en-US"/>
              <a:pPr/>
              <a:t>76</a:t>
            </a:fld>
            <a:endParaRPr lang="en-US"/>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r>
              <a:rPr lang="en-US"/>
              <a:t>Bullet # 1  Clairvoyance refers to an ability to perceive events that lie beyond the range of one’s senses. People who claim to have this ability believe they can know what someone is doing across town at that very moment just by thinking about them. They also claim they can identify the contents of sealed envelopes.</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r>
              <a:rPr lang="en-US"/>
              <a:t>Slide </a:t>
            </a:r>
            <a:fld id="{AD56AA85-2E6D-458E-A237-25E27F932558}" type="slidenum">
              <a:rPr lang="en-US"/>
              <a:pPr/>
              <a:t>77</a:t>
            </a:fld>
            <a:endParaRPr lang="en-US"/>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r>
              <a:rPr lang="en-US"/>
              <a:t>Nearly all scientists remain skeptical about ESP because paranormal phenomena defy the laws of nature. Many cases that supposedly “proved” the existence of ESP later turned out to be hoaxes. At other times, strange events and occurrences initially labeled as paranormal have later been proven to be mere coincidence or random chance.</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r>
              <a:rPr lang="en-US"/>
              <a:t>Slide </a:t>
            </a:r>
            <a:fld id="{37CAAEA6-15CD-4293-BC45-25D6BA317225}" type="slidenum">
              <a:rPr lang="en-US"/>
              <a:pPr/>
              <a:t>78</a:t>
            </a:fld>
            <a:endParaRPr lang="en-US"/>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r>
              <a:rPr lang="en-US"/>
              <a:t>Bullet # 1  Many discoveries in the area of aviation psychology have resulted from studying accidents. Pilots need to make extremely accurate judgments</a:t>
            </a:r>
            <a:r>
              <a:rPr lang="en-US">
                <a:cs typeface="Times New Roman" pitchFamily="18" charset="0"/>
              </a:rPr>
              <a:t>—</a:t>
            </a:r>
            <a:r>
              <a:rPr lang="en-US"/>
              <a:t> especially when landing their aircraft. Pilots sometimes have great difficulty determining how far they are from the runway and from what angle they need to make their approach. Experience plays an important role when landing at night or “flying by instruments.”  Both these circumstances involve some impairment of bottom-up and top-down processing: pilots can no longer gather information directly from their own senses and instead need to rely solely on what their instruments tell them. Complicating things even further is the fact that the instruments found in a typical cockpit bear little resemblance to the real perceptual world. Misguided attempts to correct a plane’s altitude on descent have caused some horrific accidents.</a:t>
            </a:r>
          </a:p>
          <a:p>
            <a:r>
              <a:rPr lang="en-US"/>
              <a:t>Bullet # 2  Some psychologists who specialize in interactions between humans and computers are researching what can be done to make these interactions smoother. They use the results of their research to develop more “user-friendly” interfaces.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r>
              <a:rPr lang="en-US"/>
              <a:t>Slide </a:t>
            </a:r>
            <a:fld id="{C0789526-40B1-41DD-ADF8-ABF8C32EF7CA}" type="slidenum">
              <a:rPr lang="en-US"/>
              <a:pPr/>
              <a:t>8</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r>
              <a:rPr lang="en-US"/>
              <a:t>A student working with a computer while talking on the phone.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r>
              <a:rPr lang="en-US"/>
              <a:t>Slide </a:t>
            </a:r>
            <a:fld id="{31E26514-9B7F-4D2C-A62B-58DDD84141E0}" type="slidenum">
              <a:rPr lang="en-US"/>
              <a:pPr/>
              <a:t>9</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r>
              <a:rPr lang="en-US"/>
              <a:t>A student cramming for a test. Note the many books, cup of coffee, and the fatigued look on the student’s face.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92" name="Rectangle 32"/>
          <p:cNvSpPr>
            <a:spLocks noGrp="1" noChangeArrowheads="1"/>
          </p:cNvSpPr>
          <p:nvPr>
            <p:ph type="ctrTitle" sz="quarter"/>
          </p:nvPr>
        </p:nvSpPr>
        <p:spPr>
          <a:xfrm>
            <a:off x="685800" y="2057400"/>
            <a:ext cx="7772400" cy="1143000"/>
          </a:xfrm>
        </p:spPr>
        <p:txBody>
          <a:bodyPr anchor="ctr"/>
          <a:lstStyle>
            <a:lvl1pPr>
              <a:defRPr/>
            </a:lvl1pPr>
          </a:lstStyle>
          <a:p>
            <a:r>
              <a:rPr lang="en-US"/>
              <a:t>Click to edit Master title style</a:t>
            </a:r>
          </a:p>
        </p:txBody>
      </p:sp>
      <p:sp>
        <p:nvSpPr>
          <p:cNvPr id="40993" name="Rectangle 33"/>
          <p:cNvSpPr>
            <a:spLocks noGrp="1" noChangeArrowheads="1"/>
          </p:cNvSpPr>
          <p:nvPr>
            <p:ph type="subTitle" sz="quarter" idx="1"/>
          </p:nvPr>
        </p:nvSpPr>
        <p:spPr>
          <a:xfrm>
            <a:off x="1371600" y="4648200"/>
            <a:ext cx="6400800" cy="1752600"/>
          </a:xfrm>
        </p:spPr>
        <p:txBody>
          <a:bodyPr anchor="ctr"/>
          <a:lstStyle>
            <a:lvl1pPr marL="0" indent="0" algn="ctr">
              <a:buFontTx/>
              <a:buNone/>
              <a:defRPr/>
            </a:lvl1pPr>
          </a:lstStyle>
          <a:p>
            <a:r>
              <a:rPr lang="en-US"/>
              <a:t>Click to edit Master subtitle style</a:t>
            </a:r>
          </a:p>
        </p:txBody>
      </p:sp>
      <p:sp>
        <p:nvSpPr>
          <p:cNvPr id="40994" name="Rectangle 34"/>
          <p:cNvSpPr>
            <a:spLocks noGrp="1" noChangeArrowheads="1"/>
          </p:cNvSpPr>
          <p:nvPr>
            <p:ph type="dt" sz="quarter" idx="2"/>
          </p:nvPr>
        </p:nvSpPr>
        <p:spPr>
          <a:xfrm>
            <a:off x="685800" y="6400800"/>
            <a:ext cx="1905000" cy="457200"/>
          </a:xfrm>
        </p:spPr>
        <p:txBody>
          <a:bodyPr/>
          <a:lstStyle>
            <a:lvl1pPr>
              <a:defRPr/>
            </a:lvl1pPr>
          </a:lstStyle>
          <a:p>
            <a:endParaRPr lang="en-US"/>
          </a:p>
        </p:txBody>
      </p:sp>
      <p:sp>
        <p:nvSpPr>
          <p:cNvPr id="40995" name="Rectangle 35"/>
          <p:cNvSpPr>
            <a:spLocks noGrp="1" noChangeArrowheads="1"/>
          </p:cNvSpPr>
          <p:nvPr>
            <p:ph type="ftr" sz="quarter" idx="3"/>
          </p:nvPr>
        </p:nvSpPr>
        <p:spPr>
          <a:xfrm>
            <a:off x="3124200" y="6400800"/>
            <a:ext cx="2895600" cy="457200"/>
          </a:xfrm>
        </p:spPr>
        <p:txBody>
          <a:bodyPr/>
          <a:lstStyle>
            <a:lvl1pPr>
              <a:defRPr/>
            </a:lvl1pPr>
          </a:lstStyle>
          <a:p>
            <a:endParaRPr lang="en-US"/>
          </a:p>
        </p:txBody>
      </p:sp>
      <p:sp>
        <p:nvSpPr>
          <p:cNvPr id="40996" name="Rectangle 36"/>
          <p:cNvSpPr>
            <a:spLocks noGrp="1" noChangeArrowheads="1"/>
          </p:cNvSpPr>
          <p:nvPr>
            <p:ph type="sldNum" sz="quarter" idx="4"/>
          </p:nvPr>
        </p:nvSpPr>
        <p:spPr>
          <a:xfrm>
            <a:off x="6553200" y="6400800"/>
            <a:ext cx="1905000" cy="457200"/>
          </a:xfrm>
        </p:spPr>
        <p:txBody>
          <a:bodyPr/>
          <a:lstStyle>
            <a:lvl1pPr>
              <a:defRPr/>
            </a:lvl1pPr>
          </a:lstStyle>
          <a:p>
            <a:r>
              <a:rPr lang="en-US"/>
              <a:t>Slide # </a:t>
            </a:r>
            <a:fld id="{0A8756DD-BEDC-4FE0-98C8-1DE6335D1CD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r>
              <a:rPr lang="en-US"/>
              <a:t>Slide # </a:t>
            </a:r>
            <a:fld id="{3D73C160-0E42-44CE-8B0F-734D9202501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r>
              <a:rPr lang="en-US"/>
              <a:t>Slide # </a:t>
            </a:r>
            <a:fld id="{84C4A0C3-8DB5-48DC-AE14-9D5857F2AC5A}"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05000"/>
            <a:ext cx="3810000" cy="3962400"/>
          </a:xfrm>
        </p:spPr>
        <p:txBody>
          <a:bodyPr/>
          <a:lstStyle/>
          <a:p>
            <a:endParaRPr lang="en-US"/>
          </a:p>
        </p:txBody>
      </p:sp>
      <p:sp>
        <p:nvSpPr>
          <p:cNvPr id="4" name="Text Placeholder 3"/>
          <p:cNvSpPr>
            <a:spLocks noGrp="1"/>
          </p:cNvSpPr>
          <p:nvPr>
            <p:ph type="body" sz="half" idx="2"/>
          </p:nvPr>
        </p:nvSpPr>
        <p:spPr>
          <a:xfrm>
            <a:off x="4648200" y="1905000"/>
            <a:ext cx="38100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018213"/>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018213"/>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019800"/>
            <a:ext cx="1905000" cy="457200"/>
          </a:xfrm>
        </p:spPr>
        <p:txBody>
          <a:bodyPr/>
          <a:lstStyle>
            <a:lvl1pPr>
              <a:defRPr/>
            </a:lvl1pPr>
          </a:lstStyle>
          <a:p>
            <a:r>
              <a:rPr lang="en-US"/>
              <a:t>Slide # </a:t>
            </a:r>
            <a:fld id="{BC770DB0-C9D8-4437-A23B-4594539674EC}"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05000"/>
            <a:ext cx="38100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05000"/>
            <a:ext cx="3810000" cy="3962400"/>
          </a:xfrm>
        </p:spPr>
        <p:txBody>
          <a:bodyPr/>
          <a:lstStyle/>
          <a:p>
            <a:endParaRPr lang="en-US"/>
          </a:p>
        </p:txBody>
      </p:sp>
      <p:sp>
        <p:nvSpPr>
          <p:cNvPr id="5" name="Date Placeholder 4"/>
          <p:cNvSpPr>
            <a:spLocks noGrp="1"/>
          </p:cNvSpPr>
          <p:nvPr>
            <p:ph type="dt" sz="half" idx="10"/>
          </p:nvPr>
        </p:nvSpPr>
        <p:spPr>
          <a:xfrm>
            <a:off x="685800" y="6018213"/>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018213"/>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019800"/>
            <a:ext cx="1905000" cy="457200"/>
          </a:xfrm>
        </p:spPr>
        <p:txBody>
          <a:bodyPr/>
          <a:lstStyle>
            <a:lvl1pPr>
              <a:defRPr/>
            </a:lvl1pPr>
          </a:lstStyle>
          <a:p>
            <a:r>
              <a:rPr lang="en-US"/>
              <a:t>Slide # </a:t>
            </a:r>
            <a:fld id="{4A812AA1-AFF9-4A92-BDFE-B2EF66D3856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r>
              <a:rPr lang="en-US"/>
              <a:t>Slide # </a:t>
            </a:r>
            <a:fld id="{5DCE312F-6527-449A-9356-39977E4FF88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r>
              <a:rPr lang="en-US"/>
              <a:t>Slide # </a:t>
            </a:r>
            <a:fld id="{CBC8F064-E97D-483C-8EEC-B67FAA907F3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r>
              <a:rPr lang="en-US"/>
              <a:t>Slide # </a:t>
            </a:r>
            <a:fld id="{5005D9F6-C7F5-482A-BA27-186428CC17B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r>
              <a:rPr lang="en-US"/>
              <a:t>Slide # </a:t>
            </a:r>
            <a:fld id="{29D31AE8-326D-4409-8B5A-4E35D6D4A1C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r>
              <a:rPr lang="en-US"/>
              <a:t>Slide # </a:t>
            </a:r>
            <a:fld id="{B9EB55E3-C686-4D6C-B493-E9494FC25F2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r>
              <a:rPr lang="en-US"/>
              <a:t>Slide # </a:t>
            </a:r>
            <a:fld id="{FAC64034-6A34-40AF-A100-D34942491F4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r>
              <a:rPr lang="en-US"/>
              <a:t>Slide # </a:t>
            </a:r>
            <a:fld id="{E1F8E198-A4B3-4945-9834-CE04C0F580A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r>
              <a:rPr lang="en-US"/>
              <a:t>Slide # </a:t>
            </a:r>
            <a:fld id="{B9EEAA3A-7EBA-476F-93C7-A9633840CD7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39974" name="Rectangle 38"/>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39975" name="Rectangle 39"/>
          <p:cNvSpPr>
            <a:spLocks noGrp="1" noChangeArrowheads="1"/>
          </p:cNvSpPr>
          <p:nvPr>
            <p:ph type="body" idx="1"/>
          </p:nvPr>
        </p:nvSpPr>
        <p:spPr bwMode="auto">
          <a:xfrm>
            <a:off x="685800" y="1905000"/>
            <a:ext cx="7772400" cy="39624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76" name="Rectangle 40"/>
          <p:cNvSpPr>
            <a:spLocks noGrp="1" noChangeArrowheads="1"/>
          </p:cNvSpPr>
          <p:nvPr>
            <p:ph type="dt" sz="half" idx="2"/>
          </p:nvPr>
        </p:nvSpPr>
        <p:spPr bwMode="auto">
          <a:xfrm>
            <a:off x="685800" y="60182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vl1pPr>
          </a:lstStyle>
          <a:p>
            <a:endParaRPr lang="en-US"/>
          </a:p>
        </p:txBody>
      </p:sp>
      <p:sp>
        <p:nvSpPr>
          <p:cNvPr id="39977" name="Rectangle 41"/>
          <p:cNvSpPr>
            <a:spLocks noGrp="1" noChangeArrowheads="1"/>
          </p:cNvSpPr>
          <p:nvPr>
            <p:ph type="ftr" sz="quarter" idx="3"/>
          </p:nvPr>
        </p:nvSpPr>
        <p:spPr bwMode="auto">
          <a:xfrm>
            <a:off x="3124200" y="6018213"/>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vl1pPr>
          </a:lstStyle>
          <a:p>
            <a:endParaRPr lang="en-US"/>
          </a:p>
        </p:txBody>
      </p:sp>
      <p:sp>
        <p:nvSpPr>
          <p:cNvPr id="39978" name="Rectangle 42"/>
          <p:cNvSpPr>
            <a:spLocks noGrp="1" noChangeArrowheads="1"/>
          </p:cNvSpPr>
          <p:nvPr>
            <p:ph type="sldNum" sz="quarter" idx="4"/>
          </p:nvPr>
        </p:nvSpPr>
        <p:spPr bwMode="auto">
          <a:xfrm>
            <a:off x="6553200" y="60198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r>
              <a:rPr lang="en-US"/>
              <a:t>Slide # </a:t>
            </a:r>
            <a:fld id="{81C64A4D-0CA5-4561-9981-37F0227FFCA6}"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66FF66"/>
        </a:buClr>
        <a:buSzPct val="15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Char char="–"/>
        <a:defRPr sz="24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eaLnBrk="0" fontAlgn="base" hangingPunct="0">
        <a:spcBef>
          <a:spcPct val="20000"/>
        </a:spcBef>
        <a:spcAft>
          <a:spcPct val="0"/>
        </a:spcAft>
        <a:buClr>
          <a:schemeClr val="accent1"/>
        </a:buClr>
        <a:buChar char="–"/>
        <a:defRPr sz="2000">
          <a:solidFill>
            <a:schemeClr val="tx1"/>
          </a:solidFill>
          <a:latin typeface="+mn-lt"/>
        </a:defRPr>
      </a:lvl6pPr>
      <a:lvl7pPr marL="2971800" indent="-228600" algn="l" rtl="0" eaLnBrk="0" fontAlgn="base" hangingPunct="0">
        <a:spcBef>
          <a:spcPct val="20000"/>
        </a:spcBef>
        <a:spcAft>
          <a:spcPct val="0"/>
        </a:spcAft>
        <a:buClr>
          <a:schemeClr val="accent1"/>
        </a:buClr>
        <a:buChar char="–"/>
        <a:defRPr sz="2000">
          <a:solidFill>
            <a:schemeClr val="tx1"/>
          </a:solidFill>
          <a:latin typeface="+mn-lt"/>
        </a:defRPr>
      </a:lvl7pPr>
      <a:lvl8pPr marL="3429000" indent="-228600" algn="l" rtl="0" eaLnBrk="0" fontAlgn="base" hangingPunct="0">
        <a:spcBef>
          <a:spcPct val="20000"/>
        </a:spcBef>
        <a:spcAft>
          <a:spcPct val="0"/>
        </a:spcAft>
        <a:buClr>
          <a:schemeClr val="accent1"/>
        </a:buClr>
        <a:buChar char="–"/>
        <a:defRPr sz="2000">
          <a:solidFill>
            <a:schemeClr val="tx1"/>
          </a:solidFill>
          <a:latin typeface="+mn-lt"/>
        </a:defRPr>
      </a:lvl8pPr>
      <a:lvl9pPr marL="3886200" indent="-228600" algn="l" rtl="0" eaLnBrk="0" fontAlgn="base" hangingPunct="0">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8.xml"/><Relationship Id="rId1" Type="http://schemas.openxmlformats.org/officeDocument/2006/relationships/slideLayout" Target="../slideLayouts/slideLayout12.xml"/><Relationship Id="rId4" Type="http://schemas.openxmlformats.org/officeDocument/2006/relationships/image" Target="../media/image47.jpeg"/></Relationships>
</file>

<file path=ppt/slides/_rels/slide5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hyperlink" Target="http://www.youtube.com/watch?v=To8LTOE9jxk"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hyperlink" Target="http://www.youtube.com/watch?v=eyxMq11xWz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59.jpeg"/><Relationship Id="rId7" Type="http://schemas.openxmlformats.org/officeDocument/2006/relationships/image" Target="../media/image63.jpeg"/><Relationship Id="rId2" Type="http://schemas.openxmlformats.org/officeDocument/2006/relationships/notesSlide" Target="../notesSlides/notesSlide65.xml"/><Relationship Id="rId1" Type="http://schemas.openxmlformats.org/officeDocument/2006/relationships/slideLayout" Target="../slideLayouts/slideLayout7.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 Id="rId9" Type="http://schemas.openxmlformats.org/officeDocument/2006/relationships/image" Target="../media/image65.jpe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67.gif"/><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r>
              <a:rPr lang="en-US"/>
              <a:t>Slide # </a:t>
            </a:r>
            <a:fld id="{D1C21235-030E-4597-A7D3-43374199A7E4}" type="slidenum">
              <a:rPr lang="en-US"/>
              <a:pPr/>
              <a:t>1</a:t>
            </a:fld>
            <a:endParaRPr lang="en-US"/>
          </a:p>
        </p:txBody>
      </p:sp>
      <p:sp>
        <p:nvSpPr>
          <p:cNvPr id="20482" name="Rectangle 2"/>
          <p:cNvSpPr>
            <a:spLocks noGrp="1" noChangeArrowheads="1"/>
          </p:cNvSpPr>
          <p:nvPr>
            <p:ph type="title"/>
          </p:nvPr>
        </p:nvSpPr>
        <p:spPr/>
        <p:txBody>
          <a:bodyPr/>
          <a:lstStyle/>
          <a:p>
            <a:r>
              <a:rPr lang="en-US"/>
              <a:t>Sensation &amp; Perception</a:t>
            </a:r>
          </a:p>
        </p:txBody>
      </p:sp>
      <p:pic>
        <p:nvPicPr>
          <p:cNvPr id="20484" name="Picture 4" descr="A:\mvc-020s.jpg"/>
          <p:cNvPicPr>
            <a:picLocks noChangeAspect="1" noChangeArrowheads="1"/>
          </p:cNvPicPr>
          <p:nvPr/>
        </p:nvPicPr>
        <p:blipFill>
          <a:blip r:embed="rId3" cstate="print"/>
          <a:srcRect/>
          <a:stretch>
            <a:fillRect/>
          </a:stretch>
        </p:blipFill>
        <p:spPr bwMode="auto">
          <a:xfrm>
            <a:off x="3238500" y="1676400"/>
            <a:ext cx="3371850" cy="44958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r>
              <a:rPr lang="en-US"/>
              <a:t>Slide # </a:t>
            </a:r>
            <a:fld id="{8E84F7AE-33C2-47E9-B30D-C1874378936C}" type="slidenum">
              <a:rPr lang="en-US"/>
              <a:pPr/>
              <a:t>10</a:t>
            </a:fld>
            <a:endParaRPr lang="en-US"/>
          </a:p>
        </p:txBody>
      </p:sp>
      <p:pic>
        <p:nvPicPr>
          <p:cNvPr id="35842" name="Picture 2" descr="A:\mvc-004s.jpg"/>
          <p:cNvPicPr>
            <a:picLocks noChangeAspect="1" noChangeArrowheads="1"/>
          </p:cNvPicPr>
          <p:nvPr/>
        </p:nvPicPr>
        <p:blipFill>
          <a:blip r:embed="rId3" cstate="print"/>
          <a:srcRect/>
          <a:stretch>
            <a:fillRect/>
          </a:stretch>
        </p:blipFill>
        <p:spPr bwMode="auto">
          <a:xfrm>
            <a:off x="2628900" y="685800"/>
            <a:ext cx="4229100" cy="56388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r>
              <a:rPr lang="en-US"/>
              <a:t>Slide # </a:t>
            </a:r>
            <a:fld id="{A10A3FF7-4E79-43C0-8D7A-27D569646209}" type="slidenum">
              <a:rPr lang="en-US"/>
              <a:pPr/>
              <a:t>11</a:t>
            </a:fld>
            <a:endParaRPr lang="en-US"/>
          </a:p>
        </p:txBody>
      </p:sp>
      <p:pic>
        <p:nvPicPr>
          <p:cNvPr id="36866" name="Picture 2" descr="A:\mvc-007s.jpg"/>
          <p:cNvPicPr>
            <a:picLocks noChangeAspect="1" noChangeArrowheads="1"/>
          </p:cNvPicPr>
          <p:nvPr/>
        </p:nvPicPr>
        <p:blipFill>
          <a:blip r:embed="rId3" cstate="print"/>
          <a:srcRect/>
          <a:stretch>
            <a:fillRect/>
          </a:stretch>
        </p:blipFill>
        <p:spPr bwMode="auto">
          <a:xfrm>
            <a:off x="2514600" y="533400"/>
            <a:ext cx="4229100" cy="56388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r>
              <a:rPr lang="en-US"/>
              <a:t>Slide # </a:t>
            </a:r>
            <a:fld id="{E9E1D468-55B8-448E-851A-562B856B5135}" type="slidenum">
              <a:rPr lang="en-US"/>
              <a:pPr/>
              <a:t>12</a:t>
            </a:fld>
            <a:endParaRPr lang="en-US"/>
          </a:p>
        </p:txBody>
      </p:sp>
      <p:pic>
        <p:nvPicPr>
          <p:cNvPr id="37890" name="Picture 2" descr="A:\mvc-001s.jpg"/>
          <p:cNvPicPr>
            <a:picLocks noChangeAspect="1" noChangeArrowheads="1"/>
          </p:cNvPicPr>
          <p:nvPr/>
        </p:nvPicPr>
        <p:blipFill>
          <a:blip r:embed="rId3" cstate="print"/>
          <a:srcRect/>
          <a:stretch>
            <a:fillRect/>
          </a:stretch>
        </p:blipFill>
        <p:spPr bwMode="auto">
          <a:xfrm>
            <a:off x="914400" y="685800"/>
            <a:ext cx="7315200" cy="54864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r>
              <a:rPr lang="en-US"/>
              <a:t>Slide # </a:t>
            </a:r>
            <a:fld id="{6B12990D-3EF5-422A-9D7F-EDDFB46A941D}" type="slidenum">
              <a:rPr lang="en-US"/>
              <a:pPr/>
              <a:t>13</a:t>
            </a:fld>
            <a:endParaRPr lang="en-US"/>
          </a:p>
        </p:txBody>
      </p:sp>
      <p:pic>
        <p:nvPicPr>
          <p:cNvPr id="38914" name="Picture 2" descr="A:\mvc-015s.jpg"/>
          <p:cNvPicPr>
            <a:picLocks noChangeAspect="1" noChangeArrowheads="1"/>
          </p:cNvPicPr>
          <p:nvPr/>
        </p:nvPicPr>
        <p:blipFill>
          <a:blip r:embed="rId3" cstate="print"/>
          <a:srcRect/>
          <a:stretch>
            <a:fillRect/>
          </a:stretch>
        </p:blipFill>
        <p:spPr bwMode="auto">
          <a:xfrm>
            <a:off x="2571750" y="533400"/>
            <a:ext cx="4286250" cy="5715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smtClean="0"/>
              <a:t>Slide # </a:t>
            </a:r>
            <a:fld id="{FAC64034-6A34-40AF-A100-D34942491F46}" type="slidenum">
              <a:rPr lang="en-US" smtClean="0"/>
              <a:pPr/>
              <a:t>14</a:t>
            </a:fld>
            <a:endParaRPr lang="en-US"/>
          </a:p>
        </p:txBody>
      </p:sp>
      <p:sp>
        <p:nvSpPr>
          <p:cNvPr id="3" name="TextBox 2"/>
          <p:cNvSpPr txBox="1"/>
          <p:nvPr/>
        </p:nvSpPr>
        <p:spPr>
          <a:xfrm>
            <a:off x="1600200" y="2514600"/>
            <a:ext cx="5715000" cy="1200329"/>
          </a:xfrm>
          <a:prstGeom prst="rect">
            <a:avLst/>
          </a:prstGeom>
          <a:noFill/>
        </p:spPr>
        <p:txBody>
          <a:bodyPr wrap="square" rtlCol="0">
            <a:spAutoFit/>
          </a:bodyPr>
          <a:lstStyle/>
          <a:p>
            <a:r>
              <a:rPr lang="en-US" sz="7200" dirty="0" err="1" smtClean="0"/>
              <a:t>mYeYeshURt</a:t>
            </a:r>
            <a:endParaRPr lang="en-US" sz="7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smtClean="0"/>
              <a:t>Slide # </a:t>
            </a:r>
            <a:fld id="{FAC64034-6A34-40AF-A100-D34942491F46}" type="slidenum">
              <a:rPr lang="en-US" smtClean="0"/>
              <a:pPr/>
              <a:t>15</a:t>
            </a:fld>
            <a:endParaRPr lang="en-US"/>
          </a:p>
        </p:txBody>
      </p:sp>
      <p:sp>
        <p:nvSpPr>
          <p:cNvPr id="3" name="TextBox 2"/>
          <p:cNvSpPr txBox="1"/>
          <p:nvPr/>
        </p:nvSpPr>
        <p:spPr>
          <a:xfrm>
            <a:off x="1905000" y="2133600"/>
            <a:ext cx="5181600" cy="1200329"/>
          </a:xfrm>
          <a:prstGeom prst="rect">
            <a:avLst/>
          </a:prstGeom>
          <a:noFill/>
        </p:spPr>
        <p:txBody>
          <a:bodyPr wrap="square" rtlCol="0">
            <a:spAutoFit/>
          </a:bodyPr>
          <a:lstStyle/>
          <a:p>
            <a:r>
              <a:rPr lang="en-US" sz="7200" dirty="0" smtClean="0"/>
              <a:t>My eyes hurt</a:t>
            </a:r>
            <a:endParaRPr lang="en-US" sz="7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r>
              <a:rPr lang="en-US"/>
              <a:t>Slide # </a:t>
            </a:r>
            <a:fld id="{2C3EF6E1-B238-417A-81ED-2BCDA2E1ADCC}" type="slidenum">
              <a:rPr lang="en-US"/>
              <a:pPr/>
              <a:t>16</a:t>
            </a:fld>
            <a:endParaRPr lang="en-US"/>
          </a:p>
        </p:txBody>
      </p:sp>
      <p:sp>
        <p:nvSpPr>
          <p:cNvPr id="52226" name="Rectangle 2"/>
          <p:cNvSpPr>
            <a:spLocks noGrp="1" noChangeArrowheads="1"/>
          </p:cNvSpPr>
          <p:nvPr>
            <p:ph type="title"/>
          </p:nvPr>
        </p:nvSpPr>
        <p:spPr/>
        <p:txBody>
          <a:bodyPr/>
          <a:lstStyle/>
          <a:p>
            <a:r>
              <a:rPr lang="en-US"/>
              <a:t>What Is Sensation?</a:t>
            </a:r>
          </a:p>
        </p:txBody>
      </p:sp>
      <p:sp>
        <p:nvSpPr>
          <p:cNvPr id="52228" name="Rectangle 4"/>
          <p:cNvSpPr>
            <a:spLocks noGrp="1" noChangeArrowheads="1"/>
          </p:cNvSpPr>
          <p:nvPr>
            <p:ph type="body" sz="half" idx="2"/>
          </p:nvPr>
        </p:nvSpPr>
        <p:spPr>
          <a:xfrm>
            <a:off x="4114800" y="1905000"/>
            <a:ext cx="4343400" cy="3962400"/>
          </a:xfrm>
        </p:spPr>
        <p:txBody>
          <a:bodyPr/>
          <a:lstStyle/>
          <a:p>
            <a:r>
              <a:rPr lang="en-US" sz="2800"/>
              <a:t> It occurs when a stimulus activates a sensory receptor</a:t>
            </a:r>
          </a:p>
          <a:p>
            <a:r>
              <a:rPr lang="en-US" sz="2800"/>
              <a:t>A stimulus is measured by the following: size, intensity, duration, wavelength</a:t>
            </a:r>
          </a:p>
        </p:txBody>
      </p:sp>
      <p:pic>
        <p:nvPicPr>
          <p:cNvPr id="52232" name="Picture 8" descr="A:\mvc-010s.jpg"/>
          <p:cNvPicPr>
            <a:picLocks noGrp="1" noChangeAspect="1" noChangeArrowheads="1"/>
          </p:cNvPicPr>
          <p:nvPr>
            <p:ph type="clipArt" sz="half" idx="1"/>
          </p:nvPr>
        </p:nvPicPr>
        <p:blipFill>
          <a:blip r:embed="rId3" cstate="print"/>
          <a:srcRect/>
          <a:stretch>
            <a:fillRect/>
          </a:stretch>
        </p:blipFill>
        <p:spPr>
          <a:xfrm>
            <a:off x="1047750" y="1905000"/>
            <a:ext cx="2838450" cy="39624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22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222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r>
              <a:rPr lang="en-US"/>
              <a:t>Slide # </a:t>
            </a:r>
            <a:fld id="{83C1D2CA-4D20-4418-AAAE-BA6746951C10}" type="slidenum">
              <a:rPr lang="en-US"/>
              <a:pPr/>
              <a:t>17</a:t>
            </a:fld>
            <a:endParaRPr lang="en-US"/>
          </a:p>
        </p:txBody>
      </p:sp>
      <p:sp>
        <p:nvSpPr>
          <p:cNvPr id="55298" name="Rectangle 2"/>
          <p:cNvSpPr>
            <a:spLocks noGrp="1" noChangeArrowheads="1"/>
          </p:cNvSpPr>
          <p:nvPr>
            <p:ph type="title"/>
          </p:nvPr>
        </p:nvSpPr>
        <p:spPr/>
        <p:txBody>
          <a:bodyPr/>
          <a:lstStyle/>
          <a:p>
            <a:r>
              <a:rPr lang="en-US"/>
              <a:t>What Is Perception?</a:t>
            </a:r>
          </a:p>
        </p:txBody>
      </p:sp>
      <p:sp>
        <p:nvSpPr>
          <p:cNvPr id="55300" name="Rectangle 4"/>
          <p:cNvSpPr>
            <a:spLocks noGrp="1" noChangeArrowheads="1"/>
          </p:cNvSpPr>
          <p:nvPr>
            <p:ph type="body" idx="1"/>
          </p:nvPr>
        </p:nvSpPr>
        <p:spPr/>
        <p:txBody>
          <a:bodyPr/>
          <a:lstStyle/>
          <a:p>
            <a:r>
              <a:rPr lang="en-US"/>
              <a:t>The organization of sensory information into meaningful experiences</a:t>
            </a:r>
          </a:p>
          <a:p>
            <a:r>
              <a:rPr lang="en-US"/>
              <a:t> Psychophysics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300">
                                            <p:txEl>
                                              <p:pRg st="0" end="0"/>
                                            </p:txEl>
                                          </p:spTgt>
                                        </p:tgtEl>
                                        <p:attrNameLst>
                                          <p:attrName>style.visibility</p:attrName>
                                        </p:attrNameLst>
                                      </p:cBhvr>
                                      <p:to>
                                        <p:strVal val="visible"/>
                                      </p:to>
                                    </p:set>
                                    <p:anim calcmode="lin" valueType="num">
                                      <p:cBhvr additive="base">
                                        <p:cTn id="7" dur="500" fill="hold"/>
                                        <p:tgtEl>
                                          <p:spTgt spid="553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3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5300">
                                            <p:txEl>
                                              <p:pRg st="1" end="1"/>
                                            </p:txEl>
                                          </p:spTgt>
                                        </p:tgtEl>
                                        <p:attrNameLst>
                                          <p:attrName>style.visibility</p:attrName>
                                        </p:attrNameLst>
                                      </p:cBhvr>
                                      <p:to>
                                        <p:strVal val="visible"/>
                                      </p:to>
                                    </p:set>
                                    <p:anim calcmode="lin" valueType="num">
                                      <p:cBhvr additive="base">
                                        <p:cTn id="13" dur="500" fill="hold"/>
                                        <p:tgtEl>
                                          <p:spTgt spid="5530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30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r>
              <a:rPr lang="en-US"/>
              <a:t>Slide # </a:t>
            </a:r>
            <a:fld id="{51EAB54E-B823-47FF-B0D3-11B44219AF71}" type="slidenum">
              <a:rPr lang="en-US"/>
              <a:pPr/>
              <a:t>18</a:t>
            </a:fld>
            <a:endParaRPr lang="en-US"/>
          </a:p>
        </p:txBody>
      </p:sp>
      <p:sp>
        <p:nvSpPr>
          <p:cNvPr id="61442" name="Rectangle 2"/>
          <p:cNvSpPr>
            <a:spLocks noGrp="1" noChangeArrowheads="1"/>
          </p:cNvSpPr>
          <p:nvPr>
            <p:ph type="title"/>
          </p:nvPr>
        </p:nvSpPr>
        <p:spPr/>
        <p:txBody>
          <a:bodyPr/>
          <a:lstStyle/>
          <a:p>
            <a:r>
              <a:rPr lang="en-US"/>
              <a:t>What Is Meant by a Threshold?</a:t>
            </a:r>
          </a:p>
        </p:txBody>
      </p:sp>
      <p:sp>
        <p:nvSpPr>
          <p:cNvPr id="61444" name="Rectangle 4"/>
          <p:cNvSpPr>
            <a:spLocks noGrp="1" noChangeArrowheads="1"/>
          </p:cNvSpPr>
          <p:nvPr>
            <p:ph type="body" sz="half" idx="2"/>
          </p:nvPr>
        </p:nvSpPr>
        <p:spPr/>
        <p:txBody>
          <a:bodyPr/>
          <a:lstStyle/>
          <a:p>
            <a:r>
              <a:rPr lang="en-US" sz="2800"/>
              <a:t>Absolute threshold: the smallest amount of a stimuli that a person can reliably detect</a:t>
            </a:r>
          </a:p>
        </p:txBody>
      </p:sp>
      <p:pic>
        <p:nvPicPr>
          <p:cNvPr id="61447" name="Picture 7" descr="A:\mvc-012s.jpg"/>
          <p:cNvPicPr>
            <a:picLocks noGrp="1" noChangeAspect="1" noChangeArrowheads="1"/>
          </p:cNvPicPr>
          <p:nvPr>
            <p:ph type="clipArt" sz="half" idx="1"/>
          </p:nvPr>
        </p:nvPicPr>
        <p:blipFill>
          <a:blip r:embed="rId3" cstate="print"/>
          <a:srcRect/>
          <a:stretch>
            <a:fillRect/>
          </a:stretch>
        </p:blipFill>
        <p:spPr>
          <a:xfrm>
            <a:off x="1047750" y="1905000"/>
            <a:ext cx="3086100" cy="39624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1444">
                                            <p:txEl>
                                              <p:pRg st="0" end="0"/>
                                            </p:txEl>
                                          </p:spTgt>
                                        </p:tgtEl>
                                        <p:attrNameLst>
                                          <p:attrName>style.visibility</p:attrName>
                                        </p:attrNameLst>
                                      </p:cBhvr>
                                      <p:to>
                                        <p:strVal val="visible"/>
                                      </p:to>
                                    </p:set>
                                    <p:animEffect transition="in" filter="randombar(horizontal)">
                                      <p:cBhvr>
                                        <p:cTn id="7" dur="500"/>
                                        <p:tgtEl>
                                          <p:spTgt spid="614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r>
              <a:rPr lang="en-US"/>
              <a:t>Slide # </a:t>
            </a:r>
            <a:fld id="{B1EF0077-E31A-43F2-B081-23BFA08E76E2}" type="slidenum">
              <a:rPr lang="en-US"/>
              <a:pPr/>
              <a:t>19</a:t>
            </a:fld>
            <a:endParaRPr lang="en-US"/>
          </a:p>
        </p:txBody>
      </p:sp>
      <p:sp>
        <p:nvSpPr>
          <p:cNvPr id="63490" name="Rectangle 2"/>
          <p:cNvSpPr>
            <a:spLocks noGrp="1" noChangeArrowheads="1"/>
          </p:cNvSpPr>
          <p:nvPr>
            <p:ph type="title"/>
          </p:nvPr>
        </p:nvSpPr>
        <p:spPr>
          <a:xfrm>
            <a:off x="685800" y="609600"/>
            <a:ext cx="7848600" cy="685800"/>
          </a:xfrm>
        </p:spPr>
        <p:txBody>
          <a:bodyPr/>
          <a:lstStyle/>
          <a:p>
            <a:r>
              <a:rPr lang="en-US"/>
              <a:t>Absolute Thresholds </a:t>
            </a:r>
          </a:p>
        </p:txBody>
      </p:sp>
      <p:sp>
        <p:nvSpPr>
          <p:cNvPr id="63492" name="Rectangle 4"/>
          <p:cNvSpPr>
            <a:spLocks noGrp="1" noChangeArrowheads="1"/>
          </p:cNvSpPr>
          <p:nvPr>
            <p:ph type="body" sz="half" idx="2"/>
          </p:nvPr>
        </p:nvSpPr>
        <p:spPr>
          <a:xfrm>
            <a:off x="4572000" y="1219200"/>
            <a:ext cx="3886200" cy="4953000"/>
          </a:xfrm>
        </p:spPr>
        <p:txBody>
          <a:bodyPr/>
          <a:lstStyle/>
          <a:p>
            <a:pPr>
              <a:lnSpc>
                <a:spcPct val="90000"/>
              </a:lnSpc>
            </a:pPr>
            <a:r>
              <a:rPr lang="en-US" sz="2400"/>
              <a:t>Vision: a flame from a single candle 30 miles away</a:t>
            </a:r>
          </a:p>
          <a:p>
            <a:pPr>
              <a:lnSpc>
                <a:spcPct val="90000"/>
              </a:lnSpc>
            </a:pPr>
            <a:r>
              <a:rPr lang="en-US" sz="2400"/>
              <a:t>Hearing: ticking of a watch 20 feet away</a:t>
            </a:r>
          </a:p>
          <a:p>
            <a:pPr>
              <a:lnSpc>
                <a:spcPct val="90000"/>
              </a:lnSpc>
            </a:pPr>
            <a:r>
              <a:rPr lang="en-US" sz="2400"/>
              <a:t>Taste: one teaspoon of sugar in two gallons of water</a:t>
            </a:r>
          </a:p>
          <a:p>
            <a:pPr>
              <a:lnSpc>
                <a:spcPct val="90000"/>
              </a:lnSpc>
            </a:pPr>
            <a:r>
              <a:rPr lang="en-US" sz="2400"/>
              <a:t>Smell: one drop of perfume in a small house</a:t>
            </a:r>
          </a:p>
          <a:p>
            <a:pPr>
              <a:lnSpc>
                <a:spcPct val="90000"/>
              </a:lnSpc>
            </a:pPr>
            <a:r>
              <a:rPr lang="en-US" sz="2400"/>
              <a:t>Touch: the wing of a bee brushing your cheek</a:t>
            </a:r>
          </a:p>
        </p:txBody>
      </p:sp>
      <p:pic>
        <p:nvPicPr>
          <p:cNvPr id="63495" name="Picture 7" descr="A:\mvc-032s.jpg"/>
          <p:cNvPicPr>
            <a:picLocks noGrp="1" noChangeAspect="1" noChangeArrowheads="1"/>
          </p:cNvPicPr>
          <p:nvPr>
            <p:ph type="clipArt" sz="half" idx="1"/>
          </p:nvPr>
        </p:nvPicPr>
        <p:blipFill>
          <a:blip r:embed="rId3" cstate="print"/>
          <a:srcRect/>
          <a:stretch>
            <a:fillRect/>
          </a:stretch>
        </p:blipFill>
        <p:spPr>
          <a:xfrm>
            <a:off x="1047750" y="1905000"/>
            <a:ext cx="3086100" cy="39624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4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49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349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349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349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r>
              <a:rPr lang="en-US"/>
              <a:t>Slide # </a:t>
            </a:r>
            <a:fld id="{E19F699C-9C2C-4BDE-99AC-B451E05A0C0A}" type="slidenum">
              <a:rPr lang="en-US"/>
              <a:pPr/>
              <a:t>2</a:t>
            </a:fld>
            <a:endParaRPr lang="en-US"/>
          </a:p>
        </p:txBody>
      </p:sp>
      <p:sp>
        <p:nvSpPr>
          <p:cNvPr id="24578" name="Rectangle 2"/>
          <p:cNvSpPr>
            <a:spLocks noGrp="1" noChangeArrowheads="1"/>
          </p:cNvSpPr>
          <p:nvPr>
            <p:ph type="title"/>
          </p:nvPr>
        </p:nvSpPr>
        <p:spPr/>
        <p:txBody>
          <a:bodyPr/>
          <a:lstStyle/>
          <a:p>
            <a:r>
              <a:rPr lang="en-US"/>
              <a:t>An Introductory Activity</a:t>
            </a:r>
          </a:p>
        </p:txBody>
      </p:sp>
      <p:sp>
        <p:nvSpPr>
          <p:cNvPr id="24579" name="Rectangle 3"/>
          <p:cNvSpPr>
            <a:spLocks noGrp="1" noChangeArrowheads="1"/>
          </p:cNvSpPr>
          <p:nvPr>
            <p:ph type="body" idx="1"/>
          </p:nvPr>
        </p:nvSpPr>
        <p:spPr/>
        <p:txBody>
          <a:bodyPr/>
          <a:lstStyle/>
          <a:p>
            <a:r>
              <a:rPr lang="en-US"/>
              <a:t>Researchers have found that our experiences influence our perceptions</a:t>
            </a:r>
          </a:p>
          <a:p>
            <a:r>
              <a:rPr lang="en-US"/>
              <a:t>Look at the following photographs or drawings and write a short description of each</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r>
              <a:rPr lang="en-US"/>
              <a:t>Slide # </a:t>
            </a:r>
            <a:fld id="{3A7FC92C-5905-4708-9B9F-0D9D5E398F2F}" type="slidenum">
              <a:rPr lang="en-US"/>
              <a:pPr/>
              <a:t>20</a:t>
            </a:fld>
            <a:endParaRPr lang="en-US"/>
          </a:p>
        </p:txBody>
      </p:sp>
      <p:sp>
        <p:nvSpPr>
          <p:cNvPr id="65538" name="Rectangle 2"/>
          <p:cNvSpPr>
            <a:spLocks noGrp="1" noChangeArrowheads="1"/>
          </p:cNvSpPr>
          <p:nvPr>
            <p:ph type="title"/>
          </p:nvPr>
        </p:nvSpPr>
        <p:spPr/>
        <p:txBody>
          <a:bodyPr/>
          <a:lstStyle/>
          <a:p>
            <a:r>
              <a:rPr lang="en-US"/>
              <a:t>Difference Threshold</a:t>
            </a:r>
          </a:p>
        </p:txBody>
      </p:sp>
      <p:sp>
        <p:nvSpPr>
          <p:cNvPr id="65540" name="Rectangle 4"/>
          <p:cNvSpPr>
            <a:spLocks noGrp="1" noChangeArrowheads="1"/>
          </p:cNvSpPr>
          <p:nvPr>
            <p:ph type="body" idx="1"/>
          </p:nvPr>
        </p:nvSpPr>
        <p:spPr/>
        <p:txBody>
          <a:bodyPr/>
          <a:lstStyle/>
          <a:p>
            <a:r>
              <a:rPr lang="en-US" dirty="0"/>
              <a:t>The minimal difference in the magnitude of energy needed for people to distinguish between two stimuli</a:t>
            </a:r>
          </a:p>
          <a:p>
            <a:r>
              <a:rPr lang="en-US" dirty="0"/>
              <a:t>Weber’s law </a:t>
            </a:r>
            <a:r>
              <a:rPr lang="en-US" dirty="0" smtClean="0"/>
              <a:t>= the larger the stimulus the greater intensity needed to notice a change</a:t>
            </a:r>
          </a:p>
          <a:p>
            <a:r>
              <a:rPr lang="en-US" dirty="0" smtClean="0"/>
              <a:t>Experts</a:t>
            </a: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5540">
                                            <p:txEl>
                                              <p:pRg st="0" end="0"/>
                                            </p:txEl>
                                          </p:spTgt>
                                        </p:tgtEl>
                                        <p:attrNameLst>
                                          <p:attrName>style.visibility</p:attrName>
                                        </p:attrNameLst>
                                      </p:cBhvr>
                                      <p:to>
                                        <p:strVal val="visible"/>
                                      </p:to>
                                    </p:set>
                                    <p:animEffect transition="in" filter="checkerboard(across)">
                                      <p:cBhvr>
                                        <p:cTn id="7" dur="500"/>
                                        <p:tgtEl>
                                          <p:spTgt spid="655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5540">
                                            <p:txEl>
                                              <p:pRg st="1" end="1"/>
                                            </p:txEl>
                                          </p:spTgt>
                                        </p:tgtEl>
                                        <p:attrNameLst>
                                          <p:attrName>style.visibility</p:attrName>
                                        </p:attrNameLst>
                                      </p:cBhvr>
                                      <p:to>
                                        <p:strVal val="visible"/>
                                      </p:to>
                                    </p:set>
                                    <p:animEffect transition="in" filter="checkerboard(across)">
                                      <p:cBhvr>
                                        <p:cTn id="12" dur="500"/>
                                        <p:tgtEl>
                                          <p:spTgt spid="6554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5540">
                                            <p:txEl>
                                              <p:pRg st="2" end="2"/>
                                            </p:txEl>
                                          </p:spTgt>
                                        </p:tgtEl>
                                        <p:attrNameLst>
                                          <p:attrName>style.visibility</p:attrName>
                                        </p:attrNameLst>
                                      </p:cBhvr>
                                      <p:to>
                                        <p:strVal val="visible"/>
                                      </p:to>
                                    </p:set>
                                    <p:animEffect transition="in" filter="checkerboard(across)">
                                      <p:cBhvr>
                                        <p:cTn id="17" dur="500"/>
                                        <p:tgtEl>
                                          <p:spTgt spid="6554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r>
              <a:rPr lang="en-US"/>
              <a:t>Slide # </a:t>
            </a:r>
            <a:fld id="{0E37D372-DCA2-44DA-86F4-3B8A0F9726DB}" type="slidenum">
              <a:rPr lang="en-US"/>
              <a:pPr/>
              <a:t>21</a:t>
            </a:fld>
            <a:endParaRPr lang="en-US"/>
          </a:p>
        </p:txBody>
      </p:sp>
      <p:sp>
        <p:nvSpPr>
          <p:cNvPr id="68610" name="Rectangle 2"/>
          <p:cNvSpPr>
            <a:spLocks noGrp="1" noChangeArrowheads="1"/>
          </p:cNvSpPr>
          <p:nvPr>
            <p:ph type="title"/>
          </p:nvPr>
        </p:nvSpPr>
        <p:spPr/>
        <p:txBody>
          <a:bodyPr/>
          <a:lstStyle/>
          <a:p>
            <a:r>
              <a:rPr lang="en-US"/>
              <a:t>Sensory Adaptation</a:t>
            </a:r>
          </a:p>
        </p:txBody>
      </p:sp>
      <p:sp>
        <p:nvSpPr>
          <p:cNvPr id="68611" name="Rectangle 3"/>
          <p:cNvSpPr>
            <a:spLocks noGrp="1" noChangeArrowheads="1"/>
          </p:cNvSpPr>
          <p:nvPr>
            <p:ph type="body" sz="half" idx="2"/>
          </p:nvPr>
        </p:nvSpPr>
        <p:spPr/>
        <p:txBody>
          <a:bodyPr/>
          <a:lstStyle/>
          <a:p>
            <a:r>
              <a:rPr lang="en-US" sz="2800"/>
              <a:t>Senses are most responsive to increases and decreases rather than ongoing unchanging stimulation</a:t>
            </a:r>
          </a:p>
          <a:p>
            <a:r>
              <a:rPr lang="en-US" sz="2800"/>
              <a:t>Our senses have the ability to adapt</a:t>
            </a:r>
          </a:p>
        </p:txBody>
      </p:sp>
      <p:pic>
        <p:nvPicPr>
          <p:cNvPr id="68624" name="Picture 16" descr="D:\Photos\Industrial\Industrial (001 - 300)\Industrial 012.jpg"/>
          <p:cNvPicPr>
            <a:picLocks noGrp="1" noChangeAspect="1" noChangeArrowheads="1"/>
          </p:cNvPicPr>
          <p:nvPr>
            <p:ph type="clipArt" sz="half" idx="1"/>
          </p:nvPr>
        </p:nvPicPr>
        <p:blipFill>
          <a:blip r:embed="rId3" cstate="print"/>
          <a:srcRect/>
          <a:stretch>
            <a:fillRect/>
          </a:stretch>
        </p:blipFill>
        <p:spPr>
          <a:xfrm>
            <a:off x="1252538" y="1905000"/>
            <a:ext cx="2674937" cy="39624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randombar(horizontal)">
                                      <p:cBhvr>
                                        <p:cTn id="7" dur="500"/>
                                        <p:tgtEl>
                                          <p:spTgt spid="68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Effect transition="in" filter="randombar(horizontal)">
                                      <p:cBhvr>
                                        <p:cTn id="12" dur="500"/>
                                        <p:tgtEl>
                                          <p:spTgt spid="686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r>
              <a:rPr lang="en-US"/>
              <a:t>Slide # </a:t>
            </a:r>
            <a:fld id="{4F4825D8-B738-40A5-8994-072D219441E5}" type="slidenum">
              <a:rPr lang="en-US"/>
              <a:pPr/>
              <a:t>22</a:t>
            </a:fld>
            <a:endParaRPr lang="en-US"/>
          </a:p>
        </p:txBody>
      </p:sp>
      <p:sp>
        <p:nvSpPr>
          <p:cNvPr id="71682" name="Rectangle 2"/>
          <p:cNvSpPr>
            <a:spLocks noGrp="1" noChangeArrowheads="1"/>
          </p:cNvSpPr>
          <p:nvPr>
            <p:ph type="title"/>
          </p:nvPr>
        </p:nvSpPr>
        <p:spPr/>
        <p:txBody>
          <a:bodyPr/>
          <a:lstStyle/>
          <a:p>
            <a:r>
              <a:rPr lang="en-US"/>
              <a:t>Signal-Detection Theory</a:t>
            </a:r>
          </a:p>
        </p:txBody>
      </p:sp>
      <p:sp>
        <p:nvSpPr>
          <p:cNvPr id="71684" name="Rectangle 4"/>
          <p:cNvSpPr>
            <a:spLocks noGrp="1" noChangeArrowheads="1"/>
          </p:cNvSpPr>
          <p:nvPr>
            <p:ph type="body" sz="half" idx="2"/>
          </p:nvPr>
        </p:nvSpPr>
        <p:spPr/>
        <p:txBody>
          <a:bodyPr/>
          <a:lstStyle/>
          <a:p>
            <a:r>
              <a:rPr lang="en-US" sz="2800"/>
              <a:t>The study of people’s tendencies to make correct judgments in detecting the presence of stimuli</a:t>
            </a:r>
          </a:p>
        </p:txBody>
      </p:sp>
      <p:pic>
        <p:nvPicPr>
          <p:cNvPr id="71690" name="Picture 10" descr="D:\Classic\Transportation\Air\Boeing 747.tif"/>
          <p:cNvPicPr>
            <a:picLocks noGrp="1" noChangeAspect="1" noChangeArrowheads="1"/>
          </p:cNvPicPr>
          <p:nvPr>
            <p:ph type="clipArt" sz="half" idx="1"/>
          </p:nvPr>
        </p:nvPicPr>
        <p:blipFill>
          <a:blip r:embed="rId3" cstate="print"/>
          <a:srcRect/>
          <a:stretch>
            <a:fillRect/>
          </a:stretch>
        </p:blipFill>
        <p:spPr>
          <a:xfrm>
            <a:off x="685800" y="3344863"/>
            <a:ext cx="3810000" cy="1081087"/>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684">
                                            <p:txEl>
                                              <p:pRg st="0" end="0"/>
                                            </p:txEl>
                                          </p:spTgt>
                                        </p:tgtEl>
                                        <p:attrNameLst>
                                          <p:attrName>style.visibility</p:attrName>
                                        </p:attrNameLst>
                                      </p:cBhvr>
                                      <p:to>
                                        <p:strVal val="visible"/>
                                      </p:to>
                                    </p:set>
                                    <p:anim calcmode="lin" valueType="num">
                                      <p:cBhvr additive="base">
                                        <p:cTn id="7" dur="500" fill="hold"/>
                                        <p:tgtEl>
                                          <p:spTgt spid="7168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68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r>
              <a:rPr lang="en-US"/>
              <a:t>Slide # </a:t>
            </a:r>
            <a:fld id="{F4358355-727C-478A-96AE-6DB4C25A4AD4}" type="slidenum">
              <a:rPr lang="en-US"/>
              <a:pPr/>
              <a:t>23</a:t>
            </a:fld>
            <a:endParaRPr lang="en-US"/>
          </a:p>
        </p:txBody>
      </p:sp>
      <p:sp>
        <p:nvSpPr>
          <p:cNvPr id="73730" name="Rectangle 2"/>
          <p:cNvSpPr>
            <a:spLocks noGrp="1" noChangeArrowheads="1"/>
          </p:cNvSpPr>
          <p:nvPr>
            <p:ph type="title"/>
          </p:nvPr>
        </p:nvSpPr>
        <p:spPr/>
        <p:txBody>
          <a:bodyPr/>
          <a:lstStyle/>
          <a:p>
            <a:r>
              <a:rPr lang="en-US"/>
              <a:t>The Stroop Effect</a:t>
            </a:r>
          </a:p>
        </p:txBody>
      </p:sp>
      <p:sp>
        <p:nvSpPr>
          <p:cNvPr id="73737" name="Text Box 9"/>
          <p:cNvSpPr txBox="1">
            <a:spLocks noChangeArrowheads="1"/>
          </p:cNvSpPr>
          <p:nvPr/>
        </p:nvSpPr>
        <p:spPr bwMode="auto">
          <a:xfrm>
            <a:off x="2819400" y="1676400"/>
            <a:ext cx="2971800" cy="457200"/>
          </a:xfrm>
          <a:prstGeom prst="rect">
            <a:avLst/>
          </a:prstGeom>
          <a:noFill/>
          <a:ln w="12700">
            <a:noFill/>
            <a:miter lim="800000"/>
            <a:headEnd type="none" w="sm" len="sm"/>
            <a:tailEnd type="none" w="sm" len="sm"/>
          </a:ln>
          <a:effectLst/>
        </p:spPr>
        <p:txBody>
          <a:bodyPr>
            <a:spAutoFit/>
          </a:bodyPr>
          <a:lstStyle/>
          <a:p>
            <a:pPr>
              <a:spcBef>
                <a:spcPct val="50000"/>
              </a:spcBef>
            </a:pPr>
            <a:r>
              <a:rPr lang="en-US"/>
              <a:t>   A                    B</a:t>
            </a:r>
          </a:p>
        </p:txBody>
      </p:sp>
      <p:sp>
        <p:nvSpPr>
          <p:cNvPr id="73738" name="Text Box 10"/>
          <p:cNvSpPr txBox="1">
            <a:spLocks noChangeArrowheads="1"/>
          </p:cNvSpPr>
          <p:nvPr/>
        </p:nvSpPr>
        <p:spPr bwMode="auto">
          <a:xfrm>
            <a:off x="2895600" y="1752600"/>
            <a:ext cx="2622550" cy="457200"/>
          </a:xfrm>
          <a:prstGeom prst="rect">
            <a:avLst/>
          </a:prstGeom>
          <a:noFill/>
          <a:ln w="12700">
            <a:noFill/>
            <a:miter lim="800000"/>
            <a:headEnd type="none" w="sm" len="sm"/>
            <a:tailEnd type="none" w="sm" len="sm"/>
          </a:ln>
          <a:effectLst/>
        </p:spPr>
        <p:txBody>
          <a:bodyPr>
            <a:spAutoFit/>
          </a:bodyPr>
          <a:lstStyle/>
          <a:p>
            <a:endParaRPr lang="en-US"/>
          </a:p>
        </p:txBody>
      </p:sp>
      <p:pic>
        <p:nvPicPr>
          <p:cNvPr id="73739" name="Picture 11" descr="S:\Publishing\powerpoint\What Is Psychology\Sensation and Perception\stroop_effect.jpg"/>
          <p:cNvPicPr>
            <a:picLocks noChangeAspect="1" noChangeArrowheads="1"/>
          </p:cNvPicPr>
          <p:nvPr/>
        </p:nvPicPr>
        <p:blipFill>
          <a:blip r:embed="rId3" cstate="print"/>
          <a:srcRect/>
          <a:stretch>
            <a:fillRect/>
          </a:stretch>
        </p:blipFill>
        <p:spPr bwMode="auto">
          <a:xfrm>
            <a:off x="2667000" y="2209800"/>
            <a:ext cx="3349625" cy="4164013"/>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r>
              <a:rPr lang="en-US"/>
              <a:t>Slide # </a:t>
            </a:r>
            <a:fld id="{9EDB034B-FAD8-4239-8E71-F9F47237E244}" type="slidenum">
              <a:rPr lang="en-US"/>
              <a:pPr/>
              <a:t>24</a:t>
            </a:fld>
            <a:endParaRPr lang="en-US"/>
          </a:p>
        </p:txBody>
      </p:sp>
      <p:sp>
        <p:nvSpPr>
          <p:cNvPr id="76802" name="Rectangle 2"/>
          <p:cNvSpPr>
            <a:spLocks noGrp="1" noChangeArrowheads="1"/>
          </p:cNvSpPr>
          <p:nvPr>
            <p:ph type="title"/>
          </p:nvPr>
        </p:nvSpPr>
        <p:spPr/>
        <p:txBody>
          <a:bodyPr/>
          <a:lstStyle/>
          <a:p>
            <a:r>
              <a:rPr lang="en-US"/>
              <a:t>Processing Stimuli</a:t>
            </a:r>
          </a:p>
        </p:txBody>
      </p:sp>
      <p:sp>
        <p:nvSpPr>
          <p:cNvPr id="76803" name="Rectangle 3"/>
          <p:cNvSpPr>
            <a:spLocks noGrp="1" noChangeArrowheads="1"/>
          </p:cNvSpPr>
          <p:nvPr>
            <p:ph type="body" idx="1"/>
          </p:nvPr>
        </p:nvSpPr>
        <p:spPr/>
        <p:txBody>
          <a:bodyPr/>
          <a:lstStyle/>
          <a:p>
            <a:r>
              <a:rPr lang="en-US" dirty="0" err="1"/>
              <a:t>Preattentive</a:t>
            </a:r>
            <a:r>
              <a:rPr lang="en-US" dirty="0"/>
              <a:t> </a:t>
            </a:r>
            <a:r>
              <a:rPr lang="en-US" dirty="0" smtClean="0"/>
              <a:t>process</a:t>
            </a:r>
          </a:p>
          <a:p>
            <a:pPr lvl="1"/>
            <a:r>
              <a:rPr lang="en-US" dirty="0" smtClean="0"/>
              <a:t>We process info from several stimuli at the same time</a:t>
            </a:r>
            <a:endParaRPr lang="en-US" dirty="0"/>
          </a:p>
          <a:p>
            <a:r>
              <a:rPr lang="en-US" dirty="0"/>
              <a:t>Attentive </a:t>
            </a:r>
            <a:r>
              <a:rPr lang="en-US" dirty="0" smtClean="0"/>
              <a:t>process</a:t>
            </a:r>
          </a:p>
          <a:p>
            <a:pPr lvl="1"/>
            <a:r>
              <a:rPr lang="en-US" dirty="0" smtClean="0"/>
              <a:t>We process info from one stimulus at a time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Effect transition="in" filter="box(in)">
                                      <p:cBhvr>
                                        <p:cTn id="7" dur="500"/>
                                        <p:tgtEl>
                                          <p:spTgt spid="76803">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6803">
                                            <p:txEl>
                                              <p:pRg st="1" end="1"/>
                                            </p:txEl>
                                          </p:spTgt>
                                        </p:tgtEl>
                                        <p:attrNameLst>
                                          <p:attrName>style.visibility</p:attrName>
                                        </p:attrNameLst>
                                      </p:cBhvr>
                                      <p:to>
                                        <p:strVal val="visible"/>
                                      </p:to>
                                    </p:set>
                                    <p:animEffect transition="in" filter="box(in)">
                                      <p:cBhvr>
                                        <p:cTn id="10" dur="500"/>
                                        <p:tgtEl>
                                          <p:spTgt spid="7680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76803">
                                            <p:txEl>
                                              <p:pRg st="2" end="2"/>
                                            </p:txEl>
                                          </p:spTgt>
                                        </p:tgtEl>
                                        <p:attrNameLst>
                                          <p:attrName>style.visibility</p:attrName>
                                        </p:attrNameLst>
                                      </p:cBhvr>
                                      <p:to>
                                        <p:strVal val="visible"/>
                                      </p:to>
                                    </p:set>
                                    <p:animEffect transition="in" filter="box(in)">
                                      <p:cBhvr>
                                        <p:cTn id="15" dur="500"/>
                                        <p:tgtEl>
                                          <p:spTgt spid="76803">
                                            <p:txEl>
                                              <p:pRg st="2" end="2"/>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76803">
                                            <p:txEl>
                                              <p:pRg st="3" end="3"/>
                                            </p:txEl>
                                          </p:spTgt>
                                        </p:tgtEl>
                                        <p:attrNameLst>
                                          <p:attrName>style.visibility</p:attrName>
                                        </p:attrNameLst>
                                      </p:cBhvr>
                                      <p:to>
                                        <p:strVal val="visible"/>
                                      </p:to>
                                    </p:set>
                                    <p:animEffect transition="in" filter="box(in)">
                                      <p:cBhvr>
                                        <p:cTn id="18" dur="500"/>
                                        <p:tgtEl>
                                          <p:spTgt spid="768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p:cNvSpPr>
            <a:spLocks noGrp="1"/>
          </p:cNvSpPr>
          <p:nvPr>
            <p:ph type="sldNum" sz="quarter" idx="12"/>
          </p:nvPr>
        </p:nvSpPr>
        <p:spPr/>
        <p:txBody>
          <a:bodyPr/>
          <a:lstStyle/>
          <a:p>
            <a:r>
              <a:rPr lang="en-US"/>
              <a:t>Slide # </a:t>
            </a:r>
            <a:fld id="{2A6C7373-EDB3-42BF-B0AE-119A819584EF}" type="slidenum">
              <a:rPr lang="en-US"/>
              <a:pPr/>
              <a:t>25</a:t>
            </a:fld>
            <a:endParaRPr lang="en-US"/>
          </a:p>
        </p:txBody>
      </p:sp>
      <p:sp>
        <p:nvSpPr>
          <p:cNvPr id="79874" name="Rectangle 2"/>
          <p:cNvSpPr>
            <a:spLocks noGrp="1" noChangeArrowheads="1"/>
          </p:cNvSpPr>
          <p:nvPr>
            <p:ph type="title"/>
          </p:nvPr>
        </p:nvSpPr>
        <p:spPr/>
        <p:txBody>
          <a:bodyPr/>
          <a:lstStyle/>
          <a:p>
            <a:r>
              <a:rPr lang="en-US"/>
              <a:t>The Senses</a:t>
            </a:r>
          </a:p>
        </p:txBody>
      </p:sp>
      <p:pic>
        <p:nvPicPr>
          <p:cNvPr id="79877" name="Picture 5" descr="A:\mvc-015s.jpg"/>
          <p:cNvPicPr>
            <a:picLocks noChangeAspect="1" noChangeArrowheads="1"/>
          </p:cNvPicPr>
          <p:nvPr/>
        </p:nvPicPr>
        <p:blipFill>
          <a:blip r:embed="rId3" cstate="print"/>
          <a:srcRect/>
          <a:stretch>
            <a:fillRect/>
          </a:stretch>
        </p:blipFill>
        <p:spPr bwMode="auto">
          <a:xfrm>
            <a:off x="838200" y="1066800"/>
            <a:ext cx="1200150" cy="1600200"/>
          </a:xfrm>
          <a:prstGeom prst="rect">
            <a:avLst/>
          </a:prstGeom>
          <a:noFill/>
        </p:spPr>
      </p:pic>
      <p:pic>
        <p:nvPicPr>
          <p:cNvPr id="79878" name="Picture 6" descr="A:\mvc-016s.jpg"/>
          <p:cNvPicPr>
            <a:picLocks noChangeAspect="1" noChangeArrowheads="1"/>
          </p:cNvPicPr>
          <p:nvPr/>
        </p:nvPicPr>
        <p:blipFill>
          <a:blip r:embed="rId4" cstate="print"/>
          <a:srcRect/>
          <a:stretch>
            <a:fillRect/>
          </a:stretch>
        </p:blipFill>
        <p:spPr bwMode="auto">
          <a:xfrm flipH="1">
            <a:off x="6858000" y="990600"/>
            <a:ext cx="1200150" cy="1600200"/>
          </a:xfrm>
          <a:prstGeom prst="rect">
            <a:avLst/>
          </a:prstGeom>
          <a:noFill/>
        </p:spPr>
      </p:pic>
      <p:pic>
        <p:nvPicPr>
          <p:cNvPr id="79879" name="Picture 7" descr="A:\mvc-017s.jpg"/>
          <p:cNvPicPr>
            <a:picLocks noChangeAspect="1" noChangeArrowheads="1"/>
          </p:cNvPicPr>
          <p:nvPr/>
        </p:nvPicPr>
        <p:blipFill>
          <a:blip r:embed="rId5" cstate="print"/>
          <a:srcRect/>
          <a:stretch>
            <a:fillRect/>
          </a:stretch>
        </p:blipFill>
        <p:spPr bwMode="auto">
          <a:xfrm flipH="1">
            <a:off x="3810000" y="1676400"/>
            <a:ext cx="1257300" cy="1676400"/>
          </a:xfrm>
          <a:prstGeom prst="rect">
            <a:avLst/>
          </a:prstGeom>
          <a:noFill/>
        </p:spPr>
      </p:pic>
      <p:pic>
        <p:nvPicPr>
          <p:cNvPr id="79880" name="Picture 8" descr="A:\mvc-004s.jpg"/>
          <p:cNvPicPr>
            <a:picLocks noChangeAspect="1" noChangeArrowheads="1"/>
          </p:cNvPicPr>
          <p:nvPr/>
        </p:nvPicPr>
        <p:blipFill>
          <a:blip r:embed="rId6" cstate="print"/>
          <a:srcRect/>
          <a:stretch>
            <a:fillRect/>
          </a:stretch>
        </p:blipFill>
        <p:spPr bwMode="auto">
          <a:xfrm>
            <a:off x="1066800" y="3505200"/>
            <a:ext cx="1657350" cy="2209800"/>
          </a:xfrm>
          <a:prstGeom prst="rect">
            <a:avLst/>
          </a:prstGeom>
          <a:noFill/>
        </p:spPr>
      </p:pic>
      <p:pic>
        <p:nvPicPr>
          <p:cNvPr id="79881" name="Picture 9" descr="A:\mvc-006s.jpg"/>
          <p:cNvPicPr>
            <a:picLocks noChangeAspect="1" noChangeArrowheads="1"/>
          </p:cNvPicPr>
          <p:nvPr/>
        </p:nvPicPr>
        <p:blipFill>
          <a:blip r:embed="rId7" cstate="print"/>
          <a:srcRect/>
          <a:stretch>
            <a:fillRect/>
          </a:stretch>
        </p:blipFill>
        <p:spPr bwMode="auto">
          <a:xfrm>
            <a:off x="6019800" y="3581400"/>
            <a:ext cx="1600200" cy="21336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r>
              <a:rPr lang="en-US"/>
              <a:t>Slide # </a:t>
            </a:r>
            <a:fld id="{7BD1EF67-426B-4EA3-86C9-5930E8EAE118}" type="slidenum">
              <a:rPr lang="en-US"/>
              <a:pPr/>
              <a:t>26</a:t>
            </a:fld>
            <a:endParaRPr lang="en-US"/>
          </a:p>
        </p:txBody>
      </p:sp>
      <p:sp>
        <p:nvSpPr>
          <p:cNvPr id="83970" name="Rectangle 2"/>
          <p:cNvSpPr>
            <a:spLocks noGrp="1" noChangeArrowheads="1"/>
          </p:cNvSpPr>
          <p:nvPr>
            <p:ph type="title"/>
          </p:nvPr>
        </p:nvSpPr>
        <p:spPr>
          <a:xfrm>
            <a:off x="685800" y="609600"/>
            <a:ext cx="7772400" cy="838200"/>
          </a:xfrm>
        </p:spPr>
        <p:txBody>
          <a:bodyPr/>
          <a:lstStyle/>
          <a:p>
            <a:r>
              <a:rPr lang="en-US"/>
              <a:t>Vision        </a:t>
            </a:r>
          </a:p>
        </p:txBody>
      </p:sp>
      <p:sp>
        <p:nvSpPr>
          <p:cNvPr id="83972" name="Rectangle 4"/>
          <p:cNvSpPr>
            <a:spLocks noGrp="1" noChangeArrowheads="1"/>
          </p:cNvSpPr>
          <p:nvPr>
            <p:ph type="body" sz="half" idx="2"/>
          </p:nvPr>
        </p:nvSpPr>
        <p:spPr>
          <a:xfrm>
            <a:off x="4724400" y="1524000"/>
            <a:ext cx="3733800" cy="5334000"/>
          </a:xfrm>
        </p:spPr>
        <p:txBody>
          <a:bodyPr/>
          <a:lstStyle/>
          <a:p>
            <a:pPr>
              <a:lnSpc>
                <a:spcPct val="90000"/>
              </a:lnSpc>
            </a:pPr>
            <a:r>
              <a:rPr lang="en-US" sz="2400"/>
              <a:t>Pupil: the opening in the iris that regulates the amount of light</a:t>
            </a:r>
          </a:p>
          <a:p>
            <a:pPr>
              <a:lnSpc>
                <a:spcPct val="90000"/>
              </a:lnSpc>
            </a:pPr>
            <a:r>
              <a:rPr lang="en-US" sz="2400"/>
              <a:t>Lens: the flexible and transparent part of the eye that changes its shape to focus light in the retina</a:t>
            </a:r>
          </a:p>
          <a:p>
            <a:pPr>
              <a:lnSpc>
                <a:spcPct val="90000"/>
              </a:lnSpc>
            </a:pPr>
            <a:r>
              <a:rPr lang="en-US" sz="2400"/>
              <a:t>Retina: the innermost coating of the back of the eye</a:t>
            </a:r>
          </a:p>
        </p:txBody>
      </p:sp>
      <p:pic>
        <p:nvPicPr>
          <p:cNvPr id="83975" name="Picture 7" descr="A:\mvc-009s.jpg"/>
          <p:cNvPicPr>
            <a:picLocks noGrp="1" noChangeAspect="1" noChangeArrowheads="1"/>
          </p:cNvPicPr>
          <p:nvPr>
            <p:ph type="clipArt" sz="half" idx="1"/>
          </p:nvPr>
        </p:nvPicPr>
        <p:blipFill>
          <a:blip r:embed="rId3" cstate="print"/>
          <a:srcRect/>
          <a:stretch>
            <a:fillRect/>
          </a:stretch>
        </p:blipFill>
        <p:spPr>
          <a:xfrm>
            <a:off x="685800" y="2509838"/>
            <a:ext cx="3810000" cy="275272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39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39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397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r>
              <a:rPr lang="en-US"/>
              <a:t>Slide # </a:t>
            </a:r>
            <a:fld id="{40C9AA72-392A-4246-88F7-DA626FE7B22A}" type="slidenum">
              <a:rPr lang="en-US"/>
              <a:pPr/>
              <a:t>27</a:t>
            </a:fld>
            <a:endParaRPr lang="en-US"/>
          </a:p>
        </p:txBody>
      </p:sp>
      <p:pic>
        <p:nvPicPr>
          <p:cNvPr id="90117" name="Picture 5" descr="A:\mvc-009s.jpg"/>
          <p:cNvPicPr>
            <a:picLocks noChangeAspect="1" noChangeArrowheads="1"/>
          </p:cNvPicPr>
          <p:nvPr/>
        </p:nvPicPr>
        <p:blipFill>
          <a:blip r:embed="rId3" cstate="print"/>
          <a:srcRect/>
          <a:stretch>
            <a:fillRect/>
          </a:stretch>
        </p:blipFill>
        <p:spPr bwMode="auto">
          <a:xfrm>
            <a:off x="914400" y="685800"/>
            <a:ext cx="7315200" cy="54864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r>
              <a:rPr lang="en-US"/>
              <a:t>Slide # </a:t>
            </a:r>
            <a:fld id="{76172DE7-CA58-4798-85C1-FC1FE77F1B51}" type="slidenum">
              <a:rPr lang="en-US"/>
              <a:pPr/>
              <a:t>28</a:t>
            </a:fld>
            <a:endParaRPr lang="en-US"/>
          </a:p>
        </p:txBody>
      </p:sp>
      <p:sp>
        <p:nvSpPr>
          <p:cNvPr id="87042" name="Rectangle 2"/>
          <p:cNvSpPr>
            <a:spLocks noGrp="1" noChangeArrowheads="1"/>
          </p:cNvSpPr>
          <p:nvPr>
            <p:ph type="title"/>
          </p:nvPr>
        </p:nvSpPr>
        <p:spPr/>
        <p:txBody>
          <a:bodyPr/>
          <a:lstStyle/>
          <a:p>
            <a:r>
              <a:rPr lang="en-US"/>
              <a:t>The Human Eye: Rods and Cones</a:t>
            </a:r>
          </a:p>
        </p:txBody>
      </p:sp>
      <p:sp>
        <p:nvSpPr>
          <p:cNvPr id="87044" name="Rectangle 4"/>
          <p:cNvSpPr>
            <a:spLocks noGrp="1" noChangeArrowheads="1"/>
          </p:cNvSpPr>
          <p:nvPr>
            <p:ph type="body" sz="half" idx="2"/>
          </p:nvPr>
        </p:nvSpPr>
        <p:spPr/>
        <p:txBody>
          <a:bodyPr/>
          <a:lstStyle/>
          <a:p>
            <a:r>
              <a:rPr lang="en-US" sz="2800"/>
              <a:t>Cones require more light than rods and work best in daylight</a:t>
            </a:r>
          </a:p>
          <a:p>
            <a:r>
              <a:rPr lang="en-US" sz="2800"/>
              <a:t>Rods are more important for night vision</a:t>
            </a:r>
          </a:p>
        </p:txBody>
      </p:sp>
      <p:pic>
        <p:nvPicPr>
          <p:cNvPr id="87046" name="Picture 6" descr="A:\mvc-002s.jpg"/>
          <p:cNvPicPr>
            <a:picLocks noGrp="1" noChangeAspect="1" noChangeArrowheads="1"/>
          </p:cNvPicPr>
          <p:nvPr>
            <p:ph type="clipArt" sz="half" idx="1"/>
          </p:nvPr>
        </p:nvPicPr>
        <p:blipFill>
          <a:blip r:embed="rId3" cstate="print"/>
          <a:srcRect/>
          <a:stretch>
            <a:fillRect/>
          </a:stretch>
        </p:blipFill>
        <p:spPr>
          <a:xfrm>
            <a:off x="1047750" y="1905000"/>
            <a:ext cx="3086100" cy="39624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7044">
                                            <p:txEl>
                                              <p:pRg st="0" end="0"/>
                                            </p:txEl>
                                          </p:spTgt>
                                        </p:tgtEl>
                                        <p:attrNameLst>
                                          <p:attrName>style.visibility</p:attrName>
                                        </p:attrNameLst>
                                      </p:cBhvr>
                                      <p:to>
                                        <p:strVal val="visible"/>
                                      </p:to>
                                    </p:set>
                                    <p:animEffect transition="in" filter="randombar(horizontal)">
                                      <p:cBhvr>
                                        <p:cTn id="7" dur="500"/>
                                        <p:tgtEl>
                                          <p:spTgt spid="870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7044">
                                            <p:txEl>
                                              <p:pRg st="1" end="1"/>
                                            </p:txEl>
                                          </p:spTgt>
                                        </p:tgtEl>
                                        <p:attrNameLst>
                                          <p:attrName>style.visibility</p:attrName>
                                        </p:attrNameLst>
                                      </p:cBhvr>
                                      <p:to>
                                        <p:strVal val="visible"/>
                                      </p:to>
                                    </p:set>
                                    <p:animEffect transition="in" filter="randombar(horizontal)">
                                      <p:cBhvr>
                                        <p:cTn id="12" dur="500"/>
                                        <p:tgtEl>
                                          <p:spTgt spid="8704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4"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r>
              <a:rPr lang="en-US"/>
              <a:t>Slide # </a:t>
            </a:r>
            <a:fld id="{69906160-E2E9-4EB5-8E9B-8D1D5AB6E632}" type="slidenum">
              <a:rPr lang="en-US"/>
              <a:pPr/>
              <a:t>29</a:t>
            </a:fld>
            <a:endParaRPr lang="en-US"/>
          </a:p>
        </p:txBody>
      </p:sp>
      <p:sp>
        <p:nvSpPr>
          <p:cNvPr id="93186" name="Rectangle 2"/>
          <p:cNvSpPr>
            <a:spLocks noGrp="1" noChangeArrowheads="1"/>
          </p:cNvSpPr>
          <p:nvPr>
            <p:ph type="title"/>
          </p:nvPr>
        </p:nvSpPr>
        <p:spPr/>
        <p:txBody>
          <a:bodyPr/>
          <a:lstStyle/>
          <a:p>
            <a:r>
              <a:rPr lang="en-US"/>
              <a:t>The Fovea and the Blind Spot</a:t>
            </a:r>
          </a:p>
        </p:txBody>
      </p:sp>
      <p:sp>
        <p:nvSpPr>
          <p:cNvPr id="93188" name="Rectangle 4"/>
          <p:cNvSpPr>
            <a:spLocks noGrp="1" noChangeArrowheads="1"/>
          </p:cNvSpPr>
          <p:nvPr>
            <p:ph type="body" sz="half" idx="2"/>
          </p:nvPr>
        </p:nvSpPr>
        <p:spPr/>
        <p:txBody>
          <a:bodyPr/>
          <a:lstStyle/>
          <a:p>
            <a:pPr>
              <a:lnSpc>
                <a:spcPct val="90000"/>
              </a:lnSpc>
            </a:pPr>
            <a:r>
              <a:rPr lang="en-US" sz="2400"/>
              <a:t>Fovea: the part of the retina that corresponds to the center of our gaze</a:t>
            </a:r>
          </a:p>
          <a:p>
            <a:pPr>
              <a:lnSpc>
                <a:spcPct val="90000"/>
              </a:lnSpc>
            </a:pPr>
            <a:r>
              <a:rPr lang="en-US" sz="2400"/>
              <a:t>Blind spot: the part of the retina where the optic nerve leaves the eye</a:t>
            </a:r>
          </a:p>
          <a:p>
            <a:pPr>
              <a:lnSpc>
                <a:spcPct val="90000"/>
              </a:lnSpc>
            </a:pPr>
            <a:r>
              <a:rPr lang="en-US" sz="2400"/>
              <a:t>Nearsighted vs. farsighted</a:t>
            </a:r>
          </a:p>
        </p:txBody>
      </p:sp>
      <p:pic>
        <p:nvPicPr>
          <p:cNvPr id="93191" name="Picture 7" descr="A:\mvc-008s.jpg"/>
          <p:cNvPicPr>
            <a:picLocks noGrp="1" noChangeAspect="1" noChangeArrowheads="1"/>
          </p:cNvPicPr>
          <p:nvPr>
            <p:ph type="clipArt" sz="half" idx="1"/>
          </p:nvPr>
        </p:nvPicPr>
        <p:blipFill>
          <a:blip r:embed="rId3" cstate="print"/>
          <a:srcRect/>
          <a:stretch>
            <a:fillRect/>
          </a:stretch>
        </p:blipFill>
        <p:spPr>
          <a:xfrm>
            <a:off x="685800" y="2509838"/>
            <a:ext cx="3810000" cy="275272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3188">
                                            <p:txEl>
                                              <p:pRg st="0" end="0"/>
                                            </p:txEl>
                                          </p:spTgt>
                                        </p:tgtEl>
                                        <p:attrNameLst>
                                          <p:attrName>style.visibility</p:attrName>
                                        </p:attrNameLst>
                                      </p:cBhvr>
                                      <p:to>
                                        <p:strVal val="visible"/>
                                      </p:to>
                                    </p:set>
                                    <p:animEffect transition="in" filter="blinds(horizontal)">
                                      <p:cBhvr>
                                        <p:cTn id="7" dur="500"/>
                                        <p:tgtEl>
                                          <p:spTgt spid="931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3188">
                                            <p:txEl>
                                              <p:pRg st="1" end="1"/>
                                            </p:txEl>
                                          </p:spTgt>
                                        </p:tgtEl>
                                        <p:attrNameLst>
                                          <p:attrName>style.visibility</p:attrName>
                                        </p:attrNameLst>
                                      </p:cBhvr>
                                      <p:to>
                                        <p:strVal val="visible"/>
                                      </p:to>
                                    </p:set>
                                    <p:animEffect transition="in" filter="blinds(horizontal)">
                                      <p:cBhvr>
                                        <p:cTn id="12" dur="500"/>
                                        <p:tgtEl>
                                          <p:spTgt spid="931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3188">
                                            <p:txEl>
                                              <p:pRg st="2" end="2"/>
                                            </p:txEl>
                                          </p:spTgt>
                                        </p:tgtEl>
                                        <p:attrNameLst>
                                          <p:attrName>style.visibility</p:attrName>
                                        </p:attrNameLst>
                                      </p:cBhvr>
                                      <p:to>
                                        <p:strVal val="visible"/>
                                      </p:to>
                                    </p:set>
                                    <p:animEffect transition="in" filter="blinds(horizontal)">
                                      <p:cBhvr>
                                        <p:cTn id="17" dur="500"/>
                                        <p:tgtEl>
                                          <p:spTgt spid="9318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8"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r>
              <a:rPr lang="en-US"/>
              <a:t>Slide # </a:t>
            </a:r>
            <a:fld id="{57C8D13F-14C9-4EA8-B108-43B233398B7F}" type="slidenum">
              <a:rPr lang="en-US"/>
              <a:pPr/>
              <a:t>3</a:t>
            </a:fld>
            <a:endParaRPr lang="en-US"/>
          </a:p>
        </p:txBody>
      </p:sp>
      <p:pic>
        <p:nvPicPr>
          <p:cNvPr id="27652" name="Picture 4" descr="A:\MVC-009S.JPG"/>
          <p:cNvPicPr>
            <a:picLocks noChangeAspect="1" noChangeArrowheads="1"/>
          </p:cNvPicPr>
          <p:nvPr/>
        </p:nvPicPr>
        <p:blipFill>
          <a:blip r:embed="rId3" cstate="print"/>
          <a:srcRect/>
          <a:stretch>
            <a:fillRect/>
          </a:stretch>
        </p:blipFill>
        <p:spPr bwMode="auto">
          <a:xfrm>
            <a:off x="914400" y="685800"/>
            <a:ext cx="7315200" cy="54864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r>
              <a:rPr lang="en-US"/>
              <a:t>Slide # </a:t>
            </a:r>
            <a:fld id="{E6476345-D708-43AA-A1DF-F546090D23EE}" type="slidenum">
              <a:rPr lang="en-US"/>
              <a:pPr/>
              <a:t>30</a:t>
            </a:fld>
            <a:endParaRPr lang="en-US"/>
          </a:p>
        </p:txBody>
      </p:sp>
      <p:sp>
        <p:nvSpPr>
          <p:cNvPr id="95234" name="Rectangle 2"/>
          <p:cNvSpPr>
            <a:spLocks noGrp="1" noChangeArrowheads="1"/>
          </p:cNvSpPr>
          <p:nvPr>
            <p:ph type="title"/>
          </p:nvPr>
        </p:nvSpPr>
        <p:spPr/>
        <p:txBody>
          <a:bodyPr/>
          <a:lstStyle/>
          <a:p>
            <a:r>
              <a:rPr lang="en-US"/>
              <a:t>Visual Pathways to the Brain</a:t>
            </a:r>
          </a:p>
        </p:txBody>
      </p:sp>
      <p:sp>
        <p:nvSpPr>
          <p:cNvPr id="95236" name="Rectangle 4"/>
          <p:cNvSpPr>
            <a:spLocks noGrp="1" noChangeArrowheads="1"/>
          </p:cNvSpPr>
          <p:nvPr>
            <p:ph type="body" sz="half" idx="2"/>
          </p:nvPr>
        </p:nvSpPr>
        <p:spPr/>
        <p:txBody>
          <a:bodyPr/>
          <a:lstStyle/>
          <a:p>
            <a:pPr>
              <a:lnSpc>
                <a:spcPct val="90000"/>
              </a:lnSpc>
            </a:pPr>
            <a:r>
              <a:rPr lang="en-US" sz="2400"/>
              <a:t>Input from the right half of the visual field strikes the left side of each retina and is transmitted to the left hemisphere (shown in red)</a:t>
            </a:r>
          </a:p>
          <a:p>
            <a:pPr>
              <a:lnSpc>
                <a:spcPct val="90000"/>
              </a:lnSpc>
            </a:pPr>
            <a:r>
              <a:rPr lang="en-US" sz="2400"/>
              <a:t>Input from the left half of the visual field strikes the right side of each retina &amp; is transmitted to the right hemisphere (shown in green)</a:t>
            </a:r>
          </a:p>
        </p:txBody>
      </p:sp>
      <p:pic>
        <p:nvPicPr>
          <p:cNvPr id="95240" name="Picture 8" descr="A:\mvc-001s.jpg"/>
          <p:cNvPicPr>
            <a:picLocks noGrp="1" noChangeAspect="1" noChangeArrowheads="1"/>
          </p:cNvPicPr>
          <p:nvPr>
            <p:ph type="clipArt" sz="half" idx="1"/>
          </p:nvPr>
        </p:nvPicPr>
        <p:blipFill>
          <a:blip r:embed="rId3" cstate="print"/>
          <a:srcRect/>
          <a:stretch>
            <a:fillRect/>
          </a:stretch>
        </p:blipFill>
        <p:spPr>
          <a:xfrm>
            <a:off x="1047750" y="1905000"/>
            <a:ext cx="3086100" cy="39624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5236">
                                            <p:txEl>
                                              <p:pRg st="0" end="0"/>
                                            </p:txEl>
                                          </p:spTgt>
                                        </p:tgtEl>
                                        <p:attrNameLst>
                                          <p:attrName>style.visibility</p:attrName>
                                        </p:attrNameLst>
                                      </p:cBhvr>
                                      <p:to>
                                        <p:strVal val="visible"/>
                                      </p:to>
                                    </p:set>
                                    <p:animEffect transition="in" filter="blinds(horizontal)">
                                      <p:cBhvr>
                                        <p:cTn id="7" dur="500"/>
                                        <p:tgtEl>
                                          <p:spTgt spid="952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5236">
                                            <p:txEl>
                                              <p:pRg st="1" end="1"/>
                                            </p:txEl>
                                          </p:spTgt>
                                        </p:tgtEl>
                                        <p:attrNameLst>
                                          <p:attrName>style.visibility</p:attrName>
                                        </p:attrNameLst>
                                      </p:cBhvr>
                                      <p:to>
                                        <p:strVal val="visible"/>
                                      </p:to>
                                    </p:set>
                                    <p:animEffect transition="in" filter="blinds(horizontal)">
                                      <p:cBhvr>
                                        <p:cTn id="12" dur="500"/>
                                        <p:tgtEl>
                                          <p:spTgt spid="952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6"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r>
              <a:rPr lang="en-US"/>
              <a:t>Slide # </a:t>
            </a:r>
            <a:fld id="{38B27A0B-44BC-475B-BD0B-2724422F6A64}" type="slidenum">
              <a:rPr lang="en-US"/>
              <a:pPr/>
              <a:t>31</a:t>
            </a:fld>
            <a:endParaRPr lang="en-US"/>
          </a:p>
        </p:txBody>
      </p:sp>
      <p:pic>
        <p:nvPicPr>
          <p:cNvPr id="97287" name="Picture 7" descr="A:\mvc-003s.jpg"/>
          <p:cNvPicPr>
            <a:picLocks noGrp="1" noChangeAspect="1" noChangeArrowheads="1"/>
          </p:cNvPicPr>
          <p:nvPr>
            <p:ph type="clipArt" sz="half" idx="4294967295"/>
          </p:nvPr>
        </p:nvPicPr>
        <p:blipFill>
          <a:blip r:embed="rId3" cstate="print"/>
          <a:srcRect/>
          <a:stretch>
            <a:fillRect/>
          </a:stretch>
        </p:blipFill>
        <p:spPr>
          <a:xfrm>
            <a:off x="2286000" y="685800"/>
            <a:ext cx="3771900" cy="5029200"/>
          </a:xfrm>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r>
              <a:rPr lang="en-US"/>
              <a:t>Slide # </a:t>
            </a:r>
            <a:fld id="{ADB499DC-B6C3-4731-B1C4-E028E4D645A1}" type="slidenum">
              <a:rPr lang="en-US"/>
              <a:pPr/>
              <a:t>32</a:t>
            </a:fld>
            <a:endParaRPr lang="en-US"/>
          </a:p>
        </p:txBody>
      </p:sp>
      <p:sp>
        <p:nvSpPr>
          <p:cNvPr id="100354" name="Rectangle 2"/>
          <p:cNvSpPr>
            <a:spLocks noGrp="1" noChangeArrowheads="1"/>
          </p:cNvSpPr>
          <p:nvPr>
            <p:ph type="title"/>
          </p:nvPr>
        </p:nvSpPr>
        <p:spPr/>
        <p:txBody>
          <a:bodyPr/>
          <a:lstStyle/>
          <a:p>
            <a:r>
              <a:rPr lang="en-US"/>
              <a:t>David Hubel</a:t>
            </a:r>
          </a:p>
        </p:txBody>
      </p:sp>
      <p:sp>
        <p:nvSpPr>
          <p:cNvPr id="100355" name="Rectangle 3"/>
          <p:cNvSpPr>
            <a:spLocks noGrp="1" noChangeArrowheads="1"/>
          </p:cNvSpPr>
          <p:nvPr>
            <p:ph type="body" sz="half" idx="1"/>
          </p:nvPr>
        </p:nvSpPr>
        <p:spPr/>
        <p:txBody>
          <a:bodyPr/>
          <a:lstStyle/>
          <a:p>
            <a:r>
              <a:rPr lang="en-US" sz="2400"/>
              <a:t>Won the Nobel Prize for his work on how humans transform sensory information</a:t>
            </a:r>
          </a:p>
          <a:p>
            <a:r>
              <a:rPr lang="en-US" sz="2400"/>
              <a:t>Planted electrodes in a cat’s visual cortex</a:t>
            </a:r>
          </a:p>
          <a:p>
            <a:r>
              <a:rPr lang="en-US" sz="2400"/>
              <a:t>Feature detection</a:t>
            </a:r>
          </a:p>
        </p:txBody>
      </p:sp>
      <p:pic>
        <p:nvPicPr>
          <p:cNvPr id="100358" name="Picture 6" descr="A:\mvc-008s.jpg"/>
          <p:cNvPicPr>
            <a:picLocks noGrp="1" noChangeAspect="1" noChangeArrowheads="1"/>
          </p:cNvPicPr>
          <p:nvPr>
            <p:ph type="clipArt" sz="half" idx="2"/>
          </p:nvPr>
        </p:nvPicPr>
        <p:blipFill>
          <a:blip r:embed="rId3" cstate="print"/>
          <a:srcRect/>
          <a:stretch>
            <a:fillRect/>
          </a:stretch>
        </p:blipFill>
        <p:spPr>
          <a:xfrm>
            <a:off x="5010150" y="1905000"/>
            <a:ext cx="3086100" cy="39624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 calcmode="lin" valueType="num">
                                      <p:cBhvr>
                                        <p:cTn id="7" dur="1000" fill="hold"/>
                                        <p:tgtEl>
                                          <p:spTgt spid="10035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0035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0035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035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00355">
                                            <p:txEl>
                                              <p:pRg st="1" end="1"/>
                                            </p:txEl>
                                          </p:spTgt>
                                        </p:tgtEl>
                                        <p:attrNameLst>
                                          <p:attrName>style.visibility</p:attrName>
                                        </p:attrNameLst>
                                      </p:cBhvr>
                                      <p:to>
                                        <p:strVal val="visible"/>
                                      </p:to>
                                    </p:set>
                                    <p:anim calcmode="lin" valueType="num">
                                      <p:cBhvr>
                                        <p:cTn id="15" dur="1000" fill="hold"/>
                                        <p:tgtEl>
                                          <p:spTgt spid="100355">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00355">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0035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0035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00355">
                                            <p:txEl>
                                              <p:pRg st="2" end="2"/>
                                            </p:txEl>
                                          </p:spTgt>
                                        </p:tgtEl>
                                        <p:attrNameLst>
                                          <p:attrName>style.visibility</p:attrName>
                                        </p:attrNameLst>
                                      </p:cBhvr>
                                      <p:to>
                                        <p:strVal val="visible"/>
                                      </p:to>
                                    </p:set>
                                    <p:anim calcmode="lin" valueType="num">
                                      <p:cBhvr>
                                        <p:cTn id="23" dur="1000" fill="hold"/>
                                        <p:tgtEl>
                                          <p:spTgt spid="100355">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00355">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10035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00355">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r>
              <a:rPr lang="en-US"/>
              <a:t>Slide # </a:t>
            </a:r>
            <a:fld id="{62353612-F5E9-4DC1-A23A-D0F62B3945B2}" type="slidenum">
              <a:rPr lang="en-US"/>
              <a:pPr/>
              <a:t>33</a:t>
            </a:fld>
            <a:endParaRPr lang="en-US"/>
          </a:p>
        </p:txBody>
      </p:sp>
      <p:sp>
        <p:nvSpPr>
          <p:cNvPr id="103426" name="Rectangle 2"/>
          <p:cNvSpPr>
            <a:spLocks noGrp="1" noChangeArrowheads="1"/>
          </p:cNvSpPr>
          <p:nvPr>
            <p:ph type="title"/>
          </p:nvPr>
        </p:nvSpPr>
        <p:spPr/>
        <p:txBody>
          <a:bodyPr/>
          <a:lstStyle/>
          <a:p>
            <a:r>
              <a:rPr lang="en-US"/>
              <a:t>Light</a:t>
            </a:r>
          </a:p>
        </p:txBody>
      </p:sp>
      <p:sp>
        <p:nvSpPr>
          <p:cNvPr id="103427" name="Rectangle 3"/>
          <p:cNvSpPr>
            <a:spLocks noGrp="1" noChangeArrowheads="1"/>
          </p:cNvSpPr>
          <p:nvPr>
            <p:ph type="body" idx="1"/>
          </p:nvPr>
        </p:nvSpPr>
        <p:spPr/>
        <p:txBody>
          <a:bodyPr/>
          <a:lstStyle/>
          <a:p>
            <a:pPr>
              <a:lnSpc>
                <a:spcPct val="90000"/>
              </a:lnSpc>
            </a:pPr>
            <a:r>
              <a:rPr lang="en-US"/>
              <a:t>The visible portion of the electromagnetic spectrum</a:t>
            </a:r>
          </a:p>
          <a:p>
            <a:pPr>
              <a:lnSpc>
                <a:spcPct val="90000"/>
              </a:lnSpc>
            </a:pPr>
            <a:r>
              <a:rPr lang="en-US"/>
              <a:t>The colors we see are different wavelengths of light</a:t>
            </a:r>
          </a:p>
          <a:p>
            <a:pPr>
              <a:lnSpc>
                <a:spcPct val="90000"/>
              </a:lnSpc>
            </a:pPr>
            <a:r>
              <a:rPr lang="en-US"/>
              <a:t>We see color when light waves hit objects and bounce back to us at varying speeds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34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34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34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r>
              <a:rPr lang="en-US"/>
              <a:t>Slide # </a:t>
            </a:r>
            <a:fld id="{5AF7CC18-9F06-4515-9044-24F071FB6696}" type="slidenum">
              <a:rPr lang="en-US"/>
              <a:pPr/>
              <a:t>34</a:t>
            </a:fld>
            <a:endParaRPr lang="en-US"/>
          </a:p>
        </p:txBody>
      </p:sp>
      <p:sp>
        <p:nvSpPr>
          <p:cNvPr id="106498" name="Rectangle 2"/>
          <p:cNvSpPr>
            <a:spLocks noGrp="1" noChangeArrowheads="1"/>
          </p:cNvSpPr>
          <p:nvPr>
            <p:ph type="title"/>
          </p:nvPr>
        </p:nvSpPr>
        <p:spPr/>
        <p:txBody>
          <a:bodyPr/>
          <a:lstStyle/>
          <a:p>
            <a:r>
              <a:rPr lang="en-US"/>
              <a:t>Color Deficiency</a:t>
            </a:r>
          </a:p>
        </p:txBody>
      </p:sp>
      <p:sp>
        <p:nvSpPr>
          <p:cNvPr id="106499" name="Rectangle 3"/>
          <p:cNvSpPr>
            <a:spLocks noGrp="1" noChangeArrowheads="1"/>
          </p:cNvSpPr>
          <p:nvPr>
            <p:ph type="body" idx="1"/>
          </p:nvPr>
        </p:nvSpPr>
        <p:spPr/>
        <p:txBody>
          <a:bodyPr/>
          <a:lstStyle/>
          <a:p>
            <a:r>
              <a:rPr lang="en-US"/>
              <a:t>Occurs when a person’s cones do not function properly</a:t>
            </a:r>
          </a:p>
          <a:p>
            <a:r>
              <a:rPr lang="en-US"/>
              <a:t>Different types of color deficiency:</a:t>
            </a:r>
          </a:p>
          <a:p>
            <a:pPr>
              <a:buFontTx/>
              <a:buNone/>
            </a:pPr>
            <a:r>
              <a:rPr lang="en-US"/>
              <a:t>	A.  Some see certain colors</a:t>
            </a:r>
          </a:p>
          <a:p>
            <a:pPr>
              <a:buFontTx/>
              <a:buNone/>
            </a:pPr>
            <a:r>
              <a:rPr lang="en-US"/>
              <a:t>	B.  Totally color deficient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Effect transition="in" filter="blinds(horizontal)">
                                      <p:cBhvr>
                                        <p:cTn id="7" dur="500"/>
                                        <p:tgtEl>
                                          <p:spTgt spid="1064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6499">
                                            <p:txEl>
                                              <p:pRg st="1" end="1"/>
                                            </p:txEl>
                                          </p:spTgt>
                                        </p:tgtEl>
                                        <p:attrNameLst>
                                          <p:attrName>style.visibility</p:attrName>
                                        </p:attrNameLst>
                                      </p:cBhvr>
                                      <p:to>
                                        <p:strVal val="visible"/>
                                      </p:to>
                                    </p:set>
                                    <p:animEffect transition="in" filter="blinds(horizontal)">
                                      <p:cBhvr>
                                        <p:cTn id="12" dur="500"/>
                                        <p:tgtEl>
                                          <p:spTgt spid="1064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6499">
                                            <p:txEl>
                                              <p:pRg st="2" end="2"/>
                                            </p:txEl>
                                          </p:spTgt>
                                        </p:tgtEl>
                                        <p:attrNameLst>
                                          <p:attrName>style.visibility</p:attrName>
                                        </p:attrNameLst>
                                      </p:cBhvr>
                                      <p:to>
                                        <p:strVal val="visible"/>
                                      </p:to>
                                    </p:set>
                                    <p:animEffect transition="in" filter="blinds(horizontal)">
                                      <p:cBhvr>
                                        <p:cTn id="17" dur="500"/>
                                        <p:tgtEl>
                                          <p:spTgt spid="1064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6499">
                                            <p:txEl>
                                              <p:pRg st="3" end="3"/>
                                            </p:txEl>
                                          </p:spTgt>
                                        </p:tgtEl>
                                        <p:attrNameLst>
                                          <p:attrName>style.visibility</p:attrName>
                                        </p:attrNameLst>
                                      </p:cBhvr>
                                      <p:to>
                                        <p:strVal val="visible"/>
                                      </p:to>
                                    </p:set>
                                    <p:animEffect transition="in" filter="blinds(horizontal)">
                                      <p:cBhvr>
                                        <p:cTn id="22" dur="500"/>
                                        <p:tgtEl>
                                          <p:spTgt spid="1064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r>
              <a:rPr lang="en-US"/>
              <a:t>Slide # </a:t>
            </a:r>
            <a:fld id="{30ABCBB5-DE30-44D2-97AA-50785B6568A6}" type="slidenum">
              <a:rPr lang="en-US"/>
              <a:pPr/>
              <a:t>35</a:t>
            </a:fld>
            <a:endParaRPr lang="en-US"/>
          </a:p>
        </p:txBody>
      </p:sp>
      <p:sp>
        <p:nvSpPr>
          <p:cNvPr id="108546" name="Rectangle 2"/>
          <p:cNvSpPr>
            <a:spLocks noGrp="1" noChangeArrowheads="1"/>
          </p:cNvSpPr>
          <p:nvPr>
            <p:ph type="title"/>
          </p:nvPr>
        </p:nvSpPr>
        <p:spPr/>
        <p:txBody>
          <a:bodyPr/>
          <a:lstStyle/>
          <a:p>
            <a:r>
              <a:rPr lang="en-US"/>
              <a:t>Color Vision</a:t>
            </a:r>
          </a:p>
        </p:txBody>
      </p:sp>
      <p:sp>
        <p:nvSpPr>
          <p:cNvPr id="108547" name="Rectangle 3"/>
          <p:cNvSpPr>
            <a:spLocks noGrp="1" noChangeArrowheads="1"/>
          </p:cNvSpPr>
          <p:nvPr>
            <p:ph type="body" sz="half" idx="2"/>
          </p:nvPr>
        </p:nvSpPr>
        <p:spPr/>
        <p:txBody>
          <a:bodyPr/>
          <a:lstStyle/>
          <a:p>
            <a:r>
              <a:rPr lang="en-US" sz="2400"/>
              <a:t>Color receptors in the retina transmit messages to the brain when visible lights having different wavelengths stimulate them</a:t>
            </a:r>
          </a:p>
          <a:p>
            <a:r>
              <a:rPr lang="en-US" sz="2400"/>
              <a:t>Hermann von Helmholtz</a:t>
            </a:r>
          </a:p>
        </p:txBody>
      </p:sp>
      <p:pic>
        <p:nvPicPr>
          <p:cNvPr id="108551" name="Picture 7" descr="A:\mvc-012s.jpg"/>
          <p:cNvPicPr>
            <a:picLocks noGrp="1" noChangeAspect="1" noChangeArrowheads="1"/>
          </p:cNvPicPr>
          <p:nvPr>
            <p:ph type="clipArt" sz="half" idx="1"/>
          </p:nvPr>
        </p:nvPicPr>
        <p:blipFill>
          <a:blip r:embed="rId3" cstate="print"/>
          <a:srcRect/>
          <a:stretch>
            <a:fillRect/>
          </a:stretch>
        </p:blipFill>
        <p:spPr>
          <a:xfrm>
            <a:off x="1047750" y="1905000"/>
            <a:ext cx="3086100" cy="39624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 calcmode="lin" valueType="num">
                                      <p:cBhvr>
                                        <p:cTn id="7" dur="500" fill="hold"/>
                                        <p:tgtEl>
                                          <p:spTgt spid="10854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854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08547">
                                            <p:txEl>
                                              <p:pRg st="1" end="1"/>
                                            </p:txEl>
                                          </p:spTgt>
                                        </p:tgtEl>
                                        <p:attrNameLst>
                                          <p:attrName>style.visibility</p:attrName>
                                        </p:attrNameLst>
                                      </p:cBhvr>
                                      <p:to>
                                        <p:strVal val="visible"/>
                                      </p:to>
                                    </p:set>
                                    <p:anim calcmode="lin" valueType="num">
                                      <p:cBhvr>
                                        <p:cTn id="13" dur="500" fill="hold"/>
                                        <p:tgtEl>
                                          <p:spTgt spid="10854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8547">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r>
              <a:rPr lang="en-US"/>
              <a:t>Slide # </a:t>
            </a:r>
            <a:fld id="{EBA64565-0CD2-4E84-89CB-146830F79CE6}" type="slidenum">
              <a:rPr lang="en-US"/>
              <a:pPr/>
              <a:t>36</a:t>
            </a:fld>
            <a:endParaRPr lang="en-US"/>
          </a:p>
        </p:txBody>
      </p:sp>
      <p:sp>
        <p:nvSpPr>
          <p:cNvPr id="111618" name="Rectangle 2"/>
          <p:cNvSpPr>
            <a:spLocks noGrp="1" noChangeArrowheads="1"/>
          </p:cNvSpPr>
          <p:nvPr>
            <p:ph type="title"/>
          </p:nvPr>
        </p:nvSpPr>
        <p:spPr/>
        <p:txBody>
          <a:bodyPr/>
          <a:lstStyle/>
          <a:p>
            <a:r>
              <a:rPr lang="en-US"/>
              <a:t>Thomas Young’s Work</a:t>
            </a:r>
          </a:p>
        </p:txBody>
      </p:sp>
      <p:sp>
        <p:nvSpPr>
          <p:cNvPr id="111620" name="Rectangle 4"/>
          <p:cNvSpPr>
            <a:spLocks noGrp="1" noChangeArrowheads="1"/>
          </p:cNvSpPr>
          <p:nvPr>
            <p:ph type="body" sz="half" idx="2"/>
          </p:nvPr>
        </p:nvSpPr>
        <p:spPr/>
        <p:txBody>
          <a:bodyPr/>
          <a:lstStyle/>
          <a:p>
            <a:r>
              <a:rPr lang="en-US" sz="2400"/>
              <a:t>The three primary colors of light (red, green, blue) combine to form white</a:t>
            </a:r>
          </a:p>
          <a:p>
            <a:r>
              <a:rPr lang="en-US" sz="2400"/>
              <a:t>Young showed that you could create any color of light by mixing these component colors and varying their brightness</a:t>
            </a:r>
          </a:p>
          <a:p>
            <a:r>
              <a:rPr lang="en-US" sz="2400"/>
              <a:t>Trichromatic theory</a:t>
            </a:r>
          </a:p>
        </p:txBody>
      </p:sp>
      <p:pic>
        <p:nvPicPr>
          <p:cNvPr id="111625" name="Picture 9" descr="A:\mvc-005s.jpg"/>
          <p:cNvPicPr>
            <a:picLocks noGrp="1" noChangeAspect="1" noChangeArrowheads="1"/>
          </p:cNvPicPr>
          <p:nvPr>
            <p:ph type="clipArt" sz="half" idx="1"/>
          </p:nvPr>
        </p:nvPicPr>
        <p:blipFill>
          <a:blip r:embed="rId3" cstate="print"/>
          <a:srcRect/>
          <a:stretch>
            <a:fillRect/>
          </a:stretch>
        </p:blipFill>
        <p:spPr>
          <a:xfrm>
            <a:off x="685800" y="2509838"/>
            <a:ext cx="3810000" cy="275272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16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16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16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0"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r>
              <a:rPr lang="en-US"/>
              <a:t>Slide # </a:t>
            </a:r>
            <a:fld id="{D360E930-C76B-4DE4-92D4-61E055F9D982}" type="slidenum">
              <a:rPr lang="en-US"/>
              <a:pPr/>
              <a:t>37</a:t>
            </a:fld>
            <a:endParaRPr lang="en-US"/>
          </a:p>
        </p:txBody>
      </p:sp>
      <p:sp>
        <p:nvSpPr>
          <p:cNvPr id="113666" name="Rectangle 2"/>
          <p:cNvSpPr>
            <a:spLocks noGrp="1" noChangeArrowheads="1"/>
          </p:cNvSpPr>
          <p:nvPr>
            <p:ph type="title"/>
          </p:nvPr>
        </p:nvSpPr>
        <p:spPr/>
        <p:txBody>
          <a:bodyPr/>
          <a:lstStyle/>
          <a:p>
            <a:r>
              <a:rPr lang="en-US"/>
              <a:t>Afterimages</a:t>
            </a:r>
          </a:p>
        </p:txBody>
      </p:sp>
      <p:pic>
        <p:nvPicPr>
          <p:cNvPr id="113670" name="Picture 6" descr="A:\MVC-003S.JPG"/>
          <p:cNvPicPr>
            <a:picLocks noChangeAspect="1" noChangeArrowheads="1"/>
          </p:cNvPicPr>
          <p:nvPr/>
        </p:nvPicPr>
        <p:blipFill>
          <a:blip r:embed="rId3" cstate="print"/>
          <a:srcRect/>
          <a:stretch>
            <a:fillRect/>
          </a:stretch>
        </p:blipFill>
        <p:spPr bwMode="auto">
          <a:xfrm>
            <a:off x="1371600" y="2609850"/>
            <a:ext cx="2971800" cy="2228850"/>
          </a:xfrm>
          <a:prstGeom prst="rect">
            <a:avLst/>
          </a:prstGeom>
          <a:noFill/>
        </p:spPr>
      </p:pic>
      <p:sp>
        <p:nvSpPr>
          <p:cNvPr id="113671" name="Text Box 7"/>
          <p:cNvSpPr txBox="1">
            <a:spLocks noChangeArrowheads="1"/>
          </p:cNvSpPr>
          <p:nvPr/>
        </p:nvSpPr>
        <p:spPr bwMode="auto">
          <a:xfrm>
            <a:off x="5029200" y="2667000"/>
            <a:ext cx="3124200" cy="457200"/>
          </a:xfrm>
          <a:prstGeom prst="rect">
            <a:avLst/>
          </a:prstGeom>
          <a:noFill/>
          <a:ln w="12700">
            <a:noFill/>
            <a:miter lim="800000"/>
            <a:headEnd type="none" w="sm" len="sm"/>
            <a:tailEnd type="none" w="sm" len="sm"/>
          </a:ln>
          <a:effectLst/>
        </p:spPr>
        <p:txBody>
          <a:bodyPr>
            <a:spAutoFit/>
          </a:bodyPr>
          <a:lstStyle/>
          <a:p>
            <a:pPr>
              <a:spcBef>
                <a:spcPct val="50000"/>
              </a:spcBef>
            </a:pPr>
            <a:endParaRPr lang="en-US"/>
          </a:p>
        </p:txBody>
      </p:sp>
      <p:sp>
        <p:nvSpPr>
          <p:cNvPr id="113672" name="Rectangle 8"/>
          <p:cNvSpPr>
            <a:spLocks noChangeArrowheads="1"/>
          </p:cNvSpPr>
          <p:nvPr/>
        </p:nvSpPr>
        <p:spPr bwMode="auto">
          <a:xfrm>
            <a:off x="5105400" y="2590800"/>
            <a:ext cx="2971800" cy="2209800"/>
          </a:xfrm>
          <a:prstGeom prst="rect">
            <a:avLst/>
          </a:prstGeom>
          <a:solidFill>
            <a:schemeClr val="tx2"/>
          </a:solidFill>
          <a:ln w="12700">
            <a:solidFill>
              <a:schemeClr val="tx1"/>
            </a:solidFill>
            <a:miter lim="800000"/>
            <a:headEnd type="none" w="sm" len="sm"/>
            <a:tailEnd type="none" w="sm" len="sm"/>
          </a:ln>
          <a:effectLst/>
        </p:spPr>
        <p:txBody>
          <a:bodyPr wrap="none" anchor="ctr"/>
          <a:lstStyle/>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r>
              <a:rPr lang="en-US"/>
              <a:t>Slide # </a:t>
            </a:r>
            <a:fld id="{3FFFF2F6-1549-40E9-9CBA-3B388FA1B296}" type="slidenum">
              <a:rPr lang="en-US"/>
              <a:pPr/>
              <a:t>38</a:t>
            </a:fld>
            <a:endParaRPr lang="en-US"/>
          </a:p>
        </p:txBody>
      </p:sp>
      <p:sp>
        <p:nvSpPr>
          <p:cNvPr id="116738" name="Rectangle 2"/>
          <p:cNvSpPr>
            <a:spLocks noGrp="1" noChangeArrowheads="1"/>
          </p:cNvSpPr>
          <p:nvPr>
            <p:ph type="title"/>
          </p:nvPr>
        </p:nvSpPr>
        <p:spPr/>
        <p:txBody>
          <a:bodyPr/>
          <a:lstStyle/>
          <a:p>
            <a:r>
              <a:rPr lang="en-US"/>
              <a:t>Complementary Afterimage</a:t>
            </a:r>
          </a:p>
        </p:txBody>
      </p:sp>
      <p:pic>
        <p:nvPicPr>
          <p:cNvPr id="116740" name="Picture 4" descr="A:\mvc-006s.jpg"/>
          <p:cNvPicPr>
            <a:picLocks noChangeAspect="1" noChangeArrowheads="1"/>
          </p:cNvPicPr>
          <p:nvPr/>
        </p:nvPicPr>
        <p:blipFill>
          <a:blip r:embed="rId3" cstate="print"/>
          <a:srcRect/>
          <a:stretch>
            <a:fillRect/>
          </a:stretch>
        </p:blipFill>
        <p:spPr bwMode="auto">
          <a:xfrm>
            <a:off x="1066800" y="1752600"/>
            <a:ext cx="3257550" cy="4343400"/>
          </a:xfrm>
          <a:prstGeom prst="rect">
            <a:avLst/>
          </a:prstGeom>
          <a:noFill/>
        </p:spPr>
      </p:pic>
      <p:sp>
        <p:nvSpPr>
          <p:cNvPr id="116741" name="Rectangle 5"/>
          <p:cNvSpPr>
            <a:spLocks noChangeArrowheads="1"/>
          </p:cNvSpPr>
          <p:nvPr/>
        </p:nvSpPr>
        <p:spPr bwMode="auto">
          <a:xfrm>
            <a:off x="4876800" y="1676400"/>
            <a:ext cx="3352800" cy="4267200"/>
          </a:xfrm>
          <a:prstGeom prst="rect">
            <a:avLst/>
          </a:prstGeom>
          <a:solidFill>
            <a:schemeClr val="tx2"/>
          </a:solidFill>
          <a:ln w="12700">
            <a:solidFill>
              <a:schemeClr val="tx1"/>
            </a:solidFill>
            <a:miter lim="800000"/>
            <a:headEnd type="none" w="sm" len="sm"/>
            <a:tailEnd type="none" w="sm" len="sm"/>
          </a:ln>
          <a:effectLst/>
        </p:spPr>
        <p:txBody>
          <a:bodyPr wrap="none" anchor="ctr"/>
          <a:lstStyle/>
          <a:p>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r>
              <a:rPr lang="en-US"/>
              <a:t>Slide # </a:t>
            </a:r>
            <a:fld id="{46F6E324-A858-4775-AA5A-A42097C4E905}" type="slidenum">
              <a:rPr lang="en-US"/>
              <a:pPr/>
              <a:t>39</a:t>
            </a:fld>
            <a:endParaRPr lang="en-US"/>
          </a:p>
        </p:txBody>
      </p:sp>
      <p:sp>
        <p:nvSpPr>
          <p:cNvPr id="118786" name="Rectangle 2"/>
          <p:cNvSpPr>
            <a:spLocks noGrp="1" noChangeArrowheads="1"/>
          </p:cNvSpPr>
          <p:nvPr>
            <p:ph type="title"/>
          </p:nvPr>
        </p:nvSpPr>
        <p:spPr/>
        <p:txBody>
          <a:bodyPr/>
          <a:lstStyle/>
          <a:p>
            <a:r>
              <a:rPr lang="en-US"/>
              <a:t>Hearing</a:t>
            </a:r>
          </a:p>
        </p:txBody>
      </p:sp>
      <p:sp>
        <p:nvSpPr>
          <p:cNvPr id="118788" name="Rectangle 4"/>
          <p:cNvSpPr>
            <a:spLocks noGrp="1" noChangeArrowheads="1"/>
          </p:cNvSpPr>
          <p:nvPr>
            <p:ph type="body" sz="half" idx="2"/>
          </p:nvPr>
        </p:nvSpPr>
        <p:spPr/>
        <p:txBody>
          <a:bodyPr/>
          <a:lstStyle/>
          <a:p>
            <a:r>
              <a:rPr lang="en-US" sz="2400"/>
              <a:t>Depends on sound waves or vibrations</a:t>
            </a:r>
          </a:p>
          <a:p>
            <a:r>
              <a:rPr lang="en-US" sz="2400"/>
              <a:t>Sound waves pass through various bones in the inner ear</a:t>
            </a:r>
          </a:p>
          <a:p>
            <a:r>
              <a:rPr lang="en-US" sz="2400"/>
              <a:t>Thin, hair-like cells move back and forth</a:t>
            </a:r>
          </a:p>
        </p:txBody>
      </p:sp>
      <p:pic>
        <p:nvPicPr>
          <p:cNvPr id="118790" name="Picture 6" descr="A:\mvc-010s.jpg"/>
          <p:cNvPicPr>
            <a:picLocks noGrp="1" noChangeAspect="1" noChangeArrowheads="1"/>
          </p:cNvPicPr>
          <p:nvPr>
            <p:ph type="clipArt" sz="half" idx="1"/>
          </p:nvPr>
        </p:nvPicPr>
        <p:blipFill>
          <a:blip r:embed="rId3" cstate="print"/>
          <a:srcRect/>
          <a:stretch>
            <a:fillRect/>
          </a:stretch>
        </p:blipFill>
        <p:spPr>
          <a:xfrm>
            <a:off x="685800" y="2509838"/>
            <a:ext cx="3810000" cy="275272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87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878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878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8"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r>
              <a:rPr lang="en-US"/>
              <a:t>Slide # </a:t>
            </a:r>
            <a:fld id="{B0EDAA05-CDC2-4B16-A408-7E2949A502CF}" type="slidenum">
              <a:rPr lang="en-US"/>
              <a:pPr/>
              <a:t>4</a:t>
            </a:fld>
            <a:endParaRPr lang="en-US"/>
          </a:p>
        </p:txBody>
      </p:sp>
      <p:pic>
        <p:nvPicPr>
          <p:cNvPr id="29698" name="Picture 2" descr="A:\MVC-022S.JPG"/>
          <p:cNvPicPr>
            <a:picLocks noChangeAspect="1" noChangeArrowheads="1"/>
          </p:cNvPicPr>
          <p:nvPr/>
        </p:nvPicPr>
        <p:blipFill>
          <a:blip r:embed="rId3" cstate="print"/>
          <a:srcRect/>
          <a:stretch>
            <a:fillRect/>
          </a:stretch>
        </p:blipFill>
        <p:spPr bwMode="auto">
          <a:xfrm>
            <a:off x="914400" y="685800"/>
            <a:ext cx="7315200" cy="54864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r>
              <a:rPr lang="en-US"/>
              <a:t>Slide # </a:t>
            </a:r>
            <a:fld id="{ECF0EB99-B05A-4CFB-9025-1CA66B36B5CF}" type="slidenum">
              <a:rPr lang="en-US"/>
              <a:pPr/>
              <a:t>40</a:t>
            </a:fld>
            <a:endParaRPr lang="en-US"/>
          </a:p>
        </p:txBody>
      </p:sp>
      <p:sp>
        <p:nvSpPr>
          <p:cNvPr id="121858" name="Rectangle 2"/>
          <p:cNvSpPr>
            <a:spLocks noGrp="1" noChangeArrowheads="1"/>
          </p:cNvSpPr>
          <p:nvPr>
            <p:ph type="title"/>
          </p:nvPr>
        </p:nvSpPr>
        <p:spPr/>
        <p:txBody>
          <a:bodyPr/>
          <a:lstStyle/>
          <a:p>
            <a:r>
              <a:rPr lang="en-US"/>
              <a:t>Loudness</a:t>
            </a:r>
          </a:p>
        </p:txBody>
      </p:sp>
      <p:sp>
        <p:nvSpPr>
          <p:cNvPr id="121860" name="Rectangle 4"/>
          <p:cNvSpPr>
            <a:spLocks noGrp="1" noChangeArrowheads="1"/>
          </p:cNvSpPr>
          <p:nvPr>
            <p:ph type="body" sz="half" idx="2"/>
          </p:nvPr>
        </p:nvSpPr>
        <p:spPr/>
        <p:txBody>
          <a:bodyPr/>
          <a:lstStyle/>
          <a:p>
            <a:r>
              <a:rPr lang="en-US" sz="2400"/>
              <a:t>Decibels: measures of loudness</a:t>
            </a:r>
          </a:p>
          <a:p>
            <a:r>
              <a:rPr lang="en-US" sz="2400"/>
              <a:t>Each 10-decibel increase makes a sound 10 times louder</a:t>
            </a:r>
          </a:p>
          <a:p>
            <a:r>
              <a:rPr lang="en-US" sz="2400"/>
              <a:t>Sound travels through the air at 1130 feet per second</a:t>
            </a:r>
          </a:p>
        </p:txBody>
      </p:sp>
      <p:pic>
        <p:nvPicPr>
          <p:cNvPr id="121866" name="Picture 10" descr="A:\MVC-003S.JPG"/>
          <p:cNvPicPr>
            <a:picLocks noGrp="1" noChangeAspect="1" noChangeArrowheads="1"/>
          </p:cNvPicPr>
          <p:nvPr>
            <p:ph type="clipArt" sz="half" idx="1"/>
          </p:nvPr>
        </p:nvPicPr>
        <p:blipFill>
          <a:blip r:embed="rId3" cstate="print"/>
          <a:srcRect/>
          <a:stretch>
            <a:fillRect/>
          </a:stretch>
        </p:blipFill>
        <p:spPr>
          <a:xfrm>
            <a:off x="685800" y="2509838"/>
            <a:ext cx="3810000" cy="275272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1860">
                                            <p:txEl>
                                              <p:pRg st="0" end="0"/>
                                            </p:txEl>
                                          </p:spTgt>
                                        </p:tgtEl>
                                        <p:attrNameLst>
                                          <p:attrName>style.visibility</p:attrName>
                                        </p:attrNameLst>
                                      </p:cBhvr>
                                      <p:to>
                                        <p:strVal val="visible"/>
                                      </p:to>
                                    </p:set>
                                    <p:animEffect transition="in" filter="box(in)">
                                      <p:cBhvr>
                                        <p:cTn id="7" dur="500"/>
                                        <p:tgtEl>
                                          <p:spTgt spid="1218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1860">
                                            <p:txEl>
                                              <p:pRg st="1" end="1"/>
                                            </p:txEl>
                                          </p:spTgt>
                                        </p:tgtEl>
                                        <p:attrNameLst>
                                          <p:attrName>style.visibility</p:attrName>
                                        </p:attrNameLst>
                                      </p:cBhvr>
                                      <p:to>
                                        <p:strVal val="visible"/>
                                      </p:to>
                                    </p:set>
                                    <p:animEffect transition="in" filter="box(in)">
                                      <p:cBhvr>
                                        <p:cTn id="12" dur="500"/>
                                        <p:tgtEl>
                                          <p:spTgt spid="12186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1860">
                                            <p:txEl>
                                              <p:pRg st="2" end="2"/>
                                            </p:txEl>
                                          </p:spTgt>
                                        </p:tgtEl>
                                        <p:attrNameLst>
                                          <p:attrName>style.visibility</p:attrName>
                                        </p:attrNameLst>
                                      </p:cBhvr>
                                      <p:to>
                                        <p:strVal val="visible"/>
                                      </p:to>
                                    </p:set>
                                    <p:animEffect transition="in" filter="box(in)">
                                      <p:cBhvr>
                                        <p:cTn id="17" dur="500"/>
                                        <p:tgtEl>
                                          <p:spTgt spid="12186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0"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r>
              <a:rPr lang="en-US"/>
              <a:t>Slide # </a:t>
            </a:r>
            <a:fld id="{1B4682EF-8AE3-46F2-BCA9-D5BAEDA82600}" type="slidenum">
              <a:rPr lang="en-US"/>
              <a:pPr/>
              <a:t>41</a:t>
            </a:fld>
            <a:endParaRPr lang="en-US"/>
          </a:p>
        </p:txBody>
      </p:sp>
      <p:sp>
        <p:nvSpPr>
          <p:cNvPr id="123906" name="Rectangle 2"/>
          <p:cNvSpPr>
            <a:spLocks noGrp="1" noChangeArrowheads="1"/>
          </p:cNvSpPr>
          <p:nvPr>
            <p:ph type="title"/>
          </p:nvPr>
        </p:nvSpPr>
        <p:spPr/>
        <p:txBody>
          <a:bodyPr/>
          <a:lstStyle/>
          <a:p>
            <a:r>
              <a:rPr lang="en-US"/>
              <a:t>Pitch</a:t>
            </a:r>
          </a:p>
        </p:txBody>
      </p:sp>
      <p:sp>
        <p:nvSpPr>
          <p:cNvPr id="123908" name="Rectangle 4"/>
          <p:cNvSpPr>
            <a:spLocks noGrp="1" noChangeArrowheads="1"/>
          </p:cNvSpPr>
          <p:nvPr>
            <p:ph type="body" sz="half" idx="2"/>
          </p:nvPr>
        </p:nvSpPr>
        <p:spPr/>
        <p:txBody>
          <a:bodyPr/>
          <a:lstStyle/>
          <a:p>
            <a:r>
              <a:rPr lang="en-US" sz="2400"/>
              <a:t>The highness or lowness of a sound that corresponds to the frequency of a sound wave</a:t>
            </a:r>
          </a:p>
          <a:p>
            <a:r>
              <a:rPr lang="en-US" sz="2400"/>
              <a:t>The ear senses sound waves that vary from 20 to 20,000 cycles per second</a:t>
            </a:r>
          </a:p>
        </p:txBody>
      </p:sp>
      <p:pic>
        <p:nvPicPr>
          <p:cNvPr id="123916" name="Picture 12" descr="A:\mvc-011s.jpg"/>
          <p:cNvPicPr>
            <a:picLocks noGrp="1" noChangeAspect="1" noChangeArrowheads="1"/>
          </p:cNvPicPr>
          <p:nvPr>
            <p:ph type="clipArt" sz="half" idx="1"/>
          </p:nvPr>
        </p:nvPicPr>
        <p:blipFill>
          <a:blip r:embed="rId3" cstate="print"/>
          <a:srcRect/>
          <a:stretch>
            <a:fillRect/>
          </a:stretch>
        </p:blipFill>
        <p:spPr>
          <a:xfrm>
            <a:off x="1047750" y="1905000"/>
            <a:ext cx="3086100" cy="39624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39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390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8"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r>
              <a:rPr lang="en-US"/>
              <a:t>Slide # </a:t>
            </a:r>
            <a:fld id="{941D0219-1F04-44E8-A6B4-A126D6B58F48}" type="slidenum">
              <a:rPr lang="en-US"/>
              <a:pPr/>
              <a:t>42</a:t>
            </a:fld>
            <a:endParaRPr lang="en-US"/>
          </a:p>
        </p:txBody>
      </p:sp>
      <p:sp>
        <p:nvSpPr>
          <p:cNvPr id="128002" name="Rectangle 2"/>
          <p:cNvSpPr>
            <a:spLocks noGrp="1" noChangeArrowheads="1"/>
          </p:cNvSpPr>
          <p:nvPr>
            <p:ph type="title"/>
          </p:nvPr>
        </p:nvSpPr>
        <p:spPr/>
        <p:txBody>
          <a:bodyPr/>
          <a:lstStyle/>
          <a:p>
            <a:r>
              <a:rPr lang="en-US"/>
              <a:t>Hearing Loss</a:t>
            </a:r>
          </a:p>
        </p:txBody>
      </p:sp>
      <p:sp>
        <p:nvSpPr>
          <p:cNvPr id="128004" name="Rectangle 4"/>
          <p:cNvSpPr>
            <a:spLocks noGrp="1" noChangeArrowheads="1"/>
          </p:cNvSpPr>
          <p:nvPr>
            <p:ph type="body" sz="half" idx="2"/>
          </p:nvPr>
        </p:nvSpPr>
        <p:spPr/>
        <p:txBody>
          <a:bodyPr/>
          <a:lstStyle/>
          <a:p>
            <a:r>
              <a:rPr lang="en-US" sz="2400"/>
              <a:t>30 million Americans have hearing problems</a:t>
            </a:r>
          </a:p>
          <a:p>
            <a:r>
              <a:rPr lang="en-US" sz="2400"/>
              <a:t>2 million are deaf</a:t>
            </a:r>
          </a:p>
          <a:p>
            <a:r>
              <a:rPr lang="en-US" sz="2400"/>
              <a:t>Causes: birth defects, disease, advanced age, injury, overexposure</a:t>
            </a:r>
          </a:p>
        </p:txBody>
      </p:sp>
      <p:pic>
        <p:nvPicPr>
          <p:cNvPr id="128008" name="Picture 8" descr="A:\mvc-016s.jpg"/>
          <p:cNvPicPr>
            <a:picLocks noGrp="1" noChangeAspect="1" noChangeArrowheads="1"/>
          </p:cNvPicPr>
          <p:nvPr>
            <p:ph type="clipArt" sz="half" idx="1"/>
          </p:nvPr>
        </p:nvPicPr>
        <p:blipFill>
          <a:blip r:embed="rId3" cstate="print"/>
          <a:srcRect/>
          <a:stretch>
            <a:fillRect/>
          </a:stretch>
        </p:blipFill>
        <p:spPr>
          <a:xfrm>
            <a:off x="1047750" y="1905000"/>
            <a:ext cx="3086100" cy="39624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8004">
                                            <p:txEl>
                                              <p:pRg st="0" end="0"/>
                                            </p:txEl>
                                          </p:spTgt>
                                        </p:tgtEl>
                                        <p:attrNameLst>
                                          <p:attrName>style.visibility</p:attrName>
                                        </p:attrNameLst>
                                      </p:cBhvr>
                                      <p:to>
                                        <p:strVal val="visible"/>
                                      </p:to>
                                    </p:set>
                                    <p:animEffect transition="in" filter="blinds(horizontal)">
                                      <p:cBhvr>
                                        <p:cTn id="7" dur="500"/>
                                        <p:tgtEl>
                                          <p:spTgt spid="1280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8004">
                                            <p:txEl>
                                              <p:pRg st="1" end="1"/>
                                            </p:txEl>
                                          </p:spTgt>
                                        </p:tgtEl>
                                        <p:attrNameLst>
                                          <p:attrName>style.visibility</p:attrName>
                                        </p:attrNameLst>
                                      </p:cBhvr>
                                      <p:to>
                                        <p:strVal val="visible"/>
                                      </p:to>
                                    </p:set>
                                    <p:animEffect transition="in" filter="blinds(horizontal)">
                                      <p:cBhvr>
                                        <p:cTn id="12" dur="500"/>
                                        <p:tgtEl>
                                          <p:spTgt spid="12800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8004">
                                            <p:txEl>
                                              <p:pRg st="2" end="2"/>
                                            </p:txEl>
                                          </p:spTgt>
                                        </p:tgtEl>
                                        <p:attrNameLst>
                                          <p:attrName>style.visibility</p:attrName>
                                        </p:attrNameLst>
                                      </p:cBhvr>
                                      <p:to>
                                        <p:strVal val="visible"/>
                                      </p:to>
                                    </p:set>
                                    <p:animEffect transition="in" filter="blinds(horizontal)">
                                      <p:cBhvr>
                                        <p:cTn id="17" dur="500"/>
                                        <p:tgtEl>
                                          <p:spTgt spid="12800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4"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r>
              <a:rPr lang="en-US"/>
              <a:t>Slide # </a:t>
            </a:r>
            <a:fld id="{BF07E1A6-508C-4FD2-8B84-F187527A9008}" type="slidenum">
              <a:rPr lang="en-US"/>
              <a:pPr/>
              <a:t>43</a:t>
            </a:fld>
            <a:endParaRPr lang="en-US"/>
          </a:p>
        </p:txBody>
      </p:sp>
      <p:sp>
        <p:nvSpPr>
          <p:cNvPr id="130050" name="Rectangle 2"/>
          <p:cNvSpPr>
            <a:spLocks noGrp="1" noChangeArrowheads="1"/>
          </p:cNvSpPr>
          <p:nvPr>
            <p:ph type="title"/>
          </p:nvPr>
        </p:nvSpPr>
        <p:spPr/>
        <p:txBody>
          <a:bodyPr/>
          <a:lstStyle/>
          <a:p>
            <a:r>
              <a:rPr lang="en-US"/>
              <a:t>Types of Hearing Loss</a:t>
            </a:r>
          </a:p>
        </p:txBody>
      </p:sp>
      <p:sp>
        <p:nvSpPr>
          <p:cNvPr id="130052" name="Rectangle 4"/>
          <p:cNvSpPr>
            <a:spLocks noGrp="1" noChangeArrowheads="1"/>
          </p:cNvSpPr>
          <p:nvPr>
            <p:ph type="body" sz="half" idx="2"/>
          </p:nvPr>
        </p:nvSpPr>
        <p:spPr/>
        <p:txBody>
          <a:bodyPr/>
          <a:lstStyle/>
          <a:p>
            <a:r>
              <a:rPr lang="en-US" sz="2400"/>
              <a:t>Conduction deafness: caused by damage to the middle ear</a:t>
            </a:r>
          </a:p>
          <a:p>
            <a:r>
              <a:rPr lang="en-US" sz="2400"/>
              <a:t>Nerve deafness: caused by damage to hair cells or the auditory nerve</a:t>
            </a:r>
          </a:p>
        </p:txBody>
      </p:sp>
      <p:pic>
        <p:nvPicPr>
          <p:cNvPr id="130057" name="Picture 9" descr="A:\MVC-018S.JPG"/>
          <p:cNvPicPr>
            <a:picLocks noGrp="1" noChangeAspect="1" noChangeArrowheads="1"/>
          </p:cNvPicPr>
          <p:nvPr>
            <p:ph type="clipArt" sz="half" idx="1"/>
          </p:nvPr>
        </p:nvPicPr>
        <p:blipFill>
          <a:blip r:embed="rId3" cstate="print"/>
          <a:srcRect/>
          <a:stretch>
            <a:fillRect/>
          </a:stretch>
        </p:blipFill>
        <p:spPr>
          <a:xfrm>
            <a:off x="685800" y="2509838"/>
            <a:ext cx="3810000" cy="275272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0052">
                                            <p:txEl>
                                              <p:pRg st="0" end="0"/>
                                            </p:txEl>
                                          </p:spTgt>
                                        </p:tgtEl>
                                        <p:attrNameLst>
                                          <p:attrName>style.visibility</p:attrName>
                                        </p:attrNameLst>
                                      </p:cBhvr>
                                      <p:to>
                                        <p:strVal val="visible"/>
                                      </p:to>
                                    </p:set>
                                    <p:animEffect transition="in" filter="blinds(horizontal)">
                                      <p:cBhvr>
                                        <p:cTn id="7" dur="500"/>
                                        <p:tgtEl>
                                          <p:spTgt spid="1300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0052">
                                            <p:txEl>
                                              <p:pRg st="1" end="1"/>
                                            </p:txEl>
                                          </p:spTgt>
                                        </p:tgtEl>
                                        <p:attrNameLst>
                                          <p:attrName>style.visibility</p:attrName>
                                        </p:attrNameLst>
                                      </p:cBhvr>
                                      <p:to>
                                        <p:strVal val="visible"/>
                                      </p:to>
                                    </p:set>
                                    <p:animEffect transition="in" filter="blinds(horizontal)">
                                      <p:cBhvr>
                                        <p:cTn id="12" dur="500"/>
                                        <p:tgtEl>
                                          <p:spTgt spid="13005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2"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r>
              <a:rPr lang="en-US"/>
              <a:t>Slide # </a:t>
            </a:r>
            <a:fld id="{E605D74B-110F-420E-8644-A99EA476B503}" type="slidenum">
              <a:rPr lang="en-US"/>
              <a:pPr/>
              <a:t>44</a:t>
            </a:fld>
            <a:endParaRPr lang="en-US"/>
          </a:p>
        </p:txBody>
      </p:sp>
      <p:sp>
        <p:nvSpPr>
          <p:cNvPr id="132098" name="Rectangle 2"/>
          <p:cNvSpPr>
            <a:spLocks noGrp="1" noChangeArrowheads="1"/>
          </p:cNvSpPr>
          <p:nvPr>
            <p:ph type="title"/>
          </p:nvPr>
        </p:nvSpPr>
        <p:spPr/>
        <p:txBody>
          <a:bodyPr/>
          <a:lstStyle/>
          <a:p>
            <a:r>
              <a:rPr lang="en-US"/>
              <a:t>Smell and Taste</a:t>
            </a:r>
          </a:p>
        </p:txBody>
      </p:sp>
      <p:sp>
        <p:nvSpPr>
          <p:cNvPr id="132100" name="Rectangle 4"/>
          <p:cNvSpPr>
            <a:spLocks noGrp="1" noChangeArrowheads="1"/>
          </p:cNvSpPr>
          <p:nvPr>
            <p:ph type="body" sz="half" idx="2"/>
          </p:nvPr>
        </p:nvSpPr>
        <p:spPr/>
        <p:txBody>
          <a:bodyPr/>
          <a:lstStyle/>
          <a:p>
            <a:r>
              <a:rPr lang="en-US" sz="2400"/>
              <a:t>The chemical senses</a:t>
            </a:r>
          </a:p>
          <a:p>
            <a:r>
              <a:rPr lang="en-US" sz="2400"/>
              <a:t>Nerve impulses travel through the olfactory nerve to the olfactory bulb in the brain, causing sensation of specific odors</a:t>
            </a:r>
          </a:p>
        </p:txBody>
      </p:sp>
      <p:pic>
        <p:nvPicPr>
          <p:cNvPr id="132103" name="Picture 7" descr="A:\mvc-012s.jpg"/>
          <p:cNvPicPr>
            <a:picLocks noGrp="1" noChangeAspect="1" noChangeArrowheads="1"/>
          </p:cNvPicPr>
          <p:nvPr>
            <p:ph type="clipArt" sz="half" idx="1"/>
          </p:nvPr>
        </p:nvPicPr>
        <p:blipFill>
          <a:blip r:embed="rId3" cstate="print"/>
          <a:srcRect/>
          <a:stretch>
            <a:fillRect/>
          </a:stretch>
        </p:blipFill>
        <p:spPr>
          <a:xfrm>
            <a:off x="685800" y="2509838"/>
            <a:ext cx="3810000" cy="275272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21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210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0"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r>
              <a:rPr lang="en-US"/>
              <a:t>Slide # </a:t>
            </a:r>
            <a:fld id="{86C6B79C-76F8-4735-832E-26E11AD6CFB6}" type="slidenum">
              <a:rPr lang="en-US"/>
              <a:pPr/>
              <a:t>45</a:t>
            </a:fld>
            <a:endParaRPr lang="en-US"/>
          </a:p>
        </p:txBody>
      </p:sp>
      <p:sp>
        <p:nvSpPr>
          <p:cNvPr id="134146" name="Rectangle 2"/>
          <p:cNvSpPr>
            <a:spLocks noGrp="1" noChangeArrowheads="1"/>
          </p:cNvSpPr>
          <p:nvPr>
            <p:ph type="title"/>
          </p:nvPr>
        </p:nvSpPr>
        <p:spPr/>
        <p:txBody>
          <a:bodyPr/>
          <a:lstStyle/>
          <a:p>
            <a:r>
              <a:rPr lang="en-US"/>
              <a:t>The Olfactory Bulb</a:t>
            </a:r>
          </a:p>
        </p:txBody>
      </p:sp>
      <p:sp>
        <p:nvSpPr>
          <p:cNvPr id="134148" name="Rectangle 4"/>
          <p:cNvSpPr>
            <a:spLocks noGrp="1" noChangeArrowheads="1"/>
          </p:cNvSpPr>
          <p:nvPr>
            <p:ph type="body" sz="half" idx="2"/>
          </p:nvPr>
        </p:nvSpPr>
        <p:spPr/>
        <p:txBody>
          <a:bodyPr/>
          <a:lstStyle/>
          <a:p>
            <a:r>
              <a:rPr lang="en-US" sz="2400"/>
              <a:t>Located in the front of the brain above the nostrils</a:t>
            </a:r>
          </a:p>
          <a:p>
            <a:r>
              <a:rPr lang="en-US" sz="2400"/>
              <a:t>Olfactory cortex is located in the temporal lobe</a:t>
            </a:r>
          </a:p>
          <a:p>
            <a:r>
              <a:rPr lang="en-US" sz="2400"/>
              <a:t>Connections to the limbic system</a:t>
            </a:r>
          </a:p>
        </p:txBody>
      </p:sp>
      <p:pic>
        <p:nvPicPr>
          <p:cNvPr id="134151" name="Picture 7" descr="A:\mvc-006s.jpg"/>
          <p:cNvPicPr>
            <a:picLocks noGrp="1" noChangeAspect="1" noChangeArrowheads="1"/>
          </p:cNvPicPr>
          <p:nvPr>
            <p:ph type="clipArt" sz="half" idx="1"/>
          </p:nvPr>
        </p:nvPicPr>
        <p:blipFill>
          <a:blip r:embed="rId3" cstate="print"/>
          <a:srcRect/>
          <a:stretch>
            <a:fillRect/>
          </a:stretch>
        </p:blipFill>
        <p:spPr>
          <a:xfrm>
            <a:off x="1047750" y="1905000"/>
            <a:ext cx="3086100" cy="39624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4148">
                                            <p:txEl>
                                              <p:pRg st="0" end="0"/>
                                            </p:txEl>
                                          </p:spTgt>
                                        </p:tgtEl>
                                        <p:attrNameLst>
                                          <p:attrName>style.visibility</p:attrName>
                                        </p:attrNameLst>
                                      </p:cBhvr>
                                      <p:to>
                                        <p:strVal val="visible"/>
                                      </p:to>
                                    </p:set>
                                    <p:animEffect transition="in" filter="checkerboard(across)">
                                      <p:cBhvr>
                                        <p:cTn id="7" dur="500"/>
                                        <p:tgtEl>
                                          <p:spTgt spid="134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4148">
                                            <p:txEl>
                                              <p:pRg st="1" end="1"/>
                                            </p:txEl>
                                          </p:spTgt>
                                        </p:tgtEl>
                                        <p:attrNameLst>
                                          <p:attrName>style.visibility</p:attrName>
                                        </p:attrNameLst>
                                      </p:cBhvr>
                                      <p:to>
                                        <p:strVal val="visible"/>
                                      </p:to>
                                    </p:set>
                                    <p:animEffect transition="in" filter="checkerboard(across)">
                                      <p:cBhvr>
                                        <p:cTn id="12" dur="500"/>
                                        <p:tgtEl>
                                          <p:spTgt spid="134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4148">
                                            <p:txEl>
                                              <p:pRg st="2" end="2"/>
                                            </p:txEl>
                                          </p:spTgt>
                                        </p:tgtEl>
                                        <p:attrNameLst>
                                          <p:attrName>style.visibility</p:attrName>
                                        </p:attrNameLst>
                                      </p:cBhvr>
                                      <p:to>
                                        <p:strVal val="visible"/>
                                      </p:to>
                                    </p:set>
                                    <p:animEffect transition="in" filter="checkerboard(across)">
                                      <p:cBhvr>
                                        <p:cTn id="17" dur="500"/>
                                        <p:tgtEl>
                                          <p:spTgt spid="13414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8"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r>
              <a:rPr lang="en-US"/>
              <a:t>Slide # </a:t>
            </a:r>
            <a:fld id="{6D2EB6BD-77B6-4536-878D-745E1E06A8F2}" type="slidenum">
              <a:rPr lang="en-US"/>
              <a:pPr/>
              <a:t>46</a:t>
            </a:fld>
            <a:endParaRPr lang="en-US"/>
          </a:p>
        </p:txBody>
      </p:sp>
      <p:sp>
        <p:nvSpPr>
          <p:cNvPr id="136194" name="Rectangle 2"/>
          <p:cNvSpPr>
            <a:spLocks noGrp="1" noChangeArrowheads="1"/>
          </p:cNvSpPr>
          <p:nvPr>
            <p:ph type="title"/>
          </p:nvPr>
        </p:nvSpPr>
        <p:spPr/>
        <p:txBody>
          <a:bodyPr/>
          <a:lstStyle/>
          <a:p>
            <a:r>
              <a:rPr lang="en-US"/>
              <a:t>Taste</a:t>
            </a:r>
          </a:p>
        </p:txBody>
      </p:sp>
      <p:sp>
        <p:nvSpPr>
          <p:cNvPr id="136196" name="Rectangle 4"/>
          <p:cNvSpPr>
            <a:spLocks noGrp="1" noChangeArrowheads="1"/>
          </p:cNvSpPr>
          <p:nvPr>
            <p:ph type="body" sz="half" idx="1"/>
          </p:nvPr>
        </p:nvSpPr>
        <p:spPr>
          <a:xfrm>
            <a:off x="685800" y="1905000"/>
            <a:ext cx="4191000" cy="3962400"/>
          </a:xfrm>
        </p:spPr>
        <p:txBody>
          <a:bodyPr/>
          <a:lstStyle/>
          <a:p>
            <a:pPr>
              <a:lnSpc>
                <a:spcPct val="90000"/>
              </a:lnSpc>
            </a:pPr>
            <a:r>
              <a:rPr lang="en-US" sz="2400"/>
              <a:t>Four basic tastes: sweet, sour, salty, bitter</a:t>
            </a:r>
          </a:p>
          <a:p>
            <a:pPr>
              <a:lnSpc>
                <a:spcPct val="90000"/>
              </a:lnSpc>
            </a:pPr>
            <a:r>
              <a:rPr lang="en-US" sz="2400"/>
              <a:t>Food’s flavor results from these combinations: aroma, texture, temperature</a:t>
            </a:r>
          </a:p>
          <a:p>
            <a:pPr>
              <a:lnSpc>
                <a:spcPct val="90000"/>
              </a:lnSpc>
            </a:pPr>
            <a:r>
              <a:rPr lang="en-US" sz="2400"/>
              <a:t>Taste cells, taste buds</a:t>
            </a:r>
          </a:p>
        </p:txBody>
      </p:sp>
      <p:pic>
        <p:nvPicPr>
          <p:cNvPr id="136199" name="Picture 7" descr="A:\mvc-004s.jpg"/>
          <p:cNvPicPr>
            <a:picLocks noGrp="1" noChangeAspect="1" noChangeArrowheads="1"/>
          </p:cNvPicPr>
          <p:nvPr>
            <p:ph type="clipArt" sz="half" idx="2"/>
          </p:nvPr>
        </p:nvPicPr>
        <p:blipFill>
          <a:blip r:embed="rId3" cstate="print"/>
          <a:srcRect/>
          <a:stretch>
            <a:fillRect/>
          </a:stretch>
        </p:blipFill>
        <p:spPr>
          <a:xfrm>
            <a:off x="5010150" y="1905000"/>
            <a:ext cx="3086100" cy="39624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6196">
                                            <p:txEl>
                                              <p:pRg st="0" end="0"/>
                                            </p:txEl>
                                          </p:spTgt>
                                        </p:tgtEl>
                                        <p:attrNameLst>
                                          <p:attrName>style.visibility</p:attrName>
                                        </p:attrNameLst>
                                      </p:cBhvr>
                                      <p:to>
                                        <p:strVal val="visible"/>
                                      </p:to>
                                    </p:set>
                                    <p:animEffect transition="in" filter="randombar(horizontal)">
                                      <p:cBhvr>
                                        <p:cTn id="7" dur="500"/>
                                        <p:tgtEl>
                                          <p:spTgt spid="1361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6196">
                                            <p:txEl>
                                              <p:pRg st="1" end="1"/>
                                            </p:txEl>
                                          </p:spTgt>
                                        </p:tgtEl>
                                        <p:attrNameLst>
                                          <p:attrName>style.visibility</p:attrName>
                                        </p:attrNameLst>
                                      </p:cBhvr>
                                      <p:to>
                                        <p:strVal val="visible"/>
                                      </p:to>
                                    </p:set>
                                    <p:animEffect transition="in" filter="randombar(horizontal)">
                                      <p:cBhvr>
                                        <p:cTn id="12" dur="500"/>
                                        <p:tgtEl>
                                          <p:spTgt spid="13619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6196">
                                            <p:txEl>
                                              <p:pRg st="2" end="2"/>
                                            </p:txEl>
                                          </p:spTgt>
                                        </p:tgtEl>
                                        <p:attrNameLst>
                                          <p:attrName>style.visibility</p:attrName>
                                        </p:attrNameLst>
                                      </p:cBhvr>
                                      <p:to>
                                        <p:strVal val="visible"/>
                                      </p:to>
                                    </p:set>
                                    <p:animEffect transition="in" filter="randombar(horizontal)">
                                      <p:cBhvr>
                                        <p:cTn id="17" dur="500"/>
                                        <p:tgtEl>
                                          <p:spTgt spid="13619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6"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r>
              <a:rPr lang="en-US"/>
              <a:t>Slide # </a:t>
            </a:r>
            <a:fld id="{E1F9DA34-DC62-4745-AF0F-1CC75126DB73}" type="slidenum">
              <a:rPr lang="en-US"/>
              <a:pPr/>
              <a:t>47</a:t>
            </a:fld>
            <a:endParaRPr lang="en-US"/>
          </a:p>
        </p:txBody>
      </p:sp>
      <p:sp>
        <p:nvSpPr>
          <p:cNvPr id="139266" name="Rectangle 2"/>
          <p:cNvSpPr>
            <a:spLocks noGrp="1" noChangeArrowheads="1"/>
          </p:cNvSpPr>
          <p:nvPr>
            <p:ph type="title"/>
          </p:nvPr>
        </p:nvSpPr>
        <p:spPr/>
        <p:txBody>
          <a:bodyPr/>
          <a:lstStyle/>
          <a:p>
            <a:r>
              <a:rPr lang="en-US"/>
              <a:t>Supertasters</a:t>
            </a:r>
          </a:p>
        </p:txBody>
      </p:sp>
      <p:sp>
        <p:nvSpPr>
          <p:cNvPr id="139267" name="Rectangle 3"/>
          <p:cNvSpPr>
            <a:spLocks noGrp="1" noChangeArrowheads="1"/>
          </p:cNvSpPr>
          <p:nvPr>
            <p:ph type="body" sz="half" idx="1"/>
          </p:nvPr>
        </p:nvSpPr>
        <p:spPr/>
        <p:txBody>
          <a:bodyPr/>
          <a:lstStyle/>
          <a:p>
            <a:r>
              <a:rPr lang="en-US" sz="2400"/>
              <a:t>People who have greater taste sensibilities than others</a:t>
            </a:r>
          </a:p>
          <a:p>
            <a:r>
              <a:rPr lang="en-US" sz="2400"/>
              <a:t>Supertasters have two to three times more taste buds than normal</a:t>
            </a:r>
          </a:p>
        </p:txBody>
      </p:sp>
      <p:pic>
        <p:nvPicPr>
          <p:cNvPr id="139270" name="Picture 6" descr="A:\MVC-005S.JPG"/>
          <p:cNvPicPr>
            <a:picLocks noGrp="1" noChangeAspect="1" noChangeArrowheads="1"/>
          </p:cNvPicPr>
          <p:nvPr>
            <p:ph type="clipArt" sz="half" idx="2"/>
          </p:nvPr>
        </p:nvPicPr>
        <p:blipFill>
          <a:blip r:embed="rId3" cstate="print"/>
          <a:srcRect/>
          <a:stretch>
            <a:fillRect/>
          </a:stretch>
        </p:blipFill>
        <p:spPr>
          <a:xfrm>
            <a:off x="4648200" y="2509838"/>
            <a:ext cx="3810000" cy="275272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animEffect transition="in" filter="blinds(horizontal)">
                                      <p:cBhvr>
                                        <p:cTn id="7" dur="500"/>
                                        <p:tgtEl>
                                          <p:spTgt spid="139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9267">
                                            <p:txEl>
                                              <p:pRg st="1" end="1"/>
                                            </p:txEl>
                                          </p:spTgt>
                                        </p:tgtEl>
                                        <p:attrNameLst>
                                          <p:attrName>style.visibility</p:attrName>
                                        </p:attrNameLst>
                                      </p:cBhvr>
                                      <p:to>
                                        <p:strVal val="visible"/>
                                      </p:to>
                                    </p:set>
                                    <p:animEffect transition="in" filter="blinds(horizontal)">
                                      <p:cBhvr>
                                        <p:cTn id="12" dur="500"/>
                                        <p:tgtEl>
                                          <p:spTgt spid="1392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r>
              <a:rPr lang="en-US"/>
              <a:t>Slide # </a:t>
            </a:r>
            <a:fld id="{8AFD3A41-1A91-4145-8FCF-03F8FF41446C}" type="slidenum">
              <a:rPr lang="en-US"/>
              <a:pPr/>
              <a:t>48</a:t>
            </a:fld>
            <a:endParaRPr lang="en-US"/>
          </a:p>
        </p:txBody>
      </p:sp>
      <p:sp>
        <p:nvSpPr>
          <p:cNvPr id="141314" name="Rectangle 2"/>
          <p:cNvSpPr>
            <a:spLocks noGrp="1" noChangeArrowheads="1"/>
          </p:cNvSpPr>
          <p:nvPr>
            <p:ph type="title"/>
          </p:nvPr>
        </p:nvSpPr>
        <p:spPr/>
        <p:txBody>
          <a:bodyPr/>
          <a:lstStyle/>
          <a:p>
            <a:r>
              <a:rPr lang="en-US"/>
              <a:t>Skin</a:t>
            </a:r>
          </a:p>
        </p:txBody>
      </p:sp>
      <p:sp>
        <p:nvSpPr>
          <p:cNvPr id="141315" name="Rectangle 3"/>
          <p:cNvSpPr>
            <a:spLocks noGrp="1" noChangeArrowheads="1"/>
          </p:cNvSpPr>
          <p:nvPr>
            <p:ph type="body" sz="half" idx="1"/>
          </p:nvPr>
        </p:nvSpPr>
        <p:spPr>
          <a:xfrm>
            <a:off x="685800" y="1905000"/>
            <a:ext cx="4191000" cy="3962400"/>
          </a:xfrm>
        </p:spPr>
        <p:txBody>
          <a:bodyPr/>
          <a:lstStyle/>
          <a:p>
            <a:r>
              <a:rPr lang="en-US" sz="2400"/>
              <a:t>The skin is the largest sensory organ</a:t>
            </a:r>
          </a:p>
          <a:p>
            <a:r>
              <a:rPr lang="en-US" sz="2400"/>
              <a:t>Touch, pressure, warmth, cold, pain</a:t>
            </a:r>
          </a:p>
          <a:p>
            <a:r>
              <a:rPr lang="en-US" sz="2400"/>
              <a:t>1.5 million receptors for touch and pressure,  somatosensory cortex</a:t>
            </a:r>
          </a:p>
        </p:txBody>
      </p:sp>
      <p:pic>
        <p:nvPicPr>
          <p:cNvPr id="141318" name="Picture 6" descr="A:\mvc-005s.jpg"/>
          <p:cNvPicPr>
            <a:picLocks noGrp="1" noChangeAspect="1" noChangeArrowheads="1"/>
          </p:cNvPicPr>
          <p:nvPr>
            <p:ph type="clipArt" sz="half" idx="2"/>
          </p:nvPr>
        </p:nvPicPr>
        <p:blipFill>
          <a:blip r:embed="rId3" cstate="print"/>
          <a:srcRect/>
          <a:stretch>
            <a:fillRect/>
          </a:stretch>
        </p:blipFill>
        <p:spPr>
          <a:xfrm>
            <a:off x="5010150" y="1905000"/>
            <a:ext cx="3086100" cy="39624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1315">
                                            <p:txEl>
                                              <p:pRg st="0" end="0"/>
                                            </p:txEl>
                                          </p:spTgt>
                                        </p:tgtEl>
                                        <p:attrNameLst>
                                          <p:attrName>style.visibility</p:attrName>
                                        </p:attrNameLst>
                                      </p:cBhvr>
                                      <p:to>
                                        <p:strVal val="visible"/>
                                      </p:to>
                                    </p:set>
                                    <p:animEffect transition="in" filter="checkerboard(across)">
                                      <p:cBhvr>
                                        <p:cTn id="7" dur="500"/>
                                        <p:tgtEl>
                                          <p:spTgt spid="141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1315">
                                            <p:txEl>
                                              <p:pRg st="1" end="1"/>
                                            </p:txEl>
                                          </p:spTgt>
                                        </p:tgtEl>
                                        <p:attrNameLst>
                                          <p:attrName>style.visibility</p:attrName>
                                        </p:attrNameLst>
                                      </p:cBhvr>
                                      <p:to>
                                        <p:strVal val="visible"/>
                                      </p:to>
                                    </p:set>
                                    <p:animEffect transition="in" filter="checkerboard(across)">
                                      <p:cBhvr>
                                        <p:cTn id="12" dur="500"/>
                                        <p:tgtEl>
                                          <p:spTgt spid="1413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1315">
                                            <p:txEl>
                                              <p:pRg st="2" end="2"/>
                                            </p:txEl>
                                          </p:spTgt>
                                        </p:tgtEl>
                                        <p:attrNameLst>
                                          <p:attrName>style.visibility</p:attrName>
                                        </p:attrNameLst>
                                      </p:cBhvr>
                                      <p:to>
                                        <p:strVal val="visible"/>
                                      </p:to>
                                    </p:set>
                                    <p:animEffect transition="in" filter="checkerboard(across)">
                                      <p:cBhvr>
                                        <p:cTn id="17" dur="500"/>
                                        <p:tgtEl>
                                          <p:spTgt spid="1413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5"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r>
              <a:rPr lang="en-US"/>
              <a:t>Slide # </a:t>
            </a:r>
            <a:fld id="{23148374-CBFF-4CBF-A2D0-D5D23BCA7BA3}" type="slidenum">
              <a:rPr lang="en-US"/>
              <a:pPr/>
              <a:t>49</a:t>
            </a:fld>
            <a:endParaRPr lang="en-US"/>
          </a:p>
        </p:txBody>
      </p:sp>
      <p:sp>
        <p:nvSpPr>
          <p:cNvPr id="143362" name="Rectangle 2"/>
          <p:cNvSpPr>
            <a:spLocks noGrp="1" noChangeArrowheads="1"/>
          </p:cNvSpPr>
          <p:nvPr>
            <p:ph type="title"/>
          </p:nvPr>
        </p:nvSpPr>
        <p:spPr/>
        <p:txBody>
          <a:bodyPr/>
          <a:lstStyle/>
          <a:p>
            <a:r>
              <a:rPr lang="en-US"/>
              <a:t>Pathways for Pain Signals</a:t>
            </a:r>
          </a:p>
        </p:txBody>
      </p:sp>
      <p:sp>
        <p:nvSpPr>
          <p:cNvPr id="143363" name="Rectangle 3"/>
          <p:cNvSpPr>
            <a:spLocks noGrp="1" noChangeArrowheads="1"/>
          </p:cNvSpPr>
          <p:nvPr>
            <p:ph type="body" sz="half" idx="2"/>
          </p:nvPr>
        </p:nvSpPr>
        <p:spPr/>
        <p:txBody>
          <a:bodyPr/>
          <a:lstStyle/>
          <a:p>
            <a:r>
              <a:rPr lang="en-US" sz="2400"/>
              <a:t>Receptors send pain signals to the brain along two pathways</a:t>
            </a:r>
          </a:p>
          <a:p>
            <a:r>
              <a:rPr lang="en-US" sz="2400"/>
              <a:t>Gate control mechanism: incoming pain sensations must pass through a gate in the spinal cord that can be open or closed</a:t>
            </a:r>
          </a:p>
          <a:p>
            <a:r>
              <a:rPr lang="en-US" sz="2400"/>
              <a:t>Endorphins, acupuncture</a:t>
            </a:r>
          </a:p>
          <a:p>
            <a:endParaRPr lang="en-US" sz="2400"/>
          </a:p>
          <a:p>
            <a:endParaRPr lang="en-US" sz="2400"/>
          </a:p>
        </p:txBody>
      </p:sp>
      <p:pic>
        <p:nvPicPr>
          <p:cNvPr id="143367" name="Picture 7" descr="A:\mvc-011s.jpg"/>
          <p:cNvPicPr>
            <a:picLocks noGrp="1" noChangeAspect="1" noChangeArrowheads="1"/>
          </p:cNvPicPr>
          <p:nvPr>
            <p:ph type="clipArt" sz="half" idx="1"/>
          </p:nvPr>
        </p:nvPicPr>
        <p:blipFill>
          <a:blip r:embed="rId3" cstate="print"/>
          <a:srcRect/>
          <a:stretch>
            <a:fillRect/>
          </a:stretch>
        </p:blipFill>
        <p:spPr>
          <a:xfrm>
            <a:off x="685800" y="2509838"/>
            <a:ext cx="3810000" cy="275272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43363">
                                            <p:txEl>
                                              <p:pRg st="0" end="0"/>
                                            </p:txEl>
                                          </p:spTgt>
                                        </p:tgtEl>
                                        <p:attrNameLst>
                                          <p:attrName>style.visibility</p:attrName>
                                        </p:attrNameLst>
                                      </p:cBhvr>
                                      <p:to>
                                        <p:strVal val="visible"/>
                                      </p:to>
                                    </p:set>
                                    <p:anim calcmode="lin" valueType="num">
                                      <p:cBhvr>
                                        <p:cTn id="7" dur="1000" fill="hold"/>
                                        <p:tgtEl>
                                          <p:spTgt spid="14336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4336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4336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336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43363">
                                            <p:txEl>
                                              <p:pRg st="1" end="1"/>
                                            </p:txEl>
                                          </p:spTgt>
                                        </p:tgtEl>
                                        <p:attrNameLst>
                                          <p:attrName>style.visibility</p:attrName>
                                        </p:attrNameLst>
                                      </p:cBhvr>
                                      <p:to>
                                        <p:strVal val="visible"/>
                                      </p:to>
                                    </p:set>
                                    <p:anim calcmode="lin" valueType="num">
                                      <p:cBhvr>
                                        <p:cTn id="15" dur="1000" fill="hold"/>
                                        <p:tgtEl>
                                          <p:spTgt spid="14336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4336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4336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4336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43363">
                                            <p:txEl>
                                              <p:pRg st="2" end="2"/>
                                            </p:txEl>
                                          </p:spTgt>
                                        </p:tgtEl>
                                        <p:attrNameLst>
                                          <p:attrName>style.visibility</p:attrName>
                                        </p:attrNameLst>
                                      </p:cBhvr>
                                      <p:to>
                                        <p:strVal val="visible"/>
                                      </p:to>
                                    </p:set>
                                    <p:anim calcmode="lin" valueType="num">
                                      <p:cBhvr>
                                        <p:cTn id="23" dur="1000" fill="hold"/>
                                        <p:tgtEl>
                                          <p:spTgt spid="14336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4336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14336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336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r>
              <a:rPr lang="en-US"/>
              <a:t>Slide # </a:t>
            </a:r>
            <a:fld id="{4DAA00A3-AE43-4AC0-A61A-0987C942E927}" type="slidenum">
              <a:rPr lang="en-US"/>
              <a:pPr/>
              <a:t>5</a:t>
            </a:fld>
            <a:endParaRPr lang="en-US"/>
          </a:p>
        </p:txBody>
      </p:sp>
      <p:pic>
        <p:nvPicPr>
          <p:cNvPr id="30722" name="Picture 2" descr="A:\mvc-004s.jpg"/>
          <p:cNvPicPr>
            <a:picLocks noChangeAspect="1" noChangeArrowheads="1"/>
          </p:cNvPicPr>
          <p:nvPr/>
        </p:nvPicPr>
        <p:blipFill>
          <a:blip r:embed="rId3" cstate="print"/>
          <a:srcRect/>
          <a:stretch>
            <a:fillRect/>
          </a:stretch>
        </p:blipFill>
        <p:spPr bwMode="auto">
          <a:xfrm>
            <a:off x="2571750" y="533400"/>
            <a:ext cx="4286250" cy="571500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r>
              <a:rPr lang="en-US"/>
              <a:t>Slide # </a:t>
            </a:r>
            <a:fld id="{DC17F226-EC60-4102-812D-44BC75BDEDE3}" type="slidenum">
              <a:rPr lang="en-US"/>
              <a:pPr/>
              <a:t>50</a:t>
            </a:fld>
            <a:endParaRPr lang="en-US"/>
          </a:p>
        </p:txBody>
      </p:sp>
      <p:sp>
        <p:nvSpPr>
          <p:cNvPr id="146434" name="Rectangle 2"/>
          <p:cNvSpPr>
            <a:spLocks noGrp="1" noChangeArrowheads="1"/>
          </p:cNvSpPr>
          <p:nvPr>
            <p:ph type="title"/>
          </p:nvPr>
        </p:nvSpPr>
        <p:spPr/>
        <p:txBody>
          <a:bodyPr/>
          <a:lstStyle/>
          <a:p>
            <a:r>
              <a:rPr lang="en-US"/>
              <a:t>Kinesthetic</a:t>
            </a:r>
          </a:p>
        </p:txBody>
      </p:sp>
      <p:sp>
        <p:nvSpPr>
          <p:cNvPr id="146436" name="Rectangle 4"/>
          <p:cNvSpPr>
            <a:spLocks noGrp="1" noChangeArrowheads="1"/>
          </p:cNvSpPr>
          <p:nvPr>
            <p:ph type="body" sz="half" idx="2"/>
          </p:nvPr>
        </p:nvSpPr>
        <p:spPr>
          <a:xfrm>
            <a:off x="4495800" y="1905000"/>
            <a:ext cx="3962400" cy="3962400"/>
          </a:xfrm>
        </p:spPr>
        <p:txBody>
          <a:bodyPr/>
          <a:lstStyle/>
          <a:p>
            <a:pPr>
              <a:lnSpc>
                <a:spcPct val="90000"/>
              </a:lnSpc>
            </a:pPr>
            <a:r>
              <a:rPr lang="en-US" sz="2800"/>
              <a:t>The sense of movement and one’s body is </a:t>
            </a:r>
            <a:br>
              <a:rPr lang="en-US" sz="2800"/>
            </a:br>
            <a:r>
              <a:rPr lang="en-US" sz="2800"/>
              <a:t>vestibular sense</a:t>
            </a:r>
          </a:p>
          <a:p>
            <a:pPr>
              <a:lnSpc>
                <a:spcPct val="90000"/>
              </a:lnSpc>
            </a:pPr>
            <a:r>
              <a:rPr lang="en-US" sz="2800"/>
              <a:t>Receptors in muscles, tendons, joints</a:t>
            </a:r>
          </a:p>
          <a:p>
            <a:pPr>
              <a:lnSpc>
                <a:spcPct val="90000"/>
              </a:lnSpc>
            </a:pPr>
            <a:r>
              <a:rPr lang="en-US" sz="2800"/>
              <a:t>Semicircular canals</a:t>
            </a:r>
          </a:p>
        </p:txBody>
      </p:sp>
      <p:pic>
        <p:nvPicPr>
          <p:cNvPr id="146439" name="Picture 7" descr="A:\MVC-008S.JPG"/>
          <p:cNvPicPr>
            <a:picLocks noChangeAspect="1" noChangeArrowheads="1"/>
          </p:cNvPicPr>
          <p:nvPr/>
        </p:nvPicPr>
        <p:blipFill>
          <a:blip r:embed="rId3" cstate="print"/>
          <a:srcRect/>
          <a:stretch>
            <a:fillRect/>
          </a:stretch>
        </p:blipFill>
        <p:spPr bwMode="auto">
          <a:xfrm>
            <a:off x="533400" y="838200"/>
            <a:ext cx="1981200" cy="1485900"/>
          </a:xfrm>
          <a:prstGeom prst="rect">
            <a:avLst/>
          </a:prstGeom>
          <a:noFill/>
        </p:spPr>
      </p:pic>
      <p:pic>
        <p:nvPicPr>
          <p:cNvPr id="146443" name="Picture 11" descr="A:\mvc-017s.jpg"/>
          <p:cNvPicPr>
            <a:picLocks noGrp="1" noChangeAspect="1" noChangeArrowheads="1"/>
          </p:cNvPicPr>
          <p:nvPr>
            <p:ph type="clipArt" sz="half" idx="1"/>
          </p:nvPr>
        </p:nvPicPr>
        <p:blipFill>
          <a:blip r:embed="rId4" cstate="print"/>
          <a:srcRect/>
          <a:stretch>
            <a:fillRect/>
          </a:stretch>
        </p:blipFill>
        <p:spPr>
          <a:xfrm>
            <a:off x="914400" y="2492375"/>
            <a:ext cx="2628900" cy="337502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46436">
                                            <p:txEl>
                                              <p:pRg st="0" end="0"/>
                                            </p:txEl>
                                          </p:spTgt>
                                        </p:tgtEl>
                                        <p:attrNameLst>
                                          <p:attrName>style.visibility</p:attrName>
                                        </p:attrNameLst>
                                      </p:cBhvr>
                                      <p:to>
                                        <p:strVal val="visible"/>
                                      </p:to>
                                    </p:set>
                                    <p:anim calcmode="lin" valueType="num">
                                      <p:cBhvr>
                                        <p:cTn id="7" dur="500" fill="hold"/>
                                        <p:tgtEl>
                                          <p:spTgt spid="14643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643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46436">
                                            <p:txEl>
                                              <p:pRg st="1" end="1"/>
                                            </p:txEl>
                                          </p:spTgt>
                                        </p:tgtEl>
                                        <p:attrNameLst>
                                          <p:attrName>style.visibility</p:attrName>
                                        </p:attrNameLst>
                                      </p:cBhvr>
                                      <p:to>
                                        <p:strVal val="visible"/>
                                      </p:to>
                                    </p:set>
                                    <p:anim calcmode="lin" valueType="num">
                                      <p:cBhvr>
                                        <p:cTn id="13" dur="500" fill="hold"/>
                                        <p:tgtEl>
                                          <p:spTgt spid="146436">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46436">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46436">
                                            <p:txEl>
                                              <p:pRg st="2" end="2"/>
                                            </p:txEl>
                                          </p:spTgt>
                                        </p:tgtEl>
                                        <p:attrNameLst>
                                          <p:attrName>style.visibility</p:attrName>
                                        </p:attrNameLst>
                                      </p:cBhvr>
                                      <p:to>
                                        <p:strVal val="visible"/>
                                      </p:to>
                                    </p:set>
                                    <p:anim calcmode="lin" valueType="num">
                                      <p:cBhvr>
                                        <p:cTn id="19" dur="500" fill="hold"/>
                                        <p:tgtEl>
                                          <p:spTgt spid="146436">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46436">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6"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r>
              <a:rPr lang="en-US"/>
              <a:t>Slide # </a:t>
            </a:r>
            <a:fld id="{819542D1-0010-4C1B-AD73-59EDC383DBEB}" type="slidenum">
              <a:rPr lang="en-US"/>
              <a:pPr/>
              <a:t>51</a:t>
            </a:fld>
            <a:endParaRPr lang="en-US"/>
          </a:p>
        </p:txBody>
      </p:sp>
      <p:sp>
        <p:nvSpPr>
          <p:cNvPr id="148482" name="Rectangle 2"/>
          <p:cNvSpPr>
            <a:spLocks noGrp="1" noChangeArrowheads="1"/>
          </p:cNvSpPr>
          <p:nvPr>
            <p:ph type="title"/>
          </p:nvPr>
        </p:nvSpPr>
        <p:spPr/>
        <p:txBody>
          <a:bodyPr/>
          <a:lstStyle/>
          <a:p>
            <a:r>
              <a:rPr lang="en-US"/>
              <a:t>Perception</a:t>
            </a:r>
          </a:p>
        </p:txBody>
      </p:sp>
      <p:pic>
        <p:nvPicPr>
          <p:cNvPr id="148487" name="Picture 7" descr="A:\mvc-003s.jpg"/>
          <p:cNvPicPr>
            <a:picLocks noChangeAspect="1" noChangeArrowheads="1"/>
          </p:cNvPicPr>
          <p:nvPr/>
        </p:nvPicPr>
        <p:blipFill>
          <a:blip r:embed="rId3" cstate="print"/>
          <a:srcRect/>
          <a:stretch>
            <a:fillRect/>
          </a:stretch>
        </p:blipFill>
        <p:spPr bwMode="auto">
          <a:xfrm>
            <a:off x="2971800" y="1676400"/>
            <a:ext cx="3314700" cy="4419600"/>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r>
              <a:rPr lang="en-US"/>
              <a:t>Slide # </a:t>
            </a:r>
            <a:fld id="{104A7CF8-EDB8-4D32-B922-9B331C48AB89}" type="slidenum">
              <a:rPr lang="en-US"/>
              <a:pPr/>
              <a:t>52</a:t>
            </a:fld>
            <a:endParaRPr lang="en-US"/>
          </a:p>
        </p:txBody>
      </p:sp>
      <p:sp>
        <p:nvSpPr>
          <p:cNvPr id="151554" name="Rectangle 2"/>
          <p:cNvSpPr>
            <a:spLocks noGrp="1" noChangeArrowheads="1"/>
          </p:cNvSpPr>
          <p:nvPr>
            <p:ph type="title"/>
          </p:nvPr>
        </p:nvSpPr>
        <p:spPr/>
        <p:txBody>
          <a:bodyPr/>
          <a:lstStyle/>
          <a:p>
            <a:r>
              <a:rPr lang="en-US"/>
              <a:t>A Changing Picture</a:t>
            </a:r>
          </a:p>
        </p:txBody>
      </p:sp>
      <p:pic>
        <p:nvPicPr>
          <p:cNvPr id="151555" name="Picture 3" descr="A:\mvc-015s.jpg"/>
          <p:cNvPicPr>
            <a:picLocks noChangeAspect="1" noChangeArrowheads="1"/>
          </p:cNvPicPr>
          <p:nvPr/>
        </p:nvPicPr>
        <p:blipFill>
          <a:blip r:embed="rId3" cstate="print"/>
          <a:srcRect/>
          <a:stretch>
            <a:fillRect/>
          </a:stretch>
        </p:blipFill>
        <p:spPr bwMode="auto">
          <a:xfrm>
            <a:off x="2971800" y="1828800"/>
            <a:ext cx="3257550" cy="4343400"/>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r>
              <a:rPr lang="en-US"/>
              <a:t>Slide # </a:t>
            </a:r>
            <a:fld id="{FCB9CF13-F364-4F65-9251-3CA1B1F0F666}" type="slidenum">
              <a:rPr lang="en-US"/>
              <a:pPr/>
              <a:t>53</a:t>
            </a:fld>
            <a:endParaRPr lang="en-US"/>
          </a:p>
        </p:txBody>
      </p:sp>
      <p:sp>
        <p:nvSpPr>
          <p:cNvPr id="153602" name="Rectangle 2"/>
          <p:cNvSpPr>
            <a:spLocks noGrp="1" noChangeArrowheads="1"/>
          </p:cNvSpPr>
          <p:nvPr>
            <p:ph type="title"/>
          </p:nvPr>
        </p:nvSpPr>
        <p:spPr/>
        <p:txBody>
          <a:bodyPr/>
          <a:lstStyle/>
          <a:p>
            <a:r>
              <a:rPr lang="en-US"/>
              <a:t>Defining Perception</a:t>
            </a:r>
          </a:p>
        </p:txBody>
      </p:sp>
      <p:sp>
        <p:nvSpPr>
          <p:cNvPr id="153604" name="Rectangle 4"/>
          <p:cNvSpPr>
            <a:spLocks noGrp="1" noChangeArrowheads="1"/>
          </p:cNvSpPr>
          <p:nvPr>
            <p:ph type="body" sz="half" idx="2"/>
          </p:nvPr>
        </p:nvSpPr>
        <p:spPr/>
        <p:txBody>
          <a:bodyPr/>
          <a:lstStyle/>
          <a:p>
            <a:r>
              <a:rPr lang="en-US" sz="2400"/>
              <a:t>An active process</a:t>
            </a:r>
          </a:p>
          <a:p>
            <a:r>
              <a:rPr lang="en-US" sz="2400"/>
              <a:t>The brain pieces together bits of sensory information in order to form orderly impressions or pictures</a:t>
            </a:r>
          </a:p>
          <a:p>
            <a:r>
              <a:rPr lang="en-US" sz="2400"/>
              <a:t>Gestalt</a:t>
            </a:r>
          </a:p>
        </p:txBody>
      </p:sp>
      <p:pic>
        <p:nvPicPr>
          <p:cNvPr id="153606" name="Picture 6" descr="A:\mvc-013s.jpg"/>
          <p:cNvPicPr>
            <a:picLocks noGrp="1" noChangeAspect="1" noChangeArrowheads="1"/>
          </p:cNvPicPr>
          <p:nvPr>
            <p:ph type="clipArt" sz="half" idx="1"/>
          </p:nvPr>
        </p:nvPicPr>
        <p:blipFill>
          <a:blip r:embed="rId3" cstate="print"/>
          <a:srcRect/>
          <a:stretch>
            <a:fillRect/>
          </a:stretch>
        </p:blipFill>
        <p:spPr>
          <a:xfrm>
            <a:off x="1047750" y="1905000"/>
            <a:ext cx="3086100" cy="39624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3604">
                                            <p:txEl>
                                              <p:pRg st="0" end="0"/>
                                            </p:txEl>
                                          </p:spTgt>
                                        </p:tgtEl>
                                        <p:attrNameLst>
                                          <p:attrName>style.visibility</p:attrName>
                                        </p:attrNameLst>
                                      </p:cBhvr>
                                      <p:to>
                                        <p:strVal val="visible"/>
                                      </p:to>
                                    </p:set>
                                    <p:animEffect transition="in" filter="checkerboard(across)">
                                      <p:cBhvr>
                                        <p:cTn id="7" dur="500"/>
                                        <p:tgtEl>
                                          <p:spTgt spid="1536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3604">
                                            <p:txEl>
                                              <p:pRg st="1" end="1"/>
                                            </p:txEl>
                                          </p:spTgt>
                                        </p:tgtEl>
                                        <p:attrNameLst>
                                          <p:attrName>style.visibility</p:attrName>
                                        </p:attrNameLst>
                                      </p:cBhvr>
                                      <p:to>
                                        <p:strVal val="visible"/>
                                      </p:to>
                                    </p:set>
                                    <p:animEffect transition="in" filter="checkerboard(across)">
                                      <p:cBhvr>
                                        <p:cTn id="12" dur="500"/>
                                        <p:tgtEl>
                                          <p:spTgt spid="15360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53604">
                                            <p:txEl>
                                              <p:pRg st="2" end="2"/>
                                            </p:txEl>
                                          </p:spTgt>
                                        </p:tgtEl>
                                        <p:attrNameLst>
                                          <p:attrName>style.visibility</p:attrName>
                                        </p:attrNameLst>
                                      </p:cBhvr>
                                      <p:to>
                                        <p:strVal val="visible"/>
                                      </p:to>
                                    </p:set>
                                    <p:animEffect transition="in" filter="checkerboard(across)">
                                      <p:cBhvr>
                                        <p:cTn id="17" dur="500"/>
                                        <p:tgtEl>
                                          <p:spTgt spid="15360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4"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r>
              <a:rPr lang="en-US"/>
              <a:t>Slide # </a:t>
            </a:r>
            <a:fld id="{47329FAA-2243-4F8E-AF0A-B7D85DEE1AAF}" type="slidenum">
              <a:rPr lang="en-US"/>
              <a:pPr/>
              <a:t>54</a:t>
            </a:fld>
            <a:endParaRPr lang="en-US"/>
          </a:p>
        </p:txBody>
      </p:sp>
      <p:sp>
        <p:nvSpPr>
          <p:cNvPr id="156674" name="Rectangle 2"/>
          <p:cNvSpPr>
            <a:spLocks noGrp="1" noChangeArrowheads="1"/>
          </p:cNvSpPr>
          <p:nvPr>
            <p:ph type="title"/>
          </p:nvPr>
        </p:nvSpPr>
        <p:spPr/>
        <p:txBody>
          <a:bodyPr/>
          <a:lstStyle/>
          <a:p>
            <a:r>
              <a:rPr lang="en-US"/>
              <a:t>Gestalt Principle #1: Proximity</a:t>
            </a:r>
          </a:p>
        </p:txBody>
      </p:sp>
      <p:sp>
        <p:nvSpPr>
          <p:cNvPr id="156676" name="Rectangle 4"/>
          <p:cNvSpPr>
            <a:spLocks noGrp="1" noChangeArrowheads="1"/>
          </p:cNvSpPr>
          <p:nvPr>
            <p:ph type="body" sz="half" idx="2"/>
          </p:nvPr>
        </p:nvSpPr>
        <p:spPr/>
        <p:txBody>
          <a:bodyPr/>
          <a:lstStyle/>
          <a:p>
            <a:r>
              <a:rPr lang="en-US" sz="2800"/>
              <a:t>“Meaningful wholes seem to precede parts and properties, as the Gestalt psychologists emphasized years ago.” –Anne Triesman</a:t>
            </a:r>
          </a:p>
        </p:txBody>
      </p:sp>
      <p:pic>
        <p:nvPicPr>
          <p:cNvPr id="156678" name="Picture 6" descr="A:\mvc-013s.jpg"/>
          <p:cNvPicPr>
            <a:picLocks noGrp="1" noChangeAspect="1" noChangeArrowheads="1"/>
          </p:cNvPicPr>
          <p:nvPr>
            <p:ph type="clipArt" sz="half" idx="1"/>
          </p:nvPr>
        </p:nvPicPr>
        <p:blipFill>
          <a:blip r:embed="rId3" cstate="print"/>
          <a:srcRect/>
          <a:stretch>
            <a:fillRect/>
          </a:stretch>
        </p:blipFill>
        <p:spPr>
          <a:xfrm>
            <a:off x="1047750" y="1905000"/>
            <a:ext cx="3086100" cy="39624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667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6"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r>
              <a:rPr lang="en-US"/>
              <a:t>Slide # </a:t>
            </a:r>
            <a:fld id="{F3EB609A-8C99-4AA7-829A-69171994408A}" type="slidenum">
              <a:rPr lang="en-US"/>
              <a:pPr/>
              <a:t>55</a:t>
            </a:fld>
            <a:endParaRPr lang="en-US"/>
          </a:p>
        </p:txBody>
      </p:sp>
      <p:sp>
        <p:nvSpPr>
          <p:cNvPr id="158722" name="Rectangle 2"/>
          <p:cNvSpPr>
            <a:spLocks noGrp="1" noChangeArrowheads="1"/>
          </p:cNvSpPr>
          <p:nvPr>
            <p:ph type="title"/>
          </p:nvPr>
        </p:nvSpPr>
        <p:spPr/>
        <p:txBody>
          <a:bodyPr/>
          <a:lstStyle/>
          <a:p>
            <a:r>
              <a:rPr lang="en-US"/>
              <a:t>Gestalt Principle # 2: Similarity</a:t>
            </a:r>
          </a:p>
        </p:txBody>
      </p:sp>
      <p:sp>
        <p:nvSpPr>
          <p:cNvPr id="158724" name="Rectangle 4"/>
          <p:cNvSpPr>
            <a:spLocks noGrp="1" noChangeArrowheads="1"/>
          </p:cNvSpPr>
          <p:nvPr>
            <p:ph type="body" sz="half" idx="2"/>
          </p:nvPr>
        </p:nvSpPr>
        <p:spPr/>
        <p:txBody>
          <a:bodyPr/>
          <a:lstStyle/>
          <a:p>
            <a:r>
              <a:rPr lang="en-US" sz="2800"/>
              <a:t>When similar and dissimilar objects are mingled together, we see the similar objects as groups</a:t>
            </a:r>
          </a:p>
        </p:txBody>
      </p:sp>
      <p:pic>
        <p:nvPicPr>
          <p:cNvPr id="158732" name="Picture 12" descr="S:\Publishing\powerpoint\What Is Psychology\Sensation and Perception\candy.jpg"/>
          <p:cNvPicPr>
            <a:picLocks noGrp="1" noChangeAspect="1" noChangeArrowheads="1"/>
          </p:cNvPicPr>
          <p:nvPr>
            <p:ph type="clipArt" sz="half" idx="1"/>
          </p:nvPr>
        </p:nvPicPr>
        <p:blipFill>
          <a:blip r:embed="rId3" cstate="print"/>
          <a:srcRect/>
          <a:stretch>
            <a:fillRect/>
          </a:stretch>
        </p:blipFill>
        <p:spPr>
          <a:xfrm>
            <a:off x="685800" y="1981200"/>
            <a:ext cx="3810000" cy="248285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872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4"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Slide Number Placeholder 6"/>
          <p:cNvSpPr>
            <a:spLocks noGrp="1"/>
          </p:cNvSpPr>
          <p:nvPr>
            <p:ph type="sldNum" sz="quarter" idx="12"/>
          </p:nvPr>
        </p:nvSpPr>
        <p:spPr/>
        <p:txBody>
          <a:bodyPr/>
          <a:lstStyle/>
          <a:p>
            <a:r>
              <a:rPr lang="en-US"/>
              <a:t>Slide # </a:t>
            </a:r>
            <a:fld id="{F334B5D2-B866-4593-AF2E-C559E76778B9}" type="slidenum">
              <a:rPr lang="en-US"/>
              <a:pPr/>
              <a:t>56</a:t>
            </a:fld>
            <a:endParaRPr lang="en-US"/>
          </a:p>
        </p:txBody>
      </p:sp>
      <p:sp>
        <p:nvSpPr>
          <p:cNvPr id="160770" name="Rectangle 2"/>
          <p:cNvSpPr>
            <a:spLocks noGrp="1" noChangeArrowheads="1"/>
          </p:cNvSpPr>
          <p:nvPr>
            <p:ph type="title"/>
          </p:nvPr>
        </p:nvSpPr>
        <p:spPr/>
        <p:txBody>
          <a:bodyPr/>
          <a:lstStyle/>
          <a:p>
            <a:r>
              <a:rPr lang="en-US"/>
              <a:t>Gestalt Principle # 3: Continuity</a:t>
            </a:r>
          </a:p>
        </p:txBody>
      </p:sp>
      <p:sp>
        <p:nvSpPr>
          <p:cNvPr id="160771" name="Rectangle 3"/>
          <p:cNvSpPr>
            <a:spLocks noGrp="1" noChangeArrowheads="1"/>
          </p:cNvSpPr>
          <p:nvPr>
            <p:ph type="clipArt" sz="half" idx="1"/>
          </p:nvPr>
        </p:nvSpPr>
        <p:spPr/>
      </p:sp>
      <p:sp>
        <p:nvSpPr>
          <p:cNvPr id="160772" name="Rectangle 4"/>
          <p:cNvSpPr>
            <a:spLocks noGrp="1" noChangeArrowheads="1"/>
          </p:cNvSpPr>
          <p:nvPr>
            <p:ph type="body" sz="half" idx="2"/>
          </p:nvPr>
        </p:nvSpPr>
        <p:spPr/>
        <p:txBody>
          <a:bodyPr/>
          <a:lstStyle/>
          <a:p>
            <a:r>
              <a:rPr lang="en-US" sz="2800"/>
              <a:t>We tend to see continuous patterns, not disrupted ones</a:t>
            </a:r>
          </a:p>
        </p:txBody>
      </p:sp>
      <p:sp>
        <p:nvSpPr>
          <p:cNvPr id="160773" name="Line 5"/>
          <p:cNvSpPr>
            <a:spLocks noChangeShapeType="1"/>
          </p:cNvSpPr>
          <p:nvPr/>
        </p:nvSpPr>
        <p:spPr bwMode="auto">
          <a:xfrm>
            <a:off x="1371600" y="2514600"/>
            <a:ext cx="2590800" cy="2286000"/>
          </a:xfrm>
          <a:prstGeom prst="line">
            <a:avLst/>
          </a:prstGeom>
          <a:noFill/>
          <a:ln w="12700">
            <a:solidFill>
              <a:schemeClr val="tx1"/>
            </a:solidFill>
            <a:round/>
            <a:headEnd type="none" w="sm" len="sm"/>
            <a:tailEnd type="triangle" w="sm" len="sm"/>
          </a:ln>
          <a:effectLst/>
        </p:spPr>
        <p:txBody>
          <a:bodyPr wrap="none"/>
          <a:lstStyle/>
          <a:p>
            <a:endParaRPr lang="en-US"/>
          </a:p>
        </p:txBody>
      </p:sp>
      <p:sp>
        <p:nvSpPr>
          <p:cNvPr id="160774" name="Line 6"/>
          <p:cNvSpPr>
            <a:spLocks noChangeShapeType="1"/>
          </p:cNvSpPr>
          <p:nvPr/>
        </p:nvSpPr>
        <p:spPr bwMode="auto">
          <a:xfrm flipV="1">
            <a:off x="2209800" y="3048000"/>
            <a:ext cx="1371600" cy="228600"/>
          </a:xfrm>
          <a:prstGeom prst="line">
            <a:avLst/>
          </a:prstGeom>
          <a:noFill/>
          <a:ln w="12700">
            <a:solidFill>
              <a:schemeClr val="tx1"/>
            </a:solidFill>
            <a:round/>
            <a:headEnd type="none" w="sm" len="sm"/>
            <a:tailEnd type="triangle" w="sm" len="sm"/>
          </a:ln>
          <a:effectLst/>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0772">
                                            <p:txEl>
                                              <p:pRg st="0" end="0"/>
                                            </p:txEl>
                                          </p:spTgt>
                                        </p:tgtEl>
                                        <p:attrNameLst>
                                          <p:attrName>style.visibility</p:attrName>
                                        </p:attrNameLst>
                                      </p:cBhvr>
                                      <p:to>
                                        <p:strVal val="visible"/>
                                      </p:to>
                                    </p:set>
                                    <p:animEffect transition="in" filter="checkerboard(across)">
                                      <p:cBhvr>
                                        <p:cTn id="7" dur="500"/>
                                        <p:tgtEl>
                                          <p:spTgt spid="1607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2"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Slide Number Placeholder 6"/>
          <p:cNvSpPr>
            <a:spLocks noGrp="1"/>
          </p:cNvSpPr>
          <p:nvPr>
            <p:ph type="sldNum" sz="quarter" idx="12"/>
          </p:nvPr>
        </p:nvSpPr>
        <p:spPr/>
        <p:txBody>
          <a:bodyPr/>
          <a:lstStyle/>
          <a:p>
            <a:r>
              <a:rPr lang="en-US"/>
              <a:t>Slide # </a:t>
            </a:r>
            <a:fld id="{615D86C1-CE46-44BF-80A0-1E523AF28AAA}" type="slidenum">
              <a:rPr lang="en-US"/>
              <a:pPr/>
              <a:t>57</a:t>
            </a:fld>
            <a:endParaRPr lang="en-US"/>
          </a:p>
        </p:txBody>
      </p:sp>
      <p:sp>
        <p:nvSpPr>
          <p:cNvPr id="162818" name="Rectangle 2"/>
          <p:cNvSpPr>
            <a:spLocks noGrp="1" noChangeArrowheads="1"/>
          </p:cNvSpPr>
          <p:nvPr>
            <p:ph type="title"/>
          </p:nvPr>
        </p:nvSpPr>
        <p:spPr/>
        <p:txBody>
          <a:bodyPr/>
          <a:lstStyle/>
          <a:p>
            <a:r>
              <a:rPr lang="en-US"/>
              <a:t>Gestalt Principle # 4: Simplicity</a:t>
            </a:r>
          </a:p>
        </p:txBody>
      </p:sp>
      <p:sp>
        <p:nvSpPr>
          <p:cNvPr id="162819" name="Rectangle 3"/>
          <p:cNvSpPr>
            <a:spLocks noGrp="1" noChangeArrowheads="1"/>
          </p:cNvSpPr>
          <p:nvPr>
            <p:ph type="clipArt" sz="half" idx="1"/>
          </p:nvPr>
        </p:nvSpPr>
        <p:spPr/>
      </p:sp>
      <p:sp>
        <p:nvSpPr>
          <p:cNvPr id="162820" name="Rectangle 4"/>
          <p:cNvSpPr>
            <a:spLocks noGrp="1" noChangeArrowheads="1"/>
          </p:cNvSpPr>
          <p:nvPr>
            <p:ph type="body" sz="half" idx="2"/>
          </p:nvPr>
        </p:nvSpPr>
        <p:spPr/>
        <p:txBody>
          <a:bodyPr/>
          <a:lstStyle/>
          <a:p>
            <a:r>
              <a:rPr lang="en-US" sz="2800"/>
              <a:t>We perceive the simplest shapes possible</a:t>
            </a:r>
          </a:p>
        </p:txBody>
      </p:sp>
      <p:sp>
        <p:nvSpPr>
          <p:cNvPr id="162821" name="Rectangle 5"/>
          <p:cNvSpPr>
            <a:spLocks noChangeArrowheads="1"/>
          </p:cNvSpPr>
          <p:nvPr/>
        </p:nvSpPr>
        <p:spPr bwMode="auto">
          <a:xfrm>
            <a:off x="1143000" y="2590800"/>
            <a:ext cx="1828800" cy="1295400"/>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162822" name="Oval 6"/>
          <p:cNvSpPr>
            <a:spLocks noChangeArrowheads="1"/>
          </p:cNvSpPr>
          <p:nvPr/>
        </p:nvSpPr>
        <p:spPr bwMode="auto">
          <a:xfrm>
            <a:off x="1828800" y="2438400"/>
            <a:ext cx="1905000" cy="167640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2820">
                                            <p:txEl>
                                              <p:pRg st="0" end="0"/>
                                            </p:txEl>
                                          </p:spTgt>
                                        </p:tgtEl>
                                        <p:attrNameLst>
                                          <p:attrName>style.visibility</p:attrName>
                                        </p:attrNameLst>
                                      </p:cBhvr>
                                      <p:to>
                                        <p:strVal val="visible"/>
                                      </p:to>
                                    </p:set>
                                    <p:animEffect transition="in" filter="checkerboard(across)">
                                      <p:cBhvr>
                                        <p:cTn id="7" dur="500"/>
                                        <p:tgtEl>
                                          <p:spTgt spid="1628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0"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r>
              <a:rPr lang="en-US"/>
              <a:t>Slide # </a:t>
            </a:r>
            <a:fld id="{B52B1AC7-AB90-42BB-BA19-25D97223AB5C}" type="slidenum">
              <a:rPr lang="en-US"/>
              <a:pPr/>
              <a:t>58</a:t>
            </a:fld>
            <a:endParaRPr lang="en-US"/>
          </a:p>
        </p:txBody>
      </p:sp>
      <p:sp>
        <p:nvSpPr>
          <p:cNvPr id="164866" name="Rectangle 2"/>
          <p:cNvSpPr>
            <a:spLocks noGrp="1" noChangeArrowheads="1"/>
          </p:cNvSpPr>
          <p:nvPr>
            <p:ph type="title"/>
          </p:nvPr>
        </p:nvSpPr>
        <p:spPr/>
        <p:txBody>
          <a:bodyPr/>
          <a:lstStyle/>
          <a:p>
            <a:r>
              <a:rPr lang="en-US"/>
              <a:t>Gestalt Principle # 5: Closure</a:t>
            </a:r>
          </a:p>
        </p:txBody>
      </p:sp>
      <p:sp>
        <p:nvSpPr>
          <p:cNvPr id="164868" name="Rectangle 4"/>
          <p:cNvSpPr>
            <a:spLocks noGrp="1" noChangeArrowheads="1"/>
          </p:cNvSpPr>
          <p:nvPr>
            <p:ph type="body" sz="half" idx="2"/>
          </p:nvPr>
        </p:nvSpPr>
        <p:spPr/>
        <p:txBody>
          <a:bodyPr/>
          <a:lstStyle/>
          <a:p>
            <a:r>
              <a:rPr lang="en-US" sz="2800"/>
              <a:t>Occurs when people see a familiar pattern or shape with some missing parts</a:t>
            </a:r>
          </a:p>
        </p:txBody>
      </p:sp>
      <p:pic>
        <p:nvPicPr>
          <p:cNvPr id="164870" name="Picture 6" descr="A:\MVC-009S.JPG"/>
          <p:cNvPicPr>
            <a:picLocks noGrp="1" noChangeAspect="1" noChangeArrowheads="1"/>
          </p:cNvPicPr>
          <p:nvPr>
            <p:ph type="clipArt" sz="half" idx="1"/>
          </p:nvPr>
        </p:nvPicPr>
        <p:blipFill>
          <a:blip r:embed="rId3" cstate="print"/>
          <a:srcRect/>
          <a:stretch>
            <a:fillRect/>
          </a:stretch>
        </p:blipFill>
        <p:spPr>
          <a:xfrm>
            <a:off x="685800" y="2509838"/>
            <a:ext cx="3810000" cy="275272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4868">
                                            <p:txEl>
                                              <p:pRg st="0" end="0"/>
                                            </p:txEl>
                                          </p:spTgt>
                                        </p:tgtEl>
                                        <p:attrNameLst>
                                          <p:attrName>style.visibility</p:attrName>
                                        </p:attrNameLst>
                                      </p:cBhvr>
                                      <p:to>
                                        <p:strVal val="visible"/>
                                      </p:to>
                                    </p:set>
                                    <p:animEffect transition="in" filter="randombar(horizontal)">
                                      <p:cBhvr>
                                        <p:cTn id="7" dur="500"/>
                                        <p:tgtEl>
                                          <p:spTgt spid="1648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8"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r>
              <a:rPr lang="en-US"/>
              <a:t>Slide # </a:t>
            </a:r>
            <a:fld id="{2E1D4CFC-23F2-4A4B-B812-38BB78B76CE1}" type="slidenum">
              <a:rPr lang="en-US"/>
              <a:pPr/>
              <a:t>59</a:t>
            </a:fld>
            <a:endParaRPr lang="en-US"/>
          </a:p>
        </p:txBody>
      </p:sp>
      <p:sp>
        <p:nvSpPr>
          <p:cNvPr id="166914" name="Rectangle 2"/>
          <p:cNvSpPr>
            <a:spLocks noGrp="1" noChangeArrowheads="1"/>
          </p:cNvSpPr>
          <p:nvPr>
            <p:ph type="title"/>
          </p:nvPr>
        </p:nvSpPr>
        <p:spPr/>
        <p:txBody>
          <a:bodyPr/>
          <a:lstStyle/>
          <a:p>
            <a:r>
              <a:rPr lang="en-US"/>
              <a:t>Perceptual Interference</a:t>
            </a:r>
          </a:p>
        </p:txBody>
      </p:sp>
      <p:sp>
        <p:nvSpPr>
          <p:cNvPr id="166916" name="Rectangle 4"/>
          <p:cNvSpPr>
            <a:spLocks noGrp="1" noChangeArrowheads="1"/>
          </p:cNvSpPr>
          <p:nvPr>
            <p:ph type="body" idx="1"/>
          </p:nvPr>
        </p:nvSpPr>
        <p:spPr/>
        <p:txBody>
          <a:bodyPr/>
          <a:lstStyle/>
          <a:p>
            <a:r>
              <a:rPr lang="en-US" dirty="0"/>
              <a:t>Perceptions are not always based on sensory information</a:t>
            </a:r>
          </a:p>
          <a:p>
            <a:r>
              <a:rPr lang="en-US" dirty="0"/>
              <a:t>Perceptual interference: occurs when we fill in the gaps in what our senses tell </a:t>
            </a:r>
            <a:r>
              <a:rPr lang="en-US" dirty="0" smtClean="0"/>
              <a:t>us</a:t>
            </a:r>
          </a:p>
          <a:p>
            <a:r>
              <a:rPr lang="en-US" dirty="0" smtClean="0">
                <a:hlinkClick r:id="rId3"/>
              </a:rPr>
              <a:t>"The Office" clip</a:t>
            </a:r>
            <a:endParaRPr lang="en-US" dirty="0" smtClean="0"/>
          </a:p>
          <a:p>
            <a:r>
              <a:rPr lang="en-US" dirty="0" smtClean="0">
                <a:hlinkClick r:id="rId4"/>
              </a:rPr>
              <a:t>"visual cliff" clip</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6916">
                                            <p:txEl>
                                              <p:pRg st="0" end="0"/>
                                            </p:txEl>
                                          </p:spTgt>
                                        </p:tgtEl>
                                        <p:attrNameLst>
                                          <p:attrName>style.visibility</p:attrName>
                                        </p:attrNameLst>
                                      </p:cBhvr>
                                      <p:to>
                                        <p:strVal val="visible"/>
                                      </p:to>
                                    </p:set>
                                    <p:animEffect transition="in" filter="checkerboard(across)">
                                      <p:cBhvr>
                                        <p:cTn id="7" dur="500"/>
                                        <p:tgtEl>
                                          <p:spTgt spid="1669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6916">
                                            <p:txEl>
                                              <p:pRg st="1" end="1"/>
                                            </p:txEl>
                                          </p:spTgt>
                                        </p:tgtEl>
                                        <p:attrNameLst>
                                          <p:attrName>style.visibility</p:attrName>
                                        </p:attrNameLst>
                                      </p:cBhvr>
                                      <p:to>
                                        <p:strVal val="visible"/>
                                      </p:to>
                                    </p:set>
                                    <p:animEffect transition="in" filter="checkerboard(across)">
                                      <p:cBhvr>
                                        <p:cTn id="12" dur="500"/>
                                        <p:tgtEl>
                                          <p:spTgt spid="1669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66916">
                                            <p:txEl>
                                              <p:pRg st="2" end="2"/>
                                            </p:txEl>
                                          </p:spTgt>
                                        </p:tgtEl>
                                        <p:attrNameLst>
                                          <p:attrName>style.visibility</p:attrName>
                                        </p:attrNameLst>
                                      </p:cBhvr>
                                      <p:to>
                                        <p:strVal val="visible"/>
                                      </p:to>
                                    </p:set>
                                    <p:animEffect transition="in" filter="checkerboard(across)">
                                      <p:cBhvr>
                                        <p:cTn id="17" dur="500"/>
                                        <p:tgtEl>
                                          <p:spTgt spid="1669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66916">
                                            <p:txEl>
                                              <p:pRg st="3" end="3"/>
                                            </p:txEl>
                                          </p:spTgt>
                                        </p:tgtEl>
                                        <p:attrNameLst>
                                          <p:attrName>style.visibility</p:attrName>
                                        </p:attrNameLst>
                                      </p:cBhvr>
                                      <p:to>
                                        <p:strVal val="visible"/>
                                      </p:to>
                                    </p:set>
                                    <p:animEffect transition="in" filter="checkerboard(across)">
                                      <p:cBhvr>
                                        <p:cTn id="22" dur="500"/>
                                        <p:tgtEl>
                                          <p:spTgt spid="1669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6"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r>
              <a:rPr lang="en-US"/>
              <a:t>Slide # </a:t>
            </a:r>
            <a:fld id="{FCCA7DF7-50A4-4381-9D83-DCE181C42555}" type="slidenum">
              <a:rPr lang="en-US"/>
              <a:pPr/>
              <a:t>6</a:t>
            </a:fld>
            <a:endParaRPr lang="en-US"/>
          </a:p>
        </p:txBody>
      </p:sp>
      <p:pic>
        <p:nvPicPr>
          <p:cNvPr id="31746" name="Picture 2" descr="A:\mvc-004s.jpg"/>
          <p:cNvPicPr>
            <a:picLocks noChangeAspect="1" noChangeArrowheads="1"/>
          </p:cNvPicPr>
          <p:nvPr/>
        </p:nvPicPr>
        <p:blipFill>
          <a:blip r:embed="rId3" cstate="print"/>
          <a:srcRect/>
          <a:stretch>
            <a:fillRect/>
          </a:stretch>
        </p:blipFill>
        <p:spPr bwMode="auto">
          <a:xfrm>
            <a:off x="2286000" y="381000"/>
            <a:ext cx="4572000" cy="6096000"/>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r>
              <a:rPr lang="en-US"/>
              <a:t>Slide # </a:t>
            </a:r>
            <a:fld id="{9E9D277E-5D60-4788-B854-2BD70F49E0C5}" type="slidenum">
              <a:rPr lang="en-US"/>
              <a:pPr/>
              <a:t>60</a:t>
            </a:fld>
            <a:endParaRPr lang="en-US"/>
          </a:p>
        </p:txBody>
      </p:sp>
      <p:sp>
        <p:nvSpPr>
          <p:cNvPr id="169986" name="Rectangle 2"/>
          <p:cNvSpPr>
            <a:spLocks noGrp="1" noChangeArrowheads="1"/>
          </p:cNvSpPr>
          <p:nvPr>
            <p:ph type="title"/>
          </p:nvPr>
        </p:nvSpPr>
        <p:spPr/>
        <p:txBody>
          <a:bodyPr/>
          <a:lstStyle/>
          <a:p>
            <a:r>
              <a:rPr lang="en-US"/>
              <a:t>Subliminal Perception</a:t>
            </a:r>
          </a:p>
        </p:txBody>
      </p:sp>
      <p:sp>
        <p:nvSpPr>
          <p:cNvPr id="169987" name="Rectangle 3"/>
          <p:cNvSpPr>
            <a:spLocks noGrp="1" noChangeArrowheads="1"/>
          </p:cNvSpPr>
          <p:nvPr>
            <p:ph type="body" idx="1"/>
          </p:nvPr>
        </p:nvSpPr>
        <p:spPr/>
        <p:txBody>
          <a:bodyPr/>
          <a:lstStyle/>
          <a:p>
            <a:r>
              <a:rPr lang="en-US" i="1" dirty="0" smtClean="0"/>
              <a:t>Sub</a:t>
            </a:r>
            <a:r>
              <a:rPr lang="en-US" dirty="0" smtClean="0"/>
              <a:t> </a:t>
            </a:r>
            <a:r>
              <a:rPr lang="en-US" dirty="0"/>
              <a:t>(below); </a:t>
            </a:r>
            <a:r>
              <a:rPr lang="en-US" i="1" dirty="0" err="1"/>
              <a:t>limen</a:t>
            </a:r>
            <a:r>
              <a:rPr lang="en-US" dirty="0"/>
              <a:t> (threshold)</a:t>
            </a:r>
          </a:p>
          <a:p>
            <a:r>
              <a:rPr lang="en-US" dirty="0"/>
              <a:t>Subliminal messages</a:t>
            </a:r>
          </a:p>
          <a:p>
            <a:r>
              <a:rPr lang="en-US" dirty="0"/>
              <a:t>Congressional and FCC alerts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9987">
                                            <p:txEl>
                                              <p:pRg st="0" end="0"/>
                                            </p:txEl>
                                          </p:spTgt>
                                        </p:tgtEl>
                                        <p:attrNameLst>
                                          <p:attrName>style.visibility</p:attrName>
                                        </p:attrNameLst>
                                      </p:cBhvr>
                                      <p:to>
                                        <p:strVal val="visible"/>
                                      </p:to>
                                    </p:set>
                                    <p:animEffect transition="in" filter="box(in)">
                                      <p:cBhvr>
                                        <p:cTn id="7" dur="500"/>
                                        <p:tgtEl>
                                          <p:spTgt spid="1699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9987">
                                            <p:txEl>
                                              <p:pRg st="1" end="1"/>
                                            </p:txEl>
                                          </p:spTgt>
                                        </p:tgtEl>
                                        <p:attrNameLst>
                                          <p:attrName>style.visibility</p:attrName>
                                        </p:attrNameLst>
                                      </p:cBhvr>
                                      <p:to>
                                        <p:strVal val="visible"/>
                                      </p:to>
                                    </p:set>
                                    <p:animEffect transition="in" filter="box(in)">
                                      <p:cBhvr>
                                        <p:cTn id="12" dur="500"/>
                                        <p:tgtEl>
                                          <p:spTgt spid="1699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69987">
                                            <p:txEl>
                                              <p:pRg st="2" end="2"/>
                                            </p:txEl>
                                          </p:spTgt>
                                        </p:tgtEl>
                                        <p:attrNameLst>
                                          <p:attrName>style.visibility</p:attrName>
                                        </p:attrNameLst>
                                      </p:cBhvr>
                                      <p:to>
                                        <p:strVal val="visible"/>
                                      </p:to>
                                    </p:set>
                                    <p:animEffect transition="in" filter="box(in)">
                                      <p:cBhvr>
                                        <p:cTn id="17" dur="500"/>
                                        <p:tgtEl>
                                          <p:spTgt spid="1699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7"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r>
              <a:rPr lang="en-US"/>
              <a:t>Slide # </a:t>
            </a:r>
            <a:fld id="{AA56F9BD-2EAF-4B8B-899B-86D0136E61C3}" type="slidenum">
              <a:rPr lang="en-US"/>
              <a:pPr/>
              <a:t>61</a:t>
            </a:fld>
            <a:endParaRPr lang="en-US"/>
          </a:p>
        </p:txBody>
      </p:sp>
      <p:sp>
        <p:nvSpPr>
          <p:cNvPr id="172034" name="Rectangle 2"/>
          <p:cNvSpPr>
            <a:spLocks noGrp="1" noChangeArrowheads="1"/>
          </p:cNvSpPr>
          <p:nvPr>
            <p:ph type="title"/>
          </p:nvPr>
        </p:nvSpPr>
        <p:spPr/>
        <p:txBody>
          <a:bodyPr/>
          <a:lstStyle/>
          <a:p>
            <a:r>
              <a:rPr lang="en-US"/>
              <a:t>Subliminal Perception</a:t>
            </a:r>
          </a:p>
        </p:txBody>
      </p:sp>
      <p:sp>
        <p:nvSpPr>
          <p:cNvPr id="172035" name="Rectangle 3"/>
          <p:cNvSpPr>
            <a:spLocks noGrp="1" noChangeArrowheads="1"/>
          </p:cNvSpPr>
          <p:nvPr>
            <p:ph type="body" sz="half" idx="2"/>
          </p:nvPr>
        </p:nvSpPr>
        <p:spPr>
          <a:xfrm>
            <a:off x="4191000" y="1905000"/>
            <a:ext cx="4419600" cy="4114800"/>
          </a:xfrm>
        </p:spPr>
        <p:txBody>
          <a:bodyPr/>
          <a:lstStyle/>
          <a:p>
            <a:r>
              <a:rPr lang="en-US" sz="2800"/>
              <a:t>The ability to notice stimuli that affect only the unconscious mind</a:t>
            </a:r>
          </a:p>
          <a:p>
            <a:r>
              <a:rPr lang="en-US" sz="2800"/>
              <a:t>Controversy and Brian Wilson Key</a:t>
            </a:r>
          </a:p>
        </p:txBody>
      </p:sp>
      <p:pic>
        <p:nvPicPr>
          <p:cNvPr id="172038" name="Picture 6" descr="A:\mvc-007s.jpg"/>
          <p:cNvPicPr>
            <a:picLocks noGrp="1" noChangeAspect="1" noChangeArrowheads="1"/>
          </p:cNvPicPr>
          <p:nvPr>
            <p:ph type="clipArt" sz="half" idx="1"/>
          </p:nvPr>
        </p:nvPicPr>
        <p:blipFill>
          <a:blip r:embed="rId3" cstate="print"/>
          <a:srcRect/>
          <a:stretch>
            <a:fillRect/>
          </a:stretch>
        </p:blipFill>
        <p:spPr>
          <a:xfrm>
            <a:off x="1047750" y="1905000"/>
            <a:ext cx="3086100" cy="39624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75">
                                          <p:stCondLst>
                                            <p:cond delay="0"/>
                                          </p:stCondLst>
                                        </p:cTn>
                                        <p:tgtEl>
                                          <p:spTgt spid="172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1" presetClass="entr" presetSubtype="0" fill="hold" grpId="0" nodeType="clickEffect">
                                  <p:stCondLst>
                                    <p:cond delay="0"/>
                                  </p:stCondLst>
                                  <p:childTnLst>
                                    <p:set>
                                      <p:cBhvr>
                                        <p:cTn id="10" dur="75">
                                          <p:stCondLst>
                                            <p:cond delay="0"/>
                                          </p:stCondLst>
                                        </p:cTn>
                                        <p:tgtEl>
                                          <p:spTgt spid="1720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r>
              <a:rPr lang="en-US"/>
              <a:t>Slide # </a:t>
            </a:r>
            <a:fld id="{9603141A-6083-428F-9084-5BE55AF0383B}" type="slidenum">
              <a:rPr lang="en-US"/>
              <a:pPr/>
              <a:t>62</a:t>
            </a:fld>
            <a:endParaRPr lang="en-US"/>
          </a:p>
        </p:txBody>
      </p:sp>
      <p:sp>
        <p:nvSpPr>
          <p:cNvPr id="175106" name="Rectangle 2"/>
          <p:cNvSpPr>
            <a:spLocks noGrp="1" noChangeArrowheads="1"/>
          </p:cNvSpPr>
          <p:nvPr>
            <p:ph type="title"/>
          </p:nvPr>
        </p:nvSpPr>
        <p:spPr/>
        <p:txBody>
          <a:bodyPr/>
          <a:lstStyle/>
          <a:p>
            <a:r>
              <a:rPr lang="en-US"/>
              <a:t>Subliminal Perception</a:t>
            </a:r>
          </a:p>
        </p:txBody>
      </p:sp>
      <p:sp>
        <p:nvSpPr>
          <p:cNvPr id="175108" name="Rectangle 4"/>
          <p:cNvSpPr>
            <a:spLocks noGrp="1" noChangeArrowheads="1"/>
          </p:cNvSpPr>
          <p:nvPr>
            <p:ph type="body" sz="half" idx="2"/>
          </p:nvPr>
        </p:nvSpPr>
        <p:spPr/>
        <p:txBody>
          <a:bodyPr/>
          <a:lstStyle/>
          <a:p>
            <a:pPr>
              <a:lnSpc>
                <a:spcPct val="90000"/>
              </a:lnSpc>
            </a:pPr>
            <a:r>
              <a:rPr lang="en-US" sz="2800"/>
              <a:t>The ability to notice stimuli that affect only the unconscious mind</a:t>
            </a:r>
          </a:p>
          <a:p>
            <a:pPr>
              <a:lnSpc>
                <a:spcPct val="90000"/>
              </a:lnSpc>
            </a:pPr>
            <a:r>
              <a:rPr lang="en-US" sz="2800"/>
              <a:t>Controversy and Brian Wilson Key</a:t>
            </a:r>
          </a:p>
        </p:txBody>
      </p:sp>
      <p:pic>
        <p:nvPicPr>
          <p:cNvPr id="175110" name="Picture 6" descr="A:\mvc-007s.jpg"/>
          <p:cNvPicPr>
            <a:picLocks noGrp="1" noChangeAspect="1" noChangeArrowheads="1"/>
          </p:cNvPicPr>
          <p:nvPr>
            <p:ph type="clipArt" sz="half" idx="1"/>
          </p:nvPr>
        </p:nvPicPr>
        <p:blipFill>
          <a:blip r:embed="rId3" cstate="print"/>
          <a:srcRect/>
          <a:stretch>
            <a:fillRect/>
          </a:stretch>
        </p:blipFill>
        <p:spPr>
          <a:xfrm>
            <a:off x="1047750" y="1905000"/>
            <a:ext cx="3086100" cy="3962400"/>
          </a:xfrm>
          <a:noFill/>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r>
              <a:rPr lang="en-US"/>
              <a:t>Slide # </a:t>
            </a:r>
            <a:fld id="{A4CFC308-A74B-4DF4-A25B-61D83DDEF84D}" type="slidenum">
              <a:rPr lang="en-US"/>
              <a:pPr/>
              <a:t>63</a:t>
            </a:fld>
            <a:endParaRPr lang="en-US"/>
          </a:p>
        </p:txBody>
      </p:sp>
      <p:sp>
        <p:nvSpPr>
          <p:cNvPr id="177154" name="Rectangle 2"/>
          <p:cNvSpPr>
            <a:spLocks noGrp="1" noChangeArrowheads="1"/>
          </p:cNvSpPr>
          <p:nvPr>
            <p:ph type="title"/>
          </p:nvPr>
        </p:nvSpPr>
        <p:spPr/>
        <p:txBody>
          <a:bodyPr/>
          <a:lstStyle/>
          <a:p>
            <a:r>
              <a:rPr lang="en-US"/>
              <a:t>In the Eye of the Beholder</a:t>
            </a:r>
          </a:p>
        </p:txBody>
      </p:sp>
      <p:sp>
        <p:nvSpPr>
          <p:cNvPr id="177156" name="Rectangle 4"/>
          <p:cNvSpPr>
            <a:spLocks noGrp="1" noChangeArrowheads="1"/>
          </p:cNvSpPr>
          <p:nvPr>
            <p:ph type="body" sz="half" idx="2"/>
          </p:nvPr>
        </p:nvSpPr>
        <p:spPr/>
        <p:txBody>
          <a:bodyPr/>
          <a:lstStyle/>
          <a:p>
            <a:r>
              <a:rPr lang="en-US" sz="2800"/>
              <a:t>According to Key, advertisers routinely place subliminal stimuli in their ads</a:t>
            </a:r>
          </a:p>
          <a:p>
            <a:r>
              <a:rPr lang="en-US" sz="2800"/>
              <a:t>Subliminal self-help</a:t>
            </a:r>
          </a:p>
        </p:txBody>
      </p:sp>
      <p:pic>
        <p:nvPicPr>
          <p:cNvPr id="177158" name="Picture 6" descr="A:\mvc-008s.jpg"/>
          <p:cNvPicPr>
            <a:picLocks noGrp="1" noChangeAspect="1" noChangeArrowheads="1"/>
          </p:cNvPicPr>
          <p:nvPr>
            <p:ph type="clipArt" sz="half" idx="1"/>
          </p:nvPr>
        </p:nvPicPr>
        <p:blipFill>
          <a:blip r:embed="rId3" cstate="print"/>
          <a:srcRect/>
          <a:stretch>
            <a:fillRect/>
          </a:stretch>
        </p:blipFill>
        <p:spPr>
          <a:xfrm>
            <a:off x="1047750" y="1905000"/>
            <a:ext cx="3086100" cy="3962400"/>
          </a:xfrm>
          <a:noFill/>
          <a:ln/>
        </p:spPr>
      </p:pic>
      <p:sp>
        <p:nvSpPr>
          <p:cNvPr id="177159" name="Line 7"/>
          <p:cNvSpPr>
            <a:spLocks noChangeShapeType="1"/>
          </p:cNvSpPr>
          <p:nvPr/>
        </p:nvSpPr>
        <p:spPr bwMode="auto">
          <a:xfrm>
            <a:off x="2895600" y="3048000"/>
            <a:ext cx="0" cy="0"/>
          </a:xfrm>
          <a:prstGeom prst="line">
            <a:avLst/>
          </a:prstGeom>
          <a:noFill/>
          <a:ln w="12700">
            <a:solidFill>
              <a:schemeClr val="tx1"/>
            </a:solidFill>
            <a:round/>
            <a:headEnd type="none" w="sm" len="sm"/>
            <a:tailEnd type="triangle" w="sm" len="sm"/>
          </a:ln>
          <a:effectLst/>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7156">
                                            <p:txEl>
                                              <p:pRg st="0" end="0"/>
                                            </p:txEl>
                                          </p:spTgt>
                                        </p:tgtEl>
                                        <p:attrNameLst>
                                          <p:attrName>style.visibility</p:attrName>
                                        </p:attrNameLst>
                                      </p:cBhvr>
                                      <p:to>
                                        <p:strVal val="visible"/>
                                      </p:to>
                                    </p:set>
                                    <p:animEffect transition="in" filter="box(in)">
                                      <p:cBhvr>
                                        <p:cTn id="7" dur="500"/>
                                        <p:tgtEl>
                                          <p:spTgt spid="1771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7156">
                                            <p:txEl>
                                              <p:pRg st="1" end="1"/>
                                            </p:txEl>
                                          </p:spTgt>
                                        </p:tgtEl>
                                        <p:attrNameLst>
                                          <p:attrName>style.visibility</p:attrName>
                                        </p:attrNameLst>
                                      </p:cBhvr>
                                      <p:to>
                                        <p:strVal val="visible"/>
                                      </p:to>
                                    </p:set>
                                    <p:animEffect transition="in" filter="box(in)">
                                      <p:cBhvr>
                                        <p:cTn id="12" dur="500"/>
                                        <p:tgtEl>
                                          <p:spTgt spid="17715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6"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r>
              <a:rPr lang="en-US"/>
              <a:t>Slide # </a:t>
            </a:r>
            <a:fld id="{6A3E9A3A-68B9-4C0D-84B5-C871D7BDD726}" type="slidenum">
              <a:rPr lang="en-US"/>
              <a:pPr/>
              <a:t>64</a:t>
            </a:fld>
            <a:endParaRPr lang="en-US"/>
          </a:p>
        </p:txBody>
      </p:sp>
      <p:sp>
        <p:nvSpPr>
          <p:cNvPr id="183298" name="Rectangle 2"/>
          <p:cNvSpPr>
            <a:spLocks noGrp="1" noChangeArrowheads="1"/>
          </p:cNvSpPr>
          <p:nvPr>
            <p:ph type="title"/>
          </p:nvPr>
        </p:nvSpPr>
        <p:spPr/>
        <p:txBody>
          <a:bodyPr/>
          <a:lstStyle/>
          <a:p>
            <a:r>
              <a:rPr lang="en-US"/>
              <a:t>Two Types Of Stimuli</a:t>
            </a:r>
          </a:p>
        </p:txBody>
      </p:sp>
      <p:sp>
        <p:nvSpPr>
          <p:cNvPr id="183300" name="Rectangle 4"/>
          <p:cNvSpPr>
            <a:spLocks noGrp="1" noChangeArrowheads="1"/>
          </p:cNvSpPr>
          <p:nvPr>
            <p:ph type="body" sz="half" idx="2"/>
          </p:nvPr>
        </p:nvSpPr>
        <p:spPr/>
        <p:txBody>
          <a:bodyPr/>
          <a:lstStyle/>
          <a:p>
            <a:r>
              <a:rPr lang="en-US" sz="2800"/>
              <a:t>Distal</a:t>
            </a:r>
          </a:p>
          <a:p>
            <a:r>
              <a:rPr lang="en-US" sz="2800"/>
              <a:t>Proximal</a:t>
            </a:r>
          </a:p>
          <a:p>
            <a:r>
              <a:rPr lang="en-US" sz="2800"/>
              <a:t>Developing a perceptual hypothesis</a:t>
            </a:r>
          </a:p>
        </p:txBody>
      </p:sp>
      <p:pic>
        <p:nvPicPr>
          <p:cNvPr id="183303" name="Picture 7" descr="A:\mvc-012s.jpg"/>
          <p:cNvPicPr>
            <a:picLocks noGrp="1" noChangeAspect="1" noChangeArrowheads="1"/>
          </p:cNvPicPr>
          <p:nvPr>
            <p:ph type="clipArt" sz="half" idx="1"/>
          </p:nvPr>
        </p:nvPicPr>
        <p:blipFill>
          <a:blip r:embed="rId3" cstate="print"/>
          <a:srcRect/>
          <a:stretch>
            <a:fillRect/>
          </a:stretch>
        </p:blipFill>
        <p:spPr>
          <a:xfrm>
            <a:off x="1047750" y="1905000"/>
            <a:ext cx="3086100" cy="39624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3300">
                                            <p:txEl>
                                              <p:pRg st="0" end="0"/>
                                            </p:txEl>
                                          </p:spTgt>
                                        </p:tgtEl>
                                        <p:attrNameLst>
                                          <p:attrName>style.visibility</p:attrName>
                                        </p:attrNameLst>
                                      </p:cBhvr>
                                      <p:to>
                                        <p:strVal val="visible"/>
                                      </p:to>
                                    </p:set>
                                    <p:animEffect transition="in" filter="randombar(horizontal)">
                                      <p:cBhvr>
                                        <p:cTn id="7" dur="500"/>
                                        <p:tgtEl>
                                          <p:spTgt spid="1833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83300">
                                            <p:txEl>
                                              <p:pRg st="1" end="1"/>
                                            </p:txEl>
                                          </p:spTgt>
                                        </p:tgtEl>
                                        <p:attrNameLst>
                                          <p:attrName>style.visibility</p:attrName>
                                        </p:attrNameLst>
                                      </p:cBhvr>
                                      <p:to>
                                        <p:strVal val="visible"/>
                                      </p:to>
                                    </p:set>
                                    <p:animEffect transition="in" filter="randombar(horizontal)">
                                      <p:cBhvr>
                                        <p:cTn id="12" dur="500"/>
                                        <p:tgtEl>
                                          <p:spTgt spid="1833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83300">
                                            <p:txEl>
                                              <p:pRg st="2" end="2"/>
                                            </p:txEl>
                                          </p:spTgt>
                                        </p:tgtEl>
                                        <p:attrNameLst>
                                          <p:attrName>style.visibility</p:attrName>
                                        </p:attrNameLst>
                                      </p:cBhvr>
                                      <p:to>
                                        <p:strVal val="visible"/>
                                      </p:to>
                                    </p:set>
                                    <p:animEffect transition="in" filter="randombar(horizontal)">
                                      <p:cBhvr>
                                        <p:cTn id="17" dur="500"/>
                                        <p:tgtEl>
                                          <p:spTgt spid="18330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0"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r>
              <a:rPr lang="en-US"/>
              <a:t>Slide # </a:t>
            </a:r>
            <a:fld id="{7DAA1602-2281-4837-8690-80C5250E2CD1}" type="slidenum">
              <a:rPr lang="en-US"/>
              <a:pPr/>
              <a:t>65</a:t>
            </a:fld>
            <a:endParaRPr lang="en-US"/>
          </a:p>
        </p:txBody>
      </p:sp>
      <p:sp>
        <p:nvSpPr>
          <p:cNvPr id="185346" name="Rectangle 2"/>
          <p:cNvSpPr>
            <a:spLocks noGrp="1" noChangeArrowheads="1"/>
          </p:cNvSpPr>
          <p:nvPr>
            <p:ph type="title"/>
          </p:nvPr>
        </p:nvSpPr>
        <p:spPr/>
        <p:txBody>
          <a:bodyPr/>
          <a:lstStyle/>
          <a:p>
            <a:r>
              <a:rPr lang="en-US"/>
              <a:t>Depth Perception</a:t>
            </a:r>
          </a:p>
        </p:txBody>
      </p:sp>
      <p:sp>
        <p:nvSpPr>
          <p:cNvPr id="185348" name="Rectangle 4"/>
          <p:cNvSpPr>
            <a:spLocks noGrp="1" noChangeArrowheads="1"/>
          </p:cNvSpPr>
          <p:nvPr>
            <p:ph type="body" sz="half" idx="1"/>
          </p:nvPr>
        </p:nvSpPr>
        <p:spPr/>
        <p:txBody>
          <a:bodyPr/>
          <a:lstStyle/>
          <a:p>
            <a:r>
              <a:rPr lang="en-US" sz="2400"/>
              <a:t>The ability to recognize distance and three-dimensional images</a:t>
            </a:r>
          </a:p>
          <a:p>
            <a:r>
              <a:rPr lang="en-US" sz="2400"/>
              <a:t>Binocular vs. monocular cues</a:t>
            </a:r>
          </a:p>
          <a:p>
            <a:r>
              <a:rPr lang="en-US" sz="2400"/>
              <a:t>Retinal disparity and convergence</a:t>
            </a:r>
          </a:p>
        </p:txBody>
      </p:sp>
      <p:pic>
        <p:nvPicPr>
          <p:cNvPr id="185354" name="Picture 10" descr="A:\MVC-018S.JPG"/>
          <p:cNvPicPr>
            <a:picLocks noGrp="1" noChangeAspect="1" noChangeArrowheads="1"/>
          </p:cNvPicPr>
          <p:nvPr>
            <p:ph type="clipArt" sz="half" idx="2"/>
          </p:nvPr>
        </p:nvPicPr>
        <p:blipFill>
          <a:blip r:embed="rId3" cstate="print"/>
          <a:srcRect/>
          <a:stretch>
            <a:fillRect/>
          </a:stretch>
        </p:blipFill>
        <p:spPr>
          <a:xfrm>
            <a:off x="4648200" y="2509838"/>
            <a:ext cx="3810000" cy="275272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5348">
                                            <p:txEl>
                                              <p:pRg st="0" end="0"/>
                                            </p:txEl>
                                          </p:spTgt>
                                        </p:tgtEl>
                                        <p:attrNameLst>
                                          <p:attrName>style.visibility</p:attrName>
                                        </p:attrNameLst>
                                      </p:cBhvr>
                                      <p:to>
                                        <p:strVal val="visible"/>
                                      </p:to>
                                    </p:set>
                                    <p:animEffect transition="in" filter="blinds(horizontal)">
                                      <p:cBhvr>
                                        <p:cTn id="7" dur="500"/>
                                        <p:tgtEl>
                                          <p:spTgt spid="1853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5348">
                                            <p:txEl>
                                              <p:pRg st="1" end="1"/>
                                            </p:txEl>
                                          </p:spTgt>
                                        </p:tgtEl>
                                        <p:attrNameLst>
                                          <p:attrName>style.visibility</p:attrName>
                                        </p:attrNameLst>
                                      </p:cBhvr>
                                      <p:to>
                                        <p:strVal val="visible"/>
                                      </p:to>
                                    </p:set>
                                    <p:animEffect transition="in" filter="blinds(horizontal)">
                                      <p:cBhvr>
                                        <p:cTn id="12" dur="500"/>
                                        <p:tgtEl>
                                          <p:spTgt spid="1853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5348">
                                            <p:txEl>
                                              <p:pRg st="2" end="2"/>
                                            </p:txEl>
                                          </p:spTgt>
                                        </p:tgtEl>
                                        <p:attrNameLst>
                                          <p:attrName>style.visibility</p:attrName>
                                        </p:attrNameLst>
                                      </p:cBhvr>
                                      <p:to>
                                        <p:strVal val="visible"/>
                                      </p:to>
                                    </p:set>
                                    <p:animEffect transition="in" filter="blinds(horizontal)">
                                      <p:cBhvr>
                                        <p:cTn id="17" dur="500"/>
                                        <p:tgtEl>
                                          <p:spTgt spid="18534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8"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r>
              <a:rPr lang="en-US"/>
              <a:t>Slide # </a:t>
            </a:r>
            <a:fld id="{341AE640-4FF0-4EA2-A078-7D3E517CAF2D}" type="slidenum">
              <a:rPr lang="en-US"/>
              <a:pPr/>
              <a:t>66</a:t>
            </a:fld>
            <a:endParaRPr lang="en-US"/>
          </a:p>
        </p:txBody>
      </p:sp>
      <p:sp>
        <p:nvSpPr>
          <p:cNvPr id="188418" name="Rectangle 2"/>
          <p:cNvSpPr>
            <a:spLocks noGrp="1" noChangeArrowheads="1"/>
          </p:cNvSpPr>
          <p:nvPr>
            <p:ph type="title"/>
          </p:nvPr>
        </p:nvSpPr>
        <p:spPr/>
        <p:txBody>
          <a:bodyPr/>
          <a:lstStyle/>
          <a:p>
            <a:r>
              <a:rPr lang="en-US"/>
              <a:t> Monocular Cues</a:t>
            </a:r>
          </a:p>
        </p:txBody>
      </p:sp>
      <p:sp>
        <p:nvSpPr>
          <p:cNvPr id="188419" name="Rectangle 3"/>
          <p:cNvSpPr>
            <a:spLocks noGrp="1" noChangeArrowheads="1"/>
          </p:cNvSpPr>
          <p:nvPr>
            <p:ph type="body" sz="half" idx="1"/>
          </p:nvPr>
        </p:nvSpPr>
        <p:spPr/>
        <p:txBody>
          <a:bodyPr/>
          <a:lstStyle/>
          <a:p>
            <a:r>
              <a:rPr lang="en-US" sz="2400"/>
              <a:t>Depth cues about distance are based on the image one eye or the other sees</a:t>
            </a:r>
          </a:p>
          <a:p>
            <a:r>
              <a:rPr lang="en-US" sz="2400"/>
              <a:t>Six cues: interposition, height in plane, texture gradient, relative size, light and shadow, linear perspective</a:t>
            </a:r>
          </a:p>
        </p:txBody>
      </p:sp>
      <p:pic>
        <p:nvPicPr>
          <p:cNvPr id="188422" name="Picture 6" descr="A:\mvc-017s.jpg"/>
          <p:cNvPicPr>
            <a:picLocks noGrp="1" noChangeAspect="1" noChangeArrowheads="1"/>
          </p:cNvPicPr>
          <p:nvPr>
            <p:ph type="clipArt" sz="half" idx="2"/>
          </p:nvPr>
        </p:nvPicPr>
        <p:blipFill>
          <a:blip r:embed="rId3" cstate="print"/>
          <a:srcRect/>
          <a:stretch>
            <a:fillRect/>
          </a:stretch>
        </p:blipFill>
        <p:spPr>
          <a:xfrm>
            <a:off x="4648200" y="2509838"/>
            <a:ext cx="3810000" cy="275272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8419">
                                            <p:txEl>
                                              <p:pRg st="0" end="0"/>
                                            </p:txEl>
                                          </p:spTgt>
                                        </p:tgtEl>
                                        <p:attrNameLst>
                                          <p:attrName>style.visibility</p:attrName>
                                        </p:attrNameLst>
                                      </p:cBhvr>
                                      <p:to>
                                        <p:strVal val="visible"/>
                                      </p:to>
                                    </p:set>
                                    <p:animEffect transition="in" filter="checkerboard(across)">
                                      <p:cBhvr>
                                        <p:cTn id="7" dur="500"/>
                                        <p:tgtEl>
                                          <p:spTgt spid="188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8419">
                                            <p:txEl>
                                              <p:pRg st="1" end="1"/>
                                            </p:txEl>
                                          </p:spTgt>
                                        </p:tgtEl>
                                        <p:attrNameLst>
                                          <p:attrName>style.visibility</p:attrName>
                                        </p:attrNameLst>
                                      </p:cBhvr>
                                      <p:to>
                                        <p:strVal val="visible"/>
                                      </p:to>
                                    </p:set>
                                    <p:animEffect transition="in" filter="checkerboard(across)">
                                      <p:cBhvr>
                                        <p:cTn id="12" dur="500"/>
                                        <p:tgtEl>
                                          <p:spTgt spid="1884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9"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p:txBody>
          <a:bodyPr/>
          <a:lstStyle/>
          <a:p>
            <a:r>
              <a:rPr lang="en-US"/>
              <a:t>Slide # </a:t>
            </a:r>
            <a:fld id="{D496A83F-3F20-423D-A12C-99451C1E612E}" type="slidenum">
              <a:rPr lang="en-US"/>
              <a:pPr/>
              <a:t>67</a:t>
            </a:fld>
            <a:endParaRPr lang="en-US"/>
          </a:p>
        </p:txBody>
      </p:sp>
      <p:pic>
        <p:nvPicPr>
          <p:cNvPr id="190469" name="Picture 5" descr="A:\mvc-001s.jpg"/>
          <p:cNvPicPr>
            <a:picLocks noChangeAspect="1" noChangeArrowheads="1"/>
          </p:cNvPicPr>
          <p:nvPr/>
        </p:nvPicPr>
        <p:blipFill>
          <a:blip r:embed="rId3" cstate="print"/>
          <a:srcRect/>
          <a:stretch>
            <a:fillRect/>
          </a:stretch>
        </p:blipFill>
        <p:spPr bwMode="auto">
          <a:xfrm flipH="1">
            <a:off x="685800" y="609600"/>
            <a:ext cx="2209800" cy="1657350"/>
          </a:xfrm>
          <a:prstGeom prst="rect">
            <a:avLst/>
          </a:prstGeom>
          <a:noFill/>
        </p:spPr>
      </p:pic>
      <p:pic>
        <p:nvPicPr>
          <p:cNvPr id="190470" name="Picture 6" descr="A:\mvc-002s.jpg"/>
          <p:cNvPicPr>
            <a:picLocks noChangeAspect="1" noChangeArrowheads="1"/>
          </p:cNvPicPr>
          <p:nvPr/>
        </p:nvPicPr>
        <p:blipFill>
          <a:blip r:embed="rId4" cstate="print"/>
          <a:srcRect/>
          <a:stretch>
            <a:fillRect/>
          </a:stretch>
        </p:blipFill>
        <p:spPr bwMode="auto">
          <a:xfrm flipH="1">
            <a:off x="3200400" y="609600"/>
            <a:ext cx="1543050" cy="2057400"/>
          </a:xfrm>
          <a:prstGeom prst="rect">
            <a:avLst/>
          </a:prstGeom>
          <a:noFill/>
        </p:spPr>
      </p:pic>
      <p:pic>
        <p:nvPicPr>
          <p:cNvPr id="190472" name="Picture 8" descr="A:\mvc-005s.jpg"/>
          <p:cNvPicPr>
            <a:picLocks noChangeAspect="1" noChangeArrowheads="1"/>
          </p:cNvPicPr>
          <p:nvPr/>
        </p:nvPicPr>
        <p:blipFill>
          <a:blip r:embed="rId5" cstate="print"/>
          <a:srcRect/>
          <a:stretch>
            <a:fillRect/>
          </a:stretch>
        </p:blipFill>
        <p:spPr bwMode="auto">
          <a:xfrm>
            <a:off x="4876800" y="533400"/>
            <a:ext cx="1600200" cy="2133600"/>
          </a:xfrm>
          <a:prstGeom prst="rect">
            <a:avLst/>
          </a:prstGeom>
          <a:noFill/>
        </p:spPr>
      </p:pic>
      <p:pic>
        <p:nvPicPr>
          <p:cNvPr id="190475" name="Picture 11" descr="A:\mvc-009s.jpg"/>
          <p:cNvPicPr>
            <a:picLocks noChangeAspect="1" noChangeArrowheads="1"/>
          </p:cNvPicPr>
          <p:nvPr/>
        </p:nvPicPr>
        <p:blipFill>
          <a:blip r:embed="rId6" cstate="print"/>
          <a:srcRect/>
          <a:stretch>
            <a:fillRect/>
          </a:stretch>
        </p:blipFill>
        <p:spPr bwMode="auto">
          <a:xfrm>
            <a:off x="6553200" y="838200"/>
            <a:ext cx="2057400" cy="1543050"/>
          </a:xfrm>
          <a:prstGeom prst="rect">
            <a:avLst/>
          </a:prstGeom>
          <a:noFill/>
        </p:spPr>
      </p:pic>
      <p:pic>
        <p:nvPicPr>
          <p:cNvPr id="190479" name="Picture 15" descr="A:\mvc-013s.jpg"/>
          <p:cNvPicPr>
            <a:picLocks noChangeAspect="1" noChangeArrowheads="1"/>
          </p:cNvPicPr>
          <p:nvPr/>
        </p:nvPicPr>
        <p:blipFill>
          <a:blip r:embed="rId7" cstate="print"/>
          <a:srcRect/>
          <a:stretch>
            <a:fillRect/>
          </a:stretch>
        </p:blipFill>
        <p:spPr bwMode="auto">
          <a:xfrm>
            <a:off x="762000" y="2514600"/>
            <a:ext cx="1714500" cy="2286000"/>
          </a:xfrm>
          <a:prstGeom prst="rect">
            <a:avLst/>
          </a:prstGeom>
          <a:noFill/>
        </p:spPr>
      </p:pic>
      <p:pic>
        <p:nvPicPr>
          <p:cNvPr id="190481" name="Picture 17" descr="A:\mvc-015s.jpg"/>
          <p:cNvPicPr>
            <a:picLocks noChangeAspect="1" noChangeArrowheads="1"/>
          </p:cNvPicPr>
          <p:nvPr/>
        </p:nvPicPr>
        <p:blipFill>
          <a:blip r:embed="rId8" cstate="print"/>
          <a:srcRect/>
          <a:stretch>
            <a:fillRect/>
          </a:stretch>
        </p:blipFill>
        <p:spPr bwMode="auto">
          <a:xfrm>
            <a:off x="2743200" y="2895600"/>
            <a:ext cx="2000250" cy="2667000"/>
          </a:xfrm>
          <a:prstGeom prst="rect">
            <a:avLst/>
          </a:prstGeom>
          <a:noFill/>
        </p:spPr>
      </p:pic>
      <p:pic>
        <p:nvPicPr>
          <p:cNvPr id="190482" name="Picture 18" descr="A:\mvc-016s.jpg"/>
          <p:cNvPicPr>
            <a:picLocks noChangeAspect="1" noChangeArrowheads="1"/>
          </p:cNvPicPr>
          <p:nvPr/>
        </p:nvPicPr>
        <p:blipFill>
          <a:blip r:embed="rId9" cstate="print"/>
          <a:srcRect/>
          <a:stretch>
            <a:fillRect/>
          </a:stretch>
        </p:blipFill>
        <p:spPr bwMode="auto">
          <a:xfrm flipH="1">
            <a:off x="5181600" y="3048000"/>
            <a:ext cx="3124200" cy="2343150"/>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 name="Slide Number Placeholder 6"/>
          <p:cNvSpPr>
            <a:spLocks noGrp="1"/>
          </p:cNvSpPr>
          <p:nvPr>
            <p:ph type="sldNum" sz="quarter" idx="12"/>
          </p:nvPr>
        </p:nvSpPr>
        <p:spPr/>
        <p:txBody>
          <a:bodyPr/>
          <a:lstStyle/>
          <a:p>
            <a:r>
              <a:rPr lang="en-US"/>
              <a:t>Slide # </a:t>
            </a:r>
            <a:fld id="{2C8F748B-DE76-4862-A4B2-E6F02C6449E5}" type="slidenum">
              <a:rPr lang="en-US"/>
              <a:pPr/>
              <a:t>68</a:t>
            </a:fld>
            <a:endParaRPr lang="en-US"/>
          </a:p>
        </p:txBody>
      </p:sp>
      <p:sp>
        <p:nvSpPr>
          <p:cNvPr id="193538" name="Rectangle 2"/>
          <p:cNvSpPr>
            <a:spLocks noGrp="1" noChangeArrowheads="1"/>
          </p:cNvSpPr>
          <p:nvPr>
            <p:ph type="title"/>
          </p:nvPr>
        </p:nvSpPr>
        <p:spPr/>
        <p:txBody>
          <a:bodyPr/>
          <a:lstStyle/>
          <a:p>
            <a:r>
              <a:rPr lang="en-US"/>
              <a:t>Optical Illusions</a:t>
            </a:r>
          </a:p>
        </p:txBody>
      </p:sp>
      <p:sp>
        <p:nvSpPr>
          <p:cNvPr id="193539" name="Rectangle 3"/>
          <p:cNvSpPr>
            <a:spLocks noGrp="1" noChangeArrowheads="1"/>
          </p:cNvSpPr>
          <p:nvPr>
            <p:ph type="clipArt" sz="half" idx="1"/>
          </p:nvPr>
        </p:nvSpPr>
        <p:spPr/>
      </p:sp>
      <p:sp>
        <p:nvSpPr>
          <p:cNvPr id="193540" name="Rectangle 4"/>
          <p:cNvSpPr>
            <a:spLocks noGrp="1" noChangeArrowheads="1"/>
          </p:cNvSpPr>
          <p:nvPr>
            <p:ph type="body" sz="half" idx="2"/>
          </p:nvPr>
        </p:nvSpPr>
        <p:spPr/>
        <p:txBody>
          <a:bodyPr/>
          <a:lstStyle/>
          <a:p>
            <a:pPr>
              <a:lnSpc>
                <a:spcPct val="90000"/>
              </a:lnSpc>
            </a:pPr>
            <a:r>
              <a:rPr lang="en-US" sz="2400"/>
              <a:t>Perceptions based on inappropriate assumptions/discrepancy between the appearance of a visual stimulus and its physical reality</a:t>
            </a:r>
          </a:p>
          <a:p>
            <a:pPr>
              <a:lnSpc>
                <a:spcPct val="90000"/>
              </a:lnSpc>
            </a:pPr>
            <a:r>
              <a:rPr lang="en-US" sz="2400"/>
              <a:t>Muller-Lyer illusion</a:t>
            </a:r>
          </a:p>
        </p:txBody>
      </p:sp>
      <p:sp>
        <p:nvSpPr>
          <p:cNvPr id="193541" name="Line 5"/>
          <p:cNvSpPr>
            <a:spLocks noChangeShapeType="1"/>
          </p:cNvSpPr>
          <p:nvPr/>
        </p:nvSpPr>
        <p:spPr bwMode="auto">
          <a:xfrm>
            <a:off x="1447800" y="2743200"/>
            <a:ext cx="0" cy="1066800"/>
          </a:xfrm>
          <a:prstGeom prst="line">
            <a:avLst/>
          </a:prstGeom>
          <a:noFill/>
          <a:ln w="38100">
            <a:solidFill>
              <a:schemeClr val="tx1"/>
            </a:solidFill>
            <a:round/>
            <a:headEnd type="none" w="sm" len="sm"/>
            <a:tailEnd type="none" w="sm" len="sm"/>
          </a:ln>
          <a:effectLst/>
        </p:spPr>
        <p:txBody>
          <a:bodyPr wrap="none"/>
          <a:lstStyle/>
          <a:p>
            <a:endParaRPr lang="en-US"/>
          </a:p>
        </p:txBody>
      </p:sp>
      <p:sp>
        <p:nvSpPr>
          <p:cNvPr id="193542" name="Line 6"/>
          <p:cNvSpPr>
            <a:spLocks noChangeShapeType="1"/>
          </p:cNvSpPr>
          <p:nvPr/>
        </p:nvSpPr>
        <p:spPr bwMode="auto">
          <a:xfrm>
            <a:off x="3505200" y="2743200"/>
            <a:ext cx="0" cy="1143000"/>
          </a:xfrm>
          <a:prstGeom prst="line">
            <a:avLst/>
          </a:prstGeom>
          <a:noFill/>
          <a:ln w="38100">
            <a:solidFill>
              <a:schemeClr val="tx1"/>
            </a:solidFill>
            <a:round/>
            <a:headEnd type="none" w="sm" len="sm"/>
            <a:tailEnd type="none" w="sm" len="sm"/>
          </a:ln>
          <a:effectLst/>
        </p:spPr>
        <p:txBody>
          <a:bodyPr wrap="none"/>
          <a:lstStyle/>
          <a:p>
            <a:endParaRPr lang="en-US"/>
          </a:p>
        </p:txBody>
      </p:sp>
      <p:sp>
        <p:nvSpPr>
          <p:cNvPr id="193543" name="Line 7"/>
          <p:cNvSpPr>
            <a:spLocks noChangeShapeType="1"/>
          </p:cNvSpPr>
          <p:nvPr/>
        </p:nvSpPr>
        <p:spPr bwMode="auto">
          <a:xfrm flipH="1">
            <a:off x="1295400" y="2743200"/>
            <a:ext cx="152400" cy="228600"/>
          </a:xfrm>
          <a:prstGeom prst="line">
            <a:avLst/>
          </a:prstGeom>
          <a:noFill/>
          <a:ln w="38100">
            <a:solidFill>
              <a:schemeClr val="tx1"/>
            </a:solidFill>
            <a:round/>
            <a:headEnd type="none" w="sm" len="sm"/>
            <a:tailEnd type="none" w="sm" len="sm"/>
          </a:ln>
          <a:effectLst/>
        </p:spPr>
        <p:txBody>
          <a:bodyPr wrap="none"/>
          <a:lstStyle/>
          <a:p>
            <a:endParaRPr lang="en-US"/>
          </a:p>
        </p:txBody>
      </p:sp>
      <p:sp>
        <p:nvSpPr>
          <p:cNvPr id="193545" name="Line 9"/>
          <p:cNvSpPr>
            <a:spLocks noChangeShapeType="1"/>
          </p:cNvSpPr>
          <p:nvPr/>
        </p:nvSpPr>
        <p:spPr bwMode="auto">
          <a:xfrm>
            <a:off x="1447800" y="2743200"/>
            <a:ext cx="152400" cy="228600"/>
          </a:xfrm>
          <a:prstGeom prst="line">
            <a:avLst/>
          </a:prstGeom>
          <a:noFill/>
          <a:ln w="38100">
            <a:solidFill>
              <a:schemeClr val="tx1"/>
            </a:solidFill>
            <a:round/>
            <a:headEnd type="none" w="sm" len="sm"/>
            <a:tailEnd type="none" w="sm" len="sm"/>
          </a:ln>
          <a:effectLst/>
        </p:spPr>
        <p:txBody>
          <a:bodyPr wrap="none"/>
          <a:lstStyle/>
          <a:p>
            <a:endParaRPr lang="en-US"/>
          </a:p>
        </p:txBody>
      </p:sp>
      <p:sp>
        <p:nvSpPr>
          <p:cNvPr id="193546" name="Line 10"/>
          <p:cNvSpPr>
            <a:spLocks noChangeShapeType="1"/>
          </p:cNvSpPr>
          <p:nvPr/>
        </p:nvSpPr>
        <p:spPr bwMode="auto">
          <a:xfrm flipH="1" flipV="1">
            <a:off x="1295400" y="3581400"/>
            <a:ext cx="152400" cy="228600"/>
          </a:xfrm>
          <a:prstGeom prst="line">
            <a:avLst/>
          </a:prstGeom>
          <a:noFill/>
          <a:ln w="38100">
            <a:solidFill>
              <a:schemeClr val="tx1"/>
            </a:solidFill>
            <a:round/>
            <a:headEnd type="none" w="sm" len="sm"/>
            <a:tailEnd type="none" w="sm" len="sm"/>
          </a:ln>
          <a:effectLst/>
        </p:spPr>
        <p:txBody>
          <a:bodyPr wrap="none"/>
          <a:lstStyle/>
          <a:p>
            <a:endParaRPr lang="en-US"/>
          </a:p>
        </p:txBody>
      </p:sp>
      <p:sp>
        <p:nvSpPr>
          <p:cNvPr id="193548" name="Line 12"/>
          <p:cNvSpPr>
            <a:spLocks noChangeShapeType="1"/>
          </p:cNvSpPr>
          <p:nvPr/>
        </p:nvSpPr>
        <p:spPr bwMode="auto">
          <a:xfrm flipV="1">
            <a:off x="1447800" y="3581400"/>
            <a:ext cx="228600" cy="228600"/>
          </a:xfrm>
          <a:prstGeom prst="line">
            <a:avLst/>
          </a:prstGeom>
          <a:noFill/>
          <a:ln w="38100">
            <a:solidFill>
              <a:schemeClr val="tx1"/>
            </a:solidFill>
            <a:round/>
            <a:headEnd type="none" w="sm" len="sm"/>
            <a:tailEnd type="none" w="sm" len="sm"/>
          </a:ln>
          <a:effectLst/>
        </p:spPr>
        <p:txBody>
          <a:bodyPr wrap="none"/>
          <a:lstStyle/>
          <a:p>
            <a:endParaRPr lang="en-US"/>
          </a:p>
        </p:txBody>
      </p:sp>
      <p:sp>
        <p:nvSpPr>
          <p:cNvPr id="193549" name="Line 13"/>
          <p:cNvSpPr>
            <a:spLocks noChangeShapeType="1"/>
          </p:cNvSpPr>
          <p:nvPr/>
        </p:nvSpPr>
        <p:spPr bwMode="auto">
          <a:xfrm flipH="1" flipV="1">
            <a:off x="3124200" y="2438400"/>
            <a:ext cx="381000" cy="304800"/>
          </a:xfrm>
          <a:prstGeom prst="line">
            <a:avLst/>
          </a:prstGeom>
          <a:noFill/>
          <a:ln w="38100">
            <a:solidFill>
              <a:schemeClr val="tx1"/>
            </a:solidFill>
            <a:round/>
            <a:headEnd type="none" w="sm" len="sm"/>
            <a:tailEnd type="none" w="sm" len="sm"/>
          </a:ln>
          <a:effectLst/>
        </p:spPr>
        <p:txBody>
          <a:bodyPr wrap="none"/>
          <a:lstStyle/>
          <a:p>
            <a:endParaRPr lang="en-US"/>
          </a:p>
        </p:txBody>
      </p:sp>
      <p:sp>
        <p:nvSpPr>
          <p:cNvPr id="193550" name="Line 14"/>
          <p:cNvSpPr>
            <a:spLocks noChangeShapeType="1"/>
          </p:cNvSpPr>
          <p:nvPr/>
        </p:nvSpPr>
        <p:spPr bwMode="auto">
          <a:xfrm flipV="1">
            <a:off x="3505200" y="2438400"/>
            <a:ext cx="304800" cy="304800"/>
          </a:xfrm>
          <a:prstGeom prst="line">
            <a:avLst/>
          </a:prstGeom>
          <a:noFill/>
          <a:ln w="38100">
            <a:solidFill>
              <a:schemeClr val="tx1"/>
            </a:solidFill>
            <a:round/>
            <a:headEnd type="none" w="sm" len="sm"/>
            <a:tailEnd type="none" w="sm" len="sm"/>
          </a:ln>
          <a:effectLst/>
        </p:spPr>
        <p:txBody>
          <a:bodyPr wrap="none"/>
          <a:lstStyle/>
          <a:p>
            <a:endParaRPr lang="en-US"/>
          </a:p>
        </p:txBody>
      </p:sp>
      <p:sp>
        <p:nvSpPr>
          <p:cNvPr id="193551" name="Line 15"/>
          <p:cNvSpPr>
            <a:spLocks noChangeShapeType="1"/>
          </p:cNvSpPr>
          <p:nvPr/>
        </p:nvSpPr>
        <p:spPr bwMode="auto">
          <a:xfrm flipH="1">
            <a:off x="3200400" y="3810000"/>
            <a:ext cx="304800" cy="304800"/>
          </a:xfrm>
          <a:prstGeom prst="line">
            <a:avLst/>
          </a:prstGeom>
          <a:noFill/>
          <a:ln w="38100">
            <a:solidFill>
              <a:schemeClr val="tx1"/>
            </a:solidFill>
            <a:round/>
            <a:headEnd type="none" w="sm" len="sm"/>
            <a:tailEnd type="none" w="sm" len="sm"/>
          </a:ln>
          <a:effectLst/>
        </p:spPr>
        <p:txBody>
          <a:bodyPr wrap="none"/>
          <a:lstStyle/>
          <a:p>
            <a:endParaRPr lang="en-US"/>
          </a:p>
        </p:txBody>
      </p:sp>
      <p:sp>
        <p:nvSpPr>
          <p:cNvPr id="193552" name="Line 16"/>
          <p:cNvSpPr>
            <a:spLocks noChangeShapeType="1"/>
          </p:cNvSpPr>
          <p:nvPr/>
        </p:nvSpPr>
        <p:spPr bwMode="auto">
          <a:xfrm>
            <a:off x="3505200" y="3886200"/>
            <a:ext cx="304800" cy="228600"/>
          </a:xfrm>
          <a:prstGeom prst="line">
            <a:avLst/>
          </a:prstGeom>
          <a:noFill/>
          <a:ln w="38100">
            <a:solidFill>
              <a:schemeClr val="tx1"/>
            </a:solidFill>
            <a:round/>
            <a:headEnd type="none" w="sm" len="sm"/>
            <a:tailEnd type="none" w="sm" len="sm"/>
          </a:ln>
          <a:effectLst/>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3540">
                                            <p:txEl>
                                              <p:pRg st="0" end="0"/>
                                            </p:txEl>
                                          </p:spTgt>
                                        </p:tgtEl>
                                        <p:attrNameLst>
                                          <p:attrName>style.visibility</p:attrName>
                                        </p:attrNameLst>
                                      </p:cBhvr>
                                      <p:to>
                                        <p:strVal val="visible"/>
                                      </p:to>
                                    </p:set>
                                    <p:animEffect transition="in" filter="blinds(horizontal)">
                                      <p:cBhvr>
                                        <p:cTn id="7" dur="500"/>
                                        <p:tgtEl>
                                          <p:spTgt spid="1935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3540">
                                            <p:txEl>
                                              <p:pRg st="1" end="1"/>
                                            </p:txEl>
                                          </p:spTgt>
                                        </p:tgtEl>
                                        <p:attrNameLst>
                                          <p:attrName>style.visibility</p:attrName>
                                        </p:attrNameLst>
                                      </p:cBhvr>
                                      <p:to>
                                        <p:strVal val="visible"/>
                                      </p:to>
                                    </p:set>
                                    <p:animEffect transition="in" filter="blinds(horizontal)">
                                      <p:cBhvr>
                                        <p:cTn id="12" dur="500"/>
                                        <p:tgtEl>
                                          <p:spTgt spid="19354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0"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r>
              <a:rPr lang="en-US"/>
              <a:t>Slide # </a:t>
            </a:r>
            <a:fld id="{CB348878-FF3F-4447-97A5-1E6AB9D7585F}" type="slidenum">
              <a:rPr lang="en-US"/>
              <a:pPr/>
              <a:t>69</a:t>
            </a:fld>
            <a:endParaRPr lang="en-US"/>
          </a:p>
        </p:txBody>
      </p:sp>
      <p:sp>
        <p:nvSpPr>
          <p:cNvPr id="196610" name="Rectangle 2"/>
          <p:cNvSpPr>
            <a:spLocks noGrp="1" noChangeArrowheads="1"/>
          </p:cNvSpPr>
          <p:nvPr>
            <p:ph type="title"/>
          </p:nvPr>
        </p:nvSpPr>
        <p:spPr/>
        <p:txBody>
          <a:bodyPr/>
          <a:lstStyle/>
          <a:p>
            <a:r>
              <a:rPr lang="en-US"/>
              <a:t>Another Illusion</a:t>
            </a:r>
          </a:p>
        </p:txBody>
      </p:sp>
      <p:sp>
        <p:nvSpPr>
          <p:cNvPr id="196612" name="Rectangle 4"/>
          <p:cNvSpPr>
            <a:spLocks noGrp="1" noChangeArrowheads="1"/>
          </p:cNvSpPr>
          <p:nvPr>
            <p:ph type="body" sz="half" idx="2"/>
          </p:nvPr>
        </p:nvSpPr>
        <p:spPr/>
        <p:txBody>
          <a:bodyPr/>
          <a:lstStyle/>
          <a:p>
            <a:r>
              <a:rPr lang="en-US" sz="2800"/>
              <a:t>Roger Shepard (1990)</a:t>
            </a:r>
          </a:p>
          <a:p>
            <a:r>
              <a:rPr lang="en-US" sz="2800"/>
              <a:t>The Ames Room</a:t>
            </a:r>
          </a:p>
        </p:txBody>
      </p:sp>
      <p:pic>
        <p:nvPicPr>
          <p:cNvPr id="196615" name="Picture 7" descr="A:\mvc-023s.jpg"/>
          <p:cNvPicPr>
            <a:picLocks noGrp="1" noChangeAspect="1" noChangeArrowheads="1"/>
          </p:cNvPicPr>
          <p:nvPr>
            <p:ph type="clipArt" sz="half" idx="1"/>
          </p:nvPr>
        </p:nvPicPr>
        <p:blipFill>
          <a:blip r:embed="rId3" cstate="print"/>
          <a:srcRect/>
          <a:stretch>
            <a:fillRect/>
          </a:stretch>
        </p:blipFill>
        <p:spPr>
          <a:xfrm>
            <a:off x="1047750" y="1905000"/>
            <a:ext cx="3086100" cy="3962400"/>
          </a:xfrm>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r>
              <a:rPr lang="en-US"/>
              <a:t>Slide # </a:t>
            </a:r>
            <a:fld id="{57A1F608-F425-4D6B-BC62-2ABE542D46E4}" type="slidenum">
              <a:rPr lang="en-US"/>
              <a:pPr/>
              <a:t>7</a:t>
            </a:fld>
            <a:endParaRPr lang="en-US"/>
          </a:p>
        </p:txBody>
      </p:sp>
      <p:pic>
        <p:nvPicPr>
          <p:cNvPr id="32770" name="Picture 2" descr="A:\mvc-005s.jpg"/>
          <p:cNvPicPr>
            <a:picLocks noChangeAspect="1" noChangeArrowheads="1"/>
          </p:cNvPicPr>
          <p:nvPr/>
        </p:nvPicPr>
        <p:blipFill>
          <a:blip r:embed="rId3" cstate="print"/>
          <a:srcRect/>
          <a:stretch>
            <a:fillRect/>
          </a:stretch>
        </p:blipFill>
        <p:spPr bwMode="auto">
          <a:xfrm>
            <a:off x="2743200" y="685800"/>
            <a:ext cx="4114800" cy="5486400"/>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r>
              <a:rPr lang="en-US"/>
              <a:t>Slide # </a:t>
            </a:r>
            <a:fld id="{2F760BDA-649B-44AE-BF8B-DDDD648F57EE}" type="slidenum">
              <a:rPr lang="en-US"/>
              <a:pPr/>
              <a:t>70</a:t>
            </a:fld>
            <a:endParaRPr lang="en-US"/>
          </a:p>
        </p:txBody>
      </p:sp>
      <p:sp>
        <p:nvSpPr>
          <p:cNvPr id="198658" name="Rectangle 2"/>
          <p:cNvSpPr>
            <a:spLocks noGrp="1" noChangeArrowheads="1"/>
          </p:cNvSpPr>
          <p:nvPr>
            <p:ph type="title"/>
          </p:nvPr>
        </p:nvSpPr>
        <p:spPr/>
        <p:txBody>
          <a:bodyPr/>
          <a:lstStyle/>
          <a:p>
            <a:r>
              <a:rPr lang="en-US"/>
              <a:t>An Impossible Figure</a:t>
            </a:r>
          </a:p>
        </p:txBody>
      </p:sp>
      <p:sp>
        <p:nvSpPr>
          <p:cNvPr id="198660" name="Rectangle 4"/>
          <p:cNvSpPr>
            <a:spLocks noGrp="1" noChangeArrowheads="1"/>
          </p:cNvSpPr>
          <p:nvPr>
            <p:ph type="body" sz="half" idx="2"/>
          </p:nvPr>
        </p:nvSpPr>
        <p:spPr/>
        <p:txBody>
          <a:bodyPr/>
          <a:lstStyle/>
          <a:p>
            <a:r>
              <a:rPr lang="en-US" sz="2400"/>
              <a:t>Objects that can be represented in two-dimensional pictures may not be able to exist in three-dimensional space</a:t>
            </a:r>
          </a:p>
          <a:p>
            <a:r>
              <a:rPr lang="en-US" sz="2400"/>
              <a:t>Bottom-up processing</a:t>
            </a:r>
          </a:p>
        </p:txBody>
      </p:sp>
      <p:pic>
        <p:nvPicPr>
          <p:cNvPr id="8" name="ClipArt Placeholder 7" descr="trident.gif"/>
          <p:cNvPicPr>
            <a:picLocks noGrp="1" noChangeAspect="1"/>
          </p:cNvPicPr>
          <p:nvPr>
            <p:ph type="clipArt" sz="half" idx="1"/>
          </p:nvPr>
        </p:nvPicPr>
        <p:blipFill>
          <a:blip r:embed="rId3" cstate="print"/>
          <a:stretch>
            <a:fillRect/>
          </a:stretch>
        </p:blipFill>
        <p:spPr>
          <a:xfrm>
            <a:off x="533400" y="1752600"/>
            <a:ext cx="3962400" cy="433653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8660">
                                            <p:txEl>
                                              <p:pRg st="0" end="0"/>
                                            </p:txEl>
                                          </p:spTgt>
                                        </p:tgtEl>
                                        <p:attrNameLst>
                                          <p:attrName>style.visibility</p:attrName>
                                        </p:attrNameLst>
                                      </p:cBhvr>
                                      <p:to>
                                        <p:strVal val="visible"/>
                                      </p:to>
                                    </p:set>
                                    <p:animEffect transition="in" filter="blinds(horizontal)">
                                      <p:cBhvr>
                                        <p:cTn id="7" dur="500"/>
                                        <p:tgtEl>
                                          <p:spTgt spid="1986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8660">
                                            <p:txEl>
                                              <p:pRg st="1" end="1"/>
                                            </p:txEl>
                                          </p:spTgt>
                                        </p:tgtEl>
                                        <p:attrNameLst>
                                          <p:attrName>style.visibility</p:attrName>
                                        </p:attrNameLst>
                                      </p:cBhvr>
                                      <p:to>
                                        <p:strVal val="visible"/>
                                      </p:to>
                                    </p:set>
                                    <p:animEffect transition="in" filter="blinds(horizontal)">
                                      <p:cBhvr>
                                        <p:cTn id="12" dur="500"/>
                                        <p:tgtEl>
                                          <p:spTgt spid="19866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0" grpId="0" build="p"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r>
              <a:rPr lang="en-US"/>
              <a:t>Slide # </a:t>
            </a:r>
            <a:fld id="{C786FFC6-9561-4066-993C-E9D17A764B65}" type="slidenum">
              <a:rPr lang="en-US"/>
              <a:pPr/>
              <a:t>71</a:t>
            </a:fld>
            <a:endParaRPr lang="en-US"/>
          </a:p>
        </p:txBody>
      </p:sp>
      <p:sp>
        <p:nvSpPr>
          <p:cNvPr id="200706" name="Rectangle 2"/>
          <p:cNvSpPr>
            <a:spLocks noGrp="1" noChangeArrowheads="1"/>
          </p:cNvSpPr>
          <p:nvPr>
            <p:ph type="title"/>
          </p:nvPr>
        </p:nvSpPr>
        <p:spPr/>
        <p:txBody>
          <a:bodyPr/>
          <a:lstStyle/>
          <a:p>
            <a:r>
              <a:rPr lang="en-US"/>
              <a:t>Perceptual Set</a:t>
            </a:r>
          </a:p>
        </p:txBody>
      </p:sp>
      <p:pic>
        <p:nvPicPr>
          <p:cNvPr id="200709" name="Picture 5" descr="A:\mvc-001s.jpg"/>
          <p:cNvPicPr>
            <a:picLocks noChangeAspect="1" noChangeArrowheads="1"/>
          </p:cNvPicPr>
          <p:nvPr/>
        </p:nvPicPr>
        <p:blipFill>
          <a:blip r:embed="rId3" cstate="print"/>
          <a:srcRect/>
          <a:stretch>
            <a:fillRect/>
          </a:stretch>
        </p:blipFill>
        <p:spPr bwMode="auto">
          <a:xfrm>
            <a:off x="1447800" y="1676400"/>
            <a:ext cx="6096000" cy="4572000"/>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r>
              <a:rPr lang="en-US"/>
              <a:t>Slide # </a:t>
            </a:r>
            <a:fld id="{5D7E4826-934B-4FE3-853F-8C1F3025A3BE}" type="slidenum">
              <a:rPr lang="en-US"/>
              <a:pPr/>
              <a:t>72</a:t>
            </a:fld>
            <a:endParaRPr lang="en-US"/>
          </a:p>
        </p:txBody>
      </p:sp>
      <p:sp>
        <p:nvSpPr>
          <p:cNvPr id="203778" name="Rectangle 2"/>
          <p:cNvSpPr>
            <a:spLocks noGrp="1" noChangeArrowheads="1"/>
          </p:cNvSpPr>
          <p:nvPr>
            <p:ph type="title"/>
          </p:nvPr>
        </p:nvSpPr>
        <p:spPr/>
        <p:txBody>
          <a:bodyPr/>
          <a:lstStyle/>
          <a:p>
            <a:r>
              <a:rPr lang="en-US"/>
              <a:t>Two Modes of Processing</a:t>
            </a:r>
          </a:p>
        </p:txBody>
      </p:sp>
      <p:sp>
        <p:nvSpPr>
          <p:cNvPr id="203779" name="Rectangle 3"/>
          <p:cNvSpPr>
            <a:spLocks noGrp="1" noChangeArrowheads="1"/>
          </p:cNvSpPr>
          <p:nvPr>
            <p:ph type="body" sz="half" idx="1"/>
          </p:nvPr>
        </p:nvSpPr>
        <p:spPr/>
        <p:txBody>
          <a:bodyPr/>
          <a:lstStyle/>
          <a:p>
            <a:r>
              <a:rPr lang="en-US" sz="2800" dirty="0" smtClean="0"/>
              <a:t>Bottom-up</a:t>
            </a:r>
            <a:endParaRPr lang="en-US" sz="2800" dirty="0"/>
          </a:p>
          <a:p>
            <a:r>
              <a:rPr lang="en-US" sz="2800" dirty="0"/>
              <a:t>Top-down</a:t>
            </a:r>
          </a:p>
        </p:txBody>
      </p:sp>
      <p:pic>
        <p:nvPicPr>
          <p:cNvPr id="203782" name="Picture 6" descr="A:\mvc-008s.jpg"/>
          <p:cNvPicPr>
            <a:picLocks noGrp="1" noChangeAspect="1" noChangeArrowheads="1"/>
          </p:cNvPicPr>
          <p:nvPr>
            <p:ph type="clipArt" sz="half" idx="2"/>
          </p:nvPr>
        </p:nvPicPr>
        <p:blipFill>
          <a:blip r:embed="rId3" cstate="print"/>
          <a:srcRect/>
          <a:stretch>
            <a:fillRect/>
          </a:stretch>
        </p:blipFill>
        <p:spPr>
          <a:xfrm>
            <a:off x="5010150" y="1905000"/>
            <a:ext cx="3086100" cy="39624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3779">
                                            <p:txEl>
                                              <p:pRg st="0" end="0"/>
                                            </p:txEl>
                                          </p:spTgt>
                                        </p:tgtEl>
                                        <p:attrNameLst>
                                          <p:attrName>style.visibility</p:attrName>
                                        </p:attrNameLst>
                                      </p:cBhvr>
                                      <p:to>
                                        <p:strVal val="visible"/>
                                      </p:to>
                                    </p:set>
                                    <p:animEffect transition="in" filter="blinds(horizontal)">
                                      <p:cBhvr>
                                        <p:cTn id="7" dur="500"/>
                                        <p:tgtEl>
                                          <p:spTgt spid="2037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3779">
                                            <p:txEl>
                                              <p:pRg st="1" end="1"/>
                                            </p:txEl>
                                          </p:spTgt>
                                        </p:tgtEl>
                                        <p:attrNameLst>
                                          <p:attrName>style.visibility</p:attrName>
                                        </p:attrNameLst>
                                      </p:cBhvr>
                                      <p:to>
                                        <p:strVal val="visible"/>
                                      </p:to>
                                    </p:set>
                                    <p:animEffect transition="in" filter="blinds(horizontal)">
                                      <p:cBhvr>
                                        <p:cTn id="12" dur="500"/>
                                        <p:tgtEl>
                                          <p:spTgt spid="2037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build="p"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r>
              <a:rPr lang="en-US"/>
              <a:t>Slide # </a:t>
            </a:r>
            <a:fld id="{71CBD0FF-E6E1-4DDE-B3A6-BD2D0382259F}" type="slidenum">
              <a:rPr lang="en-US"/>
              <a:pPr/>
              <a:t>73</a:t>
            </a:fld>
            <a:endParaRPr lang="en-US"/>
          </a:p>
        </p:txBody>
      </p:sp>
      <p:sp>
        <p:nvSpPr>
          <p:cNvPr id="206850" name="Rectangle 2"/>
          <p:cNvSpPr>
            <a:spLocks noGrp="1" noChangeArrowheads="1"/>
          </p:cNvSpPr>
          <p:nvPr>
            <p:ph type="title"/>
          </p:nvPr>
        </p:nvSpPr>
        <p:spPr/>
        <p:txBody>
          <a:bodyPr/>
          <a:lstStyle/>
          <a:p>
            <a:r>
              <a:rPr lang="en-US"/>
              <a:t>Extrasensory Perception (ESP)</a:t>
            </a:r>
          </a:p>
        </p:txBody>
      </p:sp>
      <p:sp>
        <p:nvSpPr>
          <p:cNvPr id="206851" name="Rectangle 3"/>
          <p:cNvSpPr>
            <a:spLocks noGrp="1" noChangeArrowheads="1"/>
          </p:cNvSpPr>
          <p:nvPr>
            <p:ph type="body" idx="1"/>
          </p:nvPr>
        </p:nvSpPr>
        <p:spPr/>
        <p:txBody>
          <a:bodyPr/>
          <a:lstStyle/>
          <a:p>
            <a:r>
              <a:rPr lang="en-US"/>
              <a:t>The ability to gain information by some means other than the normal senses</a:t>
            </a:r>
          </a:p>
          <a:p>
            <a:r>
              <a:rPr lang="en-US"/>
              <a:t>Paranormal phenomena and parapsychology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6851">
                                            <p:txEl>
                                              <p:pRg st="0" end="0"/>
                                            </p:txEl>
                                          </p:spTgt>
                                        </p:tgtEl>
                                        <p:attrNameLst>
                                          <p:attrName>style.visibility</p:attrName>
                                        </p:attrNameLst>
                                      </p:cBhvr>
                                      <p:to>
                                        <p:strVal val="visible"/>
                                      </p:to>
                                    </p:set>
                                    <p:animEffect transition="in" filter="blinds(horizontal)">
                                      <p:cBhvr>
                                        <p:cTn id="7" dur="500"/>
                                        <p:tgtEl>
                                          <p:spTgt spid="2068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6851">
                                            <p:txEl>
                                              <p:pRg st="1" end="1"/>
                                            </p:txEl>
                                          </p:spTgt>
                                        </p:tgtEl>
                                        <p:attrNameLst>
                                          <p:attrName>style.visibility</p:attrName>
                                        </p:attrNameLst>
                                      </p:cBhvr>
                                      <p:to>
                                        <p:strVal val="visible"/>
                                      </p:to>
                                    </p:set>
                                    <p:animEffect transition="in" filter="blinds(horizontal)">
                                      <p:cBhvr>
                                        <p:cTn id="12" dur="500"/>
                                        <p:tgtEl>
                                          <p:spTgt spid="2068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build="p"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r>
              <a:rPr lang="en-US"/>
              <a:t>Slide # </a:t>
            </a:r>
            <a:fld id="{960904A8-E966-4057-B88F-727D31A83CF1}" type="slidenum">
              <a:rPr lang="en-US"/>
              <a:pPr/>
              <a:t>74</a:t>
            </a:fld>
            <a:endParaRPr lang="en-US"/>
          </a:p>
        </p:txBody>
      </p:sp>
      <p:sp>
        <p:nvSpPr>
          <p:cNvPr id="209922" name="Rectangle 2"/>
          <p:cNvSpPr>
            <a:spLocks noGrp="1" noChangeArrowheads="1"/>
          </p:cNvSpPr>
          <p:nvPr>
            <p:ph type="title"/>
          </p:nvPr>
        </p:nvSpPr>
        <p:spPr/>
        <p:txBody>
          <a:bodyPr/>
          <a:lstStyle/>
          <a:p>
            <a:r>
              <a:rPr lang="en-US"/>
              <a:t>The “Sixth Sense”</a:t>
            </a:r>
          </a:p>
        </p:txBody>
      </p:sp>
      <p:sp>
        <p:nvSpPr>
          <p:cNvPr id="209923" name="Rectangle 3"/>
          <p:cNvSpPr>
            <a:spLocks noGrp="1" noChangeArrowheads="1"/>
          </p:cNvSpPr>
          <p:nvPr>
            <p:ph type="body" idx="1"/>
          </p:nvPr>
        </p:nvSpPr>
        <p:spPr/>
        <p:txBody>
          <a:bodyPr/>
          <a:lstStyle/>
          <a:p>
            <a:r>
              <a:rPr lang="en-US"/>
              <a:t>The major focus includes the following: Telepathy, clairvoyance, precognition, and psychokinesis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r>
              <a:rPr lang="en-US"/>
              <a:t>Slide # </a:t>
            </a:r>
            <a:fld id="{12780D16-DECD-40E8-BFAF-5BBD35428214}" type="slidenum">
              <a:rPr lang="en-US"/>
              <a:pPr/>
              <a:t>75</a:t>
            </a:fld>
            <a:endParaRPr lang="en-US"/>
          </a:p>
        </p:txBody>
      </p:sp>
      <p:sp>
        <p:nvSpPr>
          <p:cNvPr id="210946" name="Rectangle 2"/>
          <p:cNvSpPr>
            <a:spLocks noGrp="1" noChangeArrowheads="1"/>
          </p:cNvSpPr>
          <p:nvPr>
            <p:ph type="title"/>
          </p:nvPr>
        </p:nvSpPr>
        <p:spPr/>
        <p:txBody>
          <a:bodyPr/>
          <a:lstStyle/>
          <a:p>
            <a:r>
              <a:rPr lang="en-US"/>
              <a:t>Telepathy</a:t>
            </a:r>
          </a:p>
        </p:txBody>
      </p:sp>
      <p:sp>
        <p:nvSpPr>
          <p:cNvPr id="210947" name="Rectangle 3"/>
          <p:cNvSpPr>
            <a:spLocks noGrp="1" noChangeArrowheads="1"/>
          </p:cNvSpPr>
          <p:nvPr>
            <p:ph type="body" idx="1"/>
          </p:nvPr>
        </p:nvSpPr>
        <p:spPr/>
        <p:txBody>
          <a:bodyPr/>
          <a:lstStyle/>
          <a:p>
            <a:r>
              <a:rPr lang="en-US"/>
              <a:t>Communication of thoughts from one mind to another that occurs without the use of our known senses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0947">
                                            <p:txEl>
                                              <p:pRg st="0" end="0"/>
                                            </p:txEl>
                                          </p:spTgt>
                                        </p:tgtEl>
                                        <p:attrNameLst>
                                          <p:attrName>style.visibility</p:attrName>
                                        </p:attrNameLst>
                                      </p:cBhvr>
                                      <p:to>
                                        <p:strVal val="visible"/>
                                      </p:to>
                                    </p:set>
                                    <p:animEffect transition="in" filter="blinds(horizontal)">
                                      <p:cBhvr>
                                        <p:cTn id="7" dur="500"/>
                                        <p:tgtEl>
                                          <p:spTgt spid="2109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7" grpId="0" build="p"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r>
              <a:rPr lang="en-US"/>
              <a:t>Slide # </a:t>
            </a:r>
            <a:fld id="{05BC4F0B-BB4A-430B-82F7-E1ECA49B8495}" type="slidenum">
              <a:rPr lang="en-US"/>
              <a:pPr/>
              <a:t>76</a:t>
            </a:fld>
            <a:endParaRPr lang="en-US"/>
          </a:p>
        </p:txBody>
      </p:sp>
      <p:sp>
        <p:nvSpPr>
          <p:cNvPr id="212994" name="Rectangle 2"/>
          <p:cNvSpPr>
            <a:spLocks noGrp="1" noChangeArrowheads="1"/>
          </p:cNvSpPr>
          <p:nvPr>
            <p:ph type="title"/>
          </p:nvPr>
        </p:nvSpPr>
        <p:spPr/>
        <p:txBody>
          <a:bodyPr/>
          <a:lstStyle/>
          <a:p>
            <a:r>
              <a:rPr lang="en-US"/>
              <a:t>Clairvoyance</a:t>
            </a:r>
          </a:p>
        </p:txBody>
      </p:sp>
      <p:sp>
        <p:nvSpPr>
          <p:cNvPr id="212995" name="Rectangle 3"/>
          <p:cNvSpPr>
            <a:spLocks noGrp="1" noChangeArrowheads="1"/>
          </p:cNvSpPr>
          <p:nvPr>
            <p:ph type="body" idx="1"/>
          </p:nvPr>
        </p:nvSpPr>
        <p:spPr/>
        <p:txBody>
          <a:bodyPr/>
          <a:lstStyle/>
          <a:p>
            <a:r>
              <a:rPr lang="en-US"/>
              <a:t>The ability to perceive objects and events without using the senses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r>
              <a:rPr lang="en-US"/>
              <a:t>Slide # </a:t>
            </a:r>
            <a:fld id="{A3E61379-0148-4A39-B2CB-917A476A6274}" type="slidenum">
              <a:rPr lang="en-US"/>
              <a:pPr/>
              <a:t>77</a:t>
            </a:fld>
            <a:endParaRPr lang="en-US"/>
          </a:p>
        </p:txBody>
      </p:sp>
      <p:sp>
        <p:nvSpPr>
          <p:cNvPr id="215042" name="Rectangle 2"/>
          <p:cNvSpPr>
            <a:spLocks noGrp="1" noChangeArrowheads="1"/>
          </p:cNvSpPr>
          <p:nvPr>
            <p:ph type="title"/>
          </p:nvPr>
        </p:nvSpPr>
        <p:spPr/>
        <p:txBody>
          <a:bodyPr/>
          <a:lstStyle/>
          <a:p>
            <a:r>
              <a:rPr lang="en-US"/>
              <a:t>Precognition and Psychokinesis</a:t>
            </a:r>
          </a:p>
        </p:txBody>
      </p:sp>
      <p:sp>
        <p:nvSpPr>
          <p:cNvPr id="215043" name="Rectangle 3"/>
          <p:cNvSpPr>
            <a:spLocks noGrp="1" noChangeArrowheads="1"/>
          </p:cNvSpPr>
          <p:nvPr>
            <p:ph type="body" idx="1"/>
          </p:nvPr>
        </p:nvSpPr>
        <p:spPr/>
        <p:txBody>
          <a:bodyPr/>
          <a:lstStyle/>
          <a:p>
            <a:r>
              <a:rPr lang="en-US"/>
              <a:t>Precognition: the ability to foretell the future </a:t>
            </a:r>
          </a:p>
          <a:p>
            <a:r>
              <a:rPr lang="en-US"/>
              <a:t>Psychokinesis: the ability to move objects through mental effort alone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043">
                                            <p:txEl>
                                              <p:pRg st="0" end="0"/>
                                            </p:txEl>
                                          </p:spTgt>
                                        </p:tgtEl>
                                        <p:attrNameLst>
                                          <p:attrName>style.visibility</p:attrName>
                                        </p:attrNameLst>
                                      </p:cBhvr>
                                      <p:to>
                                        <p:strVal val="visible"/>
                                      </p:to>
                                    </p:set>
                                    <p:animEffect transition="in" filter="blinds(horizontal)">
                                      <p:cBhvr>
                                        <p:cTn id="7" dur="500"/>
                                        <p:tgtEl>
                                          <p:spTgt spid="2150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5043">
                                            <p:txEl>
                                              <p:pRg st="1" end="1"/>
                                            </p:txEl>
                                          </p:spTgt>
                                        </p:tgtEl>
                                        <p:attrNameLst>
                                          <p:attrName>style.visibility</p:attrName>
                                        </p:attrNameLst>
                                      </p:cBhvr>
                                      <p:to>
                                        <p:strVal val="visible"/>
                                      </p:to>
                                    </p:set>
                                    <p:animEffect transition="in" filter="blinds(horizontal)">
                                      <p:cBhvr>
                                        <p:cTn id="12" dur="500"/>
                                        <p:tgtEl>
                                          <p:spTgt spid="2150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3" grpId="0" build="p"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r>
              <a:rPr lang="en-US"/>
              <a:t>Slide # </a:t>
            </a:r>
            <a:fld id="{782883D5-2939-4362-9EA3-315E164CE4D8}" type="slidenum">
              <a:rPr lang="en-US"/>
              <a:pPr/>
              <a:t>78</a:t>
            </a:fld>
            <a:endParaRPr lang="en-US"/>
          </a:p>
        </p:txBody>
      </p:sp>
      <p:sp>
        <p:nvSpPr>
          <p:cNvPr id="217090" name="Rectangle 2"/>
          <p:cNvSpPr>
            <a:spLocks noGrp="1" noChangeArrowheads="1"/>
          </p:cNvSpPr>
          <p:nvPr>
            <p:ph type="title"/>
          </p:nvPr>
        </p:nvSpPr>
        <p:spPr/>
        <p:txBody>
          <a:bodyPr/>
          <a:lstStyle/>
          <a:p>
            <a:r>
              <a:rPr lang="en-US"/>
              <a:t>Theories of Perception:</a:t>
            </a:r>
            <a:br>
              <a:rPr lang="en-US"/>
            </a:br>
            <a:r>
              <a:rPr lang="en-US"/>
              <a:t>Practical Applications</a:t>
            </a:r>
          </a:p>
        </p:txBody>
      </p:sp>
      <p:sp>
        <p:nvSpPr>
          <p:cNvPr id="217091" name="Rectangle 3"/>
          <p:cNvSpPr>
            <a:spLocks noGrp="1" noChangeArrowheads="1"/>
          </p:cNvSpPr>
          <p:nvPr>
            <p:ph type="body" idx="1"/>
          </p:nvPr>
        </p:nvSpPr>
        <p:spPr/>
        <p:txBody>
          <a:bodyPr/>
          <a:lstStyle/>
          <a:p>
            <a:r>
              <a:rPr lang="en-US"/>
              <a:t>Aviation psychology</a:t>
            </a:r>
          </a:p>
          <a:p>
            <a:r>
              <a:rPr lang="en-US"/>
              <a:t>Human-computer interaction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r>
              <a:rPr lang="en-US"/>
              <a:t>Slide # </a:t>
            </a:r>
            <a:fld id="{BB989173-2EAA-4DA2-A56A-D9C29D5F66A6}" type="slidenum">
              <a:rPr lang="en-US"/>
              <a:pPr/>
              <a:t>8</a:t>
            </a:fld>
            <a:endParaRPr lang="en-US"/>
          </a:p>
        </p:txBody>
      </p:sp>
      <p:pic>
        <p:nvPicPr>
          <p:cNvPr id="33794" name="Picture 2" descr="A:\MVC-007S.JPG"/>
          <p:cNvPicPr>
            <a:picLocks noChangeAspect="1" noChangeArrowheads="1"/>
          </p:cNvPicPr>
          <p:nvPr/>
        </p:nvPicPr>
        <p:blipFill>
          <a:blip r:embed="rId3" cstate="print"/>
          <a:srcRect/>
          <a:stretch>
            <a:fillRect/>
          </a:stretch>
        </p:blipFill>
        <p:spPr bwMode="auto">
          <a:xfrm>
            <a:off x="914400" y="685800"/>
            <a:ext cx="7315200" cy="54864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r>
              <a:rPr lang="en-US"/>
              <a:t>Slide # </a:t>
            </a:r>
            <a:fld id="{84C7B6C5-D9B8-42A5-8F2E-4486760BD7BB}" type="slidenum">
              <a:rPr lang="en-US"/>
              <a:pPr/>
              <a:t>9</a:t>
            </a:fld>
            <a:endParaRPr lang="en-US"/>
          </a:p>
        </p:txBody>
      </p:sp>
      <p:pic>
        <p:nvPicPr>
          <p:cNvPr id="34818" name="Picture 2" descr="A:\mvc-009s.jpg"/>
          <p:cNvPicPr>
            <a:picLocks noChangeAspect="1" noChangeArrowheads="1"/>
          </p:cNvPicPr>
          <p:nvPr/>
        </p:nvPicPr>
        <p:blipFill>
          <a:blip r:embed="rId3" cstate="print"/>
          <a:srcRect/>
          <a:stretch>
            <a:fillRect/>
          </a:stretch>
        </p:blipFill>
        <p:spPr bwMode="auto">
          <a:xfrm>
            <a:off x="2514600" y="533400"/>
            <a:ext cx="4343400" cy="57912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evel">
  <a:themeElements>
    <a:clrScheme name="Bevel 1">
      <a:dk1>
        <a:srgbClr val="008080"/>
      </a:dk1>
      <a:lt1>
        <a:srgbClr val="DDDDDD"/>
      </a:lt1>
      <a:dk2>
        <a:srgbClr val="000000"/>
      </a:dk2>
      <a:lt2>
        <a:srgbClr val="FFFFFF"/>
      </a:lt2>
      <a:accent1>
        <a:srgbClr val="0099CC"/>
      </a:accent1>
      <a:accent2>
        <a:srgbClr val="9999FF"/>
      </a:accent2>
      <a:accent3>
        <a:srgbClr val="AAAAAA"/>
      </a:accent3>
      <a:accent4>
        <a:srgbClr val="BDBDBD"/>
      </a:accent4>
      <a:accent5>
        <a:srgbClr val="AACAE2"/>
      </a:accent5>
      <a:accent6>
        <a:srgbClr val="8A8AE7"/>
      </a:accent6>
      <a:hlink>
        <a:srgbClr val="00CCCC"/>
      </a:hlink>
      <a:folHlink>
        <a:srgbClr val="00FFCC"/>
      </a:folHlink>
    </a:clrScheme>
    <a:fontScheme name="Beve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evel 1">
        <a:dk1>
          <a:srgbClr val="008080"/>
        </a:dk1>
        <a:lt1>
          <a:srgbClr val="DDDDDD"/>
        </a:lt1>
        <a:dk2>
          <a:srgbClr val="000000"/>
        </a:dk2>
        <a:lt2>
          <a:srgbClr val="FFFFFF"/>
        </a:lt2>
        <a:accent1>
          <a:srgbClr val="0099CC"/>
        </a:accent1>
        <a:accent2>
          <a:srgbClr val="9999FF"/>
        </a:accent2>
        <a:accent3>
          <a:srgbClr val="AAAAAA"/>
        </a:accent3>
        <a:accent4>
          <a:srgbClr val="BDBDBD"/>
        </a:accent4>
        <a:accent5>
          <a:srgbClr val="AACAE2"/>
        </a:accent5>
        <a:accent6>
          <a:srgbClr val="8A8AE7"/>
        </a:accent6>
        <a:hlink>
          <a:srgbClr val="00CCCC"/>
        </a:hlink>
        <a:folHlink>
          <a:srgbClr val="00FFCC"/>
        </a:folHlink>
      </a:clrScheme>
      <a:clrMap bg1="dk2" tx1="lt1" bg2="dk1" tx2="lt2" accent1="accent1" accent2="accent2" accent3="accent3" accent4="accent4" accent5="accent5" accent6="accent6" hlink="hlink" folHlink="folHlink"/>
    </a:extraClrScheme>
    <a:extraClrScheme>
      <a:clrScheme name="Bevel 2">
        <a:dk1>
          <a:srgbClr val="000000"/>
        </a:dk1>
        <a:lt1>
          <a:srgbClr val="FFFFFF"/>
        </a:lt1>
        <a:dk2>
          <a:srgbClr val="000080"/>
        </a:dk2>
        <a:lt2>
          <a:srgbClr val="3366CC"/>
        </a:lt2>
        <a:accent1>
          <a:srgbClr val="9999FF"/>
        </a:accent1>
        <a:accent2>
          <a:srgbClr val="7F00FF"/>
        </a:accent2>
        <a:accent3>
          <a:srgbClr val="FFFFFF"/>
        </a:accent3>
        <a:accent4>
          <a:srgbClr val="000000"/>
        </a:accent4>
        <a:accent5>
          <a:srgbClr val="CACAFF"/>
        </a:accent5>
        <a:accent6>
          <a:srgbClr val="7200E7"/>
        </a:accent6>
        <a:hlink>
          <a:srgbClr val="0099FF"/>
        </a:hlink>
        <a:folHlink>
          <a:srgbClr val="CCECFF"/>
        </a:folHlink>
      </a:clrScheme>
      <a:clrMap bg1="lt1" tx1="dk1" bg2="lt2" tx2="dk2" accent1="accent1" accent2="accent2" accent3="accent3" accent4="accent4" accent5="accent5" accent6="accent6" hlink="hlink" folHlink="folHlink"/>
    </a:extraClrScheme>
    <a:extraClrScheme>
      <a:clrScheme name="Bevel 3">
        <a:dk1>
          <a:srgbClr val="000000"/>
        </a:dk1>
        <a:lt1>
          <a:srgbClr val="FFFFFF"/>
        </a:lt1>
        <a:dk2>
          <a:srgbClr val="000000"/>
        </a:dk2>
        <a:lt2>
          <a:srgbClr val="777777"/>
        </a:lt2>
        <a:accent1>
          <a:srgbClr val="CBCBCB"/>
        </a:accent1>
        <a:accent2>
          <a:srgbClr val="DDDDDD"/>
        </a:accent2>
        <a:accent3>
          <a:srgbClr val="FFFFFF"/>
        </a:accent3>
        <a:accent4>
          <a:srgbClr val="000000"/>
        </a:accent4>
        <a:accent5>
          <a:srgbClr val="E2E2E2"/>
        </a:accent5>
        <a:accent6>
          <a:srgbClr val="C8C8C8"/>
        </a:accent6>
        <a:hlink>
          <a:srgbClr val="B2B2B2"/>
        </a:hlink>
        <a:folHlink>
          <a:srgbClr val="969696"/>
        </a:folHlink>
      </a:clrScheme>
      <a:clrMap bg1="lt1" tx1="dk1" bg2="lt2" tx2="dk2" accent1="accent1" accent2="accent2" accent3="accent3" accent4="accent4" accent5="accent5" accent6="accent6" hlink="hlink" folHlink="folHlink"/>
    </a:extraClrScheme>
    <a:extraClrScheme>
      <a:clrScheme name="Bevel 4">
        <a:dk1>
          <a:srgbClr val="003399"/>
        </a:dk1>
        <a:lt1>
          <a:srgbClr val="DDDDDD"/>
        </a:lt1>
        <a:dk2>
          <a:srgbClr val="000000"/>
        </a:dk2>
        <a:lt2>
          <a:srgbClr val="FFFFFF"/>
        </a:lt2>
        <a:accent1>
          <a:srgbClr val="CC00FF"/>
        </a:accent1>
        <a:accent2>
          <a:srgbClr val="00CCCC"/>
        </a:accent2>
        <a:accent3>
          <a:srgbClr val="AAAAAA"/>
        </a:accent3>
        <a:accent4>
          <a:srgbClr val="BDBDBD"/>
        </a:accent4>
        <a:accent5>
          <a:srgbClr val="E2AAFF"/>
        </a:accent5>
        <a:accent6>
          <a:srgbClr val="00B9B9"/>
        </a:accent6>
        <a:hlink>
          <a:srgbClr val="0000FF"/>
        </a:hlink>
        <a:folHlink>
          <a:srgbClr val="6699FF"/>
        </a:folHlink>
      </a:clrScheme>
      <a:clrMap bg1="dk2" tx1="lt1" bg2="dk1" tx2="lt2" accent1="accent1" accent2="accent2" accent3="accent3" accent4="accent4" accent5="accent5" accent6="accent6" hlink="hlink" folHlink="folHlink"/>
    </a:extraClrScheme>
    <a:extraClrScheme>
      <a:clrScheme name="Bevel 5">
        <a:dk1>
          <a:srgbClr val="660033"/>
        </a:dk1>
        <a:lt1>
          <a:srgbClr val="DDDDDD"/>
        </a:lt1>
        <a:dk2>
          <a:srgbClr val="000000"/>
        </a:dk2>
        <a:lt2>
          <a:srgbClr val="FFFFFF"/>
        </a:lt2>
        <a:accent1>
          <a:srgbClr val="FF99CC"/>
        </a:accent1>
        <a:accent2>
          <a:srgbClr val="9999FF"/>
        </a:accent2>
        <a:accent3>
          <a:srgbClr val="AAAAAA"/>
        </a:accent3>
        <a:accent4>
          <a:srgbClr val="BDBDBD"/>
        </a:accent4>
        <a:accent5>
          <a:srgbClr val="FFCAE2"/>
        </a:accent5>
        <a:accent6>
          <a:srgbClr val="8A8AE7"/>
        </a:accent6>
        <a:hlink>
          <a:srgbClr val="D60093"/>
        </a:hlink>
        <a:folHlink>
          <a:srgbClr val="FF9966"/>
        </a:folHlink>
      </a:clrScheme>
      <a:clrMap bg1="dk2" tx1="lt1" bg2="dk1" tx2="lt2" accent1="accent1" accent2="accent2" accent3="accent3" accent4="accent4" accent5="accent5" accent6="accent6" hlink="hlink" folHlink="folHlink"/>
    </a:extraClrScheme>
    <a:extraClrScheme>
      <a:clrScheme name="Bevel 6">
        <a:dk1>
          <a:srgbClr val="000000"/>
        </a:dk1>
        <a:lt1>
          <a:srgbClr val="FFFFFF"/>
        </a:lt1>
        <a:dk2>
          <a:srgbClr val="663300"/>
        </a:dk2>
        <a:lt2>
          <a:srgbClr val="CC9900"/>
        </a:lt2>
        <a:accent1>
          <a:srgbClr val="FF9933"/>
        </a:accent1>
        <a:accent2>
          <a:srgbClr val="FF5050"/>
        </a:accent2>
        <a:accent3>
          <a:srgbClr val="FFFFFF"/>
        </a:accent3>
        <a:accent4>
          <a:srgbClr val="000000"/>
        </a:accent4>
        <a:accent5>
          <a:srgbClr val="FFCAAD"/>
        </a:accent5>
        <a:accent6>
          <a:srgbClr val="E74848"/>
        </a:accent6>
        <a:hlink>
          <a:srgbClr val="FFCC99"/>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C:\MSOffice\Templates\Presentation Designs\Bevel.pot</Template>
  <TotalTime>2344</TotalTime>
  <Words>9911</Words>
  <Application>Microsoft Office PowerPoint</Application>
  <PresentationFormat>On-screen Show (4:3)</PresentationFormat>
  <Paragraphs>484</Paragraphs>
  <Slides>78</Slides>
  <Notes>76</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Bevel</vt:lpstr>
      <vt:lpstr>Sensation &amp; Perception</vt:lpstr>
      <vt:lpstr>An Introductory Activity</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What Is Sensation?</vt:lpstr>
      <vt:lpstr>What Is Perception?</vt:lpstr>
      <vt:lpstr>What Is Meant by a Threshold?</vt:lpstr>
      <vt:lpstr>Absolute Thresholds </vt:lpstr>
      <vt:lpstr>Difference Threshold</vt:lpstr>
      <vt:lpstr>Sensory Adaptation</vt:lpstr>
      <vt:lpstr>Signal-Detection Theory</vt:lpstr>
      <vt:lpstr>The Stroop Effect</vt:lpstr>
      <vt:lpstr>Processing Stimuli</vt:lpstr>
      <vt:lpstr>The Senses</vt:lpstr>
      <vt:lpstr>Vision        </vt:lpstr>
      <vt:lpstr>Slide 27</vt:lpstr>
      <vt:lpstr>The Human Eye: Rods and Cones</vt:lpstr>
      <vt:lpstr>The Fovea and the Blind Spot</vt:lpstr>
      <vt:lpstr>Visual Pathways to the Brain</vt:lpstr>
      <vt:lpstr>Slide 31</vt:lpstr>
      <vt:lpstr>David Hubel</vt:lpstr>
      <vt:lpstr>Light</vt:lpstr>
      <vt:lpstr>Color Deficiency</vt:lpstr>
      <vt:lpstr>Color Vision</vt:lpstr>
      <vt:lpstr>Thomas Young’s Work</vt:lpstr>
      <vt:lpstr>Afterimages</vt:lpstr>
      <vt:lpstr>Complementary Afterimage</vt:lpstr>
      <vt:lpstr>Hearing</vt:lpstr>
      <vt:lpstr>Loudness</vt:lpstr>
      <vt:lpstr>Pitch</vt:lpstr>
      <vt:lpstr>Hearing Loss</vt:lpstr>
      <vt:lpstr>Types of Hearing Loss</vt:lpstr>
      <vt:lpstr>Smell and Taste</vt:lpstr>
      <vt:lpstr>The Olfactory Bulb</vt:lpstr>
      <vt:lpstr>Taste</vt:lpstr>
      <vt:lpstr>Supertasters</vt:lpstr>
      <vt:lpstr>Skin</vt:lpstr>
      <vt:lpstr>Pathways for Pain Signals</vt:lpstr>
      <vt:lpstr>Kinesthetic</vt:lpstr>
      <vt:lpstr>Perception</vt:lpstr>
      <vt:lpstr>A Changing Picture</vt:lpstr>
      <vt:lpstr>Defining Perception</vt:lpstr>
      <vt:lpstr>Gestalt Principle #1: Proximity</vt:lpstr>
      <vt:lpstr>Gestalt Principle # 2: Similarity</vt:lpstr>
      <vt:lpstr>Gestalt Principle # 3: Continuity</vt:lpstr>
      <vt:lpstr>Gestalt Principle # 4: Simplicity</vt:lpstr>
      <vt:lpstr>Gestalt Principle # 5: Closure</vt:lpstr>
      <vt:lpstr>Perceptual Interference</vt:lpstr>
      <vt:lpstr>Subliminal Perception</vt:lpstr>
      <vt:lpstr>Subliminal Perception</vt:lpstr>
      <vt:lpstr>Subliminal Perception</vt:lpstr>
      <vt:lpstr>In the Eye of the Beholder</vt:lpstr>
      <vt:lpstr>Two Types Of Stimuli</vt:lpstr>
      <vt:lpstr>Depth Perception</vt:lpstr>
      <vt:lpstr> Monocular Cues</vt:lpstr>
      <vt:lpstr>Slide 67</vt:lpstr>
      <vt:lpstr>Optical Illusions</vt:lpstr>
      <vt:lpstr>Another Illusion</vt:lpstr>
      <vt:lpstr>An Impossible Figure</vt:lpstr>
      <vt:lpstr>Perceptual Set</vt:lpstr>
      <vt:lpstr>Two Modes of Processing</vt:lpstr>
      <vt:lpstr>Extrasensory Perception (ESP)</vt:lpstr>
      <vt:lpstr>The “Sixth Sense”</vt:lpstr>
      <vt:lpstr>Telepathy</vt:lpstr>
      <vt:lpstr>Clairvoyance</vt:lpstr>
      <vt:lpstr>Precognition and Psychokinesis</vt:lpstr>
      <vt:lpstr>Theories of Perception: Practical Applications</vt:lpstr>
    </vt:vector>
  </TitlesOfParts>
  <Company>Slcusd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SENSATION &amp; PERCEPTION</dc:title>
  <dc:creator>HAL BELCH</dc:creator>
  <cp:lastModifiedBy>khogendorp</cp:lastModifiedBy>
  <cp:revision>165</cp:revision>
  <cp:lastPrinted>1601-01-01T00:00:00Z</cp:lastPrinted>
  <dcterms:created xsi:type="dcterms:W3CDTF">2004-06-28T19:16:07Z</dcterms:created>
  <dcterms:modified xsi:type="dcterms:W3CDTF">2010-10-19T19:59:25Z</dcterms:modified>
</cp:coreProperties>
</file>