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Default Extension="bin" ContentType="application/vnd.openxmlformats-officedocument.oleObject"/>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89"/>
  </p:notesMasterIdLst>
  <p:handoutMasterIdLst>
    <p:handoutMasterId r:id="rId9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365" r:id="rId15"/>
    <p:sldId id="269" r:id="rId16"/>
    <p:sldId id="270" r:id="rId17"/>
    <p:sldId id="271" r:id="rId18"/>
    <p:sldId id="272" r:id="rId19"/>
    <p:sldId id="273" r:id="rId20"/>
    <p:sldId id="274" r:id="rId21"/>
    <p:sldId id="276" r:id="rId22"/>
    <p:sldId id="277" r:id="rId23"/>
    <p:sldId id="278" r:id="rId24"/>
    <p:sldId id="279" r:id="rId25"/>
    <p:sldId id="280" r:id="rId26"/>
    <p:sldId id="282" r:id="rId27"/>
    <p:sldId id="283" r:id="rId28"/>
    <p:sldId id="284" r:id="rId29"/>
    <p:sldId id="285" r:id="rId30"/>
    <p:sldId id="286" r:id="rId31"/>
    <p:sldId id="287" r:id="rId32"/>
    <p:sldId id="288" r:id="rId33"/>
    <p:sldId id="289" r:id="rId34"/>
    <p:sldId id="290" r:id="rId35"/>
    <p:sldId id="366" r:id="rId36"/>
    <p:sldId id="301" r:id="rId37"/>
    <p:sldId id="302" r:id="rId38"/>
    <p:sldId id="303" r:id="rId39"/>
    <p:sldId id="304" r:id="rId40"/>
    <p:sldId id="305" r:id="rId41"/>
    <p:sldId id="306" r:id="rId42"/>
    <p:sldId id="309" r:id="rId43"/>
    <p:sldId id="310" r:id="rId44"/>
    <p:sldId id="311" r:id="rId45"/>
    <p:sldId id="312" r:id="rId46"/>
    <p:sldId id="313" r:id="rId47"/>
    <p:sldId id="316" r:id="rId48"/>
    <p:sldId id="317" r:id="rId49"/>
    <p:sldId id="318" r:id="rId50"/>
    <p:sldId id="319" r:id="rId51"/>
    <p:sldId id="320" r:id="rId52"/>
    <p:sldId id="321" r:id="rId53"/>
    <p:sldId id="323" r:id="rId54"/>
    <p:sldId id="324" r:id="rId55"/>
    <p:sldId id="325" r:id="rId56"/>
    <p:sldId id="314" r:id="rId57"/>
    <p:sldId id="326" r:id="rId58"/>
    <p:sldId id="328" r:id="rId59"/>
    <p:sldId id="329" r:id="rId60"/>
    <p:sldId id="315" r:id="rId61"/>
    <p:sldId id="331" r:id="rId62"/>
    <p:sldId id="332" r:id="rId63"/>
    <p:sldId id="333" r:id="rId64"/>
    <p:sldId id="334" r:id="rId65"/>
    <p:sldId id="335" r:id="rId66"/>
    <p:sldId id="367" r:id="rId67"/>
    <p:sldId id="336" r:id="rId68"/>
    <p:sldId id="337" r:id="rId69"/>
    <p:sldId id="338" r:id="rId70"/>
    <p:sldId id="341" r:id="rId71"/>
    <p:sldId id="346" r:id="rId72"/>
    <p:sldId id="363" r:id="rId73"/>
    <p:sldId id="348" r:id="rId74"/>
    <p:sldId id="349" r:id="rId75"/>
    <p:sldId id="350" r:id="rId76"/>
    <p:sldId id="351" r:id="rId77"/>
    <p:sldId id="352" r:id="rId78"/>
    <p:sldId id="353" r:id="rId79"/>
    <p:sldId id="364" r:id="rId80"/>
    <p:sldId id="355" r:id="rId81"/>
    <p:sldId id="356" r:id="rId82"/>
    <p:sldId id="357" r:id="rId83"/>
    <p:sldId id="358" r:id="rId84"/>
    <p:sldId id="359" r:id="rId85"/>
    <p:sldId id="360" r:id="rId86"/>
    <p:sldId id="361" r:id="rId87"/>
    <p:sldId id="362" r:id="rId88"/>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DBD3"/>
    <a:srgbClr val="E6E3D0"/>
    <a:srgbClr val="E1DEC5"/>
    <a:srgbClr val="8F6D58"/>
    <a:srgbClr val="906D58"/>
    <a:srgbClr val="EDE7E3"/>
    <a:srgbClr val="EAE3DE"/>
    <a:srgbClr val="0000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41" autoAdjust="0"/>
    <p:restoredTop sz="77702" autoAdjust="0"/>
  </p:normalViewPr>
  <p:slideViewPr>
    <p:cSldViewPr>
      <p:cViewPr varScale="1">
        <p:scale>
          <a:sx n="57" d="100"/>
          <a:sy n="57" d="100"/>
        </p:scale>
        <p:origin x="-708" y="-84"/>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1512" y="354"/>
      </p:cViewPr>
      <p:guideLst>
        <p:guide orient="horz" pos="3023"/>
        <p:guide pos="2303"/>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slide" Target="slides/slide1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5938" name="Rectangle 2"/>
          <p:cNvSpPr>
            <a:spLocks noGrp="1" noChangeArrowheads="1"/>
          </p:cNvSpPr>
          <p:nvPr>
            <p:ph type="hdr" sz="quarter"/>
          </p:nvPr>
        </p:nvSpPr>
        <p:spPr bwMode="auto">
          <a:xfrm>
            <a:off x="0" y="0"/>
            <a:ext cx="3151188" cy="477838"/>
          </a:xfrm>
          <a:prstGeom prst="rect">
            <a:avLst/>
          </a:prstGeom>
          <a:noFill/>
          <a:ln w="9525">
            <a:noFill/>
            <a:miter lim="800000"/>
            <a:headEnd/>
            <a:tailEnd/>
          </a:ln>
          <a:effectLst/>
        </p:spPr>
        <p:txBody>
          <a:bodyPr vert="horz" wrap="square" lIns="96186" tIns="48093" rIns="96186" bIns="48093" numCol="1" anchor="t" anchorCtr="0" compatLnSpc="1">
            <a:prstTxWarp prst="textNoShape">
              <a:avLst/>
            </a:prstTxWarp>
          </a:bodyPr>
          <a:lstStyle>
            <a:lvl1pPr defTabSz="962025">
              <a:defRPr sz="1300"/>
            </a:lvl1pPr>
          </a:lstStyle>
          <a:p>
            <a:endParaRPr lang="en-US"/>
          </a:p>
        </p:txBody>
      </p:sp>
      <p:sp>
        <p:nvSpPr>
          <p:cNvPr id="295939" name="Rectangle 3"/>
          <p:cNvSpPr>
            <a:spLocks noGrp="1" noChangeArrowheads="1"/>
          </p:cNvSpPr>
          <p:nvPr>
            <p:ph type="dt" sz="quarter" idx="1"/>
          </p:nvPr>
        </p:nvSpPr>
        <p:spPr bwMode="auto">
          <a:xfrm>
            <a:off x="4121150" y="0"/>
            <a:ext cx="3232150" cy="477838"/>
          </a:xfrm>
          <a:prstGeom prst="rect">
            <a:avLst/>
          </a:prstGeom>
          <a:noFill/>
          <a:ln w="9525">
            <a:noFill/>
            <a:miter lim="800000"/>
            <a:headEnd/>
            <a:tailEnd/>
          </a:ln>
          <a:effectLst/>
        </p:spPr>
        <p:txBody>
          <a:bodyPr vert="horz" wrap="square" lIns="96186" tIns="48093" rIns="96186" bIns="48093" numCol="1" anchor="t" anchorCtr="0" compatLnSpc="1">
            <a:prstTxWarp prst="textNoShape">
              <a:avLst/>
            </a:prstTxWarp>
          </a:bodyPr>
          <a:lstStyle>
            <a:lvl1pPr algn="r" defTabSz="962025">
              <a:defRPr sz="1300"/>
            </a:lvl1pPr>
          </a:lstStyle>
          <a:p>
            <a:endParaRPr lang="en-US"/>
          </a:p>
        </p:txBody>
      </p:sp>
      <p:sp>
        <p:nvSpPr>
          <p:cNvPr id="295940" name="Rectangle 4"/>
          <p:cNvSpPr>
            <a:spLocks noGrp="1" noChangeArrowheads="1"/>
          </p:cNvSpPr>
          <p:nvPr>
            <p:ph type="ftr" sz="quarter" idx="2"/>
          </p:nvPr>
        </p:nvSpPr>
        <p:spPr bwMode="auto">
          <a:xfrm>
            <a:off x="0" y="9082088"/>
            <a:ext cx="3151188" cy="557212"/>
          </a:xfrm>
          <a:prstGeom prst="rect">
            <a:avLst/>
          </a:prstGeom>
          <a:noFill/>
          <a:ln w="9525">
            <a:noFill/>
            <a:miter lim="800000"/>
            <a:headEnd/>
            <a:tailEnd/>
          </a:ln>
          <a:effectLst/>
        </p:spPr>
        <p:txBody>
          <a:bodyPr vert="horz" wrap="square" lIns="96186" tIns="48093" rIns="96186" bIns="48093" numCol="1" anchor="b" anchorCtr="0" compatLnSpc="1">
            <a:prstTxWarp prst="textNoShape">
              <a:avLst/>
            </a:prstTxWarp>
          </a:bodyPr>
          <a:lstStyle>
            <a:lvl1pPr defTabSz="962025">
              <a:defRPr sz="1300"/>
            </a:lvl1pPr>
          </a:lstStyle>
          <a:p>
            <a:endParaRPr lang="en-US"/>
          </a:p>
        </p:txBody>
      </p:sp>
      <p:sp>
        <p:nvSpPr>
          <p:cNvPr id="295941" name="Rectangle 5"/>
          <p:cNvSpPr>
            <a:spLocks noGrp="1" noChangeArrowheads="1"/>
          </p:cNvSpPr>
          <p:nvPr>
            <p:ph type="sldNum" sz="quarter" idx="3"/>
          </p:nvPr>
        </p:nvSpPr>
        <p:spPr bwMode="auto">
          <a:xfrm>
            <a:off x="3636963" y="8604250"/>
            <a:ext cx="3232150" cy="557213"/>
          </a:xfrm>
          <a:prstGeom prst="rect">
            <a:avLst/>
          </a:prstGeom>
          <a:noFill/>
          <a:ln w="9525">
            <a:noFill/>
            <a:miter lim="800000"/>
            <a:headEnd/>
            <a:tailEnd/>
          </a:ln>
          <a:effectLst/>
        </p:spPr>
        <p:txBody>
          <a:bodyPr vert="horz" wrap="square" lIns="96186" tIns="48093" rIns="96186" bIns="48093" numCol="1" anchor="b" anchorCtr="0" compatLnSpc="1">
            <a:prstTxWarp prst="textNoShape">
              <a:avLst/>
            </a:prstTxWarp>
          </a:bodyPr>
          <a:lstStyle>
            <a:lvl1pPr algn="r" defTabSz="962025">
              <a:defRPr sz="1300"/>
            </a:lvl1pPr>
          </a:lstStyle>
          <a:p>
            <a:r>
              <a:rPr lang="en-US"/>
              <a:t>Handout </a:t>
            </a:r>
            <a:fld id="{34C2F241-9824-41CA-9FC1-ED2D7051690F}"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7" tIns="48328" rIns="96657" bIns="48328" numCol="1" anchor="t" anchorCtr="0" compatLnSpc="1">
            <a:prstTxWarp prst="textNoShape">
              <a:avLst/>
            </a:prstTxWarp>
          </a:bodyPr>
          <a:lstStyle>
            <a:lvl1pPr defTabSz="966788">
              <a:defRPr sz="1300"/>
            </a:lvl1pPr>
          </a:lstStyle>
          <a:p>
            <a:endParaRPr lang="en-US"/>
          </a:p>
        </p:txBody>
      </p:sp>
      <p:sp>
        <p:nvSpPr>
          <p:cNvPr id="29699"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57" tIns="48328" rIns="96657" bIns="48328" numCol="1" anchor="t" anchorCtr="0" compatLnSpc="1">
            <a:prstTxWarp prst="textNoShape">
              <a:avLst/>
            </a:prstTxWarp>
          </a:bodyPr>
          <a:lstStyle>
            <a:lvl1pPr algn="r" defTabSz="966788">
              <a:defRPr sz="1300"/>
            </a:lvl1pPr>
          </a:lstStyle>
          <a:p>
            <a:endParaRPr lang="en-US"/>
          </a:p>
        </p:txBody>
      </p:sp>
      <p:sp>
        <p:nvSpPr>
          <p:cNvPr id="29700" name="Rectangle 4"/>
          <p:cNvSpPr>
            <a:spLocks noGrp="1" noRot="1" noChangeAspect="1" noChangeArrowheads="1" noTextEdit="1"/>
          </p:cNvSpPr>
          <p:nvPr>
            <p:ph type="sldImg" idx="2"/>
          </p:nvPr>
        </p:nvSpPr>
        <p:spPr bwMode="auto">
          <a:xfrm>
            <a:off x="1257300" y="720725"/>
            <a:ext cx="4799013" cy="3598863"/>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57" tIns="48328" rIns="96657" bIns="4832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57" tIns="48328" rIns="96657" bIns="48328" numCol="1" anchor="b" anchorCtr="0" compatLnSpc="1">
            <a:prstTxWarp prst="textNoShape">
              <a:avLst/>
            </a:prstTxWarp>
          </a:bodyPr>
          <a:lstStyle>
            <a:lvl1pPr defTabSz="966788">
              <a:defRPr sz="1300"/>
            </a:lvl1pPr>
          </a:lstStyle>
          <a:p>
            <a:endParaRPr lang="en-US"/>
          </a:p>
        </p:txBody>
      </p:sp>
      <p:sp>
        <p:nvSpPr>
          <p:cNvPr id="29703" name="Rectangle 7"/>
          <p:cNvSpPr>
            <a:spLocks noGrp="1" noChangeArrowheads="1"/>
          </p:cNvSpPr>
          <p:nvPr>
            <p:ph type="sldNum" sz="quarter" idx="5"/>
          </p:nvPr>
        </p:nvSpPr>
        <p:spPr bwMode="auto">
          <a:xfrm>
            <a:off x="2101850" y="8920163"/>
            <a:ext cx="3170238" cy="479425"/>
          </a:xfrm>
          <a:prstGeom prst="rect">
            <a:avLst/>
          </a:prstGeom>
          <a:noFill/>
          <a:ln w="9525">
            <a:noFill/>
            <a:miter lim="800000"/>
            <a:headEnd/>
            <a:tailEnd/>
          </a:ln>
          <a:effectLst/>
        </p:spPr>
        <p:txBody>
          <a:bodyPr vert="horz" wrap="square" lIns="96657" tIns="48328" rIns="96657" bIns="48328" numCol="1" anchor="b" anchorCtr="0" compatLnSpc="1">
            <a:prstTxWarp prst="textNoShape">
              <a:avLst/>
            </a:prstTxWarp>
          </a:bodyPr>
          <a:lstStyle>
            <a:lvl1pPr algn="ctr" defTabSz="966788">
              <a:defRPr sz="1300"/>
            </a:lvl1pPr>
          </a:lstStyle>
          <a:p>
            <a:r>
              <a:rPr lang="en-US"/>
              <a:t>Slide </a:t>
            </a:r>
            <a:fld id="{02FF3A3B-6DF7-40FF-AE41-987202FA65C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B439B4A8-7FD1-4043-A655-CB55F8BE1EB9}" type="slidenum">
              <a:rPr lang="en-US"/>
              <a:pPr/>
              <a:t>1</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en-US"/>
              <a:t>Imagine how different your life would be if you inherited $10 million. How would your life change? If you were planning on going to college so you could get a good education and a job that paid well, would you still go? Is money the only thing that motivates us? Very few people ever attain great wealth. Bill Gates, the world’s richest man, is one obvious exception. Gates, the founder of Microsoft, could never hope to spend all of his wealth, yet he continues to be motivated to work and develop new ideas. Gates once remarked in an interview that he sees life as a continuous process of challenge and achievement.</a:t>
            </a:r>
          </a:p>
          <a:p>
            <a:r>
              <a:rPr lang="en-US"/>
              <a:t>Motives are needs, wants, interests, and desires that propel people in certain directions. In this presentation, we will examine what drives human behavior. We will look at several theories that try to explain motivation, and we will also investigate human emotions and the causes of stress. </a:t>
            </a:r>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9943945C-8C80-4678-8CBF-715274D80865}" type="slidenum">
              <a:rPr lang="en-US"/>
              <a:pPr/>
              <a:t>10</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a:t>Bullet # 1  Drive reduction theory focuses on drives that satisfy “survival” needs. Harry Harlow (pictured in the drawing in this slide) challenged the notion that all drives ultimately satisfy basic survival needs.</a:t>
            </a:r>
          </a:p>
          <a:p>
            <a:r>
              <a:rPr lang="en-US"/>
              <a:t>Bullet # 2  According to Harlow, Hull overlooked some very important factors in both animal and human motivation. For example, in drive reduction theory an infant becomes attached to its mother because the mother can satisfy the infant’s hunger and thirst. Harlow doubted this explanation for infant-mother attachment.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336F9525-B86D-4AFE-A683-16067008B179}" type="slidenum">
              <a:rPr lang="en-US"/>
              <a:pPr/>
              <a:t>11</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dirty="0"/>
              <a:t>Bullets # 1</a:t>
            </a:r>
            <a:r>
              <a:rPr lang="en-US" dirty="0">
                <a:cs typeface="Times New Roman" pitchFamily="18" charset="0"/>
              </a:rPr>
              <a:t>–</a:t>
            </a:r>
            <a:r>
              <a:rPr lang="en-US" dirty="0"/>
              <a:t>2  Along with his wife Margaret, Harlow performed an experiment in which he took baby rhesus monkeys away from their mothers at birth. He then gave the babies a choice between two surrogate “mothers.” One was made only of wire, but it had a nursing bottle attached to it. The other “mother” was made from terrycloth but had no food delivery device attached. Most monkeys chose the terrycloth mother. Harlow saw this as proof that what he called “contact comfort” was as important as any basic need. Since both “mothers” had been heated, the monkeys didn’t simply choose the terrycloth one because of warmth. For some reason, the terrycloth one better satisfied the monkey’s intrinsic desire for physical contact and comfort. Harlow’s research highlighted the importance of “contact comfort,” especially for infants and children.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9315BA0F-19BA-4A32-9C78-29D831F47C2A}" type="slidenum">
              <a:rPr lang="en-US"/>
              <a:pPr/>
              <a:t>12</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a:t>Bullet # 1  A different explanation for motivation, known as arousal theory, focuses on risk-taking behaviors. Activities such as river rafting, skydiving, and bungee jumping clearly don’t satisfy any survival need</a:t>
            </a:r>
            <a:r>
              <a:rPr lang="en-US">
                <a:cs typeface="Times New Roman" pitchFamily="18" charset="0"/>
              </a:rPr>
              <a:t>—</a:t>
            </a:r>
            <a:r>
              <a:rPr lang="en-US"/>
              <a:t>in fact, many of them threaten a person’s survival. Still, people engage in these activities despite the dangers involved. </a:t>
            </a:r>
          </a:p>
          <a:p>
            <a:r>
              <a:rPr lang="en-US"/>
              <a:t>Bullet # 2  Because of this, some psychologists believe that motivation is somehow connected to what they call “arousal.” Arousal theory holds that people are motivated to act in ways that keep them at their own personal optimal level of arousal. Proponents of this theory see arousal as a physiological phenomenon that can be measured by tracking changes in a person’s brainwaves or heart and muscle tension.</a:t>
            </a:r>
          </a:p>
          <a:p>
            <a:r>
              <a:rPr lang="en-US"/>
              <a:t>Bullet # 3  Some psychologists believe that a link exists between arousal and certain personality types. These people are more susceptible to boredom than most and consequently tend to be “sensation seekers” (Zuckerman, 1979).</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3DEBA6E2-3587-4A8B-9B2C-86E3F169A73B}" type="slidenum">
              <a:rPr lang="en-US"/>
              <a:pPr/>
              <a:t>13</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a:t>Bullet # 1  “Sensation seekers” only comprise a small part of the population. Researchers have found that the majority of people perform best at moderate levels of arousal.</a:t>
            </a:r>
          </a:p>
          <a:p>
            <a:r>
              <a:rPr lang="en-US"/>
              <a:t>Bullet # 2  Over-arousal can hinder performance and even cause harm. For example, some research has suggested that between 75-85 percent of soldiers in combat become so over-aroused that they don’t even fire their weapons. Over-arousal can also interfere with intellectual and athletic tasks.</a:t>
            </a:r>
          </a:p>
          <a:p>
            <a:r>
              <a:rPr lang="en-US"/>
              <a:t>Bullet # 3  Most arousal theorists believe that we each find our own optimum level of arousal (Hebb, 1955). If a person’s arousal level is too low, they usually try to increase it. Boredom offers a good example: when people get bored, they generally try to raise their arousal level by engaging in more exciting behavior.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8C916613-53E5-4009-A8FF-4F337D2AA5F0}" type="slidenum">
              <a:rPr lang="en-US"/>
              <a:pPr/>
              <a:t>14</a:t>
            </a:fld>
            <a:endParaRPr lang="en-US"/>
          </a:p>
        </p:txBody>
      </p:sp>
      <p:sp>
        <p:nvSpPr>
          <p:cNvPr id="294914" name="Rectangle 2"/>
          <p:cNvSpPr>
            <a:spLocks noGrp="1" noRot="1" noChangeAspect="1" noChangeArrowheads="1" noTextEdit="1"/>
          </p:cNvSpPr>
          <p:nvPr>
            <p:ph type="sldImg"/>
          </p:nvPr>
        </p:nvSpPr>
        <p:spPr bwMode="auto">
          <a:xfrm>
            <a:off x="1257300" y="720725"/>
            <a:ext cx="4799013" cy="3598863"/>
          </a:xfrm>
          <a:prstGeom prst="rect">
            <a:avLst/>
          </a:prstGeom>
          <a:solidFill>
            <a:srgbClr val="FFFFFF"/>
          </a:solidFill>
          <a:ln>
            <a:solidFill>
              <a:srgbClr val="000000"/>
            </a:solidFill>
            <a:miter lim="800000"/>
            <a:headEnd/>
            <a:tailEnd/>
          </a:ln>
        </p:spPr>
      </p:sp>
      <p:sp>
        <p:nvSpPr>
          <p:cNvPr id="294915" name="Rectangle 3"/>
          <p:cNvSpPr>
            <a:spLocks noGrp="1" noChangeArrowheads="1"/>
          </p:cNvSpPr>
          <p:nvPr>
            <p:ph type="body" idx="1"/>
          </p:nvPr>
        </p:nvSpPr>
        <p:spPr bwMode="auto">
          <a:xfrm>
            <a:off x="974725" y="4560888"/>
            <a:ext cx="5365750" cy="4319587"/>
          </a:xfrm>
          <a:prstGeom prst="rect">
            <a:avLst/>
          </a:prstGeom>
          <a:solidFill>
            <a:srgbClr val="FFFFFF"/>
          </a:solidFill>
          <a:ln>
            <a:miter lim="800000"/>
            <a:headEnd/>
            <a:tailEnd/>
          </a:ln>
        </p:spPr>
        <p:txBody>
          <a:bodyPr lIns="96186" tIns="48093" rIns="96186" bIns="48093"/>
          <a:lstStyle/>
          <a:p>
            <a:r>
              <a:rPr lang="en-US"/>
              <a:t>Bullet # 1  Another theory draws a distinction between “intrinsic” and “extrinsic” motivation. Intrinsic motivation occurs when you enjoy doing a certain activity, such as playing football, painting, hiking, listening to music, etc. You don’t expect to receive and reward as a result of these activities; you do them just because you like to.</a:t>
            </a:r>
          </a:p>
          <a:p>
            <a:r>
              <a:rPr lang="en-US"/>
              <a:t>Bullet # 2  Extrinsic motivation occurs when you engage in a certain activity in order to gain a reward or avoid a punishment. For example, most adults are extrinsically motivated to go to work: they don’t particularly enjoy spending 40 or more hour a week at the office, but doing so gets them a reward</a:t>
            </a:r>
            <a:r>
              <a:rPr lang="en-US">
                <a:cs typeface="Times New Roman" pitchFamily="18" charset="0"/>
              </a:rPr>
              <a:t>—</a:t>
            </a:r>
            <a:r>
              <a:rPr lang="en-US"/>
              <a:t>a paycheck. Another example: if your parents have ever told you at dinner, “Eat your vegetables or you won’t get dessert,” they are providing you with an extrinsic motivation to do what they want. Your reward</a:t>
            </a:r>
            <a:r>
              <a:rPr lang="en-US">
                <a:cs typeface="Times New Roman" pitchFamily="18" charset="0"/>
              </a:rPr>
              <a:t>—</a:t>
            </a:r>
            <a:r>
              <a:rPr lang="en-US"/>
              <a:t>dessert!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3CB7663B-F785-478E-AC0C-277C41A0861C}" type="slidenum">
              <a:rPr lang="en-US"/>
              <a:pPr/>
              <a:t>15</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a:t>Bullet # 1  Incentive theory suggests that people act in order to obtain rewards and avoid punishments.</a:t>
            </a:r>
          </a:p>
          <a:p>
            <a:r>
              <a:rPr lang="en-US"/>
              <a:t>Bullet # 2  Possible incentives could include things such as a banana split, a cash bonus, an “A” on your report card, or even approval from your peers. </a:t>
            </a:r>
          </a:p>
          <a:p>
            <a:r>
              <a:rPr lang="en-US"/>
              <a:t>Bullet # 3  Drive reduction theory focuses on internal states; incentive theory stresses the role of the environment.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0638EE44-346E-47C4-B553-FE855937E6A6}" type="slidenum">
              <a:rPr lang="en-US"/>
              <a:pPr/>
              <a:t>16</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r>
              <a:rPr lang="en-US" dirty="0"/>
              <a:t>Bullet # 1  Biological motives usually relate to bodily needs such as hunger, thirst, sex, body temperature, physical activity, and even aggression. Social motives, however, are much more diverse. According to researcher K.B. Madsen (1968, 1973), while we probably have fewer than ten biological motives, we have a multitude of social motives.</a:t>
            </a:r>
          </a:p>
          <a:p>
            <a:r>
              <a:rPr lang="en-US" dirty="0"/>
              <a:t>Bullet # 2  Psychologist Henry Murray created the Thematic Apperception Test (TAT), which measures human problems and needs. The test consists of 20 pictures. About half the pictures have normal drawings like the one you see Lindsey looking at in the photo in this slide. The other half has more bizarre images. Subjects have to come up with “stories” that describe the people and action in each picture. Murray theorized that these stories reveal an individual’s problems and needs. He concluded that humans have many social needs, including achievement, autonomy, affiliation, dominance, exhibitionism, and order.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3B1330E3-B250-4B35-BE41-9062A3C21FF3}" type="slidenum">
              <a:rPr lang="en-US"/>
              <a:pPr/>
              <a:t>17</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r>
              <a:rPr lang="en-US"/>
              <a:t>Bullet # 1  Abraham Maslow, an important humanist psychologist, believed that people have many needs that compete with one another. For example, you may be very tired at this moment but your desire to excel in your psychology class (achievement) may be stronger; consequently, you remain awake and try to pay attention.</a:t>
            </a:r>
          </a:p>
          <a:p>
            <a:r>
              <a:rPr lang="en-US"/>
              <a:t>Bullets #2</a:t>
            </a:r>
            <a:r>
              <a:rPr lang="en-US">
                <a:cs typeface="Times New Roman" pitchFamily="18" charset="0"/>
              </a:rPr>
              <a:t>–</a:t>
            </a:r>
            <a:r>
              <a:rPr lang="en-US"/>
              <a:t>3  Maslow believed that our motives are organized hierarchically, and that we must first satisfy our most basic biological needs before we satisfy our social ones.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91D91748-78CF-4A9D-AF11-602DD60D5CA7}" type="slidenum">
              <a:rPr lang="en-US"/>
              <a:pPr/>
              <a:t>18</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a:t>Bullet # 1  Maslow illustrated his theory by arranging needs in pyramid fashion, with basic needs like food, water, and warmth at the bottom. Before we can progress up the pyramid, we have to first take care of these basic needs.</a:t>
            </a:r>
          </a:p>
          <a:p>
            <a:r>
              <a:rPr lang="en-US"/>
              <a:t>Bullet # 2  The second level of Maslow’s pyramid contains needs relating to safety, security, and survival. After that comes love and esteem needs, followed by “growth” needs such as knowledge, understanding, and aesthetic appreciation.</a:t>
            </a:r>
          </a:p>
          <a:p>
            <a:r>
              <a:rPr lang="en-US"/>
              <a:t>Bullet # 3  The highest level of the pyramid represents what Maslow called “self-actualization,” or the need to fulfill one’s potential. Maslow believed that if people couldn’t fully use all of their talents they would become frustrated.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1900B6A1-8E2C-419A-88AA-723D181914BB}" type="slidenum">
              <a:rPr lang="en-US"/>
              <a:pPr/>
              <a:t>19</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en-US"/>
              <a:t>Bullet # 1  Research with lab animals has suggested that hunger is controlled by the brain, specifically by the hypothalamus, a tiny structure that regulates many biological needs and emotions.</a:t>
            </a:r>
          </a:p>
          <a:p>
            <a:r>
              <a:rPr lang="en-US"/>
              <a:t>Bullet # 2  In some studies, researchers have implanted an electrode in the hypothalamus of animals (such as rats) and then stimulated the brain using electric current (ESB).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9F49AE29-F8C0-4E2C-936F-8283DCBC9390}" type="slidenum">
              <a:rPr lang="en-US"/>
              <a:pPr/>
              <a:t>2</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a:t>Bullets # 1</a:t>
            </a:r>
            <a:r>
              <a:rPr lang="en-US">
                <a:cs typeface="Times New Roman" pitchFamily="18" charset="0"/>
              </a:rPr>
              <a:t>–</a:t>
            </a:r>
            <a:r>
              <a:rPr lang="en-US"/>
              <a:t>2  In 1890, psychologist William James (picture in the drawing in this slide) identified 37 different instincts, including cleanliness, curiosity, parental love, sociability, sympathy, and jealousy. He believed that these instincts provided the basis for human behavior. Psychologists in the early 1900s gradually expanded James’s list until it contained more than 10,000 instincts.  </a:t>
            </a:r>
          </a:p>
          <a:p>
            <a:r>
              <a:rPr lang="en-US"/>
              <a:t>Bullet # 3  Instincts are inherited, innate, and not subject to reason.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8250DE66-6459-451F-B1A3-19A749CCFE0A}" type="slidenum">
              <a:rPr lang="en-US"/>
              <a:pPr/>
              <a:t>20</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r>
              <a:rPr lang="en-US" dirty="0"/>
              <a:t>Bullet # 1  When a researcher would stimulate the lateral hypothalamus using ESB, lab animals would begin to eat almost immediately</a:t>
            </a:r>
            <a:r>
              <a:rPr lang="en-US" dirty="0">
                <a:cs typeface="Times New Roman" pitchFamily="18" charset="0"/>
              </a:rPr>
              <a:t>—</a:t>
            </a:r>
            <a:r>
              <a:rPr lang="en-US" dirty="0"/>
              <a:t>even if they were already full. Terminating the ESB caused the animals to stop eating. Researchers also found that destroying the lateral hypothalamus caused the animals to ignore all available food, and many consequently starved.</a:t>
            </a:r>
          </a:p>
          <a:p>
            <a:r>
              <a:rPr lang="en-US" dirty="0"/>
              <a:t>Bullet # 2  The specific part of the hypothalamus that controls eating is known as the </a:t>
            </a:r>
            <a:r>
              <a:rPr lang="en-US" dirty="0" err="1"/>
              <a:t>ventromedial</a:t>
            </a:r>
            <a:r>
              <a:rPr lang="en-US" dirty="0"/>
              <a:t> nucleus. Stimulating the </a:t>
            </a:r>
            <a:r>
              <a:rPr lang="en-US" dirty="0" err="1"/>
              <a:t>ventromedial</a:t>
            </a:r>
            <a:r>
              <a:rPr lang="en-US" dirty="0"/>
              <a:t> nucleus leads to extensive overeating and obesity. Lab animals (such as the one pictured in the drawing in this slide) would often quickly triple their original weight.</a:t>
            </a:r>
          </a:p>
          <a:p>
            <a:r>
              <a:rPr lang="en-US" dirty="0" smtClean="0"/>
              <a:t>Bullet # 3  Although humans do have some tastes that may be biological in nature (like affinities for sweet or sour foods), culture often dictates a person’s food preferences. For example, in the U.S. we don’t eat grubs, fried monkey brains, or dog meat, even though all these things are considered delicacies in some other cultures. Most of our tastes are therefore “learned preferences” that we develop through experience. Experience also contributes to the quantity of food people consume: most people tend to eat more when they’re with others.</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6C71561E-9FBB-4A99-A4D9-5ED1E942A624}" type="slidenum">
              <a:rPr lang="en-US"/>
              <a:pPr/>
              <a:t>21</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r>
              <a:rPr lang="en-US"/>
              <a:t>In a 1971 study, psychologist Stanley Schachter and a colleague altered the clock in a room so that it ran either fast or slow. They wanted to mislead subjects as to the time of day. When Schachter offered overweight subjects crackers, they would eat twice as many if the clock showed that it was later in the afternoon than it actually was. Subjects of normal weight ate fewer crackers when they thought it was late because they said they did not want to spoil their appetite for dinner. In other studies, Schachter manipulated external cues such as how appealing the food appeared, the availability of the food, and how much of an effort it took to eat the food. He found all of these cues affected eating behavior.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4890BF98-DFC5-46E7-9C2A-CFB2060E06C9}" type="slidenum">
              <a:rPr lang="en-US"/>
              <a:pPr/>
              <a:t>22</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dirty="0"/>
              <a:t>Bullet # 1  Judith Rodin (pictured in the drawing in this slide) questioned </a:t>
            </a:r>
            <a:r>
              <a:rPr lang="en-US" dirty="0" err="1"/>
              <a:t>Schachter’s</a:t>
            </a:r>
            <a:r>
              <a:rPr lang="en-US" dirty="0"/>
              <a:t> findings. Though she did believe that some people secrete insulin too readily in response to food-related cues, she also found that obese people do not overeat as much as many assume. She concluded that obesity depends on more than just sensitivity to external cues.</a:t>
            </a:r>
          </a:p>
          <a:p>
            <a:r>
              <a:rPr lang="en-US" dirty="0"/>
              <a:t>Bullets # 2</a:t>
            </a:r>
            <a:r>
              <a:rPr lang="en-US" dirty="0">
                <a:cs typeface="Times New Roman" pitchFamily="18" charset="0"/>
              </a:rPr>
              <a:t>–</a:t>
            </a:r>
            <a:r>
              <a:rPr lang="en-US" dirty="0"/>
              <a:t>3  Other studies found that identical twins reared apart were far more similar in weight than fraternal twins reared together (</a:t>
            </a:r>
            <a:r>
              <a:rPr lang="en-US" dirty="0" err="1"/>
              <a:t>Stunkard</a:t>
            </a:r>
            <a:r>
              <a:rPr lang="en-US" dirty="0"/>
              <a:t>, Harris, Pederson, </a:t>
            </a:r>
            <a:r>
              <a:rPr lang="en-US" dirty="0" err="1"/>
              <a:t>McClern</a:t>
            </a:r>
            <a:r>
              <a:rPr lang="en-US" dirty="0"/>
              <a:t>, 1990). Another study involving more than 4000 twins concluded that genetic factors account for 61 percent of the variation in weight among men and 73 percent among women. Thus, genetic makeup seems to influence weight more than external factors.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8AEC6559-D017-4CEE-9C03-9F7F73C24085}" type="slidenum">
              <a:rPr lang="en-US"/>
              <a:pPr/>
              <a:t>23</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a:t>Bullet # 1  Researchers Greeno and Wing (1994) found a correlation between eating and stress, concluding that many people deal with life’s problems by heading for the fridge. Stressful events often lead to physiological arousal, and a correlation exists between heightened arousal and overeating. </a:t>
            </a:r>
          </a:p>
          <a:p>
            <a:r>
              <a:rPr lang="en-US"/>
              <a:t>Bullet # 2  Stress-induced eating occurs more commonly in women and chronic dieters than any other groups.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E2AB9919-A876-46F9-8FC9-2A5C1F3C8F97}" type="slidenum">
              <a:rPr lang="en-US"/>
              <a:pPr/>
              <a:t>24</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r>
              <a:rPr lang="en-US" dirty="0"/>
              <a:t>If a person is 15 to 20 percent over their ideal body weight, he/she is considered overweight. American culture is obsessed with slimness, yet more and more people today seem to struggle with their weight. Some studies have suggested that at least 30 percent of all Americans are overweight. Obesity carries many health risks such as coronary disease, stroke, diabetes, respiratory problems, digestive irregularities, and even arthritis and back and joint problems. Other studies have found that at any given time, between 25 and 50 percent of all women are on a diet.</a:t>
            </a:r>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2FF2BDEA-6B38-4533-9610-031CD20DAFF8}" type="slidenum">
              <a:rPr lang="en-US"/>
              <a:pPr/>
              <a:t>25</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n-US" dirty="0"/>
              <a:t>The paintings in this slide depict two women: on the left,  Marilyn Monroe; and on the right, the model Twiggy. Social psychologists have studied how notions of ideal body image have changed over time. In the 1950s, many viewed the voluptuous Marilyn Monroe as the epitome of beauty, glamour, and sexiness. By the 1970s, however, Twiggy’s ultra-thin look had come into vogue. Today’s ideal female body type tends to look more like Twiggy than like Marilyn. Trying to lose weight in order to look like an ideal body type carries many risks. Most psychologists view moderate weight loss efforts as beneficial. Controlling diet and getting regular exercise produces both physical and psychological benefits. Anorexia nervosa is a form of self-starvation that results in a dangerously low body weight. Most anorexics have an intense fear of becoming fat and a distorted image of their bodies (American Psychiatric Association, 2000). More than 95 percent of the cases are women, typically adolescents or young adults.</a:t>
            </a: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B525017B-6746-4F71-B210-2A16A10C2BEE}" type="slidenum">
              <a:rPr lang="en-US"/>
              <a:pPr/>
              <a:t>26</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r>
              <a:rPr lang="en-US" dirty="0"/>
              <a:t>Bullets # 1</a:t>
            </a:r>
            <a:r>
              <a:rPr lang="en-US" dirty="0">
                <a:cs typeface="Times New Roman" pitchFamily="18" charset="0"/>
              </a:rPr>
              <a:t>–</a:t>
            </a:r>
            <a:r>
              <a:rPr lang="en-US" dirty="0"/>
              <a:t>2  Anorexia nervosa is a dangerous medical condition that can cause severe complications</a:t>
            </a:r>
            <a:r>
              <a:rPr lang="en-US" dirty="0">
                <a:cs typeface="Times New Roman" pitchFamily="18" charset="0"/>
              </a:rPr>
              <a:t>—</a:t>
            </a:r>
            <a:r>
              <a:rPr lang="en-US" dirty="0"/>
              <a:t>especially for teens. To begin with, many who suffer from anorexia have cardiovascular problems such as irregular heartbeat and low blood pressure. They also often develop gastrointestinal problems such as chronic constipation and abdominal pain.</a:t>
            </a:r>
          </a:p>
          <a:p>
            <a:r>
              <a:rPr lang="en-US" dirty="0"/>
              <a:t>Bullet # 3  Many young female anorexics suffer menstrual irregularities. Some, as a result of their extreme dieting behavior, render themselves incapable of getting pregnant.</a:t>
            </a:r>
          </a:p>
          <a:p>
            <a:r>
              <a:rPr lang="en-US" dirty="0"/>
              <a:t>Bullet # 4  Between 5 and 6 percent of all anorexics die from the disorder. Most of these deaths result either from suicide or cardiovascular episodes such as heart attacks. Karen Carpenter, a pop singer in the 1970s, died at the age of 32 from a heart attack caused by anorexia nervosa.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E125E2B5-34E3-4DF8-BE0C-5CC280679F74}" type="slidenum">
              <a:rPr lang="en-US"/>
              <a:pPr/>
              <a:t>27</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a:t>Some psychologists believe that some young women who suffer from anorexia nervosa unconsciously want to avoid becoming a woman. They feel more secure and safe as little girls. Restricting their diets so severely allows them to avoid full maturity.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1F62AA46-1405-4BE1-8DFE-0242F8718C99}" type="slidenum">
              <a:rPr lang="en-US"/>
              <a:pPr/>
              <a:t>28</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r>
              <a:rPr lang="en-US" dirty="0"/>
              <a:t>Bullets # 1</a:t>
            </a:r>
            <a:r>
              <a:rPr lang="en-US" dirty="0">
                <a:cs typeface="Times New Roman" pitchFamily="18" charset="0"/>
              </a:rPr>
              <a:t>–2</a:t>
            </a:r>
            <a:r>
              <a:rPr lang="en-US" dirty="0"/>
              <a:t>  Bulimia, an eating disorder related to anorexia, was first diagnosed in the 1980s. It involves a ritual known as “binging and purging.” The binging usually occurs as a response to stress, depression, or a drop in self-esteem. After gorging on as many as 20,000 calories at a time, purging begins. Bulimics try to rid themselves of all the calories from the binge by vomiting, fasting, using diuretics and laxatives, or other methods. Most of the time, bulimics treat their gorging and purging as secret, private rituals. </a:t>
            </a:r>
          </a:p>
          <a:p>
            <a:r>
              <a:rPr lang="en-US" dirty="0"/>
              <a:t>Bullet # 2  Like anorexics, bulimics also obsess about their weight. Unlike anorexics, bulimics tend to maintain a normal weight and  rarely look different from ordinary people.</a:t>
            </a:r>
          </a:p>
          <a:p>
            <a:r>
              <a:rPr lang="en-US" dirty="0"/>
              <a:t>Bullet # 3  Bulimia often begins in late adolescence. Sufferers may alternate between bulimic behavior and strict dieting.</a:t>
            </a:r>
          </a:p>
          <a:p>
            <a:r>
              <a:rPr lang="en-US" dirty="0"/>
              <a:t>Bullet # 4  Bulimia can cause serious medical complications. Constant vomiting resulting from bulimia erodes tooth enamel and can also cause cavities. Repeated vomiting affects the salivary glands and can cause the stomach to ulcerate, or even to rupture, which results in death. Bulimia also tends to disrupt the body’s electrolyte balance. In addition, constant purging can cause an irregular heartbeat and even cardiac arrest.</a:t>
            </a:r>
          </a:p>
          <a:p>
            <a:r>
              <a:rPr lang="en-US" dirty="0"/>
              <a:t>Actress Jane Fonda (pictured in this slide) suffered bouts of bulimia throughout much of her life. She said the disorder “nearly destroyed my life”; she also commented, “For 25 years, I could never put a forkful in my mouth without feeling fear, without feeling scared.”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B08137C5-ADA2-4B4A-A92B-8C0E2BF7F2AB}" type="slidenum">
              <a:rPr lang="en-US"/>
              <a:pPr/>
              <a:t>29</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r>
              <a:rPr lang="en-US"/>
              <a:t>Bullet # 1  Our society often places unrealistic pressures on young women to be thin. These pressures can contribute to the development of both anorexia and bulimia.</a:t>
            </a:r>
          </a:p>
          <a:p>
            <a:r>
              <a:rPr lang="en-US"/>
              <a:t>Bullet # 2  According to one study (Rubenstein, Caballero, 2000), 50 to 75 percent of adolescent females are unhappy with their weight and body image. Consequently, dieting among teen girls has become a normative pattern.</a:t>
            </a:r>
          </a:p>
          <a:p>
            <a:r>
              <a:rPr lang="en-US"/>
              <a:t>Bullet # 3  The media constantly bombard teenage girls with images of ultra-thin models and actresses, creating distorted conceptions of ideal body type.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47CAF84E-1133-466C-B3AC-A26686C2275B}" type="slidenum">
              <a:rPr lang="en-US"/>
              <a:pPr/>
              <a:t>3</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a:t>Bullets # 1</a:t>
            </a:r>
            <a:r>
              <a:rPr lang="en-US">
                <a:cs typeface="Times New Roman" pitchFamily="18" charset="0"/>
              </a:rPr>
              <a:t>–</a:t>
            </a:r>
            <a:r>
              <a:rPr lang="en-US"/>
              <a:t>2  Most psychologists today believe that humans have very few instincts. They only consider something an instinct if it is innate, unlearned, and present at birth, such as the sucking reflex</a:t>
            </a:r>
            <a:r>
              <a:rPr lang="en-US">
                <a:cs typeface="Times New Roman" pitchFamily="18" charset="0"/>
              </a:rPr>
              <a:t>—a</a:t>
            </a:r>
            <a:r>
              <a:rPr lang="en-US"/>
              <a:t> survival instinct. Facial expressions also seem to be instinctual; even newborns appear to smile.</a:t>
            </a:r>
          </a:p>
          <a:p>
            <a:r>
              <a:rPr lang="en-US"/>
              <a:t>Bullet # 3</a:t>
            </a:r>
            <a:r>
              <a:rPr lang="en-US">
                <a:cs typeface="Times New Roman" pitchFamily="18" charset="0"/>
              </a:rPr>
              <a:t>–</a:t>
            </a:r>
            <a:r>
              <a:rPr lang="en-US"/>
              <a:t>4  Some psychologists also characterize hunger, thirst, and keeping warm as instincts. Evolutionary psychologists believe such behaviors evolved because they promoted survival of the species. Some also believe that helping, aggression, and even mate selection are instinctual and genetic. They believe we have an innate desire to create offspring so that our genes will survive in our children.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38E498CC-AA75-4B9F-813D-7EC1290E1AEB}" type="slidenum">
              <a:rPr lang="en-US"/>
              <a:pPr/>
              <a:t>30</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r>
              <a:rPr lang="en-US" dirty="0"/>
              <a:t>Bullets # 1–2  As societal pressures to be thin increase, so do the cases of anorexia and bulimia. The body mass index (BMI) measures body fat based on height and weight. The average BMI of contestants in the Miss America Pageant has steadily declined since the 1950s. In addition, more and more winners since 1950 fit medical definitions of “thin” and “undernourished.”</a:t>
            </a:r>
          </a:p>
          <a:p>
            <a:r>
              <a:rPr lang="en-US" dirty="0"/>
              <a:t>Bullet #3  Statistically, no real gender differences in obesity exist: 27 percent of women are considered obese, 24 percent of men. Most weight-based gender differences do not develop until mid-life. </a:t>
            </a:r>
          </a:p>
          <a:p>
            <a:r>
              <a:rPr lang="en-US" dirty="0"/>
              <a:t>Bullet # 4  Eating disorders occur much less commonly among African-American and Hispanic women, lending credence to the theory that such disorders develop due to pressures specific to a particular society or culture.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45A9905B-BB6E-4D28-94C9-2302A01C3E54}" type="slidenum">
              <a:rPr lang="en-US"/>
              <a:pPr/>
              <a:t>31</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r>
              <a:rPr lang="en-US" dirty="0"/>
              <a:t>It’s easy to make the case that we live in a sex-obsessed society. Sexually charged images saturate magazines, TV shows, and movies. Advertisers use sex to sell everything from mouthwash to designer jeans to beer. This intense interest in sex reflects the importance of sexual motivation. In this next section, we will examine some of the factors that influence both sexual interest and sexual orientation. Sex in general may be essential for the survival of the species, but it is not essential to an particular individual’s survival. The human sex drive is also not on the same level as drives like hunger: you can live without sex, but you can’t live without food.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38573C58-29B9-446A-A7AD-891FE3C4B2AD}" type="slidenum">
              <a:rPr lang="en-US"/>
              <a:pPr/>
              <a:t>32</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r>
              <a:rPr lang="en-US"/>
              <a:t>Bullet # 1  Women’s ovaries and men’s testes secrete hormones that influence sexual motivation.</a:t>
            </a:r>
          </a:p>
          <a:p>
            <a:r>
              <a:rPr lang="en-US"/>
              <a:t>Bullet # 2  Estrogens are the primary class of gonadal hormones in females, and androgens are the primary class in males. In addition, each gender produces small amounts of the other’s hormones. </a:t>
            </a:r>
          </a:p>
          <a:p>
            <a:r>
              <a:rPr lang="en-US"/>
              <a:t>Bullet # 3  Both the pituitary gland and the hypothalamus in the brain regulate hormone balance. Androgen levels seem related to sexual motivation in both sexes; however, estrogen levels in women do not necessarily correlate with sexual interest.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28F5AF15-77BA-42DD-B83C-3FE827601DD5}" type="slidenum">
              <a:rPr lang="en-US"/>
              <a:pPr/>
              <a:t>33</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r>
              <a:rPr lang="en-US" dirty="0"/>
              <a:t>Bullets # 1–2  According to some psychologists, many animals can revive a dwindling sexual interest by obtaining a new partner. This has been called the “Coolidge Effect,” named after former U.S. president Calvin Coolidge. According to a secondhand story, Mr. And Mrs. Coolidge once visited a farm, and Mrs. Coolidge was informed that a certain rooster on that farm had sex no less than 20 times a day. “Tell that to Mr. Coolidge,” she replied. When informed of the roosters’ feats, Mr. Coolidge asked if the bird had sex with the same hen all 20 times. The farmer said no, the rooster actually had sex with many different hens. Coolidge replied, “Tell that to Mrs. Coolidge.” </a:t>
            </a:r>
          </a:p>
          <a:p>
            <a:r>
              <a:rPr lang="en-US" dirty="0"/>
              <a:t>Bullet # 3  According to evolutionary theorists, the Coolidge effect makes sense because males want to maximize their reproductive success by having as many female partners as possible. Does the Coolidge effect apply to humans? According to one study (Buss &amp; Schmitt, 1993), college-age men indicated that they would ideally like to have 18 sexual partners in their lives. In the same study, college women reported that four or five partners would be ideal.</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DD1C4524-0B5C-4CC9-9799-5A08AAD8CD45}" type="slidenum">
              <a:rPr lang="en-US"/>
              <a:pPr/>
              <a:t>34</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r>
              <a:rPr lang="en-US" dirty="0"/>
              <a:t>Bullet # 1  People differ significantly in what they consider attractive in a partner. People usually base their selection of a mate on things they’ve learned or experiences they’ve had.</a:t>
            </a:r>
          </a:p>
          <a:p>
            <a:r>
              <a:rPr lang="en-US" dirty="0"/>
              <a:t>Bullet # 2  Psychologists recognize that more than just physical attraction factors into mate selection. A potential partner’s personality, level of competence, and values can also influence sexual interest.</a:t>
            </a:r>
          </a:p>
          <a:p>
            <a:r>
              <a:rPr lang="en-US" dirty="0"/>
              <a:t>Bullet # 3  A number of psychological studies suggest that men and women want very different things in a mate. Men appear to be motivated by a desire for physical gratification, while women seem to be motivated by a desire to express love and emotional commitment (Carroll, Volk, Hyde, 1985).</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r>
              <a:rPr lang="en-US" smtClean="0"/>
              <a:t>Slide </a:t>
            </a:r>
            <a:fld id="{02FF3A3B-6DF7-40FF-AE41-987202FA65C0}"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D680C013-3125-4D1D-9D96-6D654A40E416}" type="slidenum">
              <a:rPr lang="en-US"/>
              <a:pPr/>
              <a:t>36</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r>
              <a:rPr lang="en-US"/>
              <a:t>Bullets # 1</a:t>
            </a:r>
            <a:r>
              <a:rPr lang="en-US">
                <a:cs typeface="Times New Roman" pitchFamily="18" charset="0"/>
              </a:rPr>
              <a:t>–</a:t>
            </a:r>
            <a:r>
              <a:rPr lang="en-US"/>
              <a:t>3   What motivates some people to work so hard? Psychologists have identified a number of reasons: the need for achievement, the need to master difficult challenges, the need to outdo or outperform others, or a desire meet one’s own personal standards.</a:t>
            </a:r>
          </a:p>
          <a:p>
            <a:r>
              <a:rPr lang="en-US"/>
              <a:t>Bullet # 4  In Maslow’s pyramid of needs, achievement lies at the fourth level, among the “esteem” needs.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B2CD49CE-E44C-48BE-8040-4A5FF4ED2F71}" type="slidenum">
              <a:rPr lang="en-US"/>
              <a:pPr/>
              <a:t>37</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r>
              <a:rPr lang="en-US" sz="1000" dirty="0"/>
              <a:t>Bullet # 1  In the 1940s, psychologist David McClelland helped develop the Thematic Apperception Test (TAT), an important tool for assessing personality. McClelland’s analysis of TAT results led him to conclude that human motivation results from three different needs: the need for achievement, the need for power, and the need for affiliation. The need for achievement (often abbreviated to “n-Ach”) involves a desire to solve problems more efficiently and to master complex tasks. The need for power (n-</a:t>
            </a:r>
            <a:r>
              <a:rPr lang="en-US" sz="1000" dirty="0" err="1"/>
              <a:t>Pow</a:t>
            </a:r>
            <a:r>
              <a:rPr lang="en-US" sz="1000" dirty="0"/>
              <a:t>) involves a desire to influence or control other people and to be in charge of or responsible for others. The need for affiliation (n-</a:t>
            </a:r>
            <a:r>
              <a:rPr lang="en-US" sz="1000" dirty="0" err="1"/>
              <a:t>Aff</a:t>
            </a:r>
            <a:r>
              <a:rPr lang="en-US" sz="1000" dirty="0"/>
              <a:t>) involves a desire to be part of a group and to establish warm, personal relations with others.</a:t>
            </a:r>
          </a:p>
          <a:p>
            <a:r>
              <a:rPr lang="en-US" sz="1000" dirty="0"/>
              <a:t>Bullet # 2  McClelland once said “People with a high need for achievement are not gamblers; they are challenged to win by personal effort, not by luck.” He conducted one experiment in which subjects were asked to throw rings onto pegs, much like the games found at most fairs. McClelland didn’t specify a distance from which to throw the rings, so most subjects threw from random distances. Some subjects, however, tested the difficulty of various distances and then settled on one distance from which to throw. That distance was far enough to pose a challenge, but not so far as to make it impossible to get a ring onto a peg. McClelland identified these subjects as high-achievers: results-oriented people who liked to complete complex but doable tasks in order to gain a sense of accomplishment.</a:t>
            </a:r>
          </a:p>
          <a:p>
            <a:r>
              <a:rPr lang="en-US" sz="1000" dirty="0"/>
              <a:t>Bullet # 3  McClelland believed the three-needs theory applied not only to individuals but to entire societies and organizations as well. He studied different cultures throughout the world, drawing examples from society’s literature and other stories to identify general motivations and needs. He concluded that not all cultures value achievement to the same extent. He also felt that positive economic development would be more likely to occur in a society that placed a high value on achievement than in one that did not. The most widespread application of three-needs theory has been in the business world. Each of the needs generally correlates to positions in a business or organization: the n-Ach workers form the backbone and increase productivity; the n-</a:t>
            </a:r>
            <a:r>
              <a:rPr lang="en-US" sz="1000" dirty="0" err="1"/>
              <a:t>Pow</a:t>
            </a:r>
            <a:r>
              <a:rPr lang="en-US" sz="1000" dirty="0"/>
              <a:t> workers tend to excel at management; and the n-</a:t>
            </a:r>
            <a:r>
              <a:rPr lang="en-US" sz="1000" dirty="0" err="1"/>
              <a:t>Aff</a:t>
            </a:r>
            <a:r>
              <a:rPr lang="en-US" sz="1000" dirty="0"/>
              <a:t> employees represent the “team players” who work well in groups.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9798C8ED-8FC5-473E-BDDF-8DB22D6FD905}" type="slidenum">
              <a:rPr lang="en-US"/>
              <a:pPr/>
              <a:t>38</a:t>
            </a:fld>
            <a:endParaRPr 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r>
              <a:rPr lang="en-US"/>
              <a:t>Psychologist John Atkinson elaborated upon McClelland’s original theory of achievement and motivation, initially identifying three “situational” factors: the strength of a person’s motivation to achieve success, a person’s own estimate of the probability of success relative to the task at hand, and the incentives involved (both tangible and intangible). Atkinson later added the fear of failure as another important situational factor.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FF89A33C-3A09-42D9-92C4-3826A9B032CE}" type="slidenum">
              <a:rPr lang="en-US"/>
              <a:pPr/>
              <a:t>39</a:t>
            </a:fld>
            <a:endParaRPr 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r>
              <a:rPr lang="en-US" dirty="0"/>
              <a:t>Bullet # 1   Gender differences in motivation and achievement begin early in life, partly due to different rates of maturation and partly because of the different ways in which boys and girls learn to think of themselves and their performance. For example, one study (Martin, 2003) concluded that girls tend to have a stronger belief in the value of school, usually are more persistent than boys, and focus, plan, and study more effectively as well. Girls tend to be much more anxious than boys, however, while boys usually have a greater fear of failure. The study also found that popular images of masculinity and the perceived need to live up to these images play a significant role in boys’ motivation</a:t>
            </a:r>
            <a:r>
              <a:rPr lang="en-US" dirty="0">
                <a:cs typeface="Times New Roman" pitchFamily="18" charset="0"/>
              </a:rPr>
              <a:t>—</a:t>
            </a:r>
            <a:r>
              <a:rPr lang="en-US" dirty="0"/>
              <a:t>or lack thereof</a:t>
            </a:r>
            <a:r>
              <a:rPr lang="en-US" dirty="0">
                <a:cs typeface="Times New Roman" pitchFamily="18" charset="0"/>
              </a:rPr>
              <a:t>—</a:t>
            </a:r>
            <a:r>
              <a:rPr lang="en-US" dirty="0"/>
              <a:t>in school.</a:t>
            </a:r>
          </a:p>
          <a:p>
            <a:r>
              <a:rPr lang="en-US" dirty="0"/>
              <a:t>Bullet # 2  In some cultures, gender-role stereotyping discourages some women from achieving, while others may try to hide their success. Sometimes teachers and even parents can also contribute to gender-role stereotyping. In the U.S., while the “glass ceiling” that prevented women from reaching levels of power in organizations has pretty much disappeared, high-achieving women often find themselves having to choose between their career and starting a family</a:t>
            </a:r>
            <a:r>
              <a:rPr lang="en-US" dirty="0">
                <a:cs typeface="Times New Roman" pitchFamily="18" charset="0"/>
              </a:rPr>
              <a:t>—</a:t>
            </a:r>
            <a:r>
              <a:rPr lang="en-US" dirty="0"/>
              <a:t>a choice that most men don’t face.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CAD278AD-80D7-4DB1-A8C2-3394A57B24E8}" type="slidenum">
              <a:rPr lang="en-US"/>
              <a:pPr/>
              <a:t>4</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US"/>
              <a:t>Bullets # 1</a:t>
            </a:r>
            <a:r>
              <a:rPr lang="en-US">
                <a:cs typeface="Times New Roman" pitchFamily="18" charset="0"/>
              </a:rPr>
              <a:t>–</a:t>
            </a:r>
            <a:r>
              <a:rPr lang="en-US"/>
              <a:t>2  Freud believed that humans had both survival instincts (which he called “Eros”) and death instincts (which he called “Thanatos”). He believed that instincts resided in what he called the “id,” and that the two most primary instincts were sex and aggression.</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D8D3A6C0-92CE-41F6-A7E3-8C66831DE1AD}" type="slidenum">
              <a:rPr lang="en-US"/>
              <a:pPr/>
              <a:t>40</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a:t>Psychologists define emotions as states that have physiological, cognitive, and behavioral components. Some view emotions as passions that happen to a person without willful intent. Emotions are often transitory and of relatively short duration, but they have the power to alter our thinking. Emotional experiences also depend on how we interpret a given situation. The English language has 550 words that reflect emotion (Averill, 1980). Look at this picture in this slide, which shows a drill instructor confronting a young recruit. What emotions do you think the young soldier is feeling? What do you make of the drill instructor’s body language and facial expression?</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DBFBA013-A46D-45D0-B41A-CC6D35FE1547}" type="slidenum">
              <a:rPr lang="en-US"/>
              <a:pPr/>
              <a:t>41</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r>
              <a:rPr lang="en-US" dirty="0"/>
              <a:t>Bullet # 1  Psychologists have broken emotions down into a number of components. First, emotion is a subjective, cognitive experience. People’s thinking or cognitive appraisal of the events in their lives can produce emotions. </a:t>
            </a:r>
          </a:p>
          <a:p>
            <a:r>
              <a:rPr lang="en-US" dirty="0"/>
              <a:t>Bullet # 2  Emotions can also affect the autonomic nervous system (which regulates glands and muscles) and cause physiological changes. For example, a frightening experience may make your blood pressure rise, cause your pupils to dilate, and switch on your “fight or flight” mechanism, releasing adrenaline into the bloodstream. </a:t>
            </a:r>
          </a:p>
          <a:p>
            <a:r>
              <a:rPr lang="en-US" dirty="0"/>
              <a:t>Bullet # 3  Emotions can also cause changes in behavior. People often reveal their emotions through overt expressions like clenched fists, smiles, frowns, etc. Body language can sometimes reveal emotions.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D1DE8FAA-4887-4EDD-9603-3B5298C6B8B4}" type="slidenum">
              <a:rPr lang="en-US"/>
              <a:pPr/>
              <a:t>42</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r>
              <a:rPr lang="en-US" dirty="0"/>
              <a:t>Bullet # 1  Psychologists Paul </a:t>
            </a:r>
            <a:r>
              <a:rPr lang="en-US" dirty="0" err="1"/>
              <a:t>Ekman</a:t>
            </a:r>
            <a:r>
              <a:rPr lang="en-US" dirty="0"/>
              <a:t> (pictured in the drawing in this slide) and Wallace Friesen did extensive research into the ways in which facial expressions can reveal basic emotions.</a:t>
            </a:r>
          </a:p>
          <a:p>
            <a:r>
              <a:rPr lang="en-US" dirty="0"/>
              <a:t>Bullet # 2  </a:t>
            </a:r>
            <a:r>
              <a:rPr lang="en-US" dirty="0" err="1"/>
              <a:t>Ekman</a:t>
            </a:r>
            <a:r>
              <a:rPr lang="en-US" dirty="0"/>
              <a:t> and Friesen postulated that people can generally identify six fundamental emotions in facial expressions: happiness, anger, sadness, surprise, disgust, and fear. They also estimated that human facial muscles can create more than 7000 different expressions. </a:t>
            </a:r>
          </a:p>
          <a:p>
            <a:r>
              <a:rPr lang="en-US" dirty="0"/>
              <a:t>Bullet # 3  </a:t>
            </a:r>
            <a:r>
              <a:rPr lang="en-US" dirty="0" err="1"/>
              <a:t>Ekman</a:t>
            </a:r>
            <a:r>
              <a:rPr lang="en-US" dirty="0"/>
              <a:t> also conducted cross-cultural studies and found that people in many different cultures displayed these same basic six facial expressions. The countries he visited included Spain, Argentina, Japan, and New Guinea; in New Guinea, he encountered the Fore people, who had never had any contact with the outside world. He concluded that there may be a biological link between emotion and facial expression. </a:t>
            </a:r>
            <a:r>
              <a:rPr lang="en-US" dirty="0" err="1"/>
              <a:t>Ekman</a:t>
            </a:r>
            <a:r>
              <a:rPr lang="en-US" dirty="0"/>
              <a:t> also identified other facial expressions such as contempt, shame, guilt, and interest (1992).</a:t>
            </a:r>
          </a:p>
          <a:p>
            <a:r>
              <a:rPr lang="en-US" dirty="0"/>
              <a:t>Note to teacher: As your students look at the next series of slides, see how many of the six facial expressions they can identify.</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E43FFAF1-E8A4-4ADD-9DDE-B390C0AD1454}" type="slidenum">
              <a:rPr lang="en-US"/>
              <a:pPr/>
              <a:t>43</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r>
              <a:rPr lang="en-US"/>
              <a:t>Happiness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6D0C5EFB-FE2C-4943-AB9B-68F4A5D930B7}" type="slidenum">
              <a:rPr lang="en-US"/>
              <a:pPr/>
              <a:t>44</a:t>
            </a:fld>
            <a:endParaRPr lang="en-US"/>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r>
              <a:rPr lang="en-US"/>
              <a:t>Sadness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6BB7C381-3D1F-4F8C-BB3F-1C4A2E92B88B}" type="slidenum">
              <a:rPr lang="en-US"/>
              <a:pPr/>
              <a:t>45</a:t>
            </a:fld>
            <a:endParaRPr 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r>
              <a:rPr lang="en-US"/>
              <a:t>Anger, possibly disgust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35CE3CE2-282B-47E7-8743-A7008E9B7D69}" type="slidenum">
              <a:rPr lang="en-US"/>
              <a:pPr/>
              <a:t>46</a:t>
            </a:fld>
            <a:endParaRPr 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r>
              <a:rPr lang="en-US"/>
              <a:t>Surprise, possibly happiness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76071448-4671-41B8-9C0E-FC5792CD535A}" type="slidenum">
              <a:rPr lang="en-US"/>
              <a:pPr/>
              <a:t>47</a:t>
            </a:fld>
            <a:endParaRPr 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r>
              <a:rPr lang="en-US"/>
              <a:t>Happiness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DA1B9B67-D036-410E-B914-E8EB5FF57905}" type="slidenum">
              <a:rPr lang="en-US"/>
              <a:pPr/>
              <a:t>48</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r>
              <a:rPr lang="en-US"/>
              <a:t>Happiness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D0981328-ADD7-4C4E-B1EB-7B5CE882B64F}" type="slidenum">
              <a:rPr lang="en-US"/>
              <a:pPr/>
              <a:t>49</a:t>
            </a:fld>
            <a:endParaRPr 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r>
              <a:rPr lang="en-US"/>
              <a:t>Sadness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C1467B22-8169-4D23-A93F-3E5468351D20}" type="slidenum">
              <a:rPr lang="en-US"/>
              <a:pPr/>
              <a:t>5</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r>
              <a:rPr lang="en-US"/>
              <a:t>Bullets # 1</a:t>
            </a:r>
            <a:r>
              <a:rPr lang="en-US">
                <a:cs typeface="Times New Roman" pitchFamily="18" charset="0"/>
              </a:rPr>
              <a:t>–</a:t>
            </a:r>
            <a:r>
              <a:rPr lang="en-US"/>
              <a:t>2  The instinct theory of motivation fell out of favor by the 1920s. Lists identifying thousands of instincts merely labeled behavior without explaining what caused it. In addition, instinct theory completely ignored the effects of learning and culture on human behavior.</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15E970AB-8375-478F-BDE9-DD65822C8584}" type="slidenum">
              <a:rPr lang="en-US"/>
              <a:pPr/>
              <a:t>50</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t>Disgust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D60907C3-8AE4-4CAA-9250-8DDA8B4DD68B}" type="slidenum">
              <a:rPr lang="en-US"/>
              <a:pPr/>
              <a:t>51</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r>
              <a:rPr lang="en-US"/>
              <a:t>Anger, possibly disgust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4C6EF456-3DFD-4078-9EC4-D02A109E9C76}" type="slidenum">
              <a:rPr lang="en-US"/>
              <a:pPr/>
              <a:t>52</a:t>
            </a:fld>
            <a:endParaRPr 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r>
              <a:rPr lang="en-US"/>
              <a:t>Surprise, possibly fear</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24B7F5AF-55F7-4B7B-9843-1869A816A887}" type="slidenum">
              <a:rPr lang="en-US"/>
              <a:pPr/>
              <a:t>53</a:t>
            </a:fld>
            <a:endParaRPr 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r>
              <a:rPr lang="en-US"/>
              <a:t>Happiness</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ED876AA6-70A4-4023-9F3C-FBC68249E8A4}" type="slidenum">
              <a:rPr lang="en-US"/>
              <a:pPr/>
              <a:t>54</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r>
              <a:rPr lang="en-US"/>
              <a:t>Sadness</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7D34162A-B46A-4F01-8A0E-B60F2ADC6842}" type="slidenum">
              <a:rPr lang="en-US"/>
              <a:pPr/>
              <a:t>55</a:t>
            </a:fld>
            <a:endParaRPr 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r>
              <a:rPr lang="en-US"/>
              <a:t>Surprise</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AF2ECCC8-5169-4AD3-AA34-C415A09B9CB9}" type="slidenum">
              <a:rPr lang="en-US"/>
              <a:pPr/>
              <a:t>56</a:t>
            </a:fld>
            <a:endParaRPr 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r>
              <a:rPr lang="en-US"/>
              <a:t>Happiness</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1E61089D-7C92-4B81-8947-E4490E5AA543}" type="slidenum">
              <a:rPr lang="en-US"/>
              <a:pPr/>
              <a:t>57</a:t>
            </a:fld>
            <a:endParaRPr lang="en-US"/>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r>
              <a:rPr lang="en-US"/>
              <a:t>Anger</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2160349B-62D4-4A3E-8E82-506DD5A3C699}" type="slidenum">
              <a:rPr lang="en-US"/>
              <a:pPr/>
              <a:t>58</a:t>
            </a:fld>
            <a:endParaRPr 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r>
              <a:rPr lang="en-US"/>
              <a:t>Surprise</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DFA9DA9F-1ECF-42DA-B99B-ED6FF1E78DAA}" type="slidenum">
              <a:rPr lang="en-US"/>
              <a:pPr/>
              <a:t>59</a:t>
            </a:fld>
            <a:endParaRPr 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r>
              <a:rPr lang="en-US"/>
              <a:t>Happiness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04974023-05B3-4DDF-BE6E-DA67558DB220}" type="slidenum">
              <a:rPr lang="en-US"/>
              <a:pPr/>
              <a:t>6</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r>
              <a:rPr lang="en-US"/>
              <a:t>Bullet # 1  Evolutionary psychologists like David Buss (pictured in the drawing in this slide) believed evolution determines human motives because natural selection favors behavior that maximizes reproduction.</a:t>
            </a:r>
          </a:p>
          <a:p>
            <a:r>
              <a:rPr lang="en-US"/>
              <a:t>Bullets # 2</a:t>
            </a:r>
            <a:r>
              <a:rPr lang="en-US">
                <a:cs typeface="Times New Roman" pitchFamily="18" charset="0"/>
              </a:rPr>
              <a:t>–</a:t>
            </a:r>
            <a:r>
              <a:rPr lang="en-US"/>
              <a:t>4  According to a survey of over 10,000 men and women in 33 countries on six continents, males prefer youth and good health in a prospective mate, while females generally prefer mature and wealthy mates (Buss, 1994). Since the survey garnered the opinions of people from many different cultures, evolutionary psychologists believe that the similarity of the men’s responses and of the women’s responses proved that such preferences had a genetic origin. On the other hand, critics of this survey did not see this conclusion as ironclad, and they still felt that culture could explain the similarity in preferences.</a:t>
            </a:r>
          </a:p>
          <a:p>
            <a:r>
              <a:rPr lang="en-US"/>
              <a:t>Special note:  Evolutionary theories of human motivation still attract some attention in the psychological community.</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82BCBA0D-3BF8-47B0-8D3E-588CB83A5D62}" type="slidenum">
              <a:rPr lang="en-US"/>
              <a:pPr/>
              <a:t>60</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r>
              <a:rPr lang="en-US"/>
              <a:t>Happiness</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ECEC5F45-940C-4E40-9E72-10B6D6B2F8F1}" type="slidenum">
              <a:rPr lang="en-US"/>
              <a:pPr/>
              <a:t>61</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r>
              <a:rPr lang="en-US"/>
              <a:t>We use the same muscle groups when we hold a pencil between our lips as we do when we smile. When we hold the pencil in our teeth, we use the same muscles as when we frown.</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33D01DE6-6E4D-41C2-93A5-58B7B1C0ED7C}" type="slidenum">
              <a:rPr lang="en-US"/>
              <a:pPr/>
              <a:t>62</a:t>
            </a:fld>
            <a:endParaRPr lang="en-US"/>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r>
              <a:rPr lang="en-US"/>
              <a:t>Psychologists have proposed a variety of theories to explain emotion. Some theories focus on biology, others on society and environment. In the next few slides, we will examine each of the theories listed here.</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C43CEAB0-BEAE-4C0E-AF80-FC971CF614F9}" type="slidenum">
              <a:rPr lang="en-US"/>
              <a:pPr/>
              <a:t>63</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r>
              <a:rPr lang="en-US" dirty="0"/>
              <a:t>Bullet # 1  William James (pictured in the drawing in this slide), a 19</a:t>
            </a:r>
            <a:r>
              <a:rPr lang="en-US" baseline="30000" dirty="0"/>
              <a:t>th</a:t>
            </a:r>
            <a:r>
              <a:rPr lang="en-US" dirty="0"/>
              <a:t>-century psychologist, developed a theory of emotions. At about the same time, Carl Lange came up with almost the exact same idea James had</a:t>
            </a:r>
            <a:r>
              <a:rPr lang="en-US" dirty="0">
                <a:cs typeface="Times New Roman" pitchFamily="18" charset="0"/>
              </a:rPr>
              <a:t>—</a:t>
            </a:r>
            <a:r>
              <a:rPr lang="en-US" dirty="0"/>
              <a:t>hence the name of this theory. Their idea seems almost illogical. They claimed that when a person encounters a stimulus, it causes the autonomic nervous system to engage; only then does that person get a conscious feeling that something is wrong.  </a:t>
            </a:r>
          </a:p>
          <a:p>
            <a:r>
              <a:rPr lang="en-US" dirty="0"/>
              <a:t>Bullet # 2  The James-Lange Theory stresses the biological determinants of emotion.</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9D859E84-48E8-41A3-A257-C09B9CEDDE00}" type="slidenum">
              <a:rPr lang="en-US"/>
              <a:pPr/>
              <a:t>64</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r>
              <a:rPr lang="en-US" dirty="0"/>
              <a:t>Bullet # 1  Psychologist Walter Cannon found the James-Lange theory very troubling. In 1927, Cannon developed the idea of the “Fight or Flight” response. He believed that physical arousal could occur without the experience of emotion. He also believed that physiological changes happened too slowly to precede what we consciously observe.</a:t>
            </a:r>
          </a:p>
          <a:p>
            <a:r>
              <a:rPr lang="en-US" dirty="0"/>
              <a:t>Bullet # 2  Cannon felt that whatever the emotion, the autonomic response was nearly identical.</a:t>
            </a:r>
          </a:p>
          <a:p>
            <a:r>
              <a:rPr lang="en-US" dirty="0"/>
              <a:t>Bullet # 3  In 1934, Phillip Bard elaborated on Cannon’s theory by postulating that emotion occurs when the thalamus of the brain sends signals to the cortex (creating the conscious experience of emotion) and to the autonomic nervous system (creating physiological arousal).</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0D75A266-6192-48BA-A404-17843E9D3ACB}" type="slidenum">
              <a:rPr lang="en-US"/>
              <a:pPr/>
              <a:t>65</a:t>
            </a:fld>
            <a:endParaRPr lang="en-US"/>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r>
              <a:rPr lang="en-US" dirty="0"/>
              <a:t>Stanley </a:t>
            </a:r>
            <a:r>
              <a:rPr lang="en-US" dirty="0" err="1"/>
              <a:t>Schachter</a:t>
            </a:r>
            <a:r>
              <a:rPr lang="en-US" dirty="0"/>
              <a:t> (pictured in the drawing in this slide) theorized that emotion depends on two factors: autonomic (physiological) arousal and cognitive interpretations of that arousal. </a:t>
            </a:r>
            <a:r>
              <a:rPr lang="en-US" dirty="0" err="1"/>
              <a:t>Schachter</a:t>
            </a:r>
            <a:r>
              <a:rPr lang="en-US" dirty="0"/>
              <a:t> believed that both these factors had to be present for a person to experience an emotion. When we experience physiological arousal, we then use cognition to give a label to that arousal. </a:t>
            </a:r>
            <a:r>
              <a:rPr lang="en-US" dirty="0" err="1"/>
              <a:t>Schachter</a:t>
            </a:r>
            <a:r>
              <a:rPr lang="en-US" dirty="0"/>
              <a:t> believed that people look to situational cues to help label arousal. For example, say that you’re sitting at a stop light. You glance in your rearview mirror to see a car speeding towards you that doesn’t look like it’s going to stop in time. Your body senses an emergency situation and releases adrenaline, which starts your heart pounding: this is arousal. You then use situational cues to determine the nature of the arousal and cognition to label it: “I’m scared.” The arousal now joins with the cognitive label to create an emotion: fear. </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19EF6BFC-C812-4A07-A634-8B3287163A72}" type="slidenum">
              <a:rPr lang="en-US"/>
              <a:pPr/>
              <a:t>67</a:t>
            </a:fld>
            <a:endParaRPr 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r>
              <a:rPr lang="en-US" dirty="0"/>
              <a:t>Bullet # 1  The limitations of the Cannon-Bard and James-Lange theories frustrated many psychologists. </a:t>
            </a:r>
            <a:r>
              <a:rPr lang="en-US" dirty="0" err="1"/>
              <a:t>Schachter’s</a:t>
            </a:r>
            <a:r>
              <a:rPr lang="en-US" dirty="0"/>
              <a:t> Two-Factor theory refocused attention on the evolutionary perspective</a:t>
            </a:r>
            <a:r>
              <a:rPr lang="en-US" dirty="0">
                <a:cs typeface="Times New Roman" pitchFamily="18" charset="0"/>
              </a:rPr>
              <a:t>—</a:t>
            </a:r>
            <a:r>
              <a:rPr lang="en-US" dirty="0"/>
              <a:t>particularly on the ideas of Charles Darwin. Darwin believed that emotions develop because they have an “adaptive” value that increases the chances of survival. For example, fear would help an animal avoid danger. Darwin saw emotion as the product of evolution. </a:t>
            </a:r>
          </a:p>
          <a:p>
            <a:r>
              <a:rPr lang="en-US" dirty="0"/>
              <a:t>Bullet # 2  Many evolutionary theorists believe that emotion evolved before thought, and that thought does not significantly influence emotion. They hypothesized that emotions originate in the brain well before higher-brain functioning develops. </a:t>
            </a:r>
          </a:p>
          <a:p>
            <a:r>
              <a:rPr lang="en-US" dirty="0"/>
              <a:t>Bullet # 3  Three different evolutionary theorists (Tomkins, Izard and </a:t>
            </a:r>
            <a:r>
              <a:rPr lang="en-US" dirty="0" err="1"/>
              <a:t>Plutchik</a:t>
            </a:r>
            <a:r>
              <a:rPr lang="en-US" dirty="0"/>
              <a:t>) all came up with their own list of what they called “fundamental” emotions. Their lists were very similar: they all included fear, anger, joy, disgust, and surprise; sadness, guilt, and acceptance, however, did not appear on all three lists. </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7E886C0A-0DC5-46B8-9A94-3159E68E7997}" type="slidenum">
              <a:rPr lang="en-US"/>
              <a:pPr/>
              <a:t>68</a:t>
            </a:fld>
            <a:endParaRPr lang="en-US"/>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r>
              <a:rPr lang="en-US"/>
              <a:t>Psychologists use the term “stress” to describe the demands and pressures placed on a person to adapt or adjust to his/her environment. Stress is a major fact of life: it is as inevitable as death and taxes, yet the notion of stress has only arisen in the last 50 years. The last part of this presentation will focus on psychological and physiological reactions to stress. We will also look at the relationship between personality types and stress and at post-traumatic stress disorder (PTSD). </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206D7CE1-BB8E-4E99-8DEE-03E10CA0D63A}" type="slidenum">
              <a:rPr lang="en-US"/>
              <a:pPr/>
              <a:t>69</a:t>
            </a:fld>
            <a:endParaRPr lang="en-US"/>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r>
              <a:rPr lang="en-US"/>
              <a:t>Bullet # 1  Sometimes the psychological effects of stress can be as harmful as the physiological ones. There are a whole series of physical problems that can arise as a result of stress, which we will discuss later in this presentation.</a:t>
            </a:r>
          </a:p>
          <a:p>
            <a:r>
              <a:rPr lang="en-US"/>
              <a:t>Bullet # 2  Stress can contribute factor to premature death. </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4446C3B9-2D64-4B51-832F-7A6FCA5DEB06}" type="slidenum">
              <a:rPr lang="en-US"/>
              <a:pPr/>
              <a:t>70</a:t>
            </a:fld>
            <a:endParaRPr lang="en-US"/>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r>
              <a:rPr lang="en-US" dirty="0"/>
              <a:t>Psychologist Hans </a:t>
            </a:r>
            <a:r>
              <a:rPr lang="en-US" dirty="0" err="1"/>
              <a:t>Selye</a:t>
            </a:r>
            <a:r>
              <a:rPr lang="en-US" dirty="0"/>
              <a:t> differentiated between two kinds of stress: “distress” and “</a:t>
            </a:r>
            <a:r>
              <a:rPr lang="en-US" dirty="0" err="1"/>
              <a:t>eustress</a:t>
            </a:r>
            <a:r>
              <a:rPr lang="en-US" dirty="0"/>
              <a:t>.” Distress is harmful; </a:t>
            </a:r>
            <a:r>
              <a:rPr lang="en-US" dirty="0" err="1"/>
              <a:t>eustress</a:t>
            </a:r>
            <a:r>
              <a:rPr lang="en-US" dirty="0"/>
              <a:t> can have positive implications. For example, how many of you play sports? Sports can cause a lot of stress, yet people still chose to participate in them. Getting married, going to college, or moving to a new town also offer examples of </a:t>
            </a:r>
            <a:r>
              <a:rPr lang="en-US" dirty="0" err="1"/>
              <a:t>eustress</a:t>
            </a:r>
            <a:r>
              <a:rPr lang="en-US" dirty="0"/>
              <a:t>. Distress is a state of emotional or physical suffering, pain, or discomfort. It results from stress that you usually don’t have much</a:t>
            </a:r>
            <a:r>
              <a:rPr lang="en-US" dirty="0">
                <a:cs typeface="Times New Roman" pitchFamily="18" charset="0"/>
              </a:rPr>
              <a:t>—</a:t>
            </a:r>
            <a:r>
              <a:rPr lang="en-US" dirty="0"/>
              <a:t>if any</a:t>
            </a:r>
            <a:r>
              <a:rPr lang="en-US" dirty="0">
                <a:cs typeface="Times New Roman" pitchFamily="18" charset="0"/>
              </a:rPr>
              <a:t>—</a:t>
            </a:r>
            <a:r>
              <a:rPr lang="en-US" dirty="0"/>
              <a:t>control over. The most common initial responses to short-term distress include anxiety or nervousness, anger, and fear. How a person responds to distressful events often depends on their individual personality type.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3F52D607-A59A-4215-AAFC-62C4A6E2EA75}" type="slidenum">
              <a:rPr lang="en-US"/>
              <a:pPr/>
              <a:t>7</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r>
              <a:rPr lang="en-US"/>
              <a:t>Bullet # 1  By the 1950s, drive reduction theory had all but replaced instinct theory as the model for explaining motivation.</a:t>
            </a:r>
          </a:p>
          <a:p>
            <a:r>
              <a:rPr lang="en-US"/>
              <a:t>Bullet # 2  Clark Hull, the chief proponent of drive reduction theory, believed that humans have biological needs that demand satisfaction, such as the need for food, water, and sleep.</a:t>
            </a:r>
          </a:p>
          <a:p>
            <a:r>
              <a:rPr lang="en-US"/>
              <a:t>Bullets # 3</a:t>
            </a:r>
            <a:r>
              <a:rPr lang="en-US">
                <a:cs typeface="Times New Roman" pitchFamily="18" charset="0"/>
              </a:rPr>
              <a:t>–</a:t>
            </a:r>
            <a:r>
              <a:rPr lang="en-US"/>
              <a:t>4  Hull defined need as a “state of deprivation,” and drive as “a state of bodily tension that arises from an unmet need.” “Drive reduction” refers to satisfying drives in order to reduce this tension.</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601DD2C2-F41E-47A8-AB89-B796B55053E7}" type="slidenum">
              <a:rPr lang="en-US"/>
              <a:pPr/>
              <a:t>71</a:t>
            </a:fld>
            <a:endParaRPr lang="en-US"/>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r>
              <a:rPr lang="en-US"/>
              <a:t>Short-term stress manifests itself in many different ways: it can cause us to doubt our own skills and abilities; it can impair a person’s ability to think clearly; it puts us “on edge” and causes us to overreact to things; it depletes our zest for living and our capacity for enjoyment; and it can even cause us to feel “hemmed in,” claustrophobic, or trapped by circumstances beyond our control. </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4EF2FE42-6306-46A7-BBE1-13A59D4F52E3}" type="slidenum">
              <a:rPr lang="en-US"/>
              <a:pPr/>
              <a:t>72</a:t>
            </a:fld>
            <a:endParaRPr lang="en-US"/>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r>
              <a:rPr lang="en-US" dirty="0"/>
              <a:t>Bullets # 1-2  </a:t>
            </a:r>
            <a:r>
              <a:rPr lang="en-US" dirty="0" err="1"/>
              <a:t>Selye</a:t>
            </a:r>
            <a:r>
              <a:rPr lang="en-US" dirty="0"/>
              <a:t> also developed a three-stage model describing how we react to psychological and physiological stress.</a:t>
            </a:r>
          </a:p>
          <a:p>
            <a:r>
              <a:rPr lang="en-US" dirty="0"/>
              <a:t>Bullet # 3  “Alarm reaction” is the first response to stress. The body senses a danger or threat and moves into “fight or flight” mode: it releases adrenaline into the bloodstream, causes muscles to tense, and speeds up our breathing and heart rate. </a:t>
            </a:r>
          </a:p>
          <a:p>
            <a:r>
              <a:rPr lang="en-US" dirty="0"/>
              <a:t>Bullet # 4   In the second stage, “resistance,” the body fights off the stressor. If the stress doesn’t get reduced quickly, however, signs of wear and tear begin to appear. If the body stays in “fight or flight” mode for too long, it affects our ability to think clearly. It also starts to drain us both physically and emotionally.</a:t>
            </a:r>
          </a:p>
          <a:p>
            <a:r>
              <a:rPr lang="en-US" dirty="0"/>
              <a:t>Bullet # 5   The longer the stress lasts, the more severe the physical and psychological consequences will be. In the final stage, “exhaustion,” the body starts to deteriorate. Physical problems can appear, ranging from acne and rashes, indigestion and ulcers, and major problems afflicting vital organs. The mind also starts to deteriorate: some people suffer nervous breakdowns, while others can lose touch with reality and develop severe mental disorders. All the ailments associated with exhaustion demonstrate that while the “fight or flight” response can prove useful at first, it can have extremely adverse effects in the long run.</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A29CC742-2F62-4BD7-BBC3-C52D1C306BD0}" type="slidenum">
              <a:rPr lang="en-US"/>
              <a:pPr/>
              <a:t>73</a:t>
            </a:fld>
            <a:endParaRPr lang="en-US"/>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en-US"/>
              <a:t>Short-term stress can produce a number of physical reactions, including insomnia, migraine and tension headaches, muscle aches and pains, and digestive problems. Too often people turn to medications as a way to relieve these stress-induced ailments: sleeping pills for insomnia, pain pills for migraines and muscle aches, and acid reflux tablets for stomach problems. </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A712893B-FEF1-4A8C-9779-8A15CE6F23C1}" type="slidenum">
              <a:rPr lang="en-US"/>
              <a:pPr/>
              <a:t>74</a:t>
            </a:fld>
            <a:endParaRPr lang="en-US"/>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r>
              <a:rPr lang="en-US"/>
              <a:t>Stress causes many changes in our behavior. Look at the list in this slide. Which of the following have you experienced?</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A6426C7E-915C-4401-BE1C-7370A5535ED2}" type="slidenum">
              <a:rPr lang="en-US"/>
              <a:pPr/>
              <a:t>75</a:t>
            </a:fld>
            <a:endParaRPr lang="en-US"/>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r>
              <a:rPr lang="en-US"/>
              <a:t>We can gather clues about people’s physical and emotional reactions to stress by observing changes in how they look, act, or talk. Strained facial expressions, a shaky voice, tics or tremors, and jumpiness are all symptomatic of stress. Stress may cause some people to quit their jobs, drop out of school, or turn to alcohol or drugs. Many sufferers also lose interest in eating, grooming, and personal relationships (including family, friendly, romantic, and/or sexual ones).</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EFE68D97-4A10-4509-A9DF-304B550234B7}" type="slidenum">
              <a:rPr lang="en-US"/>
              <a:pPr/>
              <a:t>76</a:t>
            </a:fld>
            <a:endParaRPr lang="en-US"/>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r>
              <a:rPr lang="en-US"/>
              <a:t>The longer a person remains afflicted with a particular stress, the greater the risk of developing physical and psychological problems. Long-term stress does not necessarily cause mental illness, but it can act as a trigger. In addition, a significant correlation exists between long-term stress and suicide.</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D5126E6D-501B-4DCA-A09F-05457BB5F310}" type="slidenum">
              <a:rPr lang="en-US"/>
              <a:pPr/>
              <a:t>77</a:t>
            </a:fld>
            <a:endParaRPr lang="en-US"/>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r>
              <a:rPr lang="en-US"/>
              <a:t>No special notes, although for bullet number six (immune system), you may want to mention that suppressing the body’s immune system makes a person more vulnerable to colds and viruses.</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F404CE38-98B6-4B3F-BD37-C4E9C1BF6241}" type="slidenum">
              <a:rPr lang="en-US"/>
              <a:pPr/>
              <a:t>78</a:t>
            </a:fld>
            <a:endParaRPr lang="en-US"/>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r>
              <a:rPr lang="en-US"/>
              <a:t>In the long term, physical, psychological, and behavioral stress start to take their toll and can cause major changes in behavior. People may turn to alcohol and addictive drugs to temporarily escape from the stress. Workplace performance often begins to suffer, and as “burnout” approaches, previously reliable workers may become impulsive or even accident-prone. They also tend to take unscheduled (and often unapproved) time off; some eventually get fired. Long-term stress can also cause a person to become irritable, suspicious, and withdrawn. They may start to lash out at others, becoming much more aggressive and argumentative. Some people go on to commit criminal acts; others fall into deep depressions and may even attempt suicide.</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546AF8A8-381C-4613-9263-20094CD52881}" type="slidenum">
              <a:rPr lang="en-US"/>
              <a:pPr/>
              <a:t>79</a:t>
            </a:fld>
            <a:endParaRPr lang="en-US"/>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p:txBody>
          <a:bodyPr/>
          <a:lstStyle/>
          <a:p>
            <a:r>
              <a:rPr lang="en-US"/>
              <a:t>This slide shows a portion of a list designed to help measure adolescent stress. The list contains life-changing events that cause different degrees of stress. Each event on the list is assigned a point total, with higher scores indicating greater levels of stress. As you move down the list the points decrease. For example, the death of a loved one receives 98 points while moving to a new school rates only 57 points. The higher a student’s overall point total, the more likely that student will become ill.</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5D67595E-E484-42AD-A43F-A09B99398051}" type="slidenum">
              <a:rPr lang="en-US"/>
              <a:pPr/>
              <a:t>80</a:t>
            </a:fld>
            <a:endParaRPr 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r>
              <a:rPr lang="en-US"/>
              <a:t>Psychologists have coined the term “cynical hostility” to characterize people who show frequent outbursts of anger, suspiciousness, resentment, antagonism, and distrust of others. Recent scientific evidence suggests that people with cynical hostility are more likely to develop heart disease (independent of factors like heredity, diet, smoking, and drinking). Differences in personality can affect the way our minds and bodies respond to stress.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168E0477-E198-456A-8544-F6337046EEFB}" type="slidenum">
              <a:rPr lang="en-US"/>
              <a:pPr/>
              <a:t>8</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a:t>Bullets # 1</a:t>
            </a:r>
            <a:r>
              <a:rPr lang="en-US">
                <a:cs typeface="Times New Roman" pitchFamily="18" charset="0"/>
              </a:rPr>
              <a:t>–</a:t>
            </a:r>
            <a:r>
              <a:rPr lang="en-US"/>
              <a:t>2  Drives cause tension. In drive reduction theory, behavior comes from a need to eliminate this tension and restore the body to a state of balance called “homeostasis.” Any disturbance in homeostasis (such as changes in body temperature or in oxygen and blood sugar levels) gives rise to drives, which activate behaviors that will help the body return to a state of balance. For example, if our blood sugar level drops because we haven’t eaten in a while, we becomes hungry. Hunger motivates us to seek food; eating the food restores homeostasis.</a:t>
            </a:r>
          </a:p>
          <a:p>
            <a:r>
              <a:rPr lang="en-US"/>
              <a:t>Bullet # 3  Hull believed that when someone engages in a particular behavior that satisfies a drive, the body remembers this. Consequently when the drive arises again, the person will tend to respond with the same behavior. This is known as a “habit.”</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2B17619B-84A9-489D-ADEE-90C4EF0EC73B}" type="slidenum">
              <a:rPr lang="en-US"/>
              <a:pPr/>
              <a:t>81</a:t>
            </a:fld>
            <a:endParaRPr lang="en-US"/>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p:txBody>
          <a:bodyPr/>
          <a:lstStyle/>
          <a:p>
            <a:r>
              <a:rPr lang="en-US"/>
              <a:t>“There are two main types of human beings: ‘racehorses’ who thrive on stress and are only happy with a vigorous, fast-paced life style; and ‘turtles’ who in order to be happy require peace, quiet, and a generally tranquil environment.” </a:t>
            </a:r>
            <a:r>
              <a:rPr lang="en-US">
                <a:cs typeface="Times New Roman" pitchFamily="18" charset="0"/>
              </a:rPr>
              <a:t>—</a:t>
            </a:r>
            <a:r>
              <a:rPr lang="en-US"/>
              <a:t>Hans Selye</a:t>
            </a:r>
          </a:p>
          <a:p>
            <a:r>
              <a:rPr lang="en-US"/>
              <a:t>Two psychologists named Friedman and Rosenman first coined the terms “Type A” and “Type B” personality in 1974. Type A personalities do everything in a hurry. They lose their patience easily and tend to be hostile and prone to anger when others fail to meet their expectations. They are always intense</a:t>
            </a:r>
            <a:r>
              <a:rPr lang="en-US">
                <a:cs typeface="Times New Roman" pitchFamily="18" charset="0"/>
              </a:rPr>
              <a:t>—even </a:t>
            </a:r>
            <a:r>
              <a:rPr lang="en-US"/>
              <a:t>at play</a:t>
            </a:r>
            <a:r>
              <a:rPr lang="en-US">
                <a:cs typeface="Times New Roman" pitchFamily="18" charset="0"/>
              </a:rPr>
              <a:t>—and tend to have adrenaline flowing constantly through their systems</a:t>
            </a:r>
            <a:r>
              <a:rPr lang="en-US"/>
              <a:t>. Type A’s also tend to have higher levels of cholesterol, which can lead to the blockage of important arteries. Not surprisingly, this combination of high cholesterol and elevated adrenaline levels mean that Type A personalities run a much greater risk of having a heart attack</a:t>
            </a:r>
            <a:r>
              <a:rPr lang="en-US">
                <a:cs typeface="Times New Roman" pitchFamily="18" charset="0"/>
              </a:rPr>
              <a:t>—they’re </a:t>
            </a:r>
            <a:r>
              <a:rPr lang="en-US"/>
              <a:t>six times more likely to suffer one than Type B personalities. When Type B personalities have heart attacks, it usually occurs in their 70s, but Type A’s typically have heart attacks in their 30s. </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DD50423C-867F-4C8B-97E7-1D2E8212E007}" type="slidenum">
              <a:rPr lang="en-US"/>
              <a:pPr/>
              <a:t>82</a:t>
            </a:fld>
            <a:endParaRPr lang="en-US"/>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p:txBody>
          <a:bodyPr/>
          <a:lstStyle/>
          <a:p>
            <a:r>
              <a:rPr lang="en-US"/>
              <a:t>Types A personalities live in a constant state of “fight or flight” (mostly “fight”). They are usually irritable and impatient. They tend to do everything rapidly</a:t>
            </a:r>
            <a:r>
              <a:rPr lang="en-US">
                <a:cs typeface="Times New Roman" pitchFamily="18" charset="0"/>
              </a:rPr>
              <a:t>—</a:t>
            </a:r>
            <a:r>
              <a:rPr lang="en-US"/>
              <a:t>they eat fast, move fast, and talk fast. They carry with them a kind of free-floating anger and hostility</a:t>
            </a:r>
            <a:r>
              <a:rPr lang="en-US">
                <a:cs typeface="Times New Roman" pitchFamily="18" charset="0"/>
              </a:rPr>
              <a:t>—</a:t>
            </a:r>
            <a:r>
              <a:rPr lang="en-US"/>
              <a:t>negative emotions associated with a greater risk of cardiovascular problems.</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CCABDDEA-9198-4DD4-B0E8-2739649D3345}" type="slidenum">
              <a:rPr lang="en-US"/>
              <a:pPr/>
              <a:t>83</a:t>
            </a:fld>
            <a:endParaRPr lang="en-US"/>
          </a:p>
        </p:txBody>
      </p:sp>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p:txBody>
          <a:bodyPr/>
          <a:lstStyle/>
          <a:p>
            <a:r>
              <a:rPr lang="en-US"/>
              <a:t>Type A people are often workaholics and multi-taskers. They get very competitive at just about anything they do, and they have no patience whatsoever for delays. Although being a Type A carries several disadvantages, our society</a:t>
            </a:r>
            <a:r>
              <a:rPr lang="en-US">
                <a:cs typeface="Times New Roman" pitchFamily="18" charset="0"/>
              </a:rPr>
              <a:t>—and e</a:t>
            </a:r>
            <a:r>
              <a:rPr lang="en-US"/>
              <a:t>specially the business and professional world</a:t>
            </a:r>
            <a:r>
              <a:rPr lang="en-US">
                <a:cs typeface="Times New Roman" pitchFamily="18" charset="0"/>
              </a:rPr>
              <a:t>—</a:t>
            </a:r>
            <a:r>
              <a:rPr lang="en-US"/>
              <a:t>prefers Type A’s because of their energy and productivity. Some psychologists believe that personality types are environmentally produced; others emphasize the importance of a biological/hereditary component; and still others feel that personality type results from a combination of both “nature” and “nurture.”</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FEC544E2-1DD9-4F89-B33B-46E4B12AAB3E}" type="slidenum">
              <a:rPr lang="en-US"/>
              <a:pPr/>
              <a:t>84</a:t>
            </a:fld>
            <a:endParaRPr lang="en-US"/>
          </a:p>
        </p:txBody>
      </p:sp>
      <p:sp>
        <p:nvSpPr>
          <p:cNvPr id="247810" name="Rectangle 2"/>
          <p:cNvSpPr>
            <a:spLocks noGrp="1" noRot="1" noChangeAspect="1" noChangeArrowheads="1"/>
          </p:cNvSpPr>
          <p:nvPr>
            <p:ph type="sldImg"/>
          </p:nvPr>
        </p:nvSpPr>
        <p:spPr bwMode="auto">
          <a:xfrm>
            <a:off x="1268413" y="727075"/>
            <a:ext cx="4781550" cy="3586163"/>
          </a:xfrm>
          <a:prstGeom prst="rect">
            <a:avLst/>
          </a:prstGeom>
          <a:solidFill>
            <a:srgbClr val="FFFFFF"/>
          </a:solidFill>
          <a:ln>
            <a:solidFill>
              <a:srgbClr val="000000"/>
            </a:solidFill>
            <a:miter lim="800000"/>
            <a:headEnd/>
            <a:tailEnd/>
          </a:ln>
        </p:spPr>
      </p:sp>
      <p:sp>
        <p:nvSpPr>
          <p:cNvPr id="247811" name="Rectangle 3"/>
          <p:cNvSpPr>
            <a:spLocks noGrp="1" noChangeArrowheads="1"/>
          </p:cNvSpPr>
          <p:nvPr>
            <p:ph type="body" idx="1"/>
          </p:nvPr>
        </p:nvSpPr>
        <p:spPr bwMode="auto">
          <a:xfrm>
            <a:off x="974725" y="4560888"/>
            <a:ext cx="5365750" cy="4319587"/>
          </a:xfrm>
          <a:prstGeom prst="rect">
            <a:avLst/>
          </a:prstGeom>
          <a:solidFill>
            <a:srgbClr val="FFFFFF"/>
          </a:solidFill>
          <a:ln>
            <a:miter lim="800000"/>
            <a:headEnd/>
            <a:tailEnd/>
          </a:ln>
        </p:spPr>
        <p:txBody>
          <a:bodyPr lIns="96657" tIns="48328" rIns="96657" bIns="48328"/>
          <a:lstStyle/>
          <a:p>
            <a:r>
              <a:rPr lang="en-US"/>
              <a:t>Type B’s are the “turtles” of life. They take things at a slower pace. They manage to get tasks done without involving the same level of anxiety and anger that Type A’s do. Most psychologists believe that Type B’s live longer. They seem more patient, easygoing, friendly, less hurried, less competitive, and less easily angered.</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7A7E81FE-577E-4B41-A9A8-095A4CF35099}" type="slidenum">
              <a:rPr lang="en-US"/>
              <a:pPr/>
              <a:t>85</a:t>
            </a:fld>
            <a:endParaRPr lang="en-US"/>
          </a:p>
        </p:txBody>
      </p:sp>
      <p:sp>
        <p:nvSpPr>
          <p:cNvPr id="249858" name="Rectangle 2"/>
          <p:cNvSpPr>
            <a:spLocks noGrp="1" noRot="1" noChangeAspect="1" noChangeArrowheads="1"/>
          </p:cNvSpPr>
          <p:nvPr>
            <p:ph type="sldImg"/>
          </p:nvPr>
        </p:nvSpPr>
        <p:spPr bwMode="auto">
          <a:xfrm>
            <a:off x="1268413" y="727075"/>
            <a:ext cx="4781550" cy="3586163"/>
          </a:xfrm>
          <a:prstGeom prst="rect">
            <a:avLst/>
          </a:prstGeom>
          <a:solidFill>
            <a:srgbClr val="FFFFFF"/>
          </a:solidFill>
          <a:ln>
            <a:solidFill>
              <a:srgbClr val="000000"/>
            </a:solidFill>
            <a:miter lim="800000"/>
            <a:headEnd/>
            <a:tailEnd/>
          </a:ln>
        </p:spPr>
      </p:sp>
      <p:sp>
        <p:nvSpPr>
          <p:cNvPr id="249859" name="Rectangle 3"/>
          <p:cNvSpPr>
            <a:spLocks noGrp="1" noChangeArrowheads="1"/>
          </p:cNvSpPr>
          <p:nvPr>
            <p:ph type="body" idx="1"/>
          </p:nvPr>
        </p:nvSpPr>
        <p:spPr bwMode="auto">
          <a:xfrm>
            <a:off x="974725" y="4560888"/>
            <a:ext cx="5365750" cy="4319587"/>
          </a:xfrm>
          <a:prstGeom prst="rect">
            <a:avLst/>
          </a:prstGeom>
          <a:solidFill>
            <a:srgbClr val="FFFFFF"/>
          </a:solidFill>
          <a:ln>
            <a:miter lim="800000"/>
            <a:headEnd/>
            <a:tailEnd/>
          </a:ln>
        </p:spPr>
        <p:txBody>
          <a:bodyPr lIns="96657" tIns="48328" rIns="96657" bIns="48328"/>
          <a:lstStyle/>
          <a:p>
            <a:r>
              <a:rPr lang="en-US"/>
              <a:t>Until recently, people used terms like “shell shock” and “delayed stress” to describe any kind of stress that appeared months or years after a traumatic incident, such as the “flashbacks” often experienced by soldiers who have been in combat. Today, we use the term “Post Traumatic Distress Disorder” (PTSD) instead.</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80E63371-D0FA-4207-BEF0-686E302644E6}" type="slidenum">
              <a:rPr lang="en-US"/>
              <a:pPr/>
              <a:t>86</a:t>
            </a:fld>
            <a:endParaRPr lang="en-US"/>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r>
              <a:rPr lang="en-US"/>
              <a:t>Bullet # 1  People with PTSD have lingering problems or maladjustments that may last for years. Symptoms of “burnout” or PTSD often plague firefighters, police, emergency medical personnel, air traffic controllers, and others who work in particularly stressful environments (DeAngelis, 1995). Burnout accounts for about 11 percent of occupational disease claimed by U.S. workers.  </a:t>
            </a:r>
          </a:p>
          <a:p>
            <a:r>
              <a:rPr lang="en-US"/>
              <a:t>Bullet # 2  Those who experience natural disasters, combat, or physical/sexual assault run a high risk of falling victim to PTSD. PTSD also often afflicts those diagnosed with life-threatening diseases and victims of terrorist attacks. Out of a sample of 255 adult survivors of the 1995 Oklahoma City bombing, 34 percent developed PTSD within six months of the attack (North, 1999). </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3457BE62-A9CC-4CB5-A215-21DA68F4B6C0}" type="slidenum">
              <a:rPr lang="en-US"/>
              <a:pPr/>
              <a:t>87</a:t>
            </a:fld>
            <a:endParaRPr lang="en-US"/>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r>
              <a:rPr lang="en-US"/>
              <a:t>Bullet # 1  People with PTSD should probably avoid situations that remind them of the trauma they experienced. For example, a combat veteran might want to stay away from movies that depict war.</a:t>
            </a:r>
          </a:p>
          <a:p>
            <a:r>
              <a:rPr lang="en-US"/>
              <a:t>Bullet # 2  Some victims have flashbacks to the traumatic event, experiencing it again in frightening detail.</a:t>
            </a:r>
          </a:p>
          <a:p>
            <a:r>
              <a:rPr lang="en-US"/>
              <a:t>Bullet # 3  Other victims suffer from a increased general sense of anxiety. They often find that this anxiety impairs their ability to perform everyday tasks and obligations.</a:t>
            </a:r>
          </a:p>
          <a:p>
            <a:r>
              <a:rPr lang="en-US"/>
              <a:t>Bullet # 4  PTSD victims tend to remain in a perpetual state of arousal. They often appear unusually tense or “keyed up” and may also suffer from insomnia and night terrors.</a:t>
            </a:r>
          </a:p>
          <a:p>
            <a:r>
              <a:rPr lang="en-US"/>
              <a:t>Bullet # 5  PTSD sufferers experience what some have described as an “emotional numbing” and find it difficult to feel or express love.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Slide </a:t>
            </a:r>
            <a:fld id="{9115BFDF-25E5-460A-89B1-C18B88656C28}" type="slidenum">
              <a:rPr lang="en-US"/>
              <a:pPr/>
              <a:t>9</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a:t>Bullet # 1  Primary drives are innate, inborn, and physiological in nature; they include things such as hunger, thirst, and sexual desire. </a:t>
            </a:r>
          </a:p>
          <a:p>
            <a:r>
              <a:rPr lang="en-US"/>
              <a:t>Bullet # 2  Secondary drives are psychological rather than physiological and arise as a result of our experiences. For example, we aren’t born with an innate desire to become wealthy; instead, we may acquire that desire because we learn that money allows us to more easily obtain things that satisfy our primary needs. </a:t>
            </a:r>
          </a:p>
          <a:p>
            <a:r>
              <a:rPr lang="en-US"/>
              <a:t>Bullet # 3  Hull believed that secondary drives are actually behaviors that we associate with the reduction of primary drives. As a result of this association, these behaviors become drives themselves.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83650" name="Rectangle 2050"/>
          <p:cNvSpPr>
            <a:spLocks noGrp="1" noChangeArrowheads="1"/>
          </p:cNvSpPr>
          <p:nvPr>
            <p:ph type="ctrTitle" sz="quarter"/>
          </p:nvPr>
        </p:nvSpPr>
        <p:spPr>
          <a:xfrm>
            <a:off x="1293813" y="762000"/>
            <a:ext cx="7772400" cy="1143000"/>
          </a:xfrm>
        </p:spPr>
        <p:txBody>
          <a:bodyPr/>
          <a:lstStyle>
            <a:lvl1pPr>
              <a:defRPr/>
            </a:lvl1pPr>
          </a:lstStyle>
          <a:p>
            <a:r>
              <a:rPr lang="en-US"/>
              <a:t>Click to edit Master title style</a:t>
            </a:r>
          </a:p>
        </p:txBody>
      </p:sp>
      <p:sp>
        <p:nvSpPr>
          <p:cNvPr id="283651" name="Rectangle 2051"/>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en-US"/>
              <a:t>Click to edit Master subtitle style</a:t>
            </a:r>
          </a:p>
        </p:txBody>
      </p:sp>
      <p:sp>
        <p:nvSpPr>
          <p:cNvPr id="283652" name="Rectangle 2052"/>
          <p:cNvSpPr>
            <a:spLocks noGrp="1" noChangeArrowheads="1"/>
          </p:cNvSpPr>
          <p:nvPr>
            <p:ph type="dt" sz="quarter" idx="2"/>
          </p:nvPr>
        </p:nvSpPr>
        <p:spPr bwMode="auto">
          <a:xfrm>
            <a:off x="6858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defRPr sz="1400"/>
            </a:lvl1pPr>
          </a:lstStyle>
          <a:p>
            <a:endParaRPr lang="en-US"/>
          </a:p>
        </p:txBody>
      </p:sp>
      <p:sp>
        <p:nvSpPr>
          <p:cNvPr id="283653" name="Rectangle 2053"/>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ctr">
              <a:defRPr sz="1400"/>
            </a:lvl1pPr>
          </a:lstStyle>
          <a:p>
            <a:endParaRPr lang="en-US"/>
          </a:p>
        </p:txBody>
      </p:sp>
      <p:sp>
        <p:nvSpPr>
          <p:cNvPr id="283654" name="Rectangle 2054"/>
          <p:cNvSpPr>
            <a:spLocks noGrp="1" noChangeArrowheads="1"/>
          </p:cNvSpPr>
          <p:nvPr>
            <p:ph type="sldNum" sz="quarter" idx="4"/>
          </p:nvPr>
        </p:nvSpPr>
        <p:spPr/>
        <p:txBody>
          <a:bodyPr/>
          <a:lstStyle>
            <a:lvl1pPr>
              <a:defRPr/>
            </a:lvl1pPr>
          </a:lstStyle>
          <a:p>
            <a:r>
              <a:rPr lang="en-US"/>
              <a:t>Slide # </a:t>
            </a:r>
            <a:fld id="{E3EAC68F-6DD9-48AC-92AC-DD722A44A20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Slide # </a:t>
            </a:r>
            <a:fld id="{21A84A6C-5AB7-4D6C-8F1C-D889687016B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838200"/>
            <a:ext cx="196215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838200"/>
            <a:ext cx="573405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Slide # </a:t>
            </a:r>
            <a:fld id="{4D90D574-C495-44B1-9955-17F9FF5CFDF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267200"/>
          </a:xfrm>
        </p:spPr>
        <p:txBody>
          <a:bodyPr/>
          <a:lstStyle/>
          <a:p>
            <a:endParaRPr lang="en-US"/>
          </a:p>
        </p:txBody>
      </p:sp>
      <p:sp>
        <p:nvSpPr>
          <p:cNvPr id="4" name="Text Placeholder 3"/>
          <p:cNvSpPr>
            <a:spLocks noGrp="1"/>
          </p:cNvSpPr>
          <p:nvPr>
            <p:ph type="body" sz="half" idx="2"/>
          </p:nvPr>
        </p:nvSpPr>
        <p:spPr>
          <a:xfrm>
            <a:off x="4648200" y="19812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8400"/>
            <a:ext cx="1905000" cy="457200"/>
          </a:xfrm>
        </p:spPr>
        <p:txBody>
          <a:bodyPr/>
          <a:lstStyle>
            <a:lvl1pPr>
              <a:defRPr/>
            </a:lvl1pPr>
          </a:lstStyle>
          <a:p>
            <a:r>
              <a:rPr lang="en-US"/>
              <a:t>Slide # </a:t>
            </a:r>
            <a:fld id="{133AA847-F48D-4ABC-879C-CA1705CE453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267200"/>
          </a:xfrm>
        </p:spPr>
        <p:txBody>
          <a:bodyPr/>
          <a:lstStyle/>
          <a:p>
            <a:endParaRPr lang="en-US"/>
          </a:p>
        </p:txBody>
      </p:sp>
      <p:sp>
        <p:nvSpPr>
          <p:cNvPr id="5" name="Slide Number Placeholder 4"/>
          <p:cNvSpPr>
            <a:spLocks noGrp="1"/>
          </p:cNvSpPr>
          <p:nvPr>
            <p:ph type="sldNum" sz="quarter" idx="10"/>
          </p:nvPr>
        </p:nvSpPr>
        <p:spPr>
          <a:xfrm>
            <a:off x="6553200" y="6248400"/>
            <a:ext cx="1905000" cy="457200"/>
          </a:xfrm>
        </p:spPr>
        <p:txBody>
          <a:bodyPr/>
          <a:lstStyle>
            <a:lvl1pPr>
              <a:defRPr/>
            </a:lvl1pPr>
          </a:lstStyle>
          <a:p>
            <a:r>
              <a:rPr lang="en-US"/>
              <a:t>Slide # </a:t>
            </a:r>
            <a:fld id="{77EA64DD-F42C-4615-B6EF-DE9B385D7843}"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4191000"/>
            <a:ext cx="3810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9812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6553200" y="6248400"/>
            <a:ext cx="1905000" cy="457200"/>
          </a:xfrm>
        </p:spPr>
        <p:txBody>
          <a:bodyPr/>
          <a:lstStyle>
            <a:lvl1pPr>
              <a:defRPr/>
            </a:lvl1pPr>
          </a:lstStyle>
          <a:p>
            <a:r>
              <a:rPr lang="en-US"/>
              <a:t>Slide # </a:t>
            </a:r>
            <a:fld id="{49C6AC53-30F3-4B9E-9B39-6D6CD191833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Slide # </a:t>
            </a:r>
            <a:fld id="{400B89BF-935D-44C3-BE11-FC0D5E77889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t>Slide # </a:t>
            </a:r>
            <a:fld id="{755055D5-9EF3-475A-BAD1-E6AB066EC63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a:t>Slide # </a:t>
            </a:r>
            <a:fld id="{41B3F142-C0D8-49FA-8745-2BC6D355A2C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a:t>Slide # </a:t>
            </a:r>
            <a:fld id="{B9A688EA-B8B7-47FF-A609-FB6E88E3FD0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US"/>
              <a:t>Slide # </a:t>
            </a:r>
            <a:fld id="{D2A18A10-B310-4B4C-B241-5A5C9740AE0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t>Slide # </a:t>
            </a:r>
            <a:fld id="{079AF075-FBB3-4D51-AD84-F715063A2B5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Slide # </a:t>
            </a:r>
            <a:fld id="{640F7891-A47E-4159-8EA0-7E4D55427D7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Slide # </a:t>
            </a:r>
            <a:fld id="{0123E21B-056A-4B80-BF67-AF2A0B26B91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bwMode="auto">
          <a:xfrm>
            <a:off x="762000" y="838200"/>
            <a:ext cx="7772400" cy="11430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282627" name="Rectangle 3"/>
          <p:cNvSpPr>
            <a:spLocks noGrp="1" noChangeArrowheads="1"/>
          </p:cNvSpPr>
          <p:nvPr>
            <p:ph type="body" idx="1"/>
          </p:nvPr>
        </p:nvSpPr>
        <p:spPr bwMode="auto">
          <a:xfrm>
            <a:off x="685800" y="1981200"/>
            <a:ext cx="77724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4"/>
            <a:r>
              <a:rPr lang="en-US" smtClean="0"/>
              <a:t>Fifth level</a:t>
            </a:r>
          </a:p>
          <a:p>
            <a:pPr lvl="1"/>
            <a:r>
              <a:rPr lang="en-US" smtClean="0"/>
              <a:t>Second level</a:t>
            </a:r>
          </a:p>
          <a:p>
            <a:pPr lvl="2"/>
            <a:r>
              <a:rPr lang="en-US" smtClean="0"/>
              <a:t>Third level</a:t>
            </a:r>
          </a:p>
          <a:p>
            <a:pPr lvl="3"/>
            <a:r>
              <a:rPr lang="en-US" smtClean="0"/>
              <a:t>Fourth level</a:t>
            </a:r>
          </a:p>
        </p:txBody>
      </p:sp>
      <p:sp>
        <p:nvSpPr>
          <p:cNvPr id="282628"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r>
              <a:rPr lang="en-US"/>
              <a:t>Slide # </a:t>
            </a:r>
            <a:fld id="{3FBE868C-3CB9-426D-A4E5-C04E38A9E205}"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Lst>
  <p:hf hdr="0" ftr="0" dt="0"/>
  <p:txStyles>
    <p:titleStyle>
      <a:lvl1pPr algn="l" rtl="0" fontAlgn="base">
        <a:spcBef>
          <a:spcPct val="0"/>
        </a:spcBef>
        <a:spcAft>
          <a:spcPct val="0"/>
        </a:spcAft>
        <a:defRPr sz="4000">
          <a:solidFill>
            <a:srgbClr val="0033CC"/>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000">
          <a:solidFill>
            <a:srgbClr val="0033CC"/>
          </a:solidFill>
          <a:effectLst>
            <a:outerShdw blurRad="38100" dist="38100" dir="2700000" algn="tl">
              <a:srgbClr val="000000"/>
            </a:outerShdw>
          </a:effectLst>
          <a:latin typeface="Arial" charset="0"/>
        </a:defRPr>
      </a:lvl2pPr>
      <a:lvl3pPr algn="l" rtl="0" fontAlgn="base">
        <a:spcBef>
          <a:spcPct val="0"/>
        </a:spcBef>
        <a:spcAft>
          <a:spcPct val="0"/>
        </a:spcAft>
        <a:defRPr sz="4000">
          <a:solidFill>
            <a:srgbClr val="0033CC"/>
          </a:solidFill>
          <a:effectLst>
            <a:outerShdw blurRad="38100" dist="38100" dir="2700000" algn="tl">
              <a:srgbClr val="000000"/>
            </a:outerShdw>
          </a:effectLst>
          <a:latin typeface="Arial" charset="0"/>
        </a:defRPr>
      </a:lvl3pPr>
      <a:lvl4pPr algn="l" rtl="0" fontAlgn="base">
        <a:spcBef>
          <a:spcPct val="0"/>
        </a:spcBef>
        <a:spcAft>
          <a:spcPct val="0"/>
        </a:spcAft>
        <a:defRPr sz="4000">
          <a:solidFill>
            <a:srgbClr val="0033CC"/>
          </a:solidFill>
          <a:effectLst>
            <a:outerShdw blurRad="38100" dist="38100" dir="2700000" algn="tl">
              <a:srgbClr val="000000"/>
            </a:outerShdw>
          </a:effectLst>
          <a:latin typeface="Arial" charset="0"/>
        </a:defRPr>
      </a:lvl4pPr>
      <a:lvl5pPr algn="l" rtl="0" fontAlgn="base">
        <a:spcBef>
          <a:spcPct val="0"/>
        </a:spcBef>
        <a:spcAft>
          <a:spcPct val="0"/>
        </a:spcAft>
        <a:defRPr sz="4000">
          <a:solidFill>
            <a:srgbClr val="0033CC"/>
          </a:solidFill>
          <a:effectLst>
            <a:outerShdw blurRad="38100" dist="38100" dir="2700000" algn="tl">
              <a:srgbClr val="000000"/>
            </a:outerShdw>
          </a:effectLst>
          <a:latin typeface="Arial" charset="0"/>
        </a:defRPr>
      </a:lvl5pPr>
      <a:lvl6pPr marL="457200" algn="l" rtl="0" fontAlgn="base">
        <a:spcBef>
          <a:spcPct val="0"/>
        </a:spcBef>
        <a:spcAft>
          <a:spcPct val="0"/>
        </a:spcAft>
        <a:defRPr sz="4000">
          <a:solidFill>
            <a:srgbClr val="0033CC"/>
          </a:solidFill>
          <a:effectLst>
            <a:outerShdw blurRad="38100" dist="38100" dir="2700000" algn="tl">
              <a:srgbClr val="000000"/>
            </a:outerShdw>
          </a:effectLst>
          <a:latin typeface="Arial" charset="0"/>
        </a:defRPr>
      </a:lvl6pPr>
      <a:lvl7pPr marL="914400" algn="l" rtl="0" fontAlgn="base">
        <a:spcBef>
          <a:spcPct val="0"/>
        </a:spcBef>
        <a:spcAft>
          <a:spcPct val="0"/>
        </a:spcAft>
        <a:defRPr sz="4000">
          <a:solidFill>
            <a:srgbClr val="0033CC"/>
          </a:solidFill>
          <a:effectLst>
            <a:outerShdw blurRad="38100" dist="38100" dir="2700000" algn="tl">
              <a:srgbClr val="000000"/>
            </a:outerShdw>
          </a:effectLst>
          <a:latin typeface="Arial" charset="0"/>
        </a:defRPr>
      </a:lvl7pPr>
      <a:lvl8pPr marL="1371600" algn="l" rtl="0" fontAlgn="base">
        <a:spcBef>
          <a:spcPct val="0"/>
        </a:spcBef>
        <a:spcAft>
          <a:spcPct val="0"/>
        </a:spcAft>
        <a:defRPr sz="4000">
          <a:solidFill>
            <a:srgbClr val="0033CC"/>
          </a:solidFill>
          <a:effectLst>
            <a:outerShdw blurRad="38100" dist="38100" dir="2700000" algn="tl">
              <a:srgbClr val="000000"/>
            </a:outerShdw>
          </a:effectLst>
          <a:latin typeface="Arial" charset="0"/>
        </a:defRPr>
      </a:lvl8pPr>
      <a:lvl9pPr marL="1828800" algn="l" rtl="0" fontAlgn="base">
        <a:spcBef>
          <a:spcPct val="0"/>
        </a:spcBef>
        <a:spcAft>
          <a:spcPct val="0"/>
        </a:spcAft>
        <a:defRPr sz="4000">
          <a:solidFill>
            <a:srgbClr val="0033CC"/>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rgbClr val="66FF66"/>
        </a:buClr>
        <a:buFont typeface="Wingdings" pitchFamily="2" charset="2"/>
        <a:buChar char="l"/>
        <a:defRPr sz="3200">
          <a:solidFill>
            <a:schemeClr val="bg2"/>
          </a:solidFill>
          <a:latin typeface="+mn-lt"/>
          <a:ea typeface="+mn-ea"/>
          <a:cs typeface="+mn-cs"/>
        </a:defRPr>
      </a:lvl1pPr>
      <a:lvl2pPr marL="742950" indent="-285750" algn="l" rtl="0" fontAlgn="base">
        <a:spcBef>
          <a:spcPct val="20000"/>
        </a:spcBef>
        <a:spcAft>
          <a:spcPct val="0"/>
        </a:spcAft>
        <a:buClr>
          <a:srgbClr val="66FF66"/>
        </a:buClr>
        <a:buChar char="–"/>
        <a:defRPr sz="2800">
          <a:solidFill>
            <a:schemeClr val="bg2"/>
          </a:solidFill>
          <a:latin typeface="+mn-lt"/>
        </a:defRPr>
      </a:lvl2pPr>
      <a:lvl3pPr marL="1143000" indent="-228600" algn="l" rtl="0" fontAlgn="base">
        <a:spcBef>
          <a:spcPct val="20000"/>
        </a:spcBef>
        <a:spcAft>
          <a:spcPct val="0"/>
        </a:spcAft>
        <a:buClr>
          <a:srgbClr val="66FF66"/>
        </a:buClr>
        <a:buFont typeface="Wingdings" pitchFamily="2" charset="2"/>
        <a:buChar char="l"/>
        <a:defRPr sz="2400">
          <a:solidFill>
            <a:schemeClr val="bg2"/>
          </a:solidFill>
          <a:latin typeface="+mn-lt"/>
        </a:defRPr>
      </a:lvl3pPr>
      <a:lvl4pPr marL="1600200" indent="-228600" algn="l" rtl="0" fontAlgn="base">
        <a:spcBef>
          <a:spcPct val="20000"/>
        </a:spcBef>
        <a:spcAft>
          <a:spcPct val="0"/>
        </a:spcAft>
        <a:buClr>
          <a:srgbClr val="66FF66"/>
        </a:buClr>
        <a:buChar char="–"/>
        <a:defRPr sz="2000">
          <a:solidFill>
            <a:schemeClr val="bg2"/>
          </a:solidFill>
          <a:latin typeface="+mn-lt"/>
        </a:defRPr>
      </a:lvl4pPr>
      <a:lvl5pPr marL="2057400" indent="-228600" algn="l" rtl="0" fontAlgn="base">
        <a:spcBef>
          <a:spcPct val="20000"/>
        </a:spcBef>
        <a:spcAft>
          <a:spcPct val="0"/>
        </a:spcAft>
        <a:buClr>
          <a:srgbClr val="66FF66"/>
        </a:buClr>
        <a:buChar char="•"/>
        <a:defRPr sz="2000">
          <a:solidFill>
            <a:schemeClr val="bg2"/>
          </a:solidFill>
          <a:latin typeface="+mn-lt"/>
        </a:defRPr>
      </a:lvl5pPr>
      <a:lvl6pPr marL="2514600" indent="-228600" algn="l" rtl="0" fontAlgn="base">
        <a:spcBef>
          <a:spcPct val="20000"/>
        </a:spcBef>
        <a:spcAft>
          <a:spcPct val="0"/>
        </a:spcAft>
        <a:buClr>
          <a:srgbClr val="66FF66"/>
        </a:buClr>
        <a:buChar char="•"/>
        <a:defRPr sz="2000">
          <a:solidFill>
            <a:schemeClr val="bg2"/>
          </a:solidFill>
          <a:latin typeface="+mn-lt"/>
        </a:defRPr>
      </a:lvl6pPr>
      <a:lvl7pPr marL="2971800" indent="-228600" algn="l" rtl="0" fontAlgn="base">
        <a:spcBef>
          <a:spcPct val="20000"/>
        </a:spcBef>
        <a:spcAft>
          <a:spcPct val="0"/>
        </a:spcAft>
        <a:buClr>
          <a:srgbClr val="66FF66"/>
        </a:buClr>
        <a:buChar char="•"/>
        <a:defRPr sz="2000">
          <a:solidFill>
            <a:schemeClr val="bg2"/>
          </a:solidFill>
          <a:latin typeface="+mn-lt"/>
        </a:defRPr>
      </a:lvl7pPr>
      <a:lvl8pPr marL="3429000" indent="-228600" algn="l" rtl="0" fontAlgn="base">
        <a:spcBef>
          <a:spcPct val="20000"/>
        </a:spcBef>
        <a:spcAft>
          <a:spcPct val="0"/>
        </a:spcAft>
        <a:buClr>
          <a:srgbClr val="66FF66"/>
        </a:buClr>
        <a:buChar char="•"/>
        <a:defRPr sz="2000">
          <a:solidFill>
            <a:schemeClr val="bg2"/>
          </a:solidFill>
          <a:latin typeface="+mn-lt"/>
        </a:defRPr>
      </a:lvl8pPr>
      <a:lvl9pPr marL="3886200" indent="-228600" algn="l" rtl="0" fontAlgn="base">
        <a:spcBef>
          <a:spcPct val="20000"/>
        </a:spcBef>
        <a:spcAft>
          <a:spcPct val="0"/>
        </a:spcAft>
        <a:buClr>
          <a:srgbClr val="66FF66"/>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4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4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5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5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5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5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5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5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5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5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9.wmf"/><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6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1.xml"/><Relationship Id="rId1" Type="http://schemas.openxmlformats.org/officeDocument/2006/relationships/slideLayout" Target="../slideLayouts/slideLayout7.xml"/><Relationship Id="rId5" Type="http://schemas.openxmlformats.org/officeDocument/2006/relationships/image" Target="../media/image68.jpeg"/><Relationship Id="rId4" Type="http://schemas.openxmlformats.org/officeDocument/2006/relationships/image" Target="../media/image67.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69.jpe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3.xml"/><Relationship Id="rId1" Type="http://schemas.openxmlformats.org/officeDocument/2006/relationships/video" Target="file:///C:\Program%20Files\Microsoft%20Office\Clipart\MMedia\fistslam.avi" TargetMode="External"/><Relationship Id="rId4" Type="http://schemas.openxmlformats.org/officeDocument/2006/relationships/image" Target="../media/image7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7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77.xml"/><Relationship Id="rId1" Type="http://schemas.openxmlformats.org/officeDocument/2006/relationships/slideLayout" Target="../slideLayouts/slideLayout13.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jpe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7.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3.xml"/><Relationship Id="rId1" Type="http://schemas.openxmlformats.org/officeDocument/2006/relationships/vmlDrawing" Target="../drawings/vmlDrawing7.vml"/><Relationship Id="rId4" Type="http://schemas.openxmlformats.org/officeDocument/2006/relationships/oleObject" Target="../embeddings/oleObject8.bin"/></Relationships>
</file>

<file path=ppt/slides/_rels/slide82.x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3.xml"/><Relationship Id="rId1" Type="http://schemas.openxmlformats.org/officeDocument/2006/relationships/video" Target="file:///C:\Program%20Files\Microsoft%20Office\Clipart\MMedia\manyhats.avi" TargetMode="External"/><Relationship Id="rId4" Type="http://schemas.openxmlformats.org/officeDocument/2006/relationships/image" Target="../media/image85.png"/></Relationships>
</file>

<file path=ppt/slides/_rels/slide84.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r>
              <a:rPr lang="en-US"/>
              <a:t>Slide # </a:t>
            </a:r>
            <a:fld id="{DB090C47-73CD-4895-9D28-BC5C597BAC2A}" type="slidenum">
              <a:rPr lang="en-US"/>
              <a:pPr/>
              <a:t>1</a:t>
            </a:fld>
            <a:endParaRPr lang="en-US"/>
          </a:p>
        </p:txBody>
      </p:sp>
      <p:sp>
        <p:nvSpPr>
          <p:cNvPr id="27650" name="Rectangle 2"/>
          <p:cNvSpPr>
            <a:spLocks noGrp="1" noChangeArrowheads="1"/>
          </p:cNvSpPr>
          <p:nvPr>
            <p:ph type="title"/>
          </p:nvPr>
        </p:nvSpPr>
        <p:spPr/>
        <p:txBody>
          <a:bodyPr/>
          <a:lstStyle/>
          <a:p>
            <a:r>
              <a:rPr lang="en-US"/>
              <a:t>Motivation &amp; Emotion</a:t>
            </a:r>
          </a:p>
        </p:txBody>
      </p:sp>
      <p:pic>
        <p:nvPicPr>
          <p:cNvPr id="27652" name="Picture 4" descr="mvc-006s"/>
          <p:cNvPicPr>
            <a:picLocks noChangeAspect="1" noChangeArrowheads="1"/>
          </p:cNvPicPr>
          <p:nvPr/>
        </p:nvPicPr>
        <p:blipFill>
          <a:blip r:embed="rId3" cstate="print"/>
          <a:srcRect l="2380" t="3572" b="3572"/>
          <a:stretch>
            <a:fillRect/>
          </a:stretch>
        </p:blipFill>
        <p:spPr bwMode="auto">
          <a:xfrm>
            <a:off x="2667000" y="2286000"/>
            <a:ext cx="3124200" cy="3962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Slide # </a:t>
            </a:r>
            <a:fld id="{E4CC2F30-75C7-4BC6-8D52-44A138CFC74B}" type="slidenum">
              <a:rPr lang="en-US"/>
              <a:pPr/>
              <a:t>10</a:t>
            </a:fld>
            <a:endParaRPr lang="en-US"/>
          </a:p>
        </p:txBody>
      </p:sp>
      <p:sp>
        <p:nvSpPr>
          <p:cNvPr id="50178" name="Rectangle 2"/>
          <p:cNvSpPr>
            <a:spLocks noGrp="1" noChangeArrowheads="1"/>
          </p:cNvSpPr>
          <p:nvPr>
            <p:ph type="title"/>
          </p:nvPr>
        </p:nvSpPr>
        <p:spPr/>
        <p:txBody>
          <a:bodyPr/>
          <a:lstStyle/>
          <a:p>
            <a:r>
              <a:rPr lang="en-US"/>
              <a:t>Harry Harlow</a:t>
            </a:r>
          </a:p>
        </p:txBody>
      </p:sp>
      <p:sp>
        <p:nvSpPr>
          <p:cNvPr id="50179" name="Rectangle 3"/>
          <p:cNvSpPr>
            <a:spLocks noGrp="1" noChangeArrowheads="1"/>
          </p:cNvSpPr>
          <p:nvPr>
            <p:ph type="body" sz="half" idx="1"/>
          </p:nvPr>
        </p:nvSpPr>
        <p:spPr>
          <a:xfrm>
            <a:off x="685800" y="1981200"/>
            <a:ext cx="3808413" cy="4267200"/>
          </a:xfrm>
        </p:spPr>
        <p:txBody>
          <a:bodyPr/>
          <a:lstStyle/>
          <a:p>
            <a:r>
              <a:rPr lang="en-US" sz="2800" dirty="0">
                <a:solidFill>
                  <a:srgbClr val="FFFF00"/>
                </a:solidFill>
              </a:rPr>
              <a:t>Challenged drive reduction theory</a:t>
            </a:r>
          </a:p>
          <a:p>
            <a:r>
              <a:rPr lang="en-US" sz="2800" dirty="0">
                <a:solidFill>
                  <a:srgbClr val="FFFF00"/>
                </a:solidFill>
              </a:rPr>
              <a:t>Claimed that Hull overlooked important factors </a:t>
            </a:r>
          </a:p>
        </p:txBody>
      </p:sp>
      <p:pic>
        <p:nvPicPr>
          <p:cNvPr id="50183" name="Picture 7" descr="mvc-001s"/>
          <p:cNvPicPr>
            <a:picLocks noGrp="1" noChangeAspect="1" noChangeArrowheads="1"/>
          </p:cNvPicPr>
          <p:nvPr>
            <p:ph type="clipArt" sz="half" idx="2"/>
          </p:nvPr>
        </p:nvPicPr>
        <p:blipFill>
          <a:blip r:embed="rId3" cstate="print"/>
          <a:srcRect/>
          <a:stretch>
            <a:fillRect/>
          </a:stretch>
        </p:blipFill>
        <p:spPr>
          <a:xfrm>
            <a:off x="5659438" y="1981200"/>
            <a:ext cx="2468562" cy="42672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blinds(horizontal)">
                                      <p:cBhvr>
                                        <p:cTn id="7" dur="500"/>
                                        <p:tgtEl>
                                          <p:spTgt spid="50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0179">
                                            <p:txEl>
                                              <p:pRg st="1" end="1"/>
                                            </p:txEl>
                                          </p:spTgt>
                                        </p:tgtEl>
                                        <p:attrNameLst>
                                          <p:attrName>style.visibility</p:attrName>
                                        </p:attrNameLst>
                                      </p:cBhvr>
                                      <p:to>
                                        <p:strVal val="visible"/>
                                      </p:to>
                                    </p:set>
                                    <p:animEffect transition="in" filter="blinds(horizontal)">
                                      <p:cBhvr>
                                        <p:cTn id="12" dur="500"/>
                                        <p:tgtEl>
                                          <p:spTgt spid="501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Slide # </a:t>
            </a:r>
            <a:fld id="{19D07F4D-DEDE-4496-A36B-77BCC7E5DBE1}" type="slidenum">
              <a:rPr lang="en-US"/>
              <a:pPr/>
              <a:t>11</a:t>
            </a:fld>
            <a:endParaRPr lang="en-US"/>
          </a:p>
        </p:txBody>
      </p:sp>
      <p:sp>
        <p:nvSpPr>
          <p:cNvPr id="53250" name="Rectangle 2"/>
          <p:cNvSpPr>
            <a:spLocks noGrp="1" noChangeArrowheads="1"/>
          </p:cNvSpPr>
          <p:nvPr>
            <p:ph type="title"/>
          </p:nvPr>
        </p:nvSpPr>
        <p:spPr/>
        <p:txBody>
          <a:bodyPr/>
          <a:lstStyle/>
          <a:p>
            <a:r>
              <a:rPr lang="en-US"/>
              <a:t>Harlow’s Experiment</a:t>
            </a:r>
          </a:p>
        </p:txBody>
      </p:sp>
      <p:sp>
        <p:nvSpPr>
          <p:cNvPr id="53251" name="Rectangle 3"/>
          <p:cNvSpPr>
            <a:spLocks noGrp="1" noChangeArrowheads="1"/>
          </p:cNvSpPr>
          <p:nvPr>
            <p:ph type="body" sz="half" idx="2"/>
          </p:nvPr>
        </p:nvSpPr>
        <p:spPr>
          <a:xfrm>
            <a:off x="4649788" y="1981200"/>
            <a:ext cx="3808412" cy="4267200"/>
          </a:xfrm>
        </p:spPr>
        <p:txBody>
          <a:bodyPr/>
          <a:lstStyle/>
          <a:p>
            <a:pPr>
              <a:lnSpc>
                <a:spcPct val="90000"/>
              </a:lnSpc>
            </a:pPr>
            <a:r>
              <a:rPr lang="en-US" sz="2800" dirty="0">
                <a:solidFill>
                  <a:srgbClr val="FFFF00"/>
                </a:solidFill>
              </a:rPr>
              <a:t>He took baby rhesus monkeys away from their mothers and put them alone in cages with two surrogate “mothers”</a:t>
            </a:r>
          </a:p>
          <a:p>
            <a:pPr>
              <a:lnSpc>
                <a:spcPct val="90000"/>
              </a:lnSpc>
            </a:pPr>
            <a:r>
              <a:rPr lang="en-US" sz="2800" dirty="0">
                <a:solidFill>
                  <a:srgbClr val="FFFF00"/>
                </a:solidFill>
              </a:rPr>
              <a:t>One mother was equipped with a bottle, the other was covered with cloth</a:t>
            </a:r>
          </a:p>
        </p:txBody>
      </p:sp>
      <p:pic>
        <p:nvPicPr>
          <p:cNvPr id="53254" name="Picture 6" descr="mvc-002s"/>
          <p:cNvPicPr>
            <a:picLocks noGrp="1" noChangeAspect="1" noChangeArrowheads="1"/>
          </p:cNvPicPr>
          <p:nvPr>
            <p:ph type="clipArt" sz="half" idx="1"/>
          </p:nvPr>
        </p:nvPicPr>
        <p:blipFill>
          <a:blip r:embed="rId3" cstate="print"/>
          <a:srcRect/>
          <a:stretch>
            <a:fillRect/>
          </a:stretch>
        </p:blipFill>
        <p:spPr>
          <a:xfrm>
            <a:off x="1016000" y="2055813"/>
            <a:ext cx="2927350" cy="39687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blinds(horizontal)">
                                      <p:cBhvr>
                                        <p:cTn id="7" dur="500"/>
                                        <p:tgtEl>
                                          <p:spTgt spid="53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blinds(horizontal)">
                                      <p:cBhvr>
                                        <p:cTn id="12" dur="500"/>
                                        <p:tgtEl>
                                          <p:spTgt spid="532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Slide # </a:t>
            </a:r>
            <a:fld id="{46E1D5B5-3FF3-4F8B-A05A-ED0E0CDBA0AF}" type="slidenum">
              <a:rPr lang="en-US"/>
              <a:pPr/>
              <a:t>12</a:t>
            </a:fld>
            <a:endParaRPr lang="en-US"/>
          </a:p>
        </p:txBody>
      </p:sp>
      <p:sp>
        <p:nvSpPr>
          <p:cNvPr id="56322" name="Rectangle 2"/>
          <p:cNvSpPr>
            <a:spLocks noGrp="1" noChangeArrowheads="1"/>
          </p:cNvSpPr>
          <p:nvPr>
            <p:ph type="title"/>
          </p:nvPr>
        </p:nvSpPr>
        <p:spPr/>
        <p:txBody>
          <a:bodyPr/>
          <a:lstStyle/>
          <a:p>
            <a:r>
              <a:rPr lang="en-US"/>
              <a:t>Arousal Theory</a:t>
            </a:r>
          </a:p>
        </p:txBody>
      </p:sp>
      <p:sp>
        <p:nvSpPr>
          <p:cNvPr id="56324" name="Rectangle 4"/>
          <p:cNvSpPr>
            <a:spLocks noGrp="1" noChangeArrowheads="1"/>
          </p:cNvSpPr>
          <p:nvPr>
            <p:ph type="body" sz="half" idx="2"/>
          </p:nvPr>
        </p:nvSpPr>
        <p:spPr>
          <a:xfrm>
            <a:off x="4649788" y="2209800"/>
            <a:ext cx="3808412" cy="4343400"/>
          </a:xfrm>
        </p:spPr>
        <p:txBody>
          <a:bodyPr/>
          <a:lstStyle/>
          <a:p>
            <a:pPr>
              <a:lnSpc>
                <a:spcPct val="90000"/>
              </a:lnSpc>
            </a:pPr>
            <a:r>
              <a:rPr lang="en-US" sz="2800" dirty="0">
                <a:solidFill>
                  <a:srgbClr val="FFFF00"/>
                </a:solidFill>
              </a:rPr>
              <a:t>Risk-taking behavior</a:t>
            </a:r>
          </a:p>
          <a:p>
            <a:pPr>
              <a:lnSpc>
                <a:spcPct val="90000"/>
              </a:lnSpc>
            </a:pPr>
            <a:r>
              <a:rPr lang="en-US" sz="2800" dirty="0">
                <a:solidFill>
                  <a:srgbClr val="FFFF00"/>
                </a:solidFill>
              </a:rPr>
              <a:t>Motivation is linked to arousal</a:t>
            </a:r>
          </a:p>
          <a:p>
            <a:pPr>
              <a:lnSpc>
                <a:spcPct val="90000"/>
              </a:lnSpc>
            </a:pPr>
            <a:r>
              <a:rPr lang="en-US" sz="2800" dirty="0">
                <a:solidFill>
                  <a:srgbClr val="FFFF00"/>
                </a:solidFill>
              </a:rPr>
              <a:t>Personality types</a:t>
            </a:r>
          </a:p>
        </p:txBody>
      </p:sp>
      <p:pic>
        <p:nvPicPr>
          <p:cNvPr id="56328" name="Picture 8" descr="Rafting 3"/>
          <p:cNvPicPr>
            <a:picLocks noGrp="1" noChangeAspect="1" noChangeArrowheads="1"/>
          </p:cNvPicPr>
          <p:nvPr>
            <p:ph type="clipArt" sz="half" idx="1"/>
          </p:nvPr>
        </p:nvPicPr>
        <p:blipFill>
          <a:blip r:embed="rId3" cstate="print"/>
          <a:srcRect/>
          <a:stretch>
            <a:fillRect/>
          </a:stretch>
        </p:blipFill>
        <p:spPr>
          <a:xfrm>
            <a:off x="533400" y="2743200"/>
            <a:ext cx="4037013" cy="2157413"/>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24">
                                            <p:txEl>
                                              <p:pRg st="0" end="0"/>
                                            </p:txEl>
                                          </p:spTgt>
                                        </p:tgtEl>
                                        <p:attrNameLst>
                                          <p:attrName>style.visibility</p:attrName>
                                        </p:attrNameLst>
                                      </p:cBhvr>
                                      <p:to>
                                        <p:strVal val="visible"/>
                                      </p:to>
                                    </p:set>
                                    <p:anim calcmode="lin" valueType="num">
                                      <p:cBhvr additive="base">
                                        <p:cTn id="7" dur="500" fill="hold"/>
                                        <p:tgtEl>
                                          <p:spTgt spid="563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6324">
                                            <p:txEl>
                                              <p:pRg st="1" end="1"/>
                                            </p:txEl>
                                          </p:spTgt>
                                        </p:tgtEl>
                                        <p:attrNameLst>
                                          <p:attrName>style.visibility</p:attrName>
                                        </p:attrNameLst>
                                      </p:cBhvr>
                                      <p:to>
                                        <p:strVal val="visible"/>
                                      </p:to>
                                    </p:set>
                                    <p:anim calcmode="lin" valueType="num">
                                      <p:cBhvr additive="base">
                                        <p:cTn id="13" dur="500" fill="hold"/>
                                        <p:tgtEl>
                                          <p:spTgt spid="5632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3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6324">
                                            <p:txEl>
                                              <p:pRg st="2" end="2"/>
                                            </p:txEl>
                                          </p:spTgt>
                                        </p:tgtEl>
                                        <p:attrNameLst>
                                          <p:attrName>style.visibility</p:attrName>
                                        </p:attrNameLst>
                                      </p:cBhvr>
                                      <p:to>
                                        <p:strVal val="visible"/>
                                      </p:to>
                                    </p:set>
                                    <p:anim calcmode="lin" valueType="num">
                                      <p:cBhvr additive="base">
                                        <p:cTn id="19" dur="500" fill="hold"/>
                                        <p:tgtEl>
                                          <p:spTgt spid="5632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32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Slide # </a:t>
            </a:r>
            <a:fld id="{902E3EA5-177A-41A1-873F-9D678D2B90B7}" type="slidenum">
              <a:rPr lang="en-US"/>
              <a:pPr/>
              <a:t>13</a:t>
            </a:fld>
            <a:endParaRPr lang="en-US"/>
          </a:p>
        </p:txBody>
      </p:sp>
      <p:sp>
        <p:nvSpPr>
          <p:cNvPr id="58370" name="Rectangle 2"/>
          <p:cNvSpPr>
            <a:spLocks noGrp="1" noChangeArrowheads="1"/>
          </p:cNvSpPr>
          <p:nvPr>
            <p:ph type="title"/>
          </p:nvPr>
        </p:nvSpPr>
        <p:spPr/>
        <p:txBody>
          <a:bodyPr/>
          <a:lstStyle/>
          <a:p>
            <a:r>
              <a:rPr lang="en-US"/>
              <a:t>Manipulating </a:t>
            </a:r>
            <a:br>
              <a:rPr lang="en-US"/>
            </a:br>
            <a:r>
              <a:rPr lang="en-US"/>
              <a:t>Arousal Levels</a:t>
            </a:r>
          </a:p>
        </p:txBody>
      </p:sp>
      <p:sp>
        <p:nvSpPr>
          <p:cNvPr id="58372" name="Rectangle 4"/>
          <p:cNvSpPr>
            <a:spLocks noGrp="1" noChangeArrowheads="1"/>
          </p:cNvSpPr>
          <p:nvPr>
            <p:ph type="body" sz="half" idx="2"/>
          </p:nvPr>
        </p:nvSpPr>
        <p:spPr>
          <a:xfrm>
            <a:off x="4649788" y="1981200"/>
            <a:ext cx="3808412" cy="4267200"/>
          </a:xfrm>
        </p:spPr>
        <p:txBody>
          <a:bodyPr/>
          <a:lstStyle/>
          <a:p>
            <a:r>
              <a:rPr lang="en-US" sz="2800" dirty="0">
                <a:solidFill>
                  <a:srgbClr val="FFFF00"/>
                </a:solidFill>
              </a:rPr>
              <a:t>People perform best when under moderate arousal </a:t>
            </a:r>
          </a:p>
          <a:p>
            <a:r>
              <a:rPr lang="en-US" sz="2800" dirty="0">
                <a:solidFill>
                  <a:srgbClr val="FFFF00"/>
                </a:solidFill>
              </a:rPr>
              <a:t>Over-arousal can be detrimental</a:t>
            </a:r>
          </a:p>
          <a:p>
            <a:r>
              <a:rPr lang="en-US" sz="2800" dirty="0">
                <a:solidFill>
                  <a:srgbClr val="FFFF00"/>
                </a:solidFill>
              </a:rPr>
              <a:t>Arousal levels vary for different people</a:t>
            </a:r>
          </a:p>
        </p:txBody>
      </p:sp>
      <p:pic>
        <p:nvPicPr>
          <p:cNvPr id="58374" name="Picture 6" descr="mvc-012s"/>
          <p:cNvPicPr>
            <a:picLocks noGrp="1" noChangeAspect="1" noChangeArrowheads="1"/>
          </p:cNvPicPr>
          <p:nvPr>
            <p:ph type="clipArt" sz="half" idx="1"/>
          </p:nvPr>
        </p:nvPicPr>
        <p:blipFill>
          <a:blip r:embed="rId3" cstate="print"/>
          <a:srcRect/>
          <a:stretch>
            <a:fillRect/>
          </a:stretch>
        </p:blipFill>
        <p:spPr>
          <a:xfrm>
            <a:off x="1016000" y="1981200"/>
            <a:ext cx="3148013" cy="42672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8372">
                                            <p:txEl>
                                              <p:pRg st="0" end="0"/>
                                            </p:txEl>
                                          </p:spTgt>
                                        </p:tgtEl>
                                        <p:attrNameLst>
                                          <p:attrName>style.visibility</p:attrName>
                                        </p:attrNameLst>
                                      </p:cBhvr>
                                      <p:to>
                                        <p:strVal val="visible"/>
                                      </p:to>
                                    </p:set>
                                    <p:animEffect transition="in" filter="box(in)">
                                      <p:cBhvr>
                                        <p:cTn id="7" dur="500"/>
                                        <p:tgtEl>
                                          <p:spTgt spid="583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8372">
                                            <p:txEl>
                                              <p:pRg st="1" end="1"/>
                                            </p:txEl>
                                          </p:spTgt>
                                        </p:tgtEl>
                                        <p:attrNameLst>
                                          <p:attrName>style.visibility</p:attrName>
                                        </p:attrNameLst>
                                      </p:cBhvr>
                                      <p:to>
                                        <p:strVal val="visible"/>
                                      </p:to>
                                    </p:set>
                                    <p:animEffect transition="in" filter="box(in)">
                                      <p:cBhvr>
                                        <p:cTn id="12" dur="500"/>
                                        <p:tgtEl>
                                          <p:spTgt spid="583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8372">
                                            <p:txEl>
                                              <p:pRg st="2" end="2"/>
                                            </p:txEl>
                                          </p:spTgt>
                                        </p:tgtEl>
                                        <p:attrNameLst>
                                          <p:attrName>style.visibility</p:attrName>
                                        </p:attrNameLst>
                                      </p:cBhvr>
                                      <p:to>
                                        <p:strVal val="visible"/>
                                      </p:to>
                                    </p:set>
                                    <p:animEffect transition="in" filter="box(in)">
                                      <p:cBhvr>
                                        <p:cTn id="17" dur="500"/>
                                        <p:tgtEl>
                                          <p:spTgt spid="5837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r>
              <a:rPr lang="en-US"/>
              <a:t>Slide # </a:t>
            </a:r>
            <a:fld id="{012ECFA9-0992-40E5-93D1-44A6B902BA57}" type="slidenum">
              <a:rPr lang="en-US"/>
              <a:pPr/>
              <a:t>14</a:t>
            </a:fld>
            <a:endParaRPr lang="en-US"/>
          </a:p>
        </p:txBody>
      </p:sp>
      <p:sp>
        <p:nvSpPr>
          <p:cNvPr id="293890" name="Rectangle 2"/>
          <p:cNvSpPr>
            <a:spLocks noGrp="1" noChangeArrowheads="1"/>
          </p:cNvSpPr>
          <p:nvPr>
            <p:ph type="title"/>
          </p:nvPr>
        </p:nvSpPr>
        <p:spPr>
          <a:xfrm>
            <a:off x="762000" y="609600"/>
            <a:ext cx="7772400" cy="1143000"/>
          </a:xfrm>
        </p:spPr>
        <p:txBody>
          <a:bodyPr/>
          <a:lstStyle/>
          <a:p>
            <a:r>
              <a:rPr lang="en-US"/>
              <a:t>Intrinsic and Extrinsic Motivation</a:t>
            </a:r>
          </a:p>
        </p:txBody>
      </p:sp>
      <p:sp>
        <p:nvSpPr>
          <p:cNvPr id="293891" name="Rectangle 3"/>
          <p:cNvSpPr>
            <a:spLocks noGrp="1" noChangeArrowheads="1"/>
          </p:cNvSpPr>
          <p:nvPr>
            <p:ph type="body" sz="half" idx="1"/>
          </p:nvPr>
        </p:nvSpPr>
        <p:spPr/>
        <p:txBody>
          <a:bodyPr/>
          <a:lstStyle/>
          <a:p>
            <a:r>
              <a:rPr lang="en-US" sz="2800" dirty="0">
                <a:solidFill>
                  <a:srgbClr val="FFFF00"/>
                </a:solidFill>
              </a:rPr>
              <a:t>Intrinsic motivation: a desire to do something because you enjoy doing it</a:t>
            </a:r>
          </a:p>
          <a:p>
            <a:r>
              <a:rPr lang="en-US" sz="2800" dirty="0">
                <a:solidFill>
                  <a:srgbClr val="FFFF00"/>
                </a:solidFill>
              </a:rPr>
              <a:t>Extrinsic motivation: a desire to something in order to gain a reward or avoid a punishment</a:t>
            </a:r>
          </a:p>
        </p:txBody>
      </p:sp>
      <p:pic>
        <p:nvPicPr>
          <p:cNvPr id="293892" name="Picture 4" descr="S:\Publishing\powerpoint\What Is Psychology\Motivation and Emotion\football.jpg"/>
          <p:cNvPicPr>
            <a:picLocks noChangeAspect="1" noChangeArrowheads="1"/>
          </p:cNvPicPr>
          <p:nvPr/>
        </p:nvPicPr>
        <p:blipFill>
          <a:blip r:embed="rId3" cstate="print"/>
          <a:srcRect/>
          <a:stretch>
            <a:fillRect/>
          </a:stretch>
        </p:blipFill>
        <p:spPr bwMode="auto">
          <a:xfrm>
            <a:off x="4572000" y="1752600"/>
            <a:ext cx="3581400" cy="2209800"/>
          </a:xfrm>
          <a:prstGeom prst="rect">
            <a:avLst/>
          </a:prstGeom>
          <a:noFill/>
        </p:spPr>
      </p:pic>
      <p:pic>
        <p:nvPicPr>
          <p:cNvPr id="293893" name="Picture 5" descr="S:\Publishing\powerpoint\What Is Psychology\Motivation and Emotion\cupcakes.jpg"/>
          <p:cNvPicPr>
            <a:picLocks noChangeAspect="1" noChangeArrowheads="1"/>
          </p:cNvPicPr>
          <p:nvPr/>
        </p:nvPicPr>
        <p:blipFill>
          <a:blip r:embed="rId4" cstate="print"/>
          <a:srcRect/>
          <a:stretch>
            <a:fillRect/>
          </a:stretch>
        </p:blipFill>
        <p:spPr bwMode="auto">
          <a:xfrm>
            <a:off x="4572000" y="3886200"/>
            <a:ext cx="3581400" cy="234156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Slide # </a:t>
            </a:r>
            <a:fld id="{675D458C-CA2E-48CC-8EC3-2E226A060DF8}" type="slidenum">
              <a:rPr lang="en-US"/>
              <a:pPr/>
              <a:t>15</a:t>
            </a:fld>
            <a:endParaRPr lang="en-US"/>
          </a:p>
        </p:txBody>
      </p:sp>
      <p:sp>
        <p:nvSpPr>
          <p:cNvPr id="60418" name="Rectangle 2"/>
          <p:cNvSpPr>
            <a:spLocks noGrp="1" noChangeArrowheads="1"/>
          </p:cNvSpPr>
          <p:nvPr>
            <p:ph type="title"/>
          </p:nvPr>
        </p:nvSpPr>
        <p:spPr/>
        <p:txBody>
          <a:bodyPr/>
          <a:lstStyle/>
          <a:p>
            <a:r>
              <a:rPr lang="en-US"/>
              <a:t>Incentive Theory</a:t>
            </a:r>
          </a:p>
        </p:txBody>
      </p:sp>
      <p:sp>
        <p:nvSpPr>
          <p:cNvPr id="60420" name="Rectangle 4"/>
          <p:cNvSpPr>
            <a:spLocks noGrp="1" noChangeArrowheads="1"/>
          </p:cNvSpPr>
          <p:nvPr>
            <p:ph type="body" sz="half" idx="1"/>
          </p:nvPr>
        </p:nvSpPr>
        <p:spPr>
          <a:xfrm>
            <a:off x="685800" y="1981200"/>
            <a:ext cx="3808413" cy="4267200"/>
          </a:xfrm>
        </p:spPr>
        <p:txBody>
          <a:bodyPr/>
          <a:lstStyle/>
          <a:p>
            <a:r>
              <a:rPr lang="en-US" sz="2800" dirty="0">
                <a:solidFill>
                  <a:srgbClr val="FFFF00"/>
                </a:solidFill>
              </a:rPr>
              <a:t>Rewards and punishments shape behavior</a:t>
            </a:r>
          </a:p>
          <a:p>
            <a:r>
              <a:rPr lang="en-US" sz="2800" dirty="0" smtClean="0">
                <a:solidFill>
                  <a:srgbClr val="FFFF00"/>
                </a:solidFill>
              </a:rPr>
              <a:t>Incentive </a:t>
            </a:r>
            <a:r>
              <a:rPr lang="en-US" sz="2800" dirty="0">
                <a:solidFill>
                  <a:srgbClr val="FFFF00"/>
                </a:solidFill>
              </a:rPr>
              <a:t>theory stresses the role of environment</a:t>
            </a:r>
          </a:p>
        </p:txBody>
      </p:sp>
      <p:pic>
        <p:nvPicPr>
          <p:cNvPr id="60422" name="Picture 6" descr="Banana Split 1"/>
          <p:cNvPicPr>
            <a:picLocks noGrp="1" noChangeAspect="1" noChangeArrowheads="1"/>
          </p:cNvPicPr>
          <p:nvPr>
            <p:ph type="clipArt" sz="half" idx="2"/>
          </p:nvPr>
        </p:nvPicPr>
        <p:blipFill>
          <a:blip r:embed="rId3" cstate="print"/>
          <a:srcRect/>
          <a:stretch>
            <a:fillRect/>
          </a:stretch>
        </p:blipFill>
        <p:spPr>
          <a:xfrm>
            <a:off x="4649788" y="2589213"/>
            <a:ext cx="3808412" cy="3049587"/>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4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Slide # </a:t>
            </a:r>
            <a:fld id="{18FD2EDC-368B-4303-AC70-A869B2284360}" type="slidenum">
              <a:rPr lang="en-US"/>
              <a:pPr/>
              <a:t>16</a:t>
            </a:fld>
            <a:endParaRPr lang="en-US"/>
          </a:p>
        </p:txBody>
      </p:sp>
      <p:sp>
        <p:nvSpPr>
          <p:cNvPr id="63490" name="Rectangle 2"/>
          <p:cNvSpPr>
            <a:spLocks noGrp="1" noChangeArrowheads="1"/>
          </p:cNvSpPr>
          <p:nvPr>
            <p:ph type="title"/>
          </p:nvPr>
        </p:nvSpPr>
        <p:spPr/>
        <p:txBody>
          <a:bodyPr/>
          <a:lstStyle/>
          <a:p>
            <a:r>
              <a:rPr lang="en-US"/>
              <a:t>Biological </a:t>
            </a:r>
            <a:br>
              <a:rPr lang="en-US"/>
            </a:br>
            <a:r>
              <a:rPr lang="en-US"/>
              <a:t>vs. Social Needs</a:t>
            </a:r>
          </a:p>
        </p:txBody>
      </p:sp>
      <p:sp>
        <p:nvSpPr>
          <p:cNvPr id="63491" name="Rectangle 3"/>
          <p:cNvSpPr>
            <a:spLocks noGrp="1" noChangeArrowheads="1"/>
          </p:cNvSpPr>
          <p:nvPr>
            <p:ph type="body" sz="half" idx="1"/>
          </p:nvPr>
        </p:nvSpPr>
        <p:spPr>
          <a:xfrm>
            <a:off x="685800" y="1981200"/>
            <a:ext cx="3808413" cy="4267200"/>
          </a:xfrm>
        </p:spPr>
        <p:txBody>
          <a:bodyPr/>
          <a:lstStyle/>
          <a:p>
            <a:r>
              <a:rPr lang="en-US" sz="2800" dirty="0">
                <a:solidFill>
                  <a:srgbClr val="FFFF00"/>
                </a:solidFill>
              </a:rPr>
              <a:t>Biological motives vs. social motives</a:t>
            </a:r>
          </a:p>
          <a:p>
            <a:r>
              <a:rPr lang="en-US" sz="2800" dirty="0">
                <a:solidFill>
                  <a:srgbClr val="FFFF00"/>
                </a:solidFill>
              </a:rPr>
              <a:t>Henry Murray: social needs and the Thematic Apperception Test (TAT)</a:t>
            </a:r>
          </a:p>
        </p:txBody>
      </p:sp>
      <p:pic>
        <p:nvPicPr>
          <p:cNvPr id="63498" name="Picture 10" descr="mvc-007s"/>
          <p:cNvPicPr>
            <a:picLocks noGrp="1" noChangeAspect="1" noChangeArrowheads="1"/>
          </p:cNvPicPr>
          <p:nvPr>
            <p:ph type="clipArt" sz="half" idx="2"/>
          </p:nvPr>
        </p:nvPicPr>
        <p:blipFill>
          <a:blip r:embed="rId3" cstate="print"/>
          <a:srcRect/>
          <a:stretch>
            <a:fillRect/>
          </a:stretch>
        </p:blipFill>
        <p:spPr>
          <a:xfrm>
            <a:off x="4979988" y="1981200"/>
            <a:ext cx="3148012" cy="42672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checkerboard(across)">
                                      <p:cBhvr>
                                        <p:cTn id="7" dur="500"/>
                                        <p:tgtEl>
                                          <p:spTgt spid="634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3491">
                                            <p:txEl>
                                              <p:pRg st="1" end="1"/>
                                            </p:txEl>
                                          </p:spTgt>
                                        </p:tgtEl>
                                        <p:attrNameLst>
                                          <p:attrName>style.visibility</p:attrName>
                                        </p:attrNameLst>
                                      </p:cBhvr>
                                      <p:to>
                                        <p:strVal val="visible"/>
                                      </p:to>
                                    </p:set>
                                    <p:animEffect transition="in" filter="checkerboard(across)">
                                      <p:cBhvr>
                                        <p:cTn id="12" dur="500"/>
                                        <p:tgtEl>
                                          <p:spTgt spid="634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Slide # </a:t>
            </a:r>
            <a:fld id="{3BED8272-85E5-4AFF-939A-AA3887BE166E}" type="slidenum">
              <a:rPr lang="en-US"/>
              <a:pPr/>
              <a:t>17</a:t>
            </a:fld>
            <a:endParaRPr lang="en-US"/>
          </a:p>
        </p:txBody>
      </p:sp>
      <p:sp>
        <p:nvSpPr>
          <p:cNvPr id="65538" name="Rectangle 2"/>
          <p:cNvSpPr>
            <a:spLocks noGrp="1" noChangeArrowheads="1"/>
          </p:cNvSpPr>
          <p:nvPr>
            <p:ph type="title"/>
          </p:nvPr>
        </p:nvSpPr>
        <p:spPr/>
        <p:txBody>
          <a:bodyPr/>
          <a:lstStyle/>
          <a:p>
            <a:r>
              <a:rPr lang="en-US"/>
              <a:t>Arranging Needs</a:t>
            </a:r>
          </a:p>
        </p:txBody>
      </p:sp>
      <p:sp>
        <p:nvSpPr>
          <p:cNvPr id="65539" name="Rectangle 3"/>
          <p:cNvSpPr>
            <a:spLocks noGrp="1" noChangeArrowheads="1"/>
          </p:cNvSpPr>
          <p:nvPr>
            <p:ph type="body" sz="half" idx="1"/>
          </p:nvPr>
        </p:nvSpPr>
        <p:spPr>
          <a:xfrm>
            <a:off x="685800" y="1981200"/>
            <a:ext cx="3808413" cy="4267200"/>
          </a:xfrm>
        </p:spPr>
        <p:txBody>
          <a:bodyPr/>
          <a:lstStyle/>
          <a:p>
            <a:pPr>
              <a:lnSpc>
                <a:spcPct val="90000"/>
              </a:lnSpc>
            </a:pPr>
            <a:r>
              <a:rPr lang="en-US" sz="2800" dirty="0">
                <a:solidFill>
                  <a:srgbClr val="FFFF00"/>
                </a:solidFill>
              </a:rPr>
              <a:t>People have many competing needs</a:t>
            </a:r>
          </a:p>
          <a:p>
            <a:pPr>
              <a:lnSpc>
                <a:spcPct val="90000"/>
              </a:lnSpc>
            </a:pPr>
            <a:r>
              <a:rPr lang="en-US" sz="2800" dirty="0">
                <a:solidFill>
                  <a:srgbClr val="FFFF00"/>
                </a:solidFill>
              </a:rPr>
              <a:t>Motives are organized into a hierarchy</a:t>
            </a:r>
          </a:p>
          <a:p>
            <a:pPr>
              <a:lnSpc>
                <a:spcPct val="90000"/>
              </a:lnSpc>
            </a:pPr>
            <a:r>
              <a:rPr lang="en-US" sz="2800" dirty="0">
                <a:solidFill>
                  <a:srgbClr val="FFFF00"/>
                </a:solidFill>
              </a:rPr>
              <a:t>Basic needs must be met first</a:t>
            </a:r>
          </a:p>
        </p:txBody>
      </p:sp>
      <p:pic>
        <p:nvPicPr>
          <p:cNvPr id="65542" name="Picture 6" descr="mvc-005s"/>
          <p:cNvPicPr>
            <a:picLocks noGrp="1" noChangeAspect="1" noChangeArrowheads="1"/>
          </p:cNvPicPr>
          <p:nvPr>
            <p:ph type="clipArt" sz="half" idx="2"/>
          </p:nvPr>
        </p:nvPicPr>
        <p:blipFill>
          <a:blip r:embed="rId3" cstate="print"/>
          <a:srcRect/>
          <a:stretch>
            <a:fillRect/>
          </a:stretch>
        </p:blipFill>
        <p:spPr>
          <a:xfrm>
            <a:off x="4979988" y="1981200"/>
            <a:ext cx="3148012" cy="42672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checkerboard(across)">
                                      <p:cBhvr>
                                        <p:cTn id="7" dur="500"/>
                                        <p:tgtEl>
                                          <p:spTgt spid="655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5539">
                                            <p:txEl>
                                              <p:pRg st="1" end="1"/>
                                            </p:txEl>
                                          </p:spTgt>
                                        </p:tgtEl>
                                        <p:attrNameLst>
                                          <p:attrName>style.visibility</p:attrName>
                                        </p:attrNameLst>
                                      </p:cBhvr>
                                      <p:to>
                                        <p:strVal val="visible"/>
                                      </p:to>
                                    </p:set>
                                    <p:animEffect transition="in" filter="checkerboard(across)">
                                      <p:cBhvr>
                                        <p:cTn id="12" dur="500"/>
                                        <p:tgtEl>
                                          <p:spTgt spid="655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5539">
                                            <p:txEl>
                                              <p:pRg st="2" end="2"/>
                                            </p:txEl>
                                          </p:spTgt>
                                        </p:tgtEl>
                                        <p:attrNameLst>
                                          <p:attrName>style.visibility</p:attrName>
                                        </p:attrNameLst>
                                      </p:cBhvr>
                                      <p:to>
                                        <p:strVal val="visible"/>
                                      </p:to>
                                    </p:set>
                                    <p:animEffect transition="in" filter="checkerboard(across)">
                                      <p:cBhvr>
                                        <p:cTn id="17" dur="500"/>
                                        <p:tgtEl>
                                          <p:spTgt spid="655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Slide # </a:t>
            </a:r>
            <a:fld id="{5AD06C45-2CDE-439B-B70D-59054270E085}" type="slidenum">
              <a:rPr lang="en-US"/>
              <a:pPr/>
              <a:t>18</a:t>
            </a:fld>
            <a:endParaRPr lang="en-US"/>
          </a:p>
        </p:txBody>
      </p:sp>
      <p:sp>
        <p:nvSpPr>
          <p:cNvPr id="67586" name="Rectangle 2"/>
          <p:cNvSpPr>
            <a:spLocks noGrp="1" noChangeArrowheads="1"/>
          </p:cNvSpPr>
          <p:nvPr>
            <p:ph type="title"/>
          </p:nvPr>
        </p:nvSpPr>
        <p:spPr/>
        <p:txBody>
          <a:bodyPr/>
          <a:lstStyle/>
          <a:p>
            <a:r>
              <a:rPr lang="en-US"/>
              <a:t>Maslow’s Pyramid</a:t>
            </a:r>
          </a:p>
        </p:txBody>
      </p:sp>
      <p:sp>
        <p:nvSpPr>
          <p:cNvPr id="67587" name="Rectangle 3"/>
          <p:cNvSpPr>
            <a:spLocks noGrp="1" noChangeArrowheads="1"/>
          </p:cNvSpPr>
          <p:nvPr>
            <p:ph type="body" sz="half" idx="1"/>
          </p:nvPr>
        </p:nvSpPr>
        <p:spPr>
          <a:xfrm>
            <a:off x="685800" y="1981200"/>
            <a:ext cx="3808413" cy="4267200"/>
          </a:xfrm>
        </p:spPr>
        <p:txBody>
          <a:bodyPr/>
          <a:lstStyle/>
          <a:p>
            <a:pPr>
              <a:lnSpc>
                <a:spcPct val="90000"/>
              </a:lnSpc>
            </a:pPr>
            <a:r>
              <a:rPr lang="en-US" sz="2800" dirty="0">
                <a:solidFill>
                  <a:srgbClr val="FFFF00"/>
                </a:solidFill>
              </a:rPr>
              <a:t>Basic needs are at the bottom of the pyramid </a:t>
            </a:r>
          </a:p>
          <a:p>
            <a:pPr>
              <a:lnSpc>
                <a:spcPct val="90000"/>
              </a:lnSpc>
            </a:pPr>
            <a:r>
              <a:rPr lang="en-US" sz="2800" dirty="0">
                <a:solidFill>
                  <a:srgbClr val="FFFF00"/>
                </a:solidFill>
              </a:rPr>
              <a:t>Tiers of needs</a:t>
            </a:r>
          </a:p>
          <a:p>
            <a:pPr>
              <a:lnSpc>
                <a:spcPct val="90000"/>
              </a:lnSpc>
            </a:pPr>
            <a:r>
              <a:rPr lang="en-US" sz="2800" dirty="0">
                <a:solidFill>
                  <a:srgbClr val="FFFF00"/>
                </a:solidFill>
              </a:rPr>
              <a:t>Self-actualization (fulfilling one’s potential)</a:t>
            </a:r>
          </a:p>
        </p:txBody>
      </p:sp>
      <p:pic>
        <p:nvPicPr>
          <p:cNvPr id="67590" name="Picture 6" descr="PYRAMID"/>
          <p:cNvPicPr>
            <a:picLocks noGrp="1" noChangeAspect="1" noChangeArrowheads="1"/>
          </p:cNvPicPr>
          <p:nvPr>
            <p:ph type="clipArt" sz="half" idx="2"/>
          </p:nvPr>
        </p:nvPicPr>
        <p:blipFill>
          <a:blip r:embed="rId3" cstate="print"/>
          <a:srcRect/>
          <a:stretch>
            <a:fillRect/>
          </a:stretch>
        </p:blipFill>
        <p:spPr>
          <a:xfrm>
            <a:off x="4649788" y="2662238"/>
            <a:ext cx="3808412" cy="29051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checkerboard(across)">
                                      <p:cBhvr>
                                        <p:cTn id="7" dur="500"/>
                                        <p:tgtEl>
                                          <p:spTgt spid="675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7587">
                                            <p:txEl>
                                              <p:pRg st="1" end="1"/>
                                            </p:txEl>
                                          </p:spTgt>
                                        </p:tgtEl>
                                        <p:attrNameLst>
                                          <p:attrName>style.visibility</p:attrName>
                                        </p:attrNameLst>
                                      </p:cBhvr>
                                      <p:to>
                                        <p:strVal val="visible"/>
                                      </p:to>
                                    </p:set>
                                    <p:animEffect transition="in" filter="checkerboard(across)">
                                      <p:cBhvr>
                                        <p:cTn id="12" dur="500"/>
                                        <p:tgtEl>
                                          <p:spTgt spid="675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7587">
                                            <p:txEl>
                                              <p:pRg st="2" end="2"/>
                                            </p:txEl>
                                          </p:spTgt>
                                        </p:tgtEl>
                                        <p:attrNameLst>
                                          <p:attrName>style.visibility</p:attrName>
                                        </p:attrNameLst>
                                      </p:cBhvr>
                                      <p:to>
                                        <p:strVal val="visible"/>
                                      </p:to>
                                    </p:set>
                                    <p:animEffect transition="in" filter="checkerboard(across)">
                                      <p:cBhvr>
                                        <p:cTn id="17" dur="500"/>
                                        <p:tgtEl>
                                          <p:spTgt spid="675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Slide # </a:t>
            </a:r>
            <a:fld id="{4D6D606C-D3EC-48C4-8090-7DED504A384B}" type="slidenum">
              <a:rPr lang="en-US"/>
              <a:pPr/>
              <a:t>19</a:t>
            </a:fld>
            <a:endParaRPr lang="en-US"/>
          </a:p>
        </p:txBody>
      </p:sp>
      <p:sp>
        <p:nvSpPr>
          <p:cNvPr id="69634" name="Rectangle 2"/>
          <p:cNvSpPr>
            <a:spLocks noGrp="1" noChangeArrowheads="1"/>
          </p:cNvSpPr>
          <p:nvPr>
            <p:ph type="title"/>
          </p:nvPr>
        </p:nvSpPr>
        <p:spPr/>
        <p:txBody>
          <a:bodyPr/>
          <a:lstStyle/>
          <a:p>
            <a:r>
              <a:rPr lang="en-US"/>
              <a:t>Motivation and the Brain</a:t>
            </a:r>
          </a:p>
        </p:txBody>
      </p:sp>
      <p:sp>
        <p:nvSpPr>
          <p:cNvPr id="69635" name="Rectangle 3"/>
          <p:cNvSpPr>
            <a:spLocks noGrp="1" noChangeArrowheads="1"/>
          </p:cNvSpPr>
          <p:nvPr>
            <p:ph type="body" sz="half" idx="2"/>
          </p:nvPr>
        </p:nvSpPr>
        <p:spPr>
          <a:xfrm>
            <a:off x="4649788" y="1981200"/>
            <a:ext cx="3808412" cy="4267200"/>
          </a:xfrm>
        </p:spPr>
        <p:txBody>
          <a:bodyPr/>
          <a:lstStyle/>
          <a:p>
            <a:r>
              <a:rPr lang="en-US" sz="2800" dirty="0">
                <a:solidFill>
                  <a:srgbClr val="FFFF00"/>
                </a:solidFill>
              </a:rPr>
              <a:t>Hunger is controlled by the hypothalamus in the brain</a:t>
            </a:r>
          </a:p>
          <a:p>
            <a:r>
              <a:rPr lang="en-US" sz="2800" dirty="0">
                <a:solidFill>
                  <a:srgbClr val="FFFF00"/>
                </a:solidFill>
              </a:rPr>
              <a:t>ESB (electrical brain stimulation)</a:t>
            </a:r>
          </a:p>
        </p:txBody>
      </p:sp>
      <p:pic>
        <p:nvPicPr>
          <p:cNvPr id="69638" name="Picture 6" descr="mvc-005s"/>
          <p:cNvPicPr>
            <a:picLocks noGrp="1" noChangeAspect="1" noChangeArrowheads="1"/>
          </p:cNvPicPr>
          <p:nvPr>
            <p:ph type="clipArt" sz="half" idx="1"/>
          </p:nvPr>
        </p:nvPicPr>
        <p:blipFill>
          <a:blip r:embed="rId3" cstate="print"/>
          <a:srcRect/>
          <a:stretch>
            <a:fillRect/>
          </a:stretch>
        </p:blipFill>
        <p:spPr>
          <a:xfrm>
            <a:off x="609600" y="2438400"/>
            <a:ext cx="4191000" cy="31432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p:cTn id="7" dur="1000" fill="hold"/>
                                        <p:tgtEl>
                                          <p:spTgt spid="6963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963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963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963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9635">
                                            <p:txEl>
                                              <p:pRg st="1" end="1"/>
                                            </p:txEl>
                                          </p:spTgt>
                                        </p:tgtEl>
                                        <p:attrNameLst>
                                          <p:attrName>style.visibility</p:attrName>
                                        </p:attrNameLst>
                                      </p:cBhvr>
                                      <p:to>
                                        <p:strVal val="visible"/>
                                      </p:to>
                                    </p:set>
                                    <p:anim calcmode="lin" valueType="num">
                                      <p:cBhvr>
                                        <p:cTn id="15" dur="1000" fill="hold"/>
                                        <p:tgtEl>
                                          <p:spTgt spid="6963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6963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6963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963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Slide # </a:t>
            </a:r>
            <a:fld id="{667EDD2F-8184-4700-90F9-ABCFD7C0B513}" type="slidenum">
              <a:rPr lang="en-US"/>
              <a:pPr/>
              <a:t>2</a:t>
            </a:fld>
            <a:endParaRPr lang="en-US"/>
          </a:p>
        </p:txBody>
      </p:sp>
      <p:sp>
        <p:nvSpPr>
          <p:cNvPr id="31746" name="Rectangle 2"/>
          <p:cNvSpPr>
            <a:spLocks noGrp="1" noChangeArrowheads="1"/>
          </p:cNvSpPr>
          <p:nvPr>
            <p:ph type="title"/>
          </p:nvPr>
        </p:nvSpPr>
        <p:spPr/>
        <p:txBody>
          <a:bodyPr/>
          <a:lstStyle/>
          <a:p>
            <a:r>
              <a:rPr lang="en-US"/>
              <a:t>Instinct Theory</a:t>
            </a:r>
          </a:p>
        </p:txBody>
      </p:sp>
      <p:sp>
        <p:nvSpPr>
          <p:cNvPr id="31748" name="Rectangle 4"/>
          <p:cNvSpPr>
            <a:spLocks noGrp="1" noChangeArrowheads="1"/>
          </p:cNvSpPr>
          <p:nvPr>
            <p:ph type="body" sz="half" idx="2"/>
          </p:nvPr>
        </p:nvSpPr>
        <p:spPr>
          <a:xfrm>
            <a:off x="4649788" y="1981200"/>
            <a:ext cx="3808412" cy="4267200"/>
          </a:xfrm>
        </p:spPr>
        <p:txBody>
          <a:bodyPr/>
          <a:lstStyle/>
          <a:p>
            <a:r>
              <a:rPr lang="en-US" sz="2800" dirty="0">
                <a:solidFill>
                  <a:srgbClr val="FFFF00"/>
                </a:solidFill>
              </a:rPr>
              <a:t>William James</a:t>
            </a:r>
          </a:p>
          <a:p>
            <a:r>
              <a:rPr lang="en-US" sz="2800" dirty="0">
                <a:solidFill>
                  <a:srgbClr val="FFFF00"/>
                </a:solidFill>
              </a:rPr>
              <a:t>Humans are motivated by a variety of instincts</a:t>
            </a:r>
          </a:p>
          <a:p>
            <a:r>
              <a:rPr lang="en-US" sz="2800" dirty="0">
                <a:solidFill>
                  <a:srgbClr val="FFFF00"/>
                </a:solidFill>
              </a:rPr>
              <a:t>Instincts: inherited tendencies that are not subject to reason</a:t>
            </a:r>
          </a:p>
          <a:p>
            <a:pPr>
              <a:buFont typeface="Wingdings" pitchFamily="2" charset="2"/>
              <a:buNone/>
            </a:pPr>
            <a:endParaRPr lang="en-US" sz="2800" dirty="0"/>
          </a:p>
        </p:txBody>
      </p:sp>
      <p:pic>
        <p:nvPicPr>
          <p:cNvPr id="31757" name="Picture 13" descr="mvc-010s"/>
          <p:cNvPicPr>
            <a:picLocks noGrp="1" noChangeAspect="1" noChangeArrowheads="1"/>
          </p:cNvPicPr>
          <p:nvPr>
            <p:ph type="clipArt" sz="half" idx="1"/>
          </p:nvPr>
        </p:nvPicPr>
        <p:blipFill>
          <a:blip r:embed="rId3" cstate="print"/>
          <a:srcRect/>
          <a:stretch>
            <a:fillRect/>
          </a:stretch>
        </p:blipFill>
        <p:spPr>
          <a:xfrm>
            <a:off x="1066800" y="2130425"/>
            <a:ext cx="2819400" cy="3817938"/>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17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Slide # </a:t>
            </a:r>
            <a:fld id="{63F55EC6-5A15-4A90-9A2C-C762204FBAA7}" type="slidenum">
              <a:rPr lang="en-US"/>
              <a:pPr/>
              <a:t>20</a:t>
            </a:fld>
            <a:endParaRPr lang="en-US"/>
          </a:p>
        </p:txBody>
      </p:sp>
      <p:sp>
        <p:nvSpPr>
          <p:cNvPr id="72706" name="Rectangle 2"/>
          <p:cNvSpPr>
            <a:spLocks noGrp="1" noChangeArrowheads="1"/>
          </p:cNvSpPr>
          <p:nvPr>
            <p:ph type="title"/>
          </p:nvPr>
        </p:nvSpPr>
        <p:spPr/>
        <p:txBody>
          <a:bodyPr/>
          <a:lstStyle/>
          <a:p>
            <a:r>
              <a:rPr lang="en-US"/>
              <a:t>Animal Studies</a:t>
            </a:r>
          </a:p>
        </p:txBody>
      </p:sp>
      <p:sp>
        <p:nvSpPr>
          <p:cNvPr id="72708" name="Rectangle 4"/>
          <p:cNvSpPr>
            <a:spLocks noGrp="1" noChangeArrowheads="1"/>
          </p:cNvSpPr>
          <p:nvPr>
            <p:ph type="body" sz="half" idx="2"/>
          </p:nvPr>
        </p:nvSpPr>
        <p:spPr>
          <a:xfrm>
            <a:off x="4649788" y="1981200"/>
            <a:ext cx="3808412" cy="4267200"/>
          </a:xfrm>
        </p:spPr>
        <p:txBody>
          <a:bodyPr/>
          <a:lstStyle/>
          <a:p>
            <a:pPr>
              <a:lnSpc>
                <a:spcPct val="90000"/>
              </a:lnSpc>
            </a:pPr>
            <a:r>
              <a:rPr lang="en-US" sz="2800" dirty="0">
                <a:solidFill>
                  <a:srgbClr val="FFFF00"/>
                </a:solidFill>
              </a:rPr>
              <a:t>Activation or destruction of the hypothalamus causes changes in eating habits</a:t>
            </a:r>
          </a:p>
          <a:p>
            <a:pPr>
              <a:lnSpc>
                <a:spcPct val="90000"/>
              </a:lnSpc>
            </a:pPr>
            <a:r>
              <a:rPr lang="en-US" sz="2800" dirty="0" err="1">
                <a:solidFill>
                  <a:srgbClr val="FFFF00"/>
                </a:solidFill>
              </a:rPr>
              <a:t>Ventromedial</a:t>
            </a:r>
            <a:r>
              <a:rPr lang="en-US" sz="2800" dirty="0">
                <a:solidFill>
                  <a:srgbClr val="FFFF00"/>
                </a:solidFill>
              </a:rPr>
              <a:t> nucleus of the hypothalamus</a:t>
            </a:r>
          </a:p>
          <a:p>
            <a:r>
              <a:rPr lang="en-US" sz="2800" dirty="0" smtClean="0">
                <a:solidFill>
                  <a:srgbClr val="FFFF00"/>
                </a:solidFill>
              </a:rPr>
              <a:t>Learned preference</a:t>
            </a:r>
            <a:endParaRPr lang="en-US" sz="2800" dirty="0">
              <a:solidFill>
                <a:srgbClr val="FFFF00"/>
              </a:solidFill>
            </a:endParaRPr>
          </a:p>
        </p:txBody>
      </p:sp>
      <p:pic>
        <p:nvPicPr>
          <p:cNvPr id="72710" name="Picture 6" descr="mvc-009s"/>
          <p:cNvPicPr>
            <a:picLocks noGrp="1" noChangeAspect="1" noChangeArrowheads="1"/>
          </p:cNvPicPr>
          <p:nvPr>
            <p:ph type="clipArt" sz="half" idx="1"/>
          </p:nvPr>
        </p:nvPicPr>
        <p:blipFill>
          <a:blip r:embed="rId3" cstate="print"/>
          <a:srcRect/>
          <a:stretch>
            <a:fillRect/>
          </a:stretch>
        </p:blipFill>
        <p:spPr>
          <a:xfrm>
            <a:off x="1143000" y="2281238"/>
            <a:ext cx="2760663" cy="37433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2708">
                                            <p:txEl>
                                              <p:pRg st="0" end="0"/>
                                            </p:txEl>
                                          </p:spTgt>
                                        </p:tgtEl>
                                        <p:attrNameLst>
                                          <p:attrName>style.visibility</p:attrName>
                                        </p:attrNameLst>
                                      </p:cBhvr>
                                      <p:to>
                                        <p:strVal val="visible"/>
                                      </p:to>
                                    </p:set>
                                    <p:animEffect transition="in" filter="box(in)">
                                      <p:cBhvr>
                                        <p:cTn id="7" dur="500"/>
                                        <p:tgtEl>
                                          <p:spTgt spid="727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2708">
                                            <p:txEl>
                                              <p:pRg st="1" end="1"/>
                                            </p:txEl>
                                          </p:spTgt>
                                        </p:tgtEl>
                                        <p:attrNameLst>
                                          <p:attrName>style.visibility</p:attrName>
                                        </p:attrNameLst>
                                      </p:cBhvr>
                                      <p:to>
                                        <p:strVal val="visible"/>
                                      </p:to>
                                    </p:set>
                                    <p:animEffect transition="in" filter="box(in)">
                                      <p:cBhvr>
                                        <p:cTn id="12" dur="500"/>
                                        <p:tgtEl>
                                          <p:spTgt spid="7270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Slide # </a:t>
            </a:r>
            <a:fld id="{DE254EC0-18A2-4393-8BC4-050507306486}" type="slidenum">
              <a:rPr lang="en-US"/>
              <a:pPr/>
              <a:t>21</a:t>
            </a:fld>
            <a:endParaRPr lang="en-US"/>
          </a:p>
        </p:txBody>
      </p:sp>
      <p:sp>
        <p:nvSpPr>
          <p:cNvPr id="76802" name="Rectangle 2"/>
          <p:cNvSpPr>
            <a:spLocks noGrp="1" noChangeArrowheads="1"/>
          </p:cNvSpPr>
          <p:nvPr>
            <p:ph type="title"/>
          </p:nvPr>
        </p:nvSpPr>
        <p:spPr/>
        <p:txBody>
          <a:bodyPr/>
          <a:lstStyle/>
          <a:p>
            <a:r>
              <a:rPr lang="en-US"/>
              <a:t>Stanley Schachter</a:t>
            </a:r>
          </a:p>
        </p:txBody>
      </p:sp>
      <p:sp>
        <p:nvSpPr>
          <p:cNvPr id="76804" name="Rectangle 4"/>
          <p:cNvSpPr>
            <a:spLocks noGrp="1" noChangeArrowheads="1"/>
          </p:cNvSpPr>
          <p:nvPr>
            <p:ph type="body" sz="half" idx="2"/>
          </p:nvPr>
        </p:nvSpPr>
        <p:spPr>
          <a:xfrm>
            <a:off x="4649788" y="2205038"/>
            <a:ext cx="3808412" cy="4043362"/>
          </a:xfrm>
        </p:spPr>
        <p:txBody>
          <a:bodyPr/>
          <a:lstStyle/>
          <a:p>
            <a:r>
              <a:rPr lang="en-US" sz="2800" dirty="0">
                <a:solidFill>
                  <a:srgbClr val="FFFF00"/>
                </a:solidFill>
              </a:rPr>
              <a:t>Studied how external cues affect hunger </a:t>
            </a:r>
          </a:p>
        </p:txBody>
      </p:sp>
      <p:pic>
        <p:nvPicPr>
          <p:cNvPr id="76806" name="Picture 6" descr="mvc-001s"/>
          <p:cNvPicPr>
            <a:picLocks noGrp="1" noChangeAspect="1" noChangeArrowheads="1"/>
          </p:cNvPicPr>
          <p:nvPr>
            <p:ph type="clipArt" sz="half" idx="1"/>
          </p:nvPr>
        </p:nvPicPr>
        <p:blipFill>
          <a:blip r:embed="rId3" cstate="print"/>
          <a:srcRect b="11111"/>
          <a:stretch>
            <a:fillRect/>
          </a:stretch>
        </p:blipFill>
        <p:spPr>
          <a:xfrm>
            <a:off x="1066800" y="2205038"/>
            <a:ext cx="3148013" cy="35941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6804">
                                            <p:txEl>
                                              <p:pRg st="0" end="0"/>
                                            </p:txEl>
                                          </p:spTgt>
                                        </p:tgtEl>
                                        <p:attrNameLst>
                                          <p:attrName>style.visibility</p:attrName>
                                        </p:attrNameLst>
                                      </p:cBhvr>
                                      <p:to>
                                        <p:strVal val="visible"/>
                                      </p:to>
                                    </p:set>
                                    <p:anim calcmode="lin" valueType="num">
                                      <p:cBhvr>
                                        <p:cTn id="7" dur="500" fill="hold"/>
                                        <p:tgtEl>
                                          <p:spTgt spid="7680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6804">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Slide # </a:t>
            </a:r>
            <a:fld id="{84BDB4A4-7FBC-41E7-89D9-80883B53F584}" type="slidenum">
              <a:rPr lang="en-US"/>
              <a:pPr/>
              <a:t>22</a:t>
            </a:fld>
            <a:endParaRPr lang="en-US"/>
          </a:p>
        </p:txBody>
      </p:sp>
      <p:sp>
        <p:nvSpPr>
          <p:cNvPr id="78850" name="Rectangle 2"/>
          <p:cNvSpPr>
            <a:spLocks noGrp="1" noChangeArrowheads="1"/>
          </p:cNvSpPr>
          <p:nvPr>
            <p:ph type="title"/>
          </p:nvPr>
        </p:nvSpPr>
        <p:spPr/>
        <p:txBody>
          <a:bodyPr/>
          <a:lstStyle/>
          <a:p>
            <a:r>
              <a:rPr lang="en-US"/>
              <a:t>Sensitivity </a:t>
            </a:r>
            <a:br>
              <a:rPr lang="en-US"/>
            </a:br>
            <a:r>
              <a:rPr lang="en-US"/>
              <a:t>to External Cues</a:t>
            </a:r>
          </a:p>
        </p:txBody>
      </p:sp>
      <p:sp>
        <p:nvSpPr>
          <p:cNvPr id="78852" name="Rectangle 4"/>
          <p:cNvSpPr>
            <a:spLocks noGrp="1" noChangeArrowheads="1"/>
          </p:cNvSpPr>
          <p:nvPr>
            <p:ph type="body" sz="half" idx="1"/>
          </p:nvPr>
        </p:nvSpPr>
        <p:spPr>
          <a:xfrm>
            <a:off x="685800" y="2281238"/>
            <a:ext cx="4038600" cy="3967162"/>
          </a:xfrm>
        </p:spPr>
        <p:txBody>
          <a:bodyPr/>
          <a:lstStyle/>
          <a:p>
            <a:r>
              <a:rPr lang="en-US" sz="2800" dirty="0">
                <a:solidFill>
                  <a:srgbClr val="FFFF00"/>
                </a:solidFill>
              </a:rPr>
              <a:t>External determinants can elicit insulin secretions that can lead to increased appetite</a:t>
            </a:r>
          </a:p>
          <a:p>
            <a:r>
              <a:rPr lang="en-US" sz="2800" dirty="0">
                <a:solidFill>
                  <a:srgbClr val="FFFF00"/>
                </a:solidFill>
              </a:rPr>
              <a:t>Obesity factors</a:t>
            </a:r>
          </a:p>
          <a:p>
            <a:r>
              <a:rPr lang="en-US" sz="2800" dirty="0">
                <a:solidFill>
                  <a:srgbClr val="FFFF00"/>
                </a:solidFill>
              </a:rPr>
              <a:t>Genetic predispositions</a:t>
            </a:r>
          </a:p>
        </p:txBody>
      </p:sp>
      <p:pic>
        <p:nvPicPr>
          <p:cNvPr id="78857" name="Picture 9" descr="mvc-009s"/>
          <p:cNvPicPr>
            <a:picLocks noGrp="1" noChangeAspect="1" noChangeArrowheads="1"/>
          </p:cNvPicPr>
          <p:nvPr>
            <p:ph type="clipArt" sz="half" idx="2"/>
          </p:nvPr>
        </p:nvPicPr>
        <p:blipFill>
          <a:blip r:embed="rId3" cstate="print"/>
          <a:srcRect/>
          <a:stretch>
            <a:fillRect/>
          </a:stretch>
        </p:blipFill>
        <p:spPr>
          <a:xfrm>
            <a:off x="5427663" y="2430463"/>
            <a:ext cx="2416175" cy="3817937"/>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8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8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85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Slide # </a:t>
            </a:r>
            <a:fld id="{7C969E8A-F131-453A-B72A-B5DE0C44A0B3}" type="slidenum">
              <a:rPr lang="en-US"/>
              <a:pPr/>
              <a:t>23</a:t>
            </a:fld>
            <a:endParaRPr lang="en-US"/>
          </a:p>
        </p:txBody>
      </p:sp>
      <p:sp>
        <p:nvSpPr>
          <p:cNvPr id="81922" name="Rectangle 2"/>
          <p:cNvSpPr>
            <a:spLocks noGrp="1" noChangeArrowheads="1"/>
          </p:cNvSpPr>
          <p:nvPr>
            <p:ph type="title"/>
          </p:nvPr>
        </p:nvSpPr>
        <p:spPr/>
        <p:txBody>
          <a:bodyPr/>
          <a:lstStyle/>
          <a:p>
            <a:r>
              <a:rPr lang="en-US"/>
              <a:t>Stress-Induced Eating</a:t>
            </a:r>
          </a:p>
        </p:txBody>
      </p:sp>
      <p:sp>
        <p:nvSpPr>
          <p:cNvPr id="81923" name="Rectangle 3"/>
          <p:cNvSpPr>
            <a:spLocks noGrp="1" noChangeArrowheads="1"/>
          </p:cNvSpPr>
          <p:nvPr>
            <p:ph type="body" sz="half" idx="1"/>
          </p:nvPr>
        </p:nvSpPr>
        <p:spPr>
          <a:xfrm>
            <a:off x="685800" y="2205038"/>
            <a:ext cx="3808413" cy="4043362"/>
          </a:xfrm>
        </p:spPr>
        <p:txBody>
          <a:bodyPr/>
          <a:lstStyle/>
          <a:p>
            <a:r>
              <a:rPr lang="en-US" sz="2800" dirty="0">
                <a:solidFill>
                  <a:srgbClr val="FFFF00"/>
                </a:solidFill>
              </a:rPr>
              <a:t>Stress leads many people to increase their eating </a:t>
            </a:r>
          </a:p>
          <a:p>
            <a:r>
              <a:rPr lang="en-US" sz="2800" dirty="0">
                <a:solidFill>
                  <a:srgbClr val="FFFF00"/>
                </a:solidFill>
              </a:rPr>
              <a:t>More common in women than men; more likely among chronic dieters</a:t>
            </a:r>
          </a:p>
        </p:txBody>
      </p:sp>
      <p:pic>
        <p:nvPicPr>
          <p:cNvPr id="81928" name="Picture 8" descr="Angry Man 01"/>
          <p:cNvPicPr>
            <a:picLocks noGrp="1" noChangeAspect="1" noChangeArrowheads="1"/>
          </p:cNvPicPr>
          <p:nvPr>
            <p:ph type="clipArt" sz="half" idx="2"/>
          </p:nvPr>
        </p:nvPicPr>
        <p:blipFill>
          <a:blip r:embed="rId3" cstate="print"/>
          <a:srcRect/>
          <a:stretch>
            <a:fillRect/>
          </a:stretch>
        </p:blipFill>
        <p:spPr>
          <a:xfrm>
            <a:off x="5384800" y="1981200"/>
            <a:ext cx="2336800" cy="42672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blinds(horizontal)">
                                      <p:cBhvr>
                                        <p:cTn id="7" dur="500"/>
                                        <p:tgtEl>
                                          <p:spTgt spid="819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1923">
                                            <p:txEl>
                                              <p:pRg st="1" end="1"/>
                                            </p:txEl>
                                          </p:spTgt>
                                        </p:tgtEl>
                                        <p:attrNameLst>
                                          <p:attrName>style.visibility</p:attrName>
                                        </p:attrNameLst>
                                      </p:cBhvr>
                                      <p:to>
                                        <p:strVal val="visible"/>
                                      </p:to>
                                    </p:set>
                                    <p:animEffect transition="in" filter="blinds(horizontal)">
                                      <p:cBhvr>
                                        <p:cTn id="12" dur="500"/>
                                        <p:tgtEl>
                                          <p:spTgt spid="819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Slide # </a:t>
            </a:r>
            <a:fld id="{EB4A836F-733D-4509-AE0E-721D681A0582}" type="slidenum">
              <a:rPr lang="en-US"/>
              <a:pPr/>
              <a:t>24</a:t>
            </a:fld>
            <a:endParaRPr lang="en-US"/>
          </a:p>
        </p:txBody>
      </p:sp>
      <p:sp>
        <p:nvSpPr>
          <p:cNvPr id="83970" name="Rectangle 2"/>
          <p:cNvSpPr>
            <a:spLocks noGrp="1" noChangeArrowheads="1"/>
          </p:cNvSpPr>
          <p:nvPr>
            <p:ph type="title"/>
          </p:nvPr>
        </p:nvSpPr>
        <p:spPr/>
        <p:txBody>
          <a:bodyPr/>
          <a:lstStyle/>
          <a:p>
            <a:r>
              <a:rPr lang="en-US" sz="3600"/>
              <a:t>Obesity and Health Issues</a:t>
            </a:r>
          </a:p>
        </p:txBody>
      </p:sp>
      <p:sp>
        <p:nvSpPr>
          <p:cNvPr id="83971" name="Rectangle 3"/>
          <p:cNvSpPr>
            <a:spLocks noGrp="1" noChangeArrowheads="1"/>
          </p:cNvSpPr>
          <p:nvPr>
            <p:ph type="body" sz="half" idx="1"/>
          </p:nvPr>
        </p:nvSpPr>
        <p:spPr>
          <a:xfrm>
            <a:off x="685800" y="2205038"/>
            <a:ext cx="3808413" cy="4043362"/>
          </a:xfrm>
        </p:spPr>
        <p:txBody>
          <a:bodyPr/>
          <a:lstStyle/>
          <a:p>
            <a:r>
              <a:rPr lang="en-US" sz="2800" dirty="0">
                <a:solidFill>
                  <a:srgbClr val="FFFF00"/>
                </a:solidFill>
              </a:rPr>
              <a:t>Coronary disease</a:t>
            </a:r>
          </a:p>
          <a:p>
            <a:r>
              <a:rPr lang="en-US" sz="2800" dirty="0">
                <a:solidFill>
                  <a:srgbClr val="FFFF00"/>
                </a:solidFill>
              </a:rPr>
              <a:t>Respiratory problems</a:t>
            </a:r>
          </a:p>
          <a:p>
            <a:r>
              <a:rPr lang="en-US" sz="2800" dirty="0">
                <a:solidFill>
                  <a:srgbClr val="FFFF00"/>
                </a:solidFill>
              </a:rPr>
              <a:t>Diabetes, arthritis, back problems</a:t>
            </a:r>
          </a:p>
          <a:p>
            <a:r>
              <a:rPr lang="en-US" sz="2800" dirty="0">
                <a:solidFill>
                  <a:srgbClr val="FFFF00"/>
                </a:solidFill>
              </a:rPr>
              <a:t>Digestive diseases</a:t>
            </a:r>
          </a:p>
        </p:txBody>
      </p:sp>
      <p:pic>
        <p:nvPicPr>
          <p:cNvPr id="83976" name="Picture 8" descr="Finished with Dinner"/>
          <p:cNvPicPr>
            <a:picLocks noGrp="1" noChangeAspect="1" noChangeArrowheads="1"/>
          </p:cNvPicPr>
          <p:nvPr>
            <p:ph type="clipArt" sz="half" idx="2"/>
          </p:nvPr>
        </p:nvPicPr>
        <p:blipFill>
          <a:blip r:embed="rId3" cstate="print"/>
          <a:srcRect/>
          <a:stretch>
            <a:fillRect/>
          </a:stretch>
        </p:blipFill>
        <p:spPr>
          <a:xfrm>
            <a:off x="4649788" y="2859088"/>
            <a:ext cx="3808412" cy="25114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 calcmode="lin" valueType="num">
                                      <p:cBhvr additive="base">
                                        <p:cTn id="7" dur="500" fill="hold"/>
                                        <p:tgtEl>
                                          <p:spTgt spid="839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9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3971">
                                            <p:txEl>
                                              <p:pRg st="1" end="1"/>
                                            </p:txEl>
                                          </p:spTgt>
                                        </p:tgtEl>
                                        <p:attrNameLst>
                                          <p:attrName>style.visibility</p:attrName>
                                        </p:attrNameLst>
                                      </p:cBhvr>
                                      <p:to>
                                        <p:strVal val="visible"/>
                                      </p:to>
                                    </p:set>
                                    <p:anim calcmode="lin" valueType="num">
                                      <p:cBhvr additive="base">
                                        <p:cTn id="13" dur="500" fill="hold"/>
                                        <p:tgtEl>
                                          <p:spTgt spid="839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9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3971">
                                            <p:txEl>
                                              <p:pRg st="2" end="2"/>
                                            </p:txEl>
                                          </p:spTgt>
                                        </p:tgtEl>
                                        <p:attrNameLst>
                                          <p:attrName>style.visibility</p:attrName>
                                        </p:attrNameLst>
                                      </p:cBhvr>
                                      <p:to>
                                        <p:strVal val="visible"/>
                                      </p:to>
                                    </p:set>
                                    <p:anim calcmode="lin" valueType="num">
                                      <p:cBhvr additive="base">
                                        <p:cTn id="19" dur="500" fill="hold"/>
                                        <p:tgtEl>
                                          <p:spTgt spid="839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39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3971">
                                            <p:txEl>
                                              <p:pRg st="3" end="3"/>
                                            </p:txEl>
                                          </p:spTgt>
                                        </p:tgtEl>
                                        <p:attrNameLst>
                                          <p:attrName>style.visibility</p:attrName>
                                        </p:attrNameLst>
                                      </p:cBhvr>
                                      <p:to>
                                        <p:strVal val="visible"/>
                                      </p:to>
                                    </p:set>
                                    <p:anim calcmode="lin" valueType="num">
                                      <p:cBhvr additive="base">
                                        <p:cTn id="25" dur="500" fill="hold"/>
                                        <p:tgtEl>
                                          <p:spTgt spid="839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39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Slide # </a:t>
            </a:r>
            <a:fld id="{0D45211C-15B5-4BDB-A85E-FE7F2313634B}" type="slidenum">
              <a:rPr lang="en-US"/>
              <a:pPr/>
              <a:t>25</a:t>
            </a:fld>
            <a:endParaRPr lang="en-US"/>
          </a:p>
        </p:txBody>
      </p:sp>
      <p:sp>
        <p:nvSpPr>
          <p:cNvPr id="86018" name="Rectangle 2"/>
          <p:cNvSpPr>
            <a:spLocks noGrp="1" noChangeArrowheads="1"/>
          </p:cNvSpPr>
          <p:nvPr>
            <p:ph type="title"/>
          </p:nvPr>
        </p:nvSpPr>
        <p:spPr/>
        <p:txBody>
          <a:bodyPr/>
          <a:lstStyle/>
          <a:p>
            <a:r>
              <a:rPr lang="en-US" sz="3600"/>
              <a:t>Risks </a:t>
            </a:r>
            <a:br>
              <a:rPr lang="en-US" sz="3600"/>
            </a:br>
            <a:r>
              <a:rPr lang="en-US" sz="3600"/>
              <a:t>Associated With Dieting</a:t>
            </a:r>
          </a:p>
        </p:txBody>
      </p:sp>
      <p:pic>
        <p:nvPicPr>
          <p:cNvPr id="86022" name="Picture 6" descr="mvc-006s"/>
          <p:cNvPicPr>
            <a:picLocks noGrp="1" noChangeAspect="1" noChangeArrowheads="1"/>
          </p:cNvPicPr>
          <p:nvPr>
            <p:ph type="clipArt" sz="half" idx="2"/>
          </p:nvPr>
        </p:nvPicPr>
        <p:blipFill>
          <a:blip r:embed="rId3" cstate="print"/>
          <a:srcRect/>
          <a:stretch>
            <a:fillRect/>
          </a:stretch>
        </p:blipFill>
        <p:spPr>
          <a:xfrm>
            <a:off x="1074738" y="2281238"/>
            <a:ext cx="2927350" cy="3967162"/>
          </a:xfrm>
          <a:noFill/>
          <a:ln/>
        </p:spPr>
      </p:pic>
      <p:pic>
        <p:nvPicPr>
          <p:cNvPr id="86023" name="Picture 7" descr="mvc-005s"/>
          <p:cNvPicPr>
            <a:picLocks noChangeAspect="1" noChangeArrowheads="1"/>
          </p:cNvPicPr>
          <p:nvPr/>
        </p:nvPicPr>
        <p:blipFill>
          <a:blip r:embed="rId4" cstate="print"/>
          <a:srcRect/>
          <a:stretch>
            <a:fillRect/>
          </a:stretch>
        </p:blipFill>
        <p:spPr bwMode="auto">
          <a:xfrm>
            <a:off x="4991100" y="2209800"/>
            <a:ext cx="3086100" cy="41148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Slide # </a:t>
            </a:r>
            <a:fld id="{3D6E7E3B-BE9D-4F6E-95CA-EB011C20CBB2}" type="slidenum">
              <a:rPr lang="en-US"/>
              <a:pPr/>
              <a:t>26</a:t>
            </a:fld>
            <a:endParaRPr lang="en-US"/>
          </a:p>
        </p:txBody>
      </p:sp>
      <p:sp>
        <p:nvSpPr>
          <p:cNvPr id="90114" name="Rectangle 2"/>
          <p:cNvSpPr>
            <a:spLocks noGrp="1" noChangeArrowheads="1"/>
          </p:cNvSpPr>
          <p:nvPr>
            <p:ph type="title"/>
          </p:nvPr>
        </p:nvSpPr>
        <p:spPr>
          <a:xfrm>
            <a:off x="990600" y="1066800"/>
            <a:ext cx="7620000" cy="914400"/>
          </a:xfrm>
        </p:spPr>
        <p:txBody>
          <a:bodyPr/>
          <a:lstStyle/>
          <a:p>
            <a:r>
              <a:rPr lang="en-US"/>
              <a:t>Anorexia: </a:t>
            </a:r>
            <a:br>
              <a:rPr lang="en-US"/>
            </a:br>
            <a:r>
              <a:rPr lang="en-US"/>
              <a:t>Risks for Teens </a:t>
            </a:r>
          </a:p>
        </p:txBody>
      </p:sp>
      <p:sp>
        <p:nvSpPr>
          <p:cNvPr id="90115" name="Rectangle 3"/>
          <p:cNvSpPr>
            <a:spLocks noGrp="1" noChangeArrowheads="1"/>
          </p:cNvSpPr>
          <p:nvPr>
            <p:ph type="body" sz="half" idx="1"/>
          </p:nvPr>
        </p:nvSpPr>
        <p:spPr>
          <a:xfrm>
            <a:off x="685800" y="1981200"/>
            <a:ext cx="4119563" cy="4267200"/>
          </a:xfrm>
        </p:spPr>
        <p:txBody>
          <a:bodyPr/>
          <a:lstStyle/>
          <a:p>
            <a:r>
              <a:rPr lang="en-US" sz="2800" dirty="0">
                <a:solidFill>
                  <a:srgbClr val="FFFF00"/>
                </a:solidFill>
              </a:rPr>
              <a:t>Cardiovascular problems</a:t>
            </a:r>
          </a:p>
          <a:p>
            <a:r>
              <a:rPr lang="en-US" sz="2800" dirty="0">
                <a:solidFill>
                  <a:srgbClr val="FFFF00"/>
                </a:solidFill>
              </a:rPr>
              <a:t>Gastrointestinal problems</a:t>
            </a:r>
          </a:p>
          <a:p>
            <a:r>
              <a:rPr lang="en-US" sz="2800" dirty="0">
                <a:solidFill>
                  <a:srgbClr val="FFFF00"/>
                </a:solidFill>
              </a:rPr>
              <a:t>Disruption of the menstrual cycle</a:t>
            </a:r>
          </a:p>
          <a:p>
            <a:r>
              <a:rPr lang="en-US" sz="2800" dirty="0">
                <a:solidFill>
                  <a:srgbClr val="FFFF00"/>
                </a:solidFill>
              </a:rPr>
              <a:t>Death and suicide</a:t>
            </a:r>
          </a:p>
        </p:txBody>
      </p:sp>
      <p:pic>
        <p:nvPicPr>
          <p:cNvPr id="7" name="ClipArt Placeholder 6" descr="anorexia.jpg"/>
          <p:cNvPicPr>
            <a:picLocks noGrp="1" noChangeAspect="1"/>
          </p:cNvPicPr>
          <p:nvPr>
            <p:ph type="clipArt" sz="half" idx="2"/>
          </p:nvPr>
        </p:nvPicPr>
        <p:blipFill>
          <a:blip r:embed="rId3" cstate="print"/>
          <a:stretch>
            <a:fillRect/>
          </a:stretch>
        </p:blipFill>
        <p:spPr>
          <a:xfrm>
            <a:off x="5161915" y="1981200"/>
            <a:ext cx="2782570" cy="42672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checkerboard(across)">
                                      <p:cBhvr>
                                        <p:cTn id="7" dur="500"/>
                                        <p:tgtEl>
                                          <p:spTgt spid="901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0115">
                                            <p:txEl>
                                              <p:pRg st="1" end="1"/>
                                            </p:txEl>
                                          </p:spTgt>
                                        </p:tgtEl>
                                        <p:attrNameLst>
                                          <p:attrName>style.visibility</p:attrName>
                                        </p:attrNameLst>
                                      </p:cBhvr>
                                      <p:to>
                                        <p:strVal val="visible"/>
                                      </p:to>
                                    </p:set>
                                    <p:animEffect transition="in" filter="checkerboard(across)">
                                      <p:cBhvr>
                                        <p:cTn id="12" dur="500"/>
                                        <p:tgtEl>
                                          <p:spTgt spid="901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0115">
                                            <p:txEl>
                                              <p:pRg st="2" end="2"/>
                                            </p:txEl>
                                          </p:spTgt>
                                        </p:tgtEl>
                                        <p:attrNameLst>
                                          <p:attrName>style.visibility</p:attrName>
                                        </p:attrNameLst>
                                      </p:cBhvr>
                                      <p:to>
                                        <p:strVal val="visible"/>
                                      </p:to>
                                    </p:set>
                                    <p:animEffect transition="in" filter="checkerboard(across)">
                                      <p:cBhvr>
                                        <p:cTn id="17" dur="500"/>
                                        <p:tgtEl>
                                          <p:spTgt spid="901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0115">
                                            <p:txEl>
                                              <p:pRg st="3" end="3"/>
                                            </p:txEl>
                                          </p:spTgt>
                                        </p:tgtEl>
                                        <p:attrNameLst>
                                          <p:attrName>style.visibility</p:attrName>
                                        </p:attrNameLst>
                                      </p:cBhvr>
                                      <p:to>
                                        <p:strVal val="visible"/>
                                      </p:to>
                                    </p:set>
                                    <p:animEffect transition="in" filter="checkerboard(across)">
                                      <p:cBhvr>
                                        <p:cTn id="22" dur="500"/>
                                        <p:tgtEl>
                                          <p:spTgt spid="901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Slide # </a:t>
            </a:r>
            <a:fld id="{71DD3C01-3679-42CB-89EE-8D2BD85651F9}" type="slidenum">
              <a:rPr lang="en-US"/>
              <a:pPr/>
              <a:t>27</a:t>
            </a:fld>
            <a:endParaRPr lang="en-US"/>
          </a:p>
        </p:txBody>
      </p:sp>
      <p:sp>
        <p:nvSpPr>
          <p:cNvPr id="92162" name="Rectangle 2"/>
          <p:cNvSpPr>
            <a:spLocks noGrp="1" noChangeArrowheads="1"/>
          </p:cNvSpPr>
          <p:nvPr>
            <p:ph type="title"/>
          </p:nvPr>
        </p:nvSpPr>
        <p:spPr>
          <a:xfrm>
            <a:off x="990600" y="990600"/>
            <a:ext cx="7620000" cy="914400"/>
          </a:xfrm>
        </p:spPr>
        <p:txBody>
          <a:bodyPr/>
          <a:lstStyle/>
          <a:p>
            <a:r>
              <a:rPr lang="en-US" sz="3600"/>
              <a:t>A Psychological Explanation</a:t>
            </a:r>
          </a:p>
        </p:txBody>
      </p:sp>
      <p:sp>
        <p:nvSpPr>
          <p:cNvPr id="92163" name="Rectangle 3"/>
          <p:cNvSpPr>
            <a:spLocks noGrp="1" noChangeArrowheads="1"/>
          </p:cNvSpPr>
          <p:nvPr>
            <p:ph type="body" sz="half" idx="1"/>
          </p:nvPr>
        </p:nvSpPr>
        <p:spPr>
          <a:xfrm>
            <a:off x="685800" y="1981200"/>
            <a:ext cx="3808413" cy="4267200"/>
          </a:xfrm>
        </p:spPr>
        <p:txBody>
          <a:bodyPr/>
          <a:lstStyle/>
          <a:p>
            <a:r>
              <a:rPr lang="en-US" sz="2800" dirty="0">
                <a:solidFill>
                  <a:srgbClr val="FFFF00"/>
                </a:solidFill>
              </a:rPr>
              <a:t>A desire to avoid full maturation</a:t>
            </a:r>
          </a:p>
          <a:p>
            <a:r>
              <a:rPr lang="en-US" sz="2800" dirty="0">
                <a:solidFill>
                  <a:srgbClr val="FFFF00"/>
                </a:solidFill>
              </a:rPr>
              <a:t>Wanting to stay a little </a:t>
            </a:r>
            <a:r>
              <a:rPr lang="en-US" sz="2800" dirty="0" smtClean="0">
                <a:solidFill>
                  <a:srgbClr val="FFFF00"/>
                </a:solidFill>
              </a:rPr>
              <a:t>girl</a:t>
            </a:r>
          </a:p>
          <a:p>
            <a:r>
              <a:rPr lang="en-US" sz="2800" dirty="0" smtClean="0">
                <a:solidFill>
                  <a:srgbClr val="FFFF00"/>
                </a:solidFill>
              </a:rPr>
              <a:t>Social pressures</a:t>
            </a:r>
            <a:endParaRPr lang="en-US" sz="2800" dirty="0">
              <a:solidFill>
                <a:srgbClr val="FFFF00"/>
              </a:solidFill>
            </a:endParaRPr>
          </a:p>
        </p:txBody>
      </p:sp>
      <p:pic>
        <p:nvPicPr>
          <p:cNvPr id="92166" name="Picture 6" descr="mvc-017s"/>
          <p:cNvPicPr>
            <a:picLocks noGrp="1" noChangeAspect="1" noChangeArrowheads="1"/>
          </p:cNvPicPr>
          <p:nvPr>
            <p:ph type="clipArt" sz="half" idx="2"/>
          </p:nvPr>
        </p:nvPicPr>
        <p:blipFill>
          <a:blip r:embed="rId3" cstate="print"/>
          <a:srcRect/>
          <a:stretch>
            <a:fillRect/>
          </a:stretch>
        </p:blipFill>
        <p:spPr>
          <a:xfrm>
            <a:off x="4979988" y="1981200"/>
            <a:ext cx="3148012" cy="42672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1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1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Slide # </a:t>
            </a:r>
            <a:fld id="{6A1344D7-5EFD-40E9-9C61-410513E5C936}" type="slidenum">
              <a:rPr lang="en-US"/>
              <a:pPr/>
              <a:t>28</a:t>
            </a:fld>
            <a:endParaRPr lang="en-US"/>
          </a:p>
        </p:txBody>
      </p:sp>
      <p:sp>
        <p:nvSpPr>
          <p:cNvPr id="94210" name="Rectangle 2"/>
          <p:cNvSpPr>
            <a:spLocks noGrp="1" noChangeArrowheads="1"/>
          </p:cNvSpPr>
          <p:nvPr>
            <p:ph type="title"/>
          </p:nvPr>
        </p:nvSpPr>
        <p:spPr/>
        <p:txBody>
          <a:bodyPr/>
          <a:lstStyle/>
          <a:p>
            <a:r>
              <a:rPr lang="en-US"/>
              <a:t>Bulimia </a:t>
            </a:r>
          </a:p>
        </p:txBody>
      </p:sp>
      <p:sp>
        <p:nvSpPr>
          <p:cNvPr id="94211" name="Rectangle 3"/>
          <p:cNvSpPr>
            <a:spLocks noGrp="1" noChangeArrowheads="1"/>
          </p:cNvSpPr>
          <p:nvPr>
            <p:ph type="body" sz="half" idx="1"/>
          </p:nvPr>
        </p:nvSpPr>
        <p:spPr>
          <a:xfrm>
            <a:off x="685800" y="1981200"/>
            <a:ext cx="3808413" cy="4267200"/>
          </a:xfrm>
        </p:spPr>
        <p:txBody>
          <a:bodyPr/>
          <a:lstStyle/>
          <a:p>
            <a:r>
              <a:rPr lang="en-US" sz="2800" dirty="0">
                <a:solidFill>
                  <a:srgbClr val="FFFF00"/>
                </a:solidFill>
              </a:rPr>
              <a:t>Binging and purging ritual</a:t>
            </a:r>
          </a:p>
          <a:p>
            <a:r>
              <a:rPr lang="en-US" sz="2800" dirty="0">
                <a:solidFill>
                  <a:srgbClr val="FFFF00"/>
                </a:solidFill>
              </a:rPr>
              <a:t>Obsession with weight</a:t>
            </a:r>
          </a:p>
          <a:p>
            <a:r>
              <a:rPr lang="en-US" sz="2800" dirty="0">
                <a:solidFill>
                  <a:srgbClr val="FFFF00"/>
                </a:solidFill>
              </a:rPr>
              <a:t>Begins in late adolescence</a:t>
            </a:r>
          </a:p>
          <a:p>
            <a:r>
              <a:rPr lang="en-US" sz="2800" dirty="0">
                <a:solidFill>
                  <a:srgbClr val="FFFF00"/>
                </a:solidFill>
              </a:rPr>
              <a:t>Complications</a:t>
            </a:r>
          </a:p>
        </p:txBody>
      </p:sp>
      <p:pic>
        <p:nvPicPr>
          <p:cNvPr id="94214" name="Picture 6" descr="MVC-013S"/>
          <p:cNvPicPr>
            <a:picLocks noGrp="1" noChangeAspect="1" noChangeArrowheads="1"/>
          </p:cNvPicPr>
          <p:nvPr>
            <p:ph type="clipArt" sz="half" idx="2"/>
          </p:nvPr>
        </p:nvPicPr>
        <p:blipFill>
          <a:blip r:embed="rId3" cstate="print"/>
          <a:srcRect/>
          <a:stretch>
            <a:fillRect/>
          </a:stretch>
        </p:blipFill>
        <p:spPr>
          <a:xfrm>
            <a:off x="4649788" y="2662238"/>
            <a:ext cx="3808412" cy="29051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 calcmode="lin" valueType="num">
                                      <p:cBhvr additive="base">
                                        <p:cTn id="7" dur="500" fill="hold"/>
                                        <p:tgtEl>
                                          <p:spTgt spid="942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42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4211">
                                            <p:txEl>
                                              <p:pRg st="1" end="1"/>
                                            </p:txEl>
                                          </p:spTgt>
                                        </p:tgtEl>
                                        <p:attrNameLst>
                                          <p:attrName>style.visibility</p:attrName>
                                        </p:attrNameLst>
                                      </p:cBhvr>
                                      <p:to>
                                        <p:strVal val="visible"/>
                                      </p:to>
                                    </p:set>
                                    <p:anim calcmode="lin" valueType="num">
                                      <p:cBhvr additive="base">
                                        <p:cTn id="13" dur="500" fill="hold"/>
                                        <p:tgtEl>
                                          <p:spTgt spid="942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42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4211">
                                            <p:txEl>
                                              <p:pRg st="2" end="2"/>
                                            </p:txEl>
                                          </p:spTgt>
                                        </p:tgtEl>
                                        <p:attrNameLst>
                                          <p:attrName>style.visibility</p:attrName>
                                        </p:attrNameLst>
                                      </p:cBhvr>
                                      <p:to>
                                        <p:strVal val="visible"/>
                                      </p:to>
                                    </p:set>
                                    <p:anim calcmode="lin" valueType="num">
                                      <p:cBhvr additive="base">
                                        <p:cTn id="19" dur="500" fill="hold"/>
                                        <p:tgtEl>
                                          <p:spTgt spid="942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42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4211">
                                            <p:txEl>
                                              <p:pRg st="3" end="3"/>
                                            </p:txEl>
                                          </p:spTgt>
                                        </p:tgtEl>
                                        <p:attrNameLst>
                                          <p:attrName>style.visibility</p:attrName>
                                        </p:attrNameLst>
                                      </p:cBhvr>
                                      <p:to>
                                        <p:strVal val="visible"/>
                                      </p:to>
                                    </p:set>
                                    <p:anim calcmode="lin" valueType="num">
                                      <p:cBhvr additive="base">
                                        <p:cTn id="25" dur="500" fill="hold"/>
                                        <p:tgtEl>
                                          <p:spTgt spid="942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42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Slide # </a:t>
            </a:r>
            <a:fld id="{3BD4E02C-7DBB-4C2D-9818-5A7B3A36048B}" type="slidenum">
              <a:rPr lang="en-US"/>
              <a:pPr/>
              <a:t>29</a:t>
            </a:fld>
            <a:endParaRPr lang="en-US"/>
          </a:p>
        </p:txBody>
      </p:sp>
      <p:sp>
        <p:nvSpPr>
          <p:cNvPr id="96258" name="Rectangle 2"/>
          <p:cNvSpPr>
            <a:spLocks noGrp="1" noChangeArrowheads="1"/>
          </p:cNvSpPr>
          <p:nvPr>
            <p:ph type="title"/>
          </p:nvPr>
        </p:nvSpPr>
        <p:spPr/>
        <p:txBody>
          <a:bodyPr/>
          <a:lstStyle/>
          <a:p>
            <a:r>
              <a:rPr lang="en-US"/>
              <a:t>Causes Of </a:t>
            </a:r>
            <a:br>
              <a:rPr lang="en-US"/>
            </a:br>
            <a:r>
              <a:rPr lang="en-US"/>
              <a:t>Eating Disorders</a:t>
            </a:r>
          </a:p>
        </p:txBody>
      </p:sp>
      <p:sp>
        <p:nvSpPr>
          <p:cNvPr id="96259" name="Rectangle 3"/>
          <p:cNvSpPr>
            <a:spLocks noGrp="1" noChangeArrowheads="1"/>
          </p:cNvSpPr>
          <p:nvPr>
            <p:ph type="body" sz="half" idx="1"/>
          </p:nvPr>
        </p:nvSpPr>
        <p:spPr>
          <a:xfrm>
            <a:off x="685800" y="1981200"/>
            <a:ext cx="3808413" cy="4267200"/>
          </a:xfrm>
        </p:spPr>
        <p:txBody>
          <a:bodyPr/>
          <a:lstStyle/>
          <a:p>
            <a:r>
              <a:rPr lang="en-US" sz="2800" dirty="0">
                <a:solidFill>
                  <a:srgbClr val="FFFF00"/>
                </a:solidFill>
              </a:rPr>
              <a:t>Societal pressures on young women</a:t>
            </a:r>
          </a:p>
          <a:p>
            <a:r>
              <a:rPr lang="en-US" sz="2800" dirty="0">
                <a:solidFill>
                  <a:srgbClr val="FFFF00"/>
                </a:solidFill>
              </a:rPr>
              <a:t>50% - 75% of adolescent girls are unhappy with their body image</a:t>
            </a:r>
          </a:p>
          <a:p>
            <a:r>
              <a:rPr lang="en-US" sz="2800" dirty="0">
                <a:solidFill>
                  <a:srgbClr val="FFFF00"/>
                </a:solidFill>
              </a:rPr>
              <a:t>Bombarded with images of slender models/actresses</a:t>
            </a:r>
          </a:p>
        </p:txBody>
      </p:sp>
      <p:pic>
        <p:nvPicPr>
          <p:cNvPr id="96262" name="Picture 6" descr="mvc-022s"/>
          <p:cNvPicPr>
            <a:picLocks noGrp="1" noChangeAspect="1" noChangeArrowheads="1"/>
          </p:cNvPicPr>
          <p:nvPr>
            <p:ph type="clipArt" sz="half" idx="2"/>
          </p:nvPr>
        </p:nvPicPr>
        <p:blipFill>
          <a:blip r:embed="rId3" cstate="print"/>
          <a:srcRect/>
          <a:stretch>
            <a:fillRect/>
          </a:stretch>
        </p:blipFill>
        <p:spPr>
          <a:xfrm>
            <a:off x="4979988" y="1981200"/>
            <a:ext cx="3148012" cy="4267200"/>
          </a:xfrm>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Slide # </a:t>
            </a:r>
            <a:fld id="{660B2AA3-99B6-4FF6-A980-64F193C32F3E}" type="slidenum">
              <a:rPr lang="en-US"/>
              <a:pPr/>
              <a:t>3</a:t>
            </a:fld>
            <a:endParaRPr lang="en-US"/>
          </a:p>
        </p:txBody>
      </p:sp>
      <p:sp>
        <p:nvSpPr>
          <p:cNvPr id="34818" name="Rectangle 2"/>
          <p:cNvSpPr>
            <a:spLocks noGrp="1" noChangeArrowheads="1"/>
          </p:cNvSpPr>
          <p:nvPr>
            <p:ph type="title"/>
          </p:nvPr>
        </p:nvSpPr>
        <p:spPr/>
        <p:txBody>
          <a:bodyPr/>
          <a:lstStyle/>
          <a:p>
            <a:r>
              <a:rPr lang="en-US"/>
              <a:t>Instincts </a:t>
            </a:r>
            <a:br>
              <a:rPr lang="en-US"/>
            </a:br>
            <a:r>
              <a:rPr lang="en-US"/>
              <a:t>Present at Birth</a:t>
            </a:r>
          </a:p>
        </p:txBody>
      </p:sp>
      <p:sp>
        <p:nvSpPr>
          <p:cNvPr id="34820" name="Rectangle 4"/>
          <p:cNvSpPr>
            <a:spLocks noGrp="1" noChangeArrowheads="1"/>
          </p:cNvSpPr>
          <p:nvPr>
            <p:ph type="body" sz="half" idx="2"/>
          </p:nvPr>
        </p:nvSpPr>
        <p:spPr>
          <a:xfrm>
            <a:off x="4649788" y="1981200"/>
            <a:ext cx="3808412" cy="4267200"/>
          </a:xfrm>
        </p:spPr>
        <p:txBody>
          <a:bodyPr/>
          <a:lstStyle/>
          <a:p>
            <a:pPr>
              <a:lnSpc>
                <a:spcPct val="90000"/>
              </a:lnSpc>
            </a:pPr>
            <a:r>
              <a:rPr lang="en-US" sz="2800" dirty="0">
                <a:solidFill>
                  <a:srgbClr val="FFFF00"/>
                </a:solidFill>
              </a:rPr>
              <a:t>Sucking reflex</a:t>
            </a:r>
          </a:p>
          <a:p>
            <a:pPr>
              <a:lnSpc>
                <a:spcPct val="90000"/>
              </a:lnSpc>
            </a:pPr>
            <a:r>
              <a:rPr lang="en-US" sz="2800" dirty="0">
                <a:solidFill>
                  <a:srgbClr val="FFFF00"/>
                </a:solidFill>
              </a:rPr>
              <a:t>Facial expressions like smiling</a:t>
            </a:r>
          </a:p>
          <a:p>
            <a:pPr>
              <a:lnSpc>
                <a:spcPct val="90000"/>
              </a:lnSpc>
            </a:pPr>
            <a:r>
              <a:rPr lang="en-US" sz="2800" dirty="0">
                <a:solidFill>
                  <a:srgbClr val="FFFF00"/>
                </a:solidFill>
              </a:rPr>
              <a:t>Hunger, thirst, warmth</a:t>
            </a:r>
          </a:p>
          <a:p>
            <a:pPr>
              <a:lnSpc>
                <a:spcPct val="90000"/>
              </a:lnSpc>
            </a:pPr>
            <a:r>
              <a:rPr lang="en-US" sz="2800" dirty="0">
                <a:solidFill>
                  <a:srgbClr val="FFFF00"/>
                </a:solidFill>
              </a:rPr>
              <a:t>Helping,   aggression, mate selection</a:t>
            </a:r>
          </a:p>
        </p:txBody>
      </p:sp>
      <p:pic>
        <p:nvPicPr>
          <p:cNvPr id="34822" name="Picture 6" descr="MVC-011S"/>
          <p:cNvPicPr>
            <a:picLocks noGrp="1" noChangeAspect="1" noChangeArrowheads="1"/>
          </p:cNvPicPr>
          <p:nvPr>
            <p:ph type="clipArt" sz="half" idx="1"/>
          </p:nvPr>
        </p:nvPicPr>
        <p:blipFill>
          <a:blip r:embed="rId3" cstate="print"/>
          <a:srcRect/>
          <a:stretch>
            <a:fillRect/>
          </a:stretch>
        </p:blipFill>
        <p:spPr>
          <a:xfrm>
            <a:off x="685800" y="2662238"/>
            <a:ext cx="3808413" cy="29051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animEffect transition="in" filter="checkerboard(across)">
                                      <p:cBhvr>
                                        <p:cTn id="7" dur="500"/>
                                        <p:tgtEl>
                                          <p:spTgt spid="348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4820">
                                            <p:txEl>
                                              <p:pRg st="1" end="1"/>
                                            </p:txEl>
                                          </p:spTgt>
                                        </p:tgtEl>
                                        <p:attrNameLst>
                                          <p:attrName>style.visibility</p:attrName>
                                        </p:attrNameLst>
                                      </p:cBhvr>
                                      <p:to>
                                        <p:strVal val="visible"/>
                                      </p:to>
                                    </p:set>
                                    <p:animEffect transition="in" filter="checkerboard(across)">
                                      <p:cBhvr>
                                        <p:cTn id="12" dur="500"/>
                                        <p:tgtEl>
                                          <p:spTgt spid="348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4820">
                                            <p:txEl>
                                              <p:pRg st="2" end="2"/>
                                            </p:txEl>
                                          </p:spTgt>
                                        </p:tgtEl>
                                        <p:attrNameLst>
                                          <p:attrName>style.visibility</p:attrName>
                                        </p:attrNameLst>
                                      </p:cBhvr>
                                      <p:to>
                                        <p:strVal val="visible"/>
                                      </p:to>
                                    </p:set>
                                    <p:animEffect transition="in" filter="checkerboard(across)">
                                      <p:cBhvr>
                                        <p:cTn id="17" dur="500"/>
                                        <p:tgtEl>
                                          <p:spTgt spid="348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4820">
                                            <p:txEl>
                                              <p:pRg st="3" end="3"/>
                                            </p:txEl>
                                          </p:spTgt>
                                        </p:tgtEl>
                                        <p:attrNameLst>
                                          <p:attrName>style.visibility</p:attrName>
                                        </p:attrNameLst>
                                      </p:cBhvr>
                                      <p:to>
                                        <p:strVal val="visible"/>
                                      </p:to>
                                    </p:set>
                                    <p:animEffect transition="in" filter="checkerboard(across)">
                                      <p:cBhvr>
                                        <p:cTn id="22" dur="500"/>
                                        <p:tgtEl>
                                          <p:spTgt spid="348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Slide # </a:t>
            </a:r>
            <a:fld id="{6063A408-F0B1-41D2-A53E-38C31CB4D5BA}" type="slidenum">
              <a:rPr lang="en-US"/>
              <a:pPr/>
              <a:t>30</a:t>
            </a:fld>
            <a:endParaRPr lang="en-US"/>
          </a:p>
        </p:txBody>
      </p:sp>
      <p:sp>
        <p:nvSpPr>
          <p:cNvPr id="98306" name="Rectangle 2"/>
          <p:cNvSpPr>
            <a:spLocks noGrp="1" noChangeArrowheads="1"/>
          </p:cNvSpPr>
          <p:nvPr>
            <p:ph type="title"/>
          </p:nvPr>
        </p:nvSpPr>
        <p:spPr/>
        <p:txBody>
          <a:bodyPr/>
          <a:lstStyle/>
          <a:p>
            <a:r>
              <a:rPr lang="en-US"/>
              <a:t>An Impossible Standard</a:t>
            </a:r>
          </a:p>
        </p:txBody>
      </p:sp>
      <p:sp>
        <p:nvSpPr>
          <p:cNvPr id="98307" name="Rectangle 3"/>
          <p:cNvSpPr>
            <a:spLocks noGrp="1" noChangeArrowheads="1"/>
          </p:cNvSpPr>
          <p:nvPr>
            <p:ph type="body" sz="half" idx="1"/>
          </p:nvPr>
        </p:nvSpPr>
        <p:spPr>
          <a:xfrm>
            <a:off x="685800" y="1981200"/>
            <a:ext cx="3808413" cy="4267200"/>
          </a:xfrm>
        </p:spPr>
        <p:txBody>
          <a:bodyPr/>
          <a:lstStyle/>
          <a:p>
            <a:r>
              <a:rPr lang="en-US" sz="2800" dirty="0">
                <a:solidFill>
                  <a:srgbClr val="FFFF00"/>
                </a:solidFill>
              </a:rPr>
              <a:t>The slenderizing of the ideal feminine form</a:t>
            </a:r>
          </a:p>
          <a:p>
            <a:r>
              <a:rPr lang="en-US" sz="2800" dirty="0">
                <a:solidFill>
                  <a:srgbClr val="FFFF00"/>
                </a:solidFill>
              </a:rPr>
              <a:t>Body mass index, Miss America Pageant</a:t>
            </a:r>
          </a:p>
          <a:p>
            <a:r>
              <a:rPr lang="en-US" sz="2800" dirty="0">
                <a:solidFill>
                  <a:srgbClr val="FFFF00"/>
                </a:solidFill>
              </a:rPr>
              <a:t>The gender gap</a:t>
            </a:r>
          </a:p>
          <a:p>
            <a:r>
              <a:rPr lang="en-US" sz="2800" dirty="0">
                <a:solidFill>
                  <a:srgbClr val="FFFF00"/>
                </a:solidFill>
              </a:rPr>
              <a:t>Cultural differences</a:t>
            </a:r>
          </a:p>
        </p:txBody>
      </p:sp>
      <p:pic>
        <p:nvPicPr>
          <p:cNvPr id="98315" name="Picture 11" descr="mvc-016s"/>
          <p:cNvPicPr>
            <a:picLocks noGrp="1" noChangeAspect="1" noChangeArrowheads="1"/>
          </p:cNvPicPr>
          <p:nvPr>
            <p:ph type="clipArt" sz="half" idx="2"/>
          </p:nvPr>
        </p:nvPicPr>
        <p:blipFill>
          <a:blip r:embed="rId3" cstate="print"/>
          <a:srcRect/>
          <a:stretch>
            <a:fillRect/>
          </a:stretch>
        </p:blipFill>
        <p:spPr>
          <a:xfrm>
            <a:off x="4979988" y="1981200"/>
            <a:ext cx="3148012" cy="42672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checkerboard(across)">
                                      <p:cBhvr>
                                        <p:cTn id="7" dur="500"/>
                                        <p:tgtEl>
                                          <p:spTgt spid="983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8307">
                                            <p:txEl>
                                              <p:pRg st="1" end="1"/>
                                            </p:txEl>
                                          </p:spTgt>
                                        </p:tgtEl>
                                        <p:attrNameLst>
                                          <p:attrName>style.visibility</p:attrName>
                                        </p:attrNameLst>
                                      </p:cBhvr>
                                      <p:to>
                                        <p:strVal val="visible"/>
                                      </p:to>
                                    </p:set>
                                    <p:animEffect transition="in" filter="checkerboard(across)">
                                      <p:cBhvr>
                                        <p:cTn id="12" dur="500"/>
                                        <p:tgtEl>
                                          <p:spTgt spid="983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8307">
                                            <p:txEl>
                                              <p:pRg st="2" end="2"/>
                                            </p:txEl>
                                          </p:spTgt>
                                        </p:tgtEl>
                                        <p:attrNameLst>
                                          <p:attrName>style.visibility</p:attrName>
                                        </p:attrNameLst>
                                      </p:cBhvr>
                                      <p:to>
                                        <p:strVal val="visible"/>
                                      </p:to>
                                    </p:set>
                                    <p:animEffect transition="in" filter="checkerboard(across)">
                                      <p:cBhvr>
                                        <p:cTn id="17" dur="500"/>
                                        <p:tgtEl>
                                          <p:spTgt spid="983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8307">
                                            <p:txEl>
                                              <p:pRg st="3" end="3"/>
                                            </p:txEl>
                                          </p:spTgt>
                                        </p:tgtEl>
                                        <p:attrNameLst>
                                          <p:attrName>style.visibility</p:attrName>
                                        </p:attrNameLst>
                                      </p:cBhvr>
                                      <p:to>
                                        <p:strVal val="visible"/>
                                      </p:to>
                                    </p:set>
                                    <p:animEffect transition="in" filter="checkerboard(across)">
                                      <p:cBhvr>
                                        <p:cTn id="22" dur="500"/>
                                        <p:tgtEl>
                                          <p:spTgt spid="983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r>
              <a:rPr lang="en-US"/>
              <a:t>Slide # </a:t>
            </a:r>
            <a:fld id="{E8562273-91CB-48E4-921F-6A1829F3EA3C}" type="slidenum">
              <a:rPr lang="en-US"/>
              <a:pPr/>
              <a:t>31</a:t>
            </a:fld>
            <a:endParaRPr lang="en-US"/>
          </a:p>
        </p:txBody>
      </p:sp>
      <p:sp>
        <p:nvSpPr>
          <p:cNvPr id="100354" name="Rectangle 2"/>
          <p:cNvSpPr>
            <a:spLocks noGrp="1" noChangeArrowheads="1"/>
          </p:cNvSpPr>
          <p:nvPr>
            <p:ph type="title"/>
          </p:nvPr>
        </p:nvSpPr>
        <p:spPr/>
        <p:txBody>
          <a:bodyPr/>
          <a:lstStyle/>
          <a:p>
            <a:r>
              <a:rPr lang="en-US"/>
              <a:t>Sexual </a:t>
            </a:r>
            <a:br>
              <a:rPr lang="en-US"/>
            </a:br>
            <a:r>
              <a:rPr lang="en-US"/>
              <a:t>Motivation and Behavior</a:t>
            </a:r>
          </a:p>
        </p:txBody>
      </p:sp>
      <p:pic>
        <p:nvPicPr>
          <p:cNvPr id="100358" name="Picture 6" descr="mvc-012s"/>
          <p:cNvPicPr>
            <a:picLocks noChangeAspect="1" noChangeArrowheads="1"/>
          </p:cNvPicPr>
          <p:nvPr/>
        </p:nvPicPr>
        <p:blipFill>
          <a:blip r:embed="rId3" cstate="print"/>
          <a:srcRect b="6000"/>
          <a:stretch>
            <a:fillRect/>
          </a:stretch>
        </p:blipFill>
        <p:spPr bwMode="auto">
          <a:xfrm>
            <a:off x="3200400" y="2438400"/>
            <a:ext cx="2857500" cy="3581400"/>
          </a:xfrm>
          <a:prstGeom prst="rect">
            <a:avLst/>
          </a:prstGeom>
          <a:noFill/>
        </p:spPr>
      </p:pic>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Slide # </a:t>
            </a:r>
            <a:fld id="{033837BB-24AF-4108-A758-C4227C18646F}" type="slidenum">
              <a:rPr lang="en-US"/>
              <a:pPr/>
              <a:t>32</a:t>
            </a:fld>
            <a:endParaRPr lang="en-US"/>
          </a:p>
        </p:txBody>
      </p:sp>
      <p:sp>
        <p:nvSpPr>
          <p:cNvPr id="103426" name="Rectangle 2"/>
          <p:cNvSpPr>
            <a:spLocks noGrp="1" noChangeArrowheads="1"/>
          </p:cNvSpPr>
          <p:nvPr>
            <p:ph type="title"/>
          </p:nvPr>
        </p:nvSpPr>
        <p:spPr/>
        <p:txBody>
          <a:bodyPr/>
          <a:lstStyle/>
          <a:p>
            <a:r>
              <a:rPr lang="en-US"/>
              <a:t>Hormonal Regulation</a:t>
            </a:r>
          </a:p>
        </p:txBody>
      </p:sp>
      <p:sp>
        <p:nvSpPr>
          <p:cNvPr id="103428" name="Rectangle 4"/>
          <p:cNvSpPr>
            <a:spLocks noGrp="1" noChangeArrowheads="1"/>
          </p:cNvSpPr>
          <p:nvPr>
            <p:ph type="body" sz="half" idx="2"/>
          </p:nvPr>
        </p:nvSpPr>
        <p:spPr>
          <a:xfrm>
            <a:off x="4649788" y="2205038"/>
            <a:ext cx="3808412" cy="4043362"/>
          </a:xfrm>
        </p:spPr>
        <p:txBody>
          <a:bodyPr/>
          <a:lstStyle/>
          <a:p>
            <a:pPr>
              <a:lnSpc>
                <a:spcPct val="90000"/>
              </a:lnSpc>
            </a:pPr>
            <a:r>
              <a:rPr lang="en-US" sz="2400" dirty="0">
                <a:solidFill>
                  <a:srgbClr val="FFFF00"/>
                </a:solidFill>
              </a:rPr>
              <a:t>Hormones secreted by the gonads influence sexual motivation</a:t>
            </a:r>
          </a:p>
          <a:p>
            <a:pPr>
              <a:lnSpc>
                <a:spcPct val="90000"/>
              </a:lnSpc>
            </a:pPr>
            <a:r>
              <a:rPr lang="en-US" sz="2400" dirty="0">
                <a:solidFill>
                  <a:srgbClr val="FFFF00"/>
                </a:solidFill>
              </a:rPr>
              <a:t>Estrogens = female, androgens = male</a:t>
            </a:r>
          </a:p>
          <a:p>
            <a:pPr>
              <a:lnSpc>
                <a:spcPct val="90000"/>
              </a:lnSpc>
            </a:pPr>
            <a:r>
              <a:rPr lang="en-US" sz="2400" dirty="0">
                <a:solidFill>
                  <a:srgbClr val="FFFF00"/>
                </a:solidFill>
              </a:rPr>
              <a:t>Regulated by pituitary/hypothalamus</a:t>
            </a:r>
          </a:p>
        </p:txBody>
      </p:sp>
      <p:pic>
        <p:nvPicPr>
          <p:cNvPr id="103430" name="Picture 6" descr="mvc-011s"/>
          <p:cNvPicPr>
            <a:picLocks noGrp="1" noChangeAspect="1" noChangeArrowheads="1"/>
          </p:cNvPicPr>
          <p:nvPr>
            <p:ph type="clipArt" sz="half" idx="1"/>
          </p:nvPr>
        </p:nvPicPr>
        <p:blipFill>
          <a:blip r:embed="rId3" cstate="print"/>
          <a:srcRect/>
          <a:stretch>
            <a:fillRect/>
          </a:stretch>
        </p:blipFill>
        <p:spPr>
          <a:xfrm>
            <a:off x="685800" y="2662238"/>
            <a:ext cx="3808413" cy="29051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34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34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342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Slide # </a:t>
            </a:r>
            <a:fld id="{37EDF0D2-DF65-4090-8446-06EB26643ABB}" type="slidenum">
              <a:rPr lang="en-US"/>
              <a:pPr/>
              <a:t>33</a:t>
            </a:fld>
            <a:endParaRPr lang="en-US"/>
          </a:p>
        </p:txBody>
      </p:sp>
      <p:sp>
        <p:nvSpPr>
          <p:cNvPr id="106498" name="Rectangle 2"/>
          <p:cNvSpPr>
            <a:spLocks noGrp="1" noChangeArrowheads="1"/>
          </p:cNvSpPr>
          <p:nvPr>
            <p:ph type="title"/>
          </p:nvPr>
        </p:nvSpPr>
        <p:spPr/>
        <p:txBody>
          <a:bodyPr/>
          <a:lstStyle/>
          <a:p>
            <a:r>
              <a:rPr lang="en-US"/>
              <a:t>Attraction to a Partner</a:t>
            </a:r>
          </a:p>
        </p:txBody>
      </p:sp>
      <p:sp>
        <p:nvSpPr>
          <p:cNvPr id="106500" name="Rectangle 4"/>
          <p:cNvSpPr>
            <a:spLocks noGrp="1" noChangeArrowheads="1"/>
          </p:cNvSpPr>
          <p:nvPr>
            <p:ph type="body" sz="half" idx="2"/>
          </p:nvPr>
        </p:nvSpPr>
        <p:spPr>
          <a:xfrm>
            <a:off x="4649788" y="2130425"/>
            <a:ext cx="3808412" cy="4117975"/>
          </a:xfrm>
        </p:spPr>
        <p:txBody>
          <a:bodyPr/>
          <a:lstStyle/>
          <a:p>
            <a:r>
              <a:rPr lang="en-US" sz="2800" dirty="0">
                <a:solidFill>
                  <a:srgbClr val="FFFF00"/>
                </a:solidFill>
              </a:rPr>
              <a:t>Availability and attraction</a:t>
            </a:r>
          </a:p>
          <a:p>
            <a:r>
              <a:rPr lang="en-US" sz="2800" dirty="0">
                <a:solidFill>
                  <a:srgbClr val="FFFF00"/>
                </a:solidFill>
              </a:rPr>
              <a:t>The Coolidge Effect</a:t>
            </a:r>
          </a:p>
          <a:p>
            <a:r>
              <a:rPr lang="en-US" sz="2800" dirty="0">
                <a:solidFill>
                  <a:srgbClr val="FFFF00"/>
                </a:solidFill>
              </a:rPr>
              <a:t>Evolutionary theorists</a:t>
            </a:r>
          </a:p>
        </p:txBody>
      </p:sp>
      <p:pic>
        <p:nvPicPr>
          <p:cNvPr id="106502" name="Picture 6" descr="mvc-017s"/>
          <p:cNvPicPr>
            <a:picLocks noGrp="1" noChangeAspect="1" noChangeArrowheads="1"/>
          </p:cNvPicPr>
          <p:nvPr>
            <p:ph type="clipArt" sz="half" idx="1"/>
          </p:nvPr>
        </p:nvPicPr>
        <p:blipFill>
          <a:blip r:embed="rId3" cstate="print"/>
          <a:srcRect/>
          <a:stretch>
            <a:fillRect/>
          </a:stretch>
        </p:blipFill>
        <p:spPr>
          <a:xfrm>
            <a:off x="1016000" y="1981200"/>
            <a:ext cx="3148013" cy="42672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6500">
                                            <p:txEl>
                                              <p:pRg st="0" end="0"/>
                                            </p:txEl>
                                          </p:spTgt>
                                        </p:tgtEl>
                                        <p:attrNameLst>
                                          <p:attrName>style.visibility</p:attrName>
                                        </p:attrNameLst>
                                      </p:cBhvr>
                                      <p:to>
                                        <p:strVal val="visible"/>
                                      </p:to>
                                    </p:set>
                                    <p:anim calcmode="lin" valueType="num">
                                      <p:cBhvr additive="base">
                                        <p:cTn id="7" dur="500" fill="hold"/>
                                        <p:tgtEl>
                                          <p:spTgt spid="1065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65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6500">
                                            <p:txEl>
                                              <p:pRg st="1" end="1"/>
                                            </p:txEl>
                                          </p:spTgt>
                                        </p:tgtEl>
                                        <p:attrNameLst>
                                          <p:attrName>style.visibility</p:attrName>
                                        </p:attrNameLst>
                                      </p:cBhvr>
                                      <p:to>
                                        <p:strVal val="visible"/>
                                      </p:to>
                                    </p:set>
                                    <p:anim calcmode="lin" valueType="num">
                                      <p:cBhvr additive="base">
                                        <p:cTn id="13" dur="500" fill="hold"/>
                                        <p:tgtEl>
                                          <p:spTgt spid="10650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65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6500">
                                            <p:txEl>
                                              <p:pRg st="2" end="2"/>
                                            </p:txEl>
                                          </p:spTgt>
                                        </p:tgtEl>
                                        <p:attrNameLst>
                                          <p:attrName>style.visibility</p:attrName>
                                        </p:attrNameLst>
                                      </p:cBhvr>
                                      <p:to>
                                        <p:strVal val="visible"/>
                                      </p:to>
                                    </p:set>
                                    <p:anim calcmode="lin" valueType="num">
                                      <p:cBhvr additive="base">
                                        <p:cTn id="19" dur="500" fill="hold"/>
                                        <p:tgtEl>
                                          <p:spTgt spid="10650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650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Slide # </a:t>
            </a:r>
            <a:fld id="{84E19609-06CA-47BE-AABA-7D19C1373BFA}" type="slidenum">
              <a:rPr lang="en-US"/>
              <a:pPr/>
              <a:t>34</a:t>
            </a:fld>
            <a:endParaRPr lang="en-US"/>
          </a:p>
        </p:txBody>
      </p:sp>
      <p:sp>
        <p:nvSpPr>
          <p:cNvPr id="108546" name="Rectangle 2"/>
          <p:cNvSpPr>
            <a:spLocks noGrp="1" noChangeArrowheads="1"/>
          </p:cNvSpPr>
          <p:nvPr>
            <p:ph type="title"/>
          </p:nvPr>
        </p:nvSpPr>
        <p:spPr/>
        <p:txBody>
          <a:bodyPr/>
          <a:lstStyle/>
          <a:p>
            <a:r>
              <a:rPr lang="en-US"/>
              <a:t>Selectivity of Partners</a:t>
            </a:r>
          </a:p>
        </p:txBody>
      </p:sp>
      <p:sp>
        <p:nvSpPr>
          <p:cNvPr id="108548" name="Rectangle 4"/>
          <p:cNvSpPr>
            <a:spLocks noGrp="1" noChangeArrowheads="1"/>
          </p:cNvSpPr>
          <p:nvPr>
            <p:ph type="body" sz="half" idx="2"/>
          </p:nvPr>
        </p:nvSpPr>
        <p:spPr>
          <a:xfrm>
            <a:off x="4649788" y="1981200"/>
            <a:ext cx="3808412" cy="4267200"/>
          </a:xfrm>
        </p:spPr>
        <p:txBody>
          <a:bodyPr/>
          <a:lstStyle/>
          <a:p>
            <a:r>
              <a:rPr lang="en-US" sz="2800" dirty="0">
                <a:solidFill>
                  <a:srgbClr val="FFFF00"/>
                </a:solidFill>
              </a:rPr>
              <a:t>Human selectivity is influenced by learning and experience</a:t>
            </a:r>
          </a:p>
          <a:p>
            <a:r>
              <a:rPr lang="en-US" sz="2800" dirty="0">
                <a:solidFill>
                  <a:srgbClr val="FFFF00"/>
                </a:solidFill>
              </a:rPr>
              <a:t>Physical beauty,  personality, competence, values</a:t>
            </a:r>
          </a:p>
          <a:p>
            <a:r>
              <a:rPr lang="en-US" sz="2800" dirty="0">
                <a:solidFill>
                  <a:srgbClr val="FFFF00"/>
                </a:solidFill>
              </a:rPr>
              <a:t>Gender differences</a:t>
            </a:r>
          </a:p>
        </p:txBody>
      </p:sp>
      <p:pic>
        <p:nvPicPr>
          <p:cNvPr id="108551" name="Picture 7" descr="mvc-005s"/>
          <p:cNvPicPr>
            <a:picLocks noGrp="1" noChangeAspect="1" noChangeArrowheads="1"/>
          </p:cNvPicPr>
          <p:nvPr>
            <p:ph type="clipArt" sz="half" idx="1"/>
          </p:nvPr>
        </p:nvPicPr>
        <p:blipFill>
          <a:blip r:embed="rId3" cstate="print"/>
          <a:srcRect t="6250"/>
          <a:stretch>
            <a:fillRect/>
          </a:stretch>
        </p:blipFill>
        <p:spPr>
          <a:xfrm>
            <a:off x="1016000" y="2247900"/>
            <a:ext cx="3148013" cy="40005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08548">
                                            <p:txEl>
                                              <p:pRg st="0" end="0"/>
                                            </p:txEl>
                                          </p:spTgt>
                                        </p:tgtEl>
                                        <p:attrNameLst>
                                          <p:attrName>style.visibility</p:attrName>
                                        </p:attrNameLst>
                                      </p:cBhvr>
                                      <p:to>
                                        <p:strVal val="visible"/>
                                      </p:to>
                                    </p:set>
                                    <p:animEffect transition="in" filter="barn(inHorizontal)">
                                      <p:cBhvr>
                                        <p:cTn id="7" dur="500"/>
                                        <p:tgtEl>
                                          <p:spTgt spid="1085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08548">
                                            <p:txEl>
                                              <p:pRg st="1" end="1"/>
                                            </p:txEl>
                                          </p:spTgt>
                                        </p:tgtEl>
                                        <p:attrNameLst>
                                          <p:attrName>style.visibility</p:attrName>
                                        </p:attrNameLst>
                                      </p:cBhvr>
                                      <p:to>
                                        <p:strVal val="visible"/>
                                      </p:to>
                                    </p:set>
                                    <p:animEffect transition="in" filter="barn(inHorizontal)">
                                      <p:cBhvr>
                                        <p:cTn id="12" dur="500"/>
                                        <p:tgtEl>
                                          <p:spTgt spid="1085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08548">
                                            <p:txEl>
                                              <p:pRg st="2" end="2"/>
                                            </p:txEl>
                                          </p:spTgt>
                                        </p:tgtEl>
                                        <p:attrNameLst>
                                          <p:attrName>style.visibility</p:attrName>
                                        </p:attrNameLst>
                                      </p:cBhvr>
                                      <p:to>
                                        <p:strVal val="visible"/>
                                      </p:to>
                                    </p:set>
                                    <p:animEffect transition="in" filter="barn(inHorizontal)">
                                      <p:cBhvr>
                                        <p:cTn id="17" dur="500"/>
                                        <p:tgtEl>
                                          <p:spTgt spid="1085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smtClean="0"/>
              <a:t>Slide # </a:t>
            </a:r>
            <a:fld id="{133AA847-F48D-4ABC-879C-CA1705CE4536}" type="slidenum">
              <a:rPr lang="en-US" smtClean="0"/>
              <a:pPr/>
              <a:t>35</a:t>
            </a:fld>
            <a:endParaRPr lang="en-US"/>
          </a:p>
        </p:txBody>
      </p:sp>
      <p:pic>
        <p:nvPicPr>
          <p:cNvPr id="10" name="Content Placeholder 9" descr="faces.jpg"/>
          <p:cNvPicPr>
            <a:picLocks noGrp="1" noChangeAspect="1"/>
          </p:cNvPicPr>
          <p:nvPr>
            <p:ph idx="4294967295"/>
          </p:nvPr>
        </p:nvPicPr>
        <p:blipFill>
          <a:blip r:embed="rId3" cstate="print"/>
          <a:stretch>
            <a:fillRect/>
          </a:stretch>
        </p:blipFill>
        <p:spPr>
          <a:xfrm>
            <a:off x="990600" y="685800"/>
            <a:ext cx="2133600" cy="2692400"/>
          </a:xfrm>
        </p:spPr>
      </p:pic>
      <p:pic>
        <p:nvPicPr>
          <p:cNvPr id="11" name="Picture 10" descr="faces 2.jpg"/>
          <p:cNvPicPr>
            <a:picLocks noChangeAspect="1"/>
          </p:cNvPicPr>
          <p:nvPr/>
        </p:nvPicPr>
        <p:blipFill>
          <a:blip r:embed="rId4" cstate="print"/>
          <a:stretch>
            <a:fillRect/>
          </a:stretch>
        </p:blipFill>
        <p:spPr>
          <a:xfrm>
            <a:off x="4038600" y="762000"/>
            <a:ext cx="1981200" cy="2641600"/>
          </a:xfrm>
          <a:prstGeom prst="rect">
            <a:avLst/>
          </a:prstGeom>
        </p:spPr>
      </p:pic>
      <p:pic>
        <p:nvPicPr>
          <p:cNvPr id="12" name="Picture 11" descr="faces 3.jpg"/>
          <p:cNvPicPr>
            <a:picLocks noChangeAspect="1"/>
          </p:cNvPicPr>
          <p:nvPr/>
        </p:nvPicPr>
        <p:blipFill>
          <a:blip r:embed="rId5" cstate="print"/>
          <a:stretch>
            <a:fillRect/>
          </a:stretch>
        </p:blipFill>
        <p:spPr>
          <a:xfrm>
            <a:off x="6705600" y="838200"/>
            <a:ext cx="2095500" cy="2794000"/>
          </a:xfrm>
          <a:prstGeom prst="rect">
            <a:avLst/>
          </a:prstGeom>
        </p:spPr>
      </p:pic>
      <p:pic>
        <p:nvPicPr>
          <p:cNvPr id="13" name="Picture 12" descr="faces 4.jpg"/>
          <p:cNvPicPr>
            <a:picLocks noChangeAspect="1"/>
          </p:cNvPicPr>
          <p:nvPr/>
        </p:nvPicPr>
        <p:blipFill>
          <a:blip r:embed="rId6" cstate="print"/>
          <a:stretch>
            <a:fillRect/>
          </a:stretch>
        </p:blipFill>
        <p:spPr>
          <a:xfrm>
            <a:off x="838200" y="3657600"/>
            <a:ext cx="2133600" cy="2844800"/>
          </a:xfrm>
          <a:prstGeom prst="rect">
            <a:avLst/>
          </a:prstGeom>
        </p:spPr>
      </p:pic>
      <p:pic>
        <p:nvPicPr>
          <p:cNvPr id="14" name="Picture 13" descr="faces 5.jpg"/>
          <p:cNvPicPr>
            <a:picLocks noChangeAspect="1"/>
          </p:cNvPicPr>
          <p:nvPr/>
        </p:nvPicPr>
        <p:blipFill>
          <a:blip r:embed="rId7" cstate="print"/>
          <a:stretch>
            <a:fillRect/>
          </a:stretch>
        </p:blipFill>
        <p:spPr>
          <a:xfrm>
            <a:off x="3886200" y="3657600"/>
            <a:ext cx="2133600" cy="2844800"/>
          </a:xfrm>
          <a:prstGeom prst="rect">
            <a:avLst/>
          </a:prstGeom>
        </p:spPr>
      </p:pic>
      <p:pic>
        <p:nvPicPr>
          <p:cNvPr id="15" name="Picture 14" descr="faces 6 - average-composite.jpg"/>
          <p:cNvPicPr>
            <a:picLocks noChangeAspect="1"/>
          </p:cNvPicPr>
          <p:nvPr/>
        </p:nvPicPr>
        <p:blipFill>
          <a:blip r:embed="rId8" cstate="print"/>
          <a:stretch>
            <a:fillRect/>
          </a:stretch>
        </p:blipFill>
        <p:spPr>
          <a:xfrm>
            <a:off x="6781800" y="3733800"/>
            <a:ext cx="2095500" cy="2794000"/>
          </a:xfrm>
          <a:prstGeom prst="rect">
            <a:avLst/>
          </a:prstGeom>
        </p:spPr>
      </p:pic>
      <p:sp>
        <p:nvSpPr>
          <p:cNvPr id="17" name="Rectangle 16"/>
          <p:cNvSpPr/>
          <p:nvPr/>
        </p:nvSpPr>
        <p:spPr>
          <a:xfrm>
            <a:off x="304800" y="1676400"/>
            <a:ext cx="457199" cy="769441"/>
          </a:xfrm>
          <a:prstGeom prst="rect">
            <a:avLst/>
          </a:prstGeom>
        </p:spPr>
        <p:txBody>
          <a:bodyPr wrap="square">
            <a:spAutoFit/>
          </a:bodyPr>
          <a:lstStyle/>
          <a:p>
            <a:pPr lvl="0"/>
            <a:r>
              <a:rPr lang="en-US" sz="4400" b="1" dirty="0" smtClean="0">
                <a:solidFill>
                  <a:srgbClr val="FFFF00"/>
                </a:solidFill>
              </a:rPr>
              <a:t>1</a:t>
            </a:r>
            <a:endParaRPr lang="en-US" sz="4400" b="1" dirty="0">
              <a:solidFill>
                <a:srgbClr val="FFFF00"/>
              </a:solidFill>
            </a:endParaRPr>
          </a:p>
        </p:txBody>
      </p:sp>
      <p:sp>
        <p:nvSpPr>
          <p:cNvPr id="19" name="Rectangle 18"/>
          <p:cNvSpPr/>
          <p:nvPr/>
        </p:nvSpPr>
        <p:spPr>
          <a:xfrm>
            <a:off x="3505200" y="1600200"/>
            <a:ext cx="457199" cy="769441"/>
          </a:xfrm>
          <a:prstGeom prst="rect">
            <a:avLst/>
          </a:prstGeom>
        </p:spPr>
        <p:txBody>
          <a:bodyPr wrap="square">
            <a:spAutoFit/>
          </a:bodyPr>
          <a:lstStyle/>
          <a:p>
            <a:pPr lvl="0"/>
            <a:r>
              <a:rPr lang="en-US" sz="4400" b="1" dirty="0" smtClean="0">
                <a:solidFill>
                  <a:srgbClr val="FFFF00"/>
                </a:solidFill>
              </a:rPr>
              <a:t>2</a:t>
            </a:r>
            <a:endParaRPr lang="en-US" sz="4400" b="1" dirty="0">
              <a:solidFill>
                <a:srgbClr val="FFFF00"/>
              </a:solidFill>
            </a:endParaRPr>
          </a:p>
        </p:txBody>
      </p:sp>
      <p:sp>
        <p:nvSpPr>
          <p:cNvPr id="20" name="Rectangle 19"/>
          <p:cNvSpPr/>
          <p:nvPr/>
        </p:nvSpPr>
        <p:spPr>
          <a:xfrm>
            <a:off x="6172200" y="1600200"/>
            <a:ext cx="457199" cy="769441"/>
          </a:xfrm>
          <a:prstGeom prst="rect">
            <a:avLst/>
          </a:prstGeom>
        </p:spPr>
        <p:txBody>
          <a:bodyPr wrap="square">
            <a:spAutoFit/>
          </a:bodyPr>
          <a:lstStyle/>
          <a:p>
            <a:pPr lvl="0"/>
            <a:r>
              <a:rPr lang="en-US" sz="4400" b="1" dirty="0" smtClean="0">
                <a:solidFill>
                  <a:srgbClr val="FFFF00"/>
                </a:solidFill>
              </a:rPr>
              <a:t>3</a:t>
            </a:r>
            <a:endParaRPr lang="en-US" sz="4400" b="1" dirty="0">
              <a:solidFill>
                <a:srgbClr val="FFFF00"/>
              </a:solidFill>
            </a:endParaRPr>
          </a:p>
        </p:txBody>
      </p:sp>
      <p:sp>
        <p:nvSpPr>
          <p:cNvPr id="21" name="Rectangle 20"/>
          <p:cNvSpPr/>
          <p:nvPr/>
        </p:nvSpPr>
        <p:spPr>
          <a:xfrm>
            <a:off x="228600" y="4267200"/>
            <a:ext cx="457199" cy="769441"/>
          </a:xfrm>
          <a:prstGeom prst="rect">
            <a:avLst/>
          </a:prstGeom>
        </p:spPr>
        <p:txBody>
          <a:bodyPr wrap="square">
            <a:spAutoFit/>
          </a:bodyPr>
          <a:lstStyle/>
          <a:p>
            <a:pPr lvl="0"/>
            <a:r>
              <a:rPr lang="en-US" sz="4400" b="1" dirty="0" smtClean="0">
                <a:solidFill>
                  <a:srgbClr val="FFFF00"/>
                </a:solidFill>
              </a:rPr>
              <a:t>4</a:t>
            </a:r>
            <a:endParaRPr lang="en-US" sz="4400" b="1" dirty="0">
              <a:solidFill>
                <a:srgbClr val="FFFF00"/>
              </a:solidFill>
            </a:endParaRPr>
          </a:p>
        </p:txBody>
      </p:sp>
      <p:sp>
        <p:nvSpPr>
          <p:cNvPr id="22" name="Rectangle 21"/>
          <p:cNvSpPr/>
          <p:nvPr/>
        </p:nvSpPr>
        <p:spPr>
          <a:xfrm>
            <a:off x="3124200" y="4267200"/>
            <a:ext cx="457199" cy="769441"/>
          </a:xfrm>
          <a:prstGeom prst="rect">
            <a:avLst/>
          </a:prstGeom>
        </p:spPr>
        <p:txBody>
          <a:bodyPr wrap="square">
            <a:spAutoFit/>
          </a:bodyPr>
          <a:lstStyle/>
          <a:p>
            <a:pPr lvl="0"/>
            <a:r>
              <a:rPr lang="en-US" sz="4400" b="1" dirty="0" smtClean="0">
                <a:solidFill>
                  <a:srgbClr val="FFFF00"/>
                </a:solidFill>
              </a:rPr>
              <a:t>5</a:t>
            </a:r>
            <a:endParaRPr lang="en-US" sz="4400" b="1" dirty="0">
              <a:solidFill>
                <a:srgbClr val="FFFF00"/>
              </a:solidFill>
            </a:endParaRPr>
          </a:p>
        </p:txBody>
      </p:sp>
      <p:sp>
        <p:nvSpPr>
          <p:cNvPr id="23" name="Rectangle 22"/>
          <p:cNvSpPr/>
          <p:nvPr/>
        </p:nvSpPr>
        <p:spPr>
          <a:xfrm>
            <a:off x="6019800" y="4267200"/>
            <a:ext cx="457199" cy="769441"/>
          </a:xfrm>
          <a:prstGeom prst="rect">
            <a:avLst/>
          </a:prstGeom>
        </p:spPr>
        <p:txBody>
          <a:bodyPr wrap="square">
            <a:spAutoFit/>
          </a:bodyPr>
          <a:lstStyle/>
          <a:p>
            <a:pPr lvl="0"/>
            <a:r>
              <a:rPr lang="en-US" sz="4400" b="1" dirty="0" smtClean="0">
                <a:solidFill>
                  <a:srgbClr val="FFFF00"/>
                </a:solidFill>
              </a:rPr>
              <a:t>6</a:t>
            </a:r>
            <a:endParaRPr lang="en-US" sz="4400" b="1" dirty="0">
              <a:solidFill>
                <a:srgbClr val="FFFF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 </a:t>
            </a:r>
            <a:fld id="{4AD059D8-2E67-495E-B9E0-BB516E3FE5F0}" type="slidenum">
              <a:rPr lang="en-US"/>
              <a:pPr/>
              <a:t>36</a:t>
            </a:fld>
            <a:endParaRPr lang="en-US"/>
          </a:p>
        </p:txBody>
      </p:sp>
      <p:sp>
        <p:nvSpPr>
          <p:cNvPr id="135170" name="Rectangle 2"/>
          <p:cNvSpPr>
            <a:spLocks noGrp="1" noChangeArrowheads="1"/>
          </p:cNvSpPr>
          <p:nvPr>
            <p:ph type="title"/>
          </p:nvPr>
        </p:nvSpPr>
        <p:spPr/>
        <p:txBody>
          <a:bodyPr/>
          <a:lstStyle/>
          <a:p>
            <a:r>
              <a:rPr lang="en-US"/>
              <a:t>Achievement Motivation</a:t>
            </a:r>
          </a:p>
        </p:txBody>
      </p:sp>
      <p:sp>
        <p:nvSpPr>
          <p:cNvPr id="135171" name="Rectangle 3"/>
          <p:cNvSpPr>
            <a:spLocks noGrp="1" noChangeArrowheads="1"/>
          </p:cNvSpPr>
          <p:nvPr>
            <p:ph type="body" idx="1"/>
          </p:nvPr>
        </p:nvSpPr>
        <p:spPr/>
        <p:txBody>
          <a:bodyPr/>
          <a:lstStyle/>
          <a:p>
            <a:r>
              <a:rPr lang="en-US" dirty="0">
                <a:solidFill>
                  <a:srgbClr val="FFFF00"/>
                </a:solidFill>
              </a:rPr>
              <a:t>The need for achievement</a:t>
            </a:r>
          </a:p>
          <a:p>
            <a:r>
              <a:rPr lang="en-US" dirty="0">
                <a:solidFill>
                  <a:srgbClr val="FFFF00"/>
                </a:solidFill>
              </a:rPr>
              <a:t>The need to master difficult challenges</a:t>
            </a:r>
          </a:p>
          <a:p>
            <a:r>
              <a:rPr lang="en-US" dirty="0">
                <a:solidFill>
                  <a:srgbClr val="FFFF00"/>
                </a:solidFill>
              </a:rPr>
              <a:t>The need to outperform others</a:t>
            </a:r>
          </a:p>
          <a:p>
            <a:r>
              <a:rPr lang="en-US" dirty="0">
                <a:solidFill>
                  <a:srgbClr val="FFFF00"/>
                </a:solidFill>
              </a:rPr>
              <a:t>Maslow’s work relative to achievement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5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5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5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5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Slide # </a:t>
            </a:r>
            <a:fld id="{037E7632-5B4F-4564-BC99-287975A35BA0}" type="slidenum">
              <a:rPr lang="en-US"/>
              <a:pPr/>
              <a:t>37</a:t>
            </a:fld>
            <a:endParaRPr lang="en-US"/>
          </a:p>
        </p:txBody>
      </p:sp>
      <p:sp>
        <p:nvSpPr>
          <p:cNvPr id="138242" name="Rectangle 2"/>
          <p:cNvSpPr>
            <a:spLocks noGrp="1" noChangeArrowheads="1"/>
          </p:cNvSpPr>
          <p:nvPr>
            <p:ph type="title"/>
          </p:nvPr>
        </p:nvSpPr>
        <p:spPr/>
        <p:txBody>
          <a:bodyPr/>
          <a:lstStyle/>
          <a:p>
            <a:r>
              <a:rPr lang="en-US"/>
              <a:t>David McClelland</a:t>
            </a:r>
          </a:p>
        </p:txBody>
      </p:sp>
      <p:sp>
        <p:nvSpPr>
          <p:cNvPr id="138243" name="Rectangle 3"/>
          <p:cNvSpPr>
            <a:spLocks noGrp="1" noChangeArrowheads="1"/>
          </p:cNvSpPr>
          <p:nvPr>
            <p:ph type="body" sz="half" idx="2"/>
          </p:nvPr>
        </p:nvSpPr>
        <p:spPr>
          <a:xfrm>
            <a:off x="4649788" y="2362200"/>
            <a:ext cx="3808412" cy="4343400"/>
          </a:xfrm>
        </p:spPr>
        <p:txBody>
          <a:bodyPr/>
          <a:lstStyle/>
          <a:p>
            <a:r>
              <a:rPr lang="en-US" sz="2800" dirty="0">
                <a:solidFill>
                  <a:srgbClr val="FFFF00"/>
                </a:solidFill>
              </a:rPr>
              <a:t>Three-needs theory of motivation</a:t>
            </a:r>
          </a:p>
          <a:p>
            <a:r>
              <a:rPr lang="en-US" sz="2800" dirty="0">
                <a:solidFill>
                  <a:srgbClr val="FFFF00"/>
                </a:solidFill>
              </a:rPr>
              <a:t>High achievers</a:t>
            </a:r>
          </a:p>
          <a:p>
            <a:r>
              <a:rPr lang="en-US" sz="2800" dirty="0">
                <a:solidFill>
                  <a:srgbClr val="FFFF00"/>
                </a:solidFill>
              </a:rPr>
              <a:t>Applications: individuals, societies, organizations</a:t>
            </a:r>
          </a:p>
        </p:txBody>
      </p:sp>
      <p:pic>
        <p:nvPicPr>
          <p:cNvPr id="138246" name="Picture 6" descr="mvc-003s"/>
          <p:cNvPicPr>
            <a:picLocks noGrp="1" noChangeAspect="1" noChangeArrowheads="1"/>
          </p:cNvPicPr>
          <p:nvPr>
            <p:ph type="clipArt" sz="half" idx="1"/>
          </p:nvPr>
        </p:nvPicPr>
        <p:blipFill>
          <a:blip r:embed="rId3" cstate="print"/>
          <a:srcRect/>
          <a:stretch>
            <a:fillRect/>
          </a:stretch>
        </p:blipFill>
        <p:spPr>
          <a:xfrm>
            <a:off x="1143000" y="2205038"/>
            <a:ext cx="2871788" cy="3894137"/>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animEffect transition="in" filter="checkerboard(across)">
                                      <p:cBhvr>
                                        <p:cTn id="7" dur="500"/>
                                        <p:tgtEl>
                                          <p:spTgt spid="138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8243">
                                            <p:txEl>
                                              <p:pRg st="1" end="1"/>
                                            </p:txEl>
                                          </p:spTgt>
                                        </p:tgtEl>
                                        <p:attrNameLst>
                                          <p:attrName>style.visibility</p:attrName>
                                        </p:attrNameLst>
                                      </p:cBhvr>
                                      <p:to>
                                        <p:strVal val="visible"/>
                                      </p:to>
                                    </p:set>
                                    <p:animEffect transition="in" filter="checkerboard(across)">
                                      <p:cBhvr>
                                        <p:cTn id="12" dur="500"/>
                                        <p:tgtEl>
                                          <p:spTgt spid="138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8243">
                                            <p:txEl>
                                              <p:pRg st="2" end="2"/>
                                            </p:txEl>
                                          </p:spTgt>
                                        </p:tgtEl>
                                        <p:attrNameLst>
                                          <p:attrName>style.visibility</p:attrName>
                                        </p:attrNameLst>
                                      </p:cBhvr>
                                      <p:to>
                                        <p:strVal val="visible"/>
                                      </p:to>
                                    </p:set>
                                    <p:animEffect transition="in" filter="checkerboard(across)">
                                      <p:cBhvr>
                                        <p:cTn id="17" dur="500"/>
                                        <p:tgtEl>
                                          <p:spTgt spid="138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 </a:t>
            </a:r>
            <a:fld id="{35A891B9-69FE-438E-8A4A-E87878450458}" type="slidenum">
              <a:rPr lang="en-US"/>
              <a:pPr/>
              <a:t>38</a:t>
            </a:fld>
            <a:endParaRPr lang="en-US"/>
          </a:p>
        </p:txBody>
      </p:sp>
      <p:sp>
        <p:nvSpPr>
          <p:cNvPr id="141314" name="Rectangle 2"/>
          <p:cNvSpPr>
            <a:spLocks noGrp="1" noChangeArrowheads="1"/>
          </p:cNvSpPr>
          <p:nvPr>
            <p:ph type="title"/>
          </p:nvPr>
        </p:nvSpPr>
        <p:spPr>
          <a:xfrm>
            <a:off x="990600" y="1066800"/>
            <a:ext cx="7620000" cy="914400"/>
          </a:xfrm>
        </p:spPr>
        <p:txBody>
          <a:bodyPr/>
          <a:lstStyle/>
          <a:p>
            <a:r>
              <a:rPr lang="en-US"/>
              <a:t>Situational </a:t>
            </a:r>
            <a:br>
              <a:rPr lang="en-US"/>
            </a:br>
            <a:r>
              <a:rPr lang="en-US"/>
              <a:t>Factors in Achievement</a:t>
            </a:r>
          </a:p>
        </p:txBody>
      </p:sp>
      <p:sp>
        <p:nvSpPr>
          <p:cNvPr id="141316" name="Rectangle 4"/>
          <p:cNvSpPr>
            <a:spLocks noGrp="1" noChangeArrowheads="1"/>
          </p:cNvSpPr>
          <p:nvPr>
            <p:ph type="body" idx="1"/>
          </p:nvPr>
        </p:nvSpPr>
        <p:spPr/>
        <p:txBody>
          <a:bodyPr/>
          <a:lstStyle/>
          <a:p>
            <a:r>
              <a:rPr lang="en-US" dirty="0">
                <a:solidFill>
                  <a:srgbClr val="FFFF00"/>
                </a:solidFill>
              </a:rPr>
              <a:t>Motivation to achieve success</a:t>
            </a:r>
          </a:p>
          <a:p>
            <a:r>
              <a:rPr lang="en-US" dirty="0">
                <a:solidFill>
                  <a:srgbClr val="FFFF00"/>
                </a:solidFill>
              </a:rPr>
              <a:t>The probability of success</a:t>
            </a:r>
          </a:p>
          <a:p>
            <a:r>
              <a:rPr lang="en-US" dirty="0">
                <a:solidFill>
                  <a:srgbClr val="FFFF00"/>
                </a:solidFill>
              </a:rPr>
              <a:t>The incentive value</a:t>
            </a:r>
          </a:p>
          <a:p>
            <a:r>
              <a:rPr lang="en-US" dirty="0">
                <a:solidFill>
                  <a:srgbClr val="FFFF00"/>
                </a:solidFill>
              </a:rPr>
              <a:t>The fear of failure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13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13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13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13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Slide # </a:t>
            </a:r>
            <a:fld id="{29B50CBA-6C13-4612-8B09-506C67CB3816}" type="slidenum">
              <a:rPr lang="en-US"/>
              <a:pPr/>
              <a:t>39</a:t>
            </a:fld>
            <a:endParaRPr lang="en-US"/>
          </a:p>
        </p:txBody>
      </p:sp>
      <p:sp>
        <p:nvSpPr>
          <p:cNvPr id="144386" name="Rectangle 2"/>
          <p:cNvSpPr>
            <a:spLocks noGrp="1" noChangeArrowheads="1"/>
          </p:cNvSpPr>
          <p:nvPr>
            <p:ph type="title"/>
          </p:nvPr>
        </p:nvSpPr>
        <p:spPr/>
        <p:txBody>
          <a:bodyPr/>
          <a:lstStyle/>
          <a:p>
            <a:r>
              <a:rPr lang="en-US"/>
              <a:t>Gender Differences</a:t>
            </a:r>
          </a:p>
        </p:txBody>
      </p:sp>
      <p:sp>
        <p:nvSpPr>
          <p:cNvPr id="144387" name="Rectangle 3"/>
          <p:cNvSpPr>
            <a:spLocks noGrp="1" noChangeArrowheads="1"/>
          </p:cNvSpPr>
          <p:nvPr>
            <p:ph type="body" sz="half" idx="2"/>
          </p:nvPr>
        </p:nvSpPr>
        <p:spPr>
          <a:xfrm>
            <a:off x="4649788" y="1981200"/>
            <a:ext cx="3808412" cy="4267200"/>
          </a:xfrm>
        </p:spPr>
        <p:txBody>
          <a:bodyPr/>
          <a:lstStyle/>
          <a:p>
            <a:r>
              <a:rPr lang="en-US" sz="2800" dirty="0">
                <a:solidFill>
                  <a:srgbClr val="FFFF00"/>
                </a:solidFill>
              </a:rPr>
              <a:t>Gender differences in achievement emerge early in life</a:t>
            </a:r>
          </a:p>
          <a:p>
            <a:r>
              <a:rPr lang="en-US" sz="2800" dirty="0">
                <a:solidFill>
                  <a:srgbClr val="FFFF00"/>
                </a:solidFill>
              </a:rPr>
              <a:t>Gender-role stereotypes</a:t>
            </a:r>
          </a:p>
        </p:txBody>
      </p:sp>
      <p:pic>
        <p:nvPicPr>
          <p:cNvPr id="144390" name="Picture 6" descr="mvc-017s"/>
          <p:cNvPicPr>
            <a:picLocks noGrp="1" noChangeAspect="1" noChangeArrowheads="1"/>
          </p:cNvPicPr>
          <p:nvPr>
            <p:ph type="clipArt" sz="half" idx="1"/>
          </p:nvPr>
        </p:nvPicPr>
        <p:blipFill>
          <a:blip r:embed="rId3" cstate="print"/>
          <a:srcRect t="8772"/>
          <a:stretch>
            <a:fillRect/>
          </a:stretch>
        </p:blipFill>
        <p:spPr>
          <a:xfrm>
            <a:off x="1016000" y="2355850"/>
            <a:ext cx="3148013" cy="38925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4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43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Slide # </a:t>
            </a:r>
            <a:fld id="{B3ED59E2-48CD-4C39-A147-3C4F0D9FE5D9}" type="slidenum">
              <a:rPr lang="en-US"/>
              <a:pPr/>
              <a:t>4</a:t>
            </a:fld>
            <a:endParaRPr lang="en-US"/>
          </a:p>
        </p:txBody>
      </p:sp>
      <p:sp>
        <p:nvSpPr>
          <p:cNvPr id="36866" name="Rectangle 2"/>
          <p:cNvSpPr>
            <a:spLocks noGrp="1" noChangeArrowheads="1"/>
          </p:cNvSpPr>
          <p:nvPr>
            <p:ph type="title"/>
          </p:nvPr>
        </p:nvSpPr>
        <p:spPr/>
        <p:txBody>
          <a:bodyPr/>
          <a:lstStyle/>
          <a:p>
            <a:r>
              <a:rPr lang="en-US"/>
              <a:t>Freud and </a:t>
            </a:r>
            <a:br>
              <a:rPr lang="en-US"/>
            </a:br>
            <a:r>
              <a:rPr lang="en-US"/>
              <a:t>Instinct Theory</a:t>
            </a:r>
          </a:p>
        </p:txBody>
      </p:sp>
      <p:sp>
        <p:nvSpPr>
          <p:cNvPr id="36868" name="Rectangle 4"/>
          <p:cNvSpPr>
            <a:spLocks noGrp="1" noChangeArrowheads="1"/>
          </p:cNvSpPr>
          <p:nvPr>
            <p:ph type="body" sz="half" idx="2"/>
          </p:nvPr>
        </p:nvSpPr>
        <p:spPr>
          <a:xfrm>
            <a:off x="4649788" y="1981200"/>
            <a:ext cx="3808412" cy="4267200"/>
          </a:xfrm>
        </p:spPr>
        <p:txBody>
          <a:bodyPr/>
          <a:lstStyle/>
          <a:p>
            <a:pPr>
              <a:lnSpc>
                <a:spcPct val="90000"/>
              </a:lnSpc>
            </a:pPr>
            <a:r>
              <a:rPr lang="en-US" sz="2800" dirty="0">
                <a:solidFill>
                  <a:srgbClr val="FFFF00"/>
                </a:solidFill>
              </a:rPr>
              <a:t>Freud believed that instincts motivate human behavior</a:t>
            </a:r>
          </a:p>
          <a:p>
            <a:pPr>
              <a:lnSpc>
                <a:spcPct val="90000"/>
              </a:lnSpc>
            </a:pPr>
            <a:r>
              <a:rPr lang="en-US" sz="2800" dirty="0">
                <a:solidFill>
                  <a:srgbClr val="FFFF00"/>
                </a:solidFill>
              </a:rPr>
              <a:t>Motivation is caused by sexual and aggressive instincts</a:t>
            </a:r>
          </a:p>
        </p:txBody>
      </p:sp>
      <p:pic>
        <p:nvPicPr>
          <p:cNvPr id="36870" name="Picture 6" descr="mvc-003s"/>
          <p:cNvPicPr>
            <a:picLocks noGrp="1" noChangeAspect="1" noChangeArrowheads="1"/>
          </p:cNvPicPr>
          <p:nvPr>
            <p:ph type="clipArt" sz="half" idx="1"/>
          </p:nvPr>
        </p:nvPicPr>
        <p:blipFill>
          <a:blip r:embed="rId3" cstate="print"/>
          <a:srcRect/>
          <a:stretch>
            <a:fillRect/>
          </a:stretch>
        </p:blipFill>
        <p:spPr>
          <a:xfrm>
            <a:off x="1219200" y="2281238"/>
            <a:ext cx="2871788" cy="38925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8">
                                            <p:txEl>
                                              <p:pRg st="0" end="0"/>
                                            </p:txEl>
                                          </p:spTgt>
                                        </p:tgtEl>
                                        <p:attrNameLst>
                                          <p:attrName>style.visibility</p:attrName>
                                        </p:attrNameLst>
                                      </p:cBhvr>
                                      <p:to>
                                        <p:strVal val="visible"/>
                                      </p:to>
                                    </p:set>
                                    <p:anim calcmode="lin" valueType="num">
                                      <p:cBhvr additive="base">
                                        <p:cTn id="7" dur="500" fill="hold"/>
                                        <p:tgtEl>
                                          <p:spTgt spid="368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68">
                                            <p:txEl>
                                              <p:pRg st="1" end="1"/>
                                            </p:txEl>
                                          </p:spTgt>
                                        </p:tgtEl>
                                        <p:attrNameLst>
                                          <p:attrName>style.visibility</p:attrName>
                                        </p:attrNameLst>
                                      </p:cBhvr>
                                      <p:to>
                                        <p:strVal val="visible"/>
                                      </p:to>
                                    </p:set>
                                    <p:anim calcmode="lin" valueType="num">
                                      <p:cBhvr additive="base">
                                        <p:cTn id="13" dur="500" fill="hold"/>
                                        <p:tgtEl>
                                          <p:spTgt spid="3686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r>
              <a:rPr lang="en-US"/>
              <a:t>Slide # </a:t>
            </a:r>
            <a:fld id="{77ED4A68-B0F6-4801-AFAD-3CBF5A9DF6B0}" type="slidenum">
              <a:rPr lang="en-US"/>
              <a:pPr/>
              <a:t>40</a:t>
            </a:fld>
            <a:endParaRPr lang="en-US"/>
          </a:p>
        </p:txBody>
      </p:sp>
      <p:sp>
        <p:nvSpPr>
          <p:cNvPr id="147458" name="Rectangle 2"/>
          <p:cNvSpPr>
            <a:spLocks noGrp="1" noChangeArrowheads="1"/>
          </p:cNvSpPr>
          <p:nvPr>
            <p:ph type="title"/>
          </p:nvPr>
        </p:nvSpPr>
        <p:spPr/>
        <p:txBody>
          <a:bodyPr/>
          <a:lstStyle/>
          <a:p>
            <a:r>
              <a:rPr lang="en-US"/>
              <a:t>Emotions</a:t>
            </a:r>
          </a:p>
        </p:txBody>
      </p:sp>
      <p:pic>
        <p:nvPicPr>
          <p:cNvPr id="147461" name="Picture 5" descr="mvc-002s"/>
          <p:cNvPicPr>
            <a:picLocks noChangeAspect="1" noChangeArrowheads="1"/>
          </p:cNvPicPr>
          <p:nvPr/>
        </p:nvPicPr>
        <p:blipFill>
          <a:blip r:embed="rId3" cstate="print"/>
          <a:srcRect l="7692" t="3076"/>
          <a:stretch>
            <a:fillRect/>
          </a:stretch>
        </p:blipFill>
        <p:spPr bwMode="auto">
          <a:xfrm>
            <a:off x="3200400" y="2133600"/>
            <a:ext cx="2830513" cy="39624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Slide # </a:t>
            </a:r>
            <a:fld id="{9F5719F6-92BD-485E-BE81-27B8D5CE773E}" type="slidenum">
              <a:rPr lang="en-US"/>
              <a:pPr/>
              <a:t>41</a:t>
            </a:fld>
            <a:endParaRPr lang="en-US"/>
          </a:p>
        </p:txBody>
      </p:sp>
      <p:sp>
        <p:nvSpPr>
          <p:cNvPr id="150530" name="Rectangle 2"/>
          <p:cNvSpPr>
            <a:spLocks noGrp="1" noChangeArrowheads="1"/>
          </p:cNvSpPr>
          <p:nvPr>
            <p:ph type="title"/>
          </p:nvPr>
        </p:nvSpPr>
        <p:spPr/>
        <p:txBody>
          <a:bodyPr/>
          <a:lstStyle/>
          <a:p>
            <a:r>
              <a:rPr lang="en-US"/>
              <a:t>Elements Of Emotion</a:t>
            </a:r>
          </a:p>
        </p:txBody>
      </p:sp>
      <p:sp>
        <p:nvSpPr>
          <p:cNvPr id="150532" name="Rectangle 4"/>
          <p:cNvSpPr>
            <a:spLocks noGrp="1" noChangeArrowheads="1"/>
          </p:cNvSpPr>
          <p:nvPr>
            <p:ph type="body" sz="half" idx="2"/>
          </p:nvPr>
        </p:nvSpPr>
        <p:spPr>
          <a:xfrm>
            <a:off x="4649788" y="1981200"/>
            <a:ext cx="3808412" cy="4267200"/>
          </a:xfrm>
        </p:spPr>
        <p:txBody>
          <a:bodyPr/>
          <a:lstStyle/>
          <a:p>
            <a:r>
              <a:rPr lang="en-US" sz="2800" dirty="0">
                <a:solidFill>
                  <a:srgbClr val="FFFF00"/>
                </a:solidFill>
              </a:rPr>
              <a:t>Cognitive (subjective)</a:t>
            </a:r>
          </a:p>
          <a:p>
            <a:r>
              <a:rPr lang="en-US" sz="2800" dirty="0">
                <a:solidFill>
                  <a:srgbClr val="FFFF00"/>
                </a:solidFill>
              </a:rPr>
              <a:t>Physiological </a:t>
            </a:r>
          </a:p>
          <a:p>
            <a:r>
              <a:rPr lang="en-US" sz="2800" dirty="0">
                <a:solidFill>
                  <a:srgbClr val="FFFF00"/>
                </a:solidFill>
              </a:rPr>
              <a:t>Behavioral </a:t>
            </a:r>
          </a:p>
        </p:txBody>
      </p:sp>
      <p:pic>
        <p:nvPicPr>
          <p:cNvPr id="150534" name="Picture 6" descr="mvc-009s"/>
          <p:cNvPicPr>
            <a:picLocks noGrp="1" noChangeAspect="1" noChangeArrowheads="1"/>
          </p:cNvPicPr>
          <p:nvPr>
            <p:ph type="clipArt" sz="half" idx="1"/>
          </p:nvPr>
        </p:nvPicPr>
        <p:blipFill>
          <a:blip r:embed="rId3" cstate="print"/>
          <a:srcRect/>
          <a:stretch>
            <a:fillRect/>
          </a:stretch>
        </p:blipFill>
        <p:spPr>
          <a:xfrm>
            <a:off x="1127125" y="2130425"/>
            <a:ext cx="3036888" cy="411797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0532">
                                            <p:txEl>
                                              <p:pRg st="0" end="0"/>
                                            </p:txEl>
                                          </p:spTgt>
                                        </p:tgtEl>
                                        <p:attrNameLst>
                                          <p:attrName>style.visibility</p:attrName>
                                        </p:attrNameLst>
                                      </p:cBhvr>
                                      <p:to>
                                        <p:strVal val="visible"/>
                                      </p:to>
                                    </p:set>
                                    <p:animEffect transition="in" filter="blinds(horizontal)">
                                      <p:cBhvr>
                                        <p:cTn id="7" dur="500"/>
                                        <p:tgtEl>
                                          <p:spTgt spid="1505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0532">
                                            <p:txEl>
                                              <p:pRg st="1" end="1"/>
                                            </p:txEl>
                                          </p:spTgt>
                                        </p:tgtEl>
                                        <p:attrNameLst>
                                          <p:attrName>style.visibility</p:attrName>
                                        </p:attrNameLst>
                                      </p:cBhvr>
                                      <p:to>
                                        <p:strVal val="visible"/>
                                      </p:to>
                                    </p:set>
                                    <p:animEffect transition="in" filter="blinds(horizontal)">
                                      <p:cBhvr>
                                        <p:cTn id="12" dur="500"/>
                                        <p:tgtEl>
                                          <p:spTgt spid="1505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0532">
                                            <p:txEl>
                                              <p:pRg st="2" end="2"/>
                                            </p:txEl>
                                          </p:spTgt>
                                        </p:tgtEl>
                                        <p:attrNameLst>
                                          <p:attrName>style.visibility</p:attrName>
                                        </p:attrNameLst>
                                      </p:cBhvr>
                                      <p:to>
                                        <p:strVal val="visible"/>
                                      </p:to>
                                    </p:set>
                                    <p:animEffect transition="in" filter="blinds(horizontal)">
                                      <p:cBhvr>
                                        <p:cTn id="17" dur="500"/>
                                        <p:tgtEl>
                                          <p:spTgt spid="1505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2"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Slide # </a:t>
            </a:r>
            <a:fld id="{57183405-CDE8-49B4-B985-3B1AAF4158C5}" type="slidenum">
              <a:rPr lang="en-US"/>
              <a:pPr/>
              <a:t>42</a:t>
            </a:fld>
            <a:endParaRPr lang="en-US"/>
          </a:p>
        </p:txBody>
      </p:sp>
      <p:sp>
        <p:nvSpPr>
          <p:cNvPr id="158722" name="Rectangle 2"/>
          <p:cNvSpPr>
            <a:spLocks noGrp="1" noChangeArrowheads="1"/>
          </p:cNvSpPr>
          <p:nvPr>
            <p:ph type="title"/>
          </p:nvPr>
        </p:nvSpPr>
        <p:spPr>
          <a:xfrm>
            <a:off x="762000" y="762000"/>
            <a:ext cx="7772400" cy="1143000"/>
          </a:xfrm>
        </p:spPr>
        <p:txBody>
          <a:bodyPr/>
          <a:lstStyle/>
          <a:p>
            <a:r>
              <a:rPr lang="en-US"/>
              <a:t>Facial Expressions</a:t>
            </a:r>
          </a:p>
        </p:txBody>
      </p:sp>
      <p:sp>
        <p:nvSpPr>
          <p:cNvPr id="158723" name="Rectangle 3"/>
          <p:cNvSpPr>
            <a:spLocks noGrp="1" noChangeArrowheads="1"/>
          </p:cNvSpPr>
          <p:nvPr>
            <p:ph type="body" sz="half" idx="2"/>
          </p:nvPr>
        </p:nvSpPr>
        <p:spPr>
          <a:xfrm>
            <a:off x="4105275" y="1981200"/>
            <a:ext cx="4352925" cy="4267200"/>
          </a:xfrm>
        </p:spPr>
        <p:txBody>
          <a:bodyPr/>
          <a:lstStyle/>
          <a:p>
            <a:r>
              <a:rPr lang="en-US" sz="2800" dirty="0">
                <a:solidFill>
                  <a:srgbClr val="FFFF00"/>
                </a:solidFill>
              </a:rPr>
              <a:t>Facial expressions can reveal a variety of basic emotions</a:t>
            </a:r>
          </a:p>
          <a:p>
            <a:r>
              <a:rPr lang="en-US" sz="2800" dirty="0">
                <a:solidFill>
                  <a:srgbClr val="FFFF00"/>
                </a:solidFill>
              </a:rPr>
              <a:t>Six fundamental emotions: happiness,  anger, sadness, surprise, disgust, fear</a:t>
            </a:r>
          </a:p>
          <a:p>
            <a:r>
              <a:rPr lang="en-US" sz="2800" dirty="0">
                <a:solidFill>
                  <a:srgbClr val="FFFF00"/>
                </a:solidFill>
              </a:rPr>
              <a:t>Cross-cultural comparisons</a:t>
            </a:r>
          </a:p>
        </p:txBody>
      </p:sp>
      <p:pic>
        <p:nvPicPr>
          <p:cNvPr id="158726" name="Picture 6" descr="mvc-002s"/>
          <p:cNvPicPr>
            <a:picLocks noGrp="1" noChangeAspect="1" noChangeArrowheads="1"/>
          </p:cNvPicPr>
          <p:nvPr>
            <p:ph type="clipArt" sz="half" idx="1"/>
          </p:nvPr>
        </p:nvPicPr>
        <p:blipFill>
          <a:blip r:embed="rId3" cstate="print"/>
          <a:srcRect/>
          <a:stretch>
            <a:fillRect/>
          </a:stretch>
        </p:blipFill>
        <p:spPr>
          <a:xfrm>
            <a:off x="1016000" y="1981200"/>
            <a:ext cx="3148013" cy="42672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animEffect transition="in" filter="box(in)">
                                      <p:cBhvr>
                                        <p:cTn id="7" dur="500"/>
                                        <p:tgtEl>
                                          <p:spTgt spid="158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8723">
                                            <p:txEl>
                                              <p:pRg st="1" end="1"/>
                                            </p:txEl>
                                          </p:spTgt>
                                        </p:tgtEl>
                                        <p:attrNameLst>
                                          <p:attrName>style.visibility</p:attrName>
                                        </p:attrNameLst>
                                      </p:cBhvr>
                                      <p:to>
                                        <p:strVal val="visible"/>
                                      </p:to>
                                    </p:set>
                                    <p:animEffect transition="in" filter="box(in)">
                                      <p:cBhvr>
                                        <p:cTn id="12" dur="500"/>
                                        <p:tgtEl>
                                          <p:spTgt spid="1587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8723">
                                            <p:txEl>
                                              <p:pRg st="2" end="2"/>
                                            </p:txEl>
                                          </p:spTgt>
                                        </p:tgtEl>
                                        <p:attrNameLst>
                                          <p:attrName>style.visibility</p:attrName>
                                        </p:attrNameLst>
                                      </p:cBhvr>
                                      <p:to>
                                        <p:strVal val="visible"/>
                                      </p:to>
                                    </p:set>
                                    <p:animEffect transition="in" filter="box(in)">
                                      <p:cBhvr>
                                        <p:cTn id="17" dur="500"/>
                                        <p:tgtEl>
                                          <p:spTgt spid="158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p>
            <a:r>
              <a:rPr lang="en-US"/>
              <a:t>Slide # </a:t>
            </a:r>
            <a:fld id="{7E1E5BFE-6005-4B93-8353-2CC675B9B0FD}" type="slidenum">
              <a:rPr lang="en-US"/>
              <a:pPr/>
              <a:t>43</a:t>
            </a:fld>
            <a:endParaRPr lang="en-US"/>
          </a:p>
        </p:txBody>
      </p:sp>
      <p:pic>
        <p:nvPicPr>
          <p:cNvPr id="161797" name="Picture 5" descr="mvc-019s"/>
          <p:cNvPicPr>
            <a:picLocks noChangeAspect="1" noChangeArrowheads="1"/>
          </p:cNvPicPr>
          <p:nvPr/>
        </p:nvPicPr>
        <p:blipFill>
          <a:blip r:embed="rId4" cstate="print"/>
          <a:srcRect/>
          <a:stretch>
            <a:fillRect/>
          </a:stretch>
        </p:blipFill>
        <p:spPr bwMode="auto">
          <a:xfrm>
            <a:off x="2590800" y="1143000"/>
            <a:ext cx="3829050" cy="51054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p>
            <a:r>
              <a:rPr lang="en-US"/>
              <a:t>Slide # </a:t>
            </a:r>
            <a:fld id="{F4A52437-B7A6-498F-A75F-27BA51630CAF}" type="slidenum">
              <a:rPr lang="en-US"/>
              <a:pPr/>
              <a:t>44</a:t>
            </a:fld>
            <a:endParaRPr lang="en-US"/>
          </a:p>
        </p:txBody>
      </p:sp>
      <p:pic>
        <p:nvPicPr>
          <p:cNvPr id="163842" name="Picture 2" descr="mvc-020s"/>
          <p:cNvPicPr>
            <a:picLocks noChangeAspect="1" noChangeArrowheads="1"/>
          </p:cNvPicPr>
          <p:nvPr/>
        </p:nvPicPr>
        <p:blipFill>
          <a:blip r:embed="rId4" cstate="print"/>
          <a:srcRect/>
          <a:stretch>
            <a:fillRect/>
          </a:stretch>
        </p:blipFill>
        <p:spPr bwMode="auto">
          <a:xfrm>
            <a:off x="2514600" y="1143000"/>
            <a:ext cx="3771900" cy="50292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p>
            <a:r>
              <a:rPr lang="en-US"/>
              <a:t>Slide # </a:t>
            </a:r>
            <a:fld id="{4D9275BB-C2FA-49E3-B8F8-E5415CF4C3A8}" type="slidenum">
              <a:rPr lang="en-US"/>
              <a:pPr/>
              <a:t>45</a:t>
            </a:fld>
            <a:endParaRPr lang="en-US"/>
          </a:p>
        </p:txBody>
      </p:sp>
      <p:pic>
        <p:nvPicPr>
          <p:cNvPr id="164866" name="Picture 1026" descr="mvc-021s"/>
          <p:cNvPicPr>
            <a:picLocks noChangeAspect="1" noChangeArrowheads="1"/>
          </p:cNvPicPr>
          <p:nvPr/>
        </p:nvPicPr>
        <p:blipFill>
          <a:blip r:embed="rId4" cstate="print"/>
          <a:srcRect/>
          <a:stretch>
            <a:fillRect/>
          </a:stretch>
        </p:blipFill>
        <p:spPr bwMode="auto">
          <a:xfrm>
            <a:off x="2457450" y="1143000"/>
            <a:ext cx="3829050" cy="51054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p>
            <a:r>
              <a:rPr lang="en-US"/>
              <a:t>Slide # </a:t>
            </a:r>
            <a:fld id="{BB5EA03F-6F37-4D41-BF80-076A3B003482}" type="slidenum">
              <a:rPr lang="en-US"/>
              <a:pPr/>
              <a:t>46</a:t>
            </a:fld>
            <a:endParaRPr lang="en-US"/>
          </a:p>
        </p:txBody>
      </p:sp>
      <p:pic>
        <p:nvPicPr>
          <p:cNvPr id="165890" name="Picture 2" descr="mvc-022s"/>
          <p:cNvPicPr>
            <a:picLocks noChangeAspect="1" noChangeArrowheads="1"/>
          </p:cNvPicPr>
          <p:nvPr/>
        </p:nvPicPr>
        <p:blipFill>
          <a:blip r:embed="rId4" cstate="print"/>
          <a:srcRect/>
          <a:stretch>
            <a:fillRect/>
          </a:stretch>
        </p:blipFill>
        <p:spPr bwMode="auto">
          <a:xfrm>
            <a:off x="2400300" y="1066800"/>
            <a:ext cx="3943350" cy="52578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p>
            <a:r>
              <a:rPr lang="en-US"/>
              <a:t>Slide # </a:t>
            </a:r>
            <a:fld id="{3351777D-6A70-4FE7-89D2-4637AF2D9787}" type="slidenum">
              <a:rPr lang="en-US"/>
              <a:pPr/>
              <a:t>47</a:t>
            </a:fld>
            <a:endParaRPr lang="en-US"/>
          </a:p>
        </p:txBody>
      </p:sp>
      <p:pic>
        <p:nvPicPr>
          <p:cNvPr id="168962" name="Picture 2" descr="mvc-001s"/>
          <p:cNvPicPr>
            <a:picLocks noChangeAspect="1" noChangeArrowheads="1"/>
          </p:cNvPicPr>
          <p:nvPr/>
        </p:nvPicPr>
        <p:blipFill>
          <a:blip r:embed="rId4" cstate="print"/>
          <a:srcRect/>
          <a:stretch>
            <a:fillRect/>
          </a:stretch>
        </p:blipFill>
        <p:spPr bwMode="auto">
          <a:xfrm>
            <a:off x="2400300" y="1066800"/>
            <a:ext cx="3943350" cy="52578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p>
            <a:r>
              <a:rPr lang="en-US"/>
              <a:t>Slide # </a:t>
            </a:r>
            <a:fld id="{A3C6E916-50CA-4587-BE19-5CAAD80B39B8}" type="slidenum">
              <a:rPr lang="en-US"/>
              <a:pPr/>
              <a:t>48</a:t>
            </a:fld>
            <a:endParaRPr lang="en-US"/>
          </a:p>
        </p:txBody>
      </p:sp>
      <p:pic>
        <p:nvPicPr>
          <p:cNvPr id="169986" name="Picture 2" descr="mvc-002s"/>
          <p:cNvPicPr>
            <a:picLocks noChangeAspect="1" noChangeArrowheads="1"/>
          </p:cNvPicPr>
          <p:nvPr/>
        </p:nvPicPr>
        <p:blipFill>
          <a:blip r:embed="rId4" cstate="print"/>
          <a:srcRect/>
          <a:stretch>
            <a:fillRect/>
          </a:stretch>
        </p:blipFill>
        <p:spPr bwMode="auto">
          <a:xfrm>
            <a:off x="2457450" y="1066800"/>
            <a:ext cx="3886200" cy="51816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p>
            <a:r>
              <a:rPr lang="en-US"/>
              <a:t>Slide # </a:t>
            </a:r>
            <a:fld id="{DCA70523-0E0F-49AC-8F31-A9392F0A7128}" type="slidenum">
              <a:rPr lang="en-US"/>
              <a:pPr/>
              <a:t>49</a:t>
            </a:fld>
            <a:endParaRPr lang="en-US"/>
          </a:p>
        </p:txBody>
      </p:sp>
      <p:pic>
        <p:nvPicPr>
          <p:cNvPr id="171010" name="Picture 1026" descr="mvc-003s"/>
          <p:cNvPicPr>
            <a:picLocks noChangeAspect="1" noChangeArrowheads="1"/>
          </p:cNvPicPr>
          <p:nvPr/>
        </p:nvPicPr>
        <p:blipFill>
          <a:blip r:embed="rId4" cstate="print"/>
          <a:srcRect/>
          <a:stretch>
            <a:fillRect/>
          </a:stretch>
        </p:blipFill>
        <p:spPr bwMode="auto">
          <a:xfrm>
            <a:off x="2400300" y="1143000"/>
            <a:ext cx="3886200" cy="51816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Slide # </a:t>
            </a:r>
            <a:fld id="{FCF640E7-EDA2-4E91-9CBB-CE849F1B4940}" type="slidenum">
              <a:rPr lang="en-US"/>
              <a:pPr/>
              <a:t>5</a:t>
            </a:fld>
            <a:endParaRPr lang="en-US"/>
          </a:p>
        </p:txBody>
      </p:sp>
      <p:sp>
        <p:nvSpPr>
          <p:cNvPr id="38914" name="Rectangle 2"/>
          <p:cNvSpPr>
            <a:spLocks noGrp="1" noChangeArrowheads="1"/>
          </p:cNvSpPr>
          <p:nvPr>
            <p:ph type="title"/>
          </p:nvPr>
        </p:nvSpPr>
        <p:spPr/>
        <p:txBody>
          <a:bodyPr/>
          <a:lstStyle/>
          <a:p>
            <a:r>
              <a:rPr lang="en-US"/>
              <a:t>Today’s Views</a:t>
            </a:r>
          </a:p>
        </p:txBody>
      </p:sp>
      <p:sp>
        <p:nvSpPr>
          <p:cNvPr id="38916" name="Rectangle 4"/>
          <p:cNvSpPr>
            <a:spLocks noGrp="1" noChangeArrowheads="1"/>
          </p:cNvSpPr>
          <p:nvPr>
            <p:ph type="body" sz="half" idx="2"/>
          </p:nvPr>
        </p:nvSpPr>
        <p:spPr>
          <a:xfrm>
            <a:off x="4649788" y="1981200"/>
            <a:ext cx="3808412" cy="4267200"/>
          </a:xfrm>
        </p:spPr>
        <p:txBody>
          <a:bodyPr/>
          <a:lstStyle/>
          <a:p>
            <a:r>
              <a:rPr lang="en-US" sz="2800" dirty="0">
                <a:solidFill>
                  <a:srgbClr val="FFFF00"/>
                </a:solidFill>
              </a:rPr>
              <a:t>Few psychologists today subscribe to instinct theory</a:t>
            </a:r>
          </a:p>
          <a:p>
            <a:r>
              <a:rPr lang="en-US" sz="2800" dirty="0">
                <a:solidFill>
                  <a:srgbClr val="FFFF00"/>
                </a:solidFill>
              </a:rPr>
              <a:t>Instinct theory leaves out the roles that learning and culture play</a:t>
            </a:r>
          </a:p>
        </p:txBody>
      </p:sp>
      <p:pic>
        <p:nvPicPr>
          <p:cNvPr id="38918" name="Picture 6" descr="mvc-009s"/>
          <p:cNvPicPr>
            <a:picLocks noGrp="1" noChangeAspect="1" noChangeArrowheads="1"/>
          </p:cNvPicPr>
          <p:nvPr>
            <p:ph type="clipArt" sz="half" idx="1"/>
          </p:nvPr>
        </p:nvPicPr>
        <p:blipFill>
          <a:blip r:embed="rId3" cstate="print"/>
          <a:srcRect/>
          <a:stretch>
            <a:fillRect/>
          </a:stretch>
        </p:blipFill>
        <p:spPr>
          <a:xfrm>
            <a:off x="1016000" y="1981200"/>
            <a:ext cx="3148013" cy="42672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8916">
                                            <p:txEl>
                                              <p:pRg st="0" end="0"/>
                                            </p:txEl>
                                          </p:spTgt>
                                        </p:tgtEl>
                                        <p:attrNameLst>
                                          <p:attrName>style.visibility</p:attrName>
                                        </p:attrNameLst>
                                      </p:cBhvr>
                                      <p:to>
                                        <p:strVal val="visible"/>
                                      </p:to>
                                    </p:set>
                                    <p:animEffect transition="in" filter="randombar(horizontal)">
                                      <p:cBhvr>
                                        <p:cTn id="7" dur="500"/>
                                        <p:tgtEl>
                                          <p:spTgt spid="389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8916">
                                            <p:txEl>
                                              <p:pRg st="1" end="1"/>
                                            </p:txEl>
                                          </p:spTgt>
                                        </p:tgtEl>
                                        <p:attrNameLst>
                                          <p:attrName>style.visibility</p:attrName>
                                        </p:attrNameLst>
                                      </p:cBhvr>
                                      <p:to>
                                        <p:strVal val="visible"/>
                                      </p:to>
                                    </p:set>
                                    <p:animEffect transition="in" filter="randombar(horizontal)">
                                      <p:cBhvr>
                                        <p:cTn id="12" dur="500"/>
                                        <p:tgtEl>
                                          <p:spTgt spid="389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p>
            <a:r>
              <a:rPr lang="en-US"/>
              <a:t>Slide # </a:t>
            </a:r>
            <a:fld id="{6C3D2290-D01B-4636-B72F-8153ED05A99F}" type="slidenum">
              <a:rPr lang="en-US"/>
              <a:pPr/>
              <a:t>50</a:t>
            </a:fld>
            <a:endParaRPr lang="en-US"/>
          </a:p>
        </p:txBody>
      </p:sp>
      <p:pic>
        <p:nvPicPr>
          <p:cNvPr id="172034" name="Picture 2" descr="mvc-004s"/>
          <p:cNvPicPr>
            <a:picLocks noChangeAspect="1" noChangeArrowheads="1"/>
          </p:cNvPicPr>
          <p:nvPr/>
        </p:nvPicPr>
        <p:blipFill>
          <a:blip r:embed="rId4" cstate="print"/>
          <a:srcRect/>
          <a:stretch>
            <a:fillRect/>
          </a:stretch>
        </p:blipFill>
        <p:spPr bwMode="auto">
          <a:xfrm>
            <a:off x="2514600" y="1219200"/>
            <a:ext cx="3714750" cy="49530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p>
            <a:r>
              <a:rPr lang="en-US"/>
              <a:t>Slide # </a:t>
            </a:r>
            <a:fld id="{EC302A36-ADF3-4CD2-B6C5-EA7A40A38E54}" type="slidenum">
              <a:rPr lang="en-US"/>
              <a:pPr/>
              <a:t>51</a:t>
            </a:fld>
            <a:endParaRPr lang="en-US"/>
          </a:p>
        </p:txBody>
      </p:sp>
      <p:pic>
        <p:nvPicPr>
          <p:cNvPr id="173058" name="Picture 2" descr="mvc-006s"/>
          <p:cNvPicPr>
            <a:picLocks noChangeAspect="1" noChangeArrowheads="1"/>
          </p:cNvPicPr>
          <p:nvPr/>
        </p:nvPicPr>
        <p:blipFill>
          <a:blip r:embed="rId4" cstate="print"/>
          <a:srcRect/>
          <a:stretch>
            <a:fillRect/>
          </a:stretch>
        </p:blipFill>
        <p:spPr bwMode="auto">
          <a:xfrm>
            <a:off x="2457450" y="1143000"/>
            <a:ext cx="3829050" cy="510540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p>
            <a:r>
              <a:rPr lang="en-US"/>
              <a:t>Slide # </a:t>
            </a:r>
            <a:fld id="{E26C216C-9ADB-4E32-9E4F-45624505D3EE}" type="slidenum">
              <a:rPr lang="en-US"/>
              <a:pPr/>
              <a:t>52</a:t>
            </a:fld>
            <a:endParaRPr lang="en-US"/>
          </a:p>
        </p:txBody>
      </p:sp>
      <p:pic>
        <p:nvPicPr>
          <p:cNvPr id="174082" name="Picture 2" descr="mvc-007s"/>
          <p:cNvPicPr>
            <a:picLocks noChangeAspect="1" noChangeArrowheads="1"/>
          </p:cNvPicPr>
          <p:nvPr/>
        </p:nvPicPr>
        <p:blipFill>
          <a:blip r:embed="rId4" cstate="print"/>
          <a:srcRect/>
          <a:stretch>
            <a:fillRect/>
          </a:stretch>
        </p:blipFill>
        <p:spPr bwMode="auto">
          <a:xfrm>
            <a:off x="2514600" y="1219200"/>
            <a:ext cx="3714750" cy="49530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p>
            <a:r>
              <a:rPr lang="en-US"/>
              <a:t>Slide # </a:t>
            </a:r>
            <a:fld id="{0CDCB664-2F8D-433B-A003-751B5DB9FD8D}" type="slidenum">
              <a:rPr lang="en-US"/>
              <a:pPr/>
              <a:t>53</a:t>
            </a:fld>
            <a:endParaRPr lang="en-US"/>
          </a:p>
        </p:txBody>
      </p:sp>
      <p:pic>
        <p:nvPicPr>
          <p:cNvPr id="176130" name="Picture 2" descr="mvc-011s"/>
          <p:cNvPicPr>
            <a:picLocks noChangeAspect="1" noChangeArrowheads="1"/>
          </p:cNvPicPr>
          <p:nvPr/>
        </p:nvPicPr>
        <p:blipFill>
          <a:blip r:embed="rId4" cstate="print"/>
          <a:srcRect/>
          <a:stretch>
            <a:fillRect/>
          </a:stretch>
        </p:blipFill>
        <p:spPr bwMode="auto">
          <a:xfrm>
            <a:off x="2514600" y="1143000"/>
            <a:ext cx="3771900" cy="50292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p>
            <a:r>
              <a:rPr lang="en-US"/>
              <a:t>Slide # </a:t>
            </a:r>
            <a:fld id="{A4494F5B-93DA-46BA-8111-AA812EE1AB4D}" type="slidenum">
              <a:rPr lang="en-US"/>
              <a:pPr/>
              <a:t>54</a:t>
            </a:fld>
            <a:endParaRPr lang="en-US"/>
          </a:p>
        </p:txBody>
      </p:sp>
      <p:pic>
        <p:nvPicPr>
          <p:cNvPr id="177154" name="Picture 1026" descr="mvc-012s"/>
          <p:cNvPicPr>
            <a:picLocks noChangeAspect="1" noChangeArrowheads="1"/>
          </p:cNvPicPr>
          <p:nvPr/>
        </p:nvPicPr>
        <p:blipFill>
          <a:blip r:embed="rId4" cstate="print"/>
          <a:srcRect/>
          <a:stretch>
            <a:fillRect/>
          </a:stretch>
        </p:blipFill>
        <p:spPr bwMode="auto">
          <a:xfrm>
            <a:off x="2457450" y="1219200"/>
            <a:ext cx="3771900" cy="502920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p>
            <a:r>
              <a:rPr lang="en-US"/>
              <a:t>Slide # </a:t>
            </a:r>
            <a:fld id="{7A3EF899-BB87-405E-82B9-FC7F07DADF08}" type="slidenum">
              <a:rPr lang="en-US"/>
              <a:pPr/>
              <a:t>55</a:t>
            </a:fld>
            <a:endParaRPr lang="en-US"/>
          </a:p>
        </p:txBody>
      </p:sp>
      <p:pic>
        <p:nvPicPr>
          <p:cNvPr id="178178" name="Picture 2" descr="mvc-014s"/>
          <p:cNvPicPr>
            <a:picLocks noChangeAspect="1" noChangeArrowheads="1"/>
          </p:cNvPicPr>
          <p:nvPr/>
        </p:nvPicPr>
        <p:blipFill>
          <a:blip r:embed="rId4" cstate="print"/>
          <a:srcRect/>
          <a:stretch>
            <a:fillRect/>
          </a:stretch>
        </p:blipFill>
        <p:spPr bwMode="auto">
          <a:xfrm>
            <a:off x="2400300" y="1143000"/>
            <a:ext cx="3886200" cy="518160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p>
            <a:r>
              <a:rPr lang="en-US"/>
              <a:t>Slide # </a:t>
            </a:r>
            <a:fld id="{774A1337-9B2D-40E1-A00B-39143A8EC6B8}" type="slidenum">
              <a:rPr lang="en-US"/>
              <a:pPr/>
              <a:t>56</a:t>
            </a:fld>
            <a:endParaRPr lang="en-US"/>
          </a:p>
        </p:txBody>
      </p:sp>
      <p:pic>
        <p:nvPicPr>
          <p:cNvPr id="166914" name="Picture 2" descr="mvc-025s"/>
          <p:cNvPicPr>
            <a:picLocks noChangeAspect="1" noChangeArrowheads="1"/>
          </p:cNvPicPr>
          <p:nvPr/>
        </p:nvPicPr>
        <p:blipFill>
          <a:blip r:embed="rId4" cstate="print"/>
          <a:srcRect/>
          <a:stretch>
            <a:fillRect/>
          </a:stretch>
        </p:blipFill>
        <p:spPr bwMode="auto">
          <a:xfrm>
            <a:off x="2400300" y="1066800"/>
            <a:ext cx="3943350" cy="525780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p>
            <a:r>
              <a:rPr lang="en-US"/>
              <a:t>Slide # </a:t>
            </a:r>
            <a:fld id="{7DAEDA82-B6DD-4051-9311-264D1ECD607F}" type="slidenum">
              <a:rPr lang="en-US"/>
              <a:pPr/>
              <a:t>57</a:t>
            </a:fld>
            <a:endParaRPr lang="en-US"/>
          </a:p>
        </p:txBody>
      </p:sp>
      <p:pic>
        <p:nvPicPr>
          <p:cNvPr id="179202" name="Picture 2" descr="mvc-020s"/>
          <p:cNvPicPr>
            <a:picLocks noChangeAspect="1" noChangeArrowheads="1"/>
          </p:cNvPicPr>
          <p:nvPr/>
        </p:nvPicPr>
        <p:blipFill>
          <a:blip r:embed="rId4" cstate="print"/>
          <a:srcRect/>
          <a:stretch>
            <a:fillRect/>
          </a:stretch>
        </p:blipFill>
        <p:spPr bwMode="auto">
          <a:xfrm>
            <a:off x="2457450" y="1143000"/>
            <a:ext cx="3829050" cy="51054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p>
            <a:r>
              <a:rPr lang="en-US"/>
              <a:t>Slide # </a:t>
            </a:r>
            <a:fld id="{96C307FD-7F67-4AE1-8E3F-3FE804CB02B9}" type="slidenum">
              <a:rPr lang="en-US"/>
              <a:pPr/>
              <a:t>58</a:t>
            </a:fld>
            <a:endParaRPr lang="en-US"/>
          </a:p>
        </p:txBody>
      </p:sp>
      <p:pic>
        <p:nvPicPr>
          <p:cNvPr id="181250" name="Picture 2" descr="mvc-022s"/>
          <p:cNvPicPr>
            <a:picLocks noChangeAspect="1" noChangeArrowheads="1"/>
          </p:cNvPicPr>
          <p:nvPr/>
        </p:nvPicPr>
        <p:blipFill>
          <a:blip r:embed="rId4" cstate="print"/>
          <a:srcRect/>
          <a:stretch>
            <a:fillRect/>
          </a:stretch>
        </p:blipFill>
        <p:spPr bwMode="auto">
          <a:xfrm>
            <a:off x="2457450" y="1066800"/>
            <a:ext cx="3886200" cy="5181600"/>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p>
            <a:r>
              <a:rPr lang="en-US"/>
              <a:t>Slide # </a:t>
            </a:r>
            <a:fld id="{6EFB44D0-DACB-4536-9DB4-2AD9F3853F20}" type="slidenum">
              <a:rPr lang="en-US"/>
              <a:pPr/>
              <a:t>59</a:t>
            </a:fld>
            <a:endParaRPr lang="en-US"/>
          </a:p>
        </p:txBody>
      </p:sp>
      <p:pic>
        <p:nvPicPr>
          <p:cNvPr id="182276" name="Picture 4" descr="mvc-013s"/>
          <p:cNvPicPr>
            <a:picLocks noChangeAspect="1" noChangeArrowheads="1"/>
          </p:cNvPicPr>
          <p:nvPr/>
        </p:nvPicPr>
        <p:blipFill>
          <a:blip r:embed="rId4" cstate="print"/>
          <a:srcRect/>
          <a:stretch>
            <a:fillRect/>
          </a:stretch>
        </p:blipFill>
        <p:spPr bwMode="auto">
          <a:xfrm>
            <a:off x="2457450" y="1143000"/>
            <a:ext cx="3829050" cy="51054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Slide # </a:t>
            </a:r>
            <a:fld id="{717DAC1A-A82F-4EE0-BFE3-BD5FB0458BB7}" type="slidenum">
              <a:rPr lang="en-US"/>
              <a:pPr/>
              <a:t>6</a:t>
            </a:fld>
            <a:endParaRPr lang="en-US"/>
          </a:p>
        </p:txBody>
      </p:sp>
      <p:sp>
        <p:nvSpPr>
          <p:cNvPr id="40962" name="Rectangle 2"/>
          <p:cNvSpPr>
            <a:spLocks noGrp="1" noChangeArrowheads="1"/>
          </p:cNvSpPr>
          <p:nvPr>
            <p:ph type="title"/>
          </p:nvPr>
        </p:nvSpPr>
        <p:spPr>
          <a:xfrm>
            <a:off x="762000" y="838200"/>
            <a:ext cx="7772400" cy="838200"/>
          </a:xfrm>
        </p:spPr>
        <p:txBody>
          <a:bodyPr/>
          <a:lstStyle/>
          <a:p>
            <a:r>
              <a:rPr lang="en-US" dirty="0"/>
              <a:t>Evolutionary Theories</a:t>
            </a:r>
          </a:p>
        </p:txBody>
      </p:sp>
      <p:sp>
        <p:nvSpPr>
          <p:cNvPr id="40964" name="Rectangle 4"/>
          <p:cNvSpPr>
            <a:spLocks noGrp="1" noChangeArrowheads="1"/>
          </p:cNvSpPr>
          <p:nvPr>
            <p:ph type="body" sz="half" idx="2"/>
          </p:nvPr>
        </p:nvSpPr>
        <p:spPr>
          <a:xfrm>
            <a:off x="4649788" y="1981200"/>
            <a:ext cx="3808412" cy="4267200"/>
          </a:xfrm>
        </p:spPr>
        <p:txBody>
          <a:bodyPr/>
          <a:lstStyle/>
          <a:p>
            <a:r>
              <a:rPr lang="en-US" sz="2800" dirty="0">
                <a:solidFill>
                  <a:srgbClr val="FFFF00"/>
                </a:solidFill>
              </a:rPr>
              <a:t>Motivation is a product of evolution</a:t>
            </a:r>
          </a:p>
          <a:p>
            <a:r>
              <a:rPr lang="en-US" sz="2800" dirty="0">
                <a:solidFill>
                  <a:srgbClr val="FFFF00"/>
                </a:solidFill>
              </a:rPr>
              <a:t>Survey of 10,000 men and women in 33 countries on six continents</a:t>
            </a:r>
          </a:p>
          <a:p>
            <a:r>
              <a:rPr lang="en-US" sz="2800" dirty="0">
                <a:solidFill>
                  <a:srgbClr val="FFFF00"/>
                </a:solidFill>
              </a:rPr>
              <a:t>What males want</a:t>
            </a:r>
          </a:p>
          <a:p>
            <a:r>
              <a:rPr lang="en-US" sz="2800" dirty="0">
                <a:solidFill>
                  <a:srgbClr val="FFFF00"/>
                </a:solidFill>
              </a:rPr>
              <a:t>What females want</a:t>
            </a:r>
          </a:p>
        </p:txBody>
      </p:sp>
      <p:pic>
        <p:nvPicPr>
          <p:cNvPr id="40970" name="Picture 10" descr="C:\Documents and Settings\khogendorp\Local Settings\Temporary Internet Files\Content.IE5\S3YCQKZH\MC900245469[1].wmf"/>
          <p:cNvPicPr>
            <a:picLocks noGrp="1" noChangeAspect="1" noChangeArrowheads="1"/>
          </p:cNvPicPr>
          <p:nvPr>
            <p:ph type="clipArt" sz="half" idx="1"/>
          </p:nvPr>
        </p:nvPicPr>
        <p:blipFill>
          <a:blip r:embed="rId3" cstate="print"/>
          <a:srcRect/>
          <a:stretch>
            <a:fillRect/>
          </a:stretch>
        </p:blipFill>
        <p:spPr bwMode="auto">
          <a:xfrm>
            <a:off x="2590800" y="2438400"/>
            <a:ext cx="1981200" cy="1587769"/>
          </a:xfrm>
          <a:prstGeom prst="rect">
            <a:avLst/>
          </a:prstGeom>
          <a:noFill/>
        </p:spPr>
      </p:pic>
      <p:pic>
        <p:nvPicPr>
          <p:cNvPr id="40972" name="Picture 12" descr="C:\Documents and Settings\khogendorp\Local Settings\Temporary Internet Files\Content.IE5\PNP1ENRD\MP900443006[1].jpg"/>
          <p:cNvPicPr>
            <a:picLocks noChangeAspect="1" noChangeArrowheads="1"/>
          </p:cNvPicPr>
          <p:nvPr/>
        </p:nvPicPr>
        <p:blipFill>
          <a:blip r:embed="rId4" cstate="print"/>
          <a:srcRect/>
          <a:stretch>
            <a:fillRect/>
          </a:stretch>
        </p:blipFill>
        <p:spPr bwMode="auto">
          <a:xfrm>
            <a:off x="457200" y="1981200"/>
            <a:ext cx="2008517" cy="3009227"/>
          </a:xfrm>
          <a:prstGeom prst="rect">
            <a:avLst/>
          </a:prstGeom>
          <a:noFill/>
        </p:spPr>
      </p:pic>
      <p:pic>
        <p:nvPicPr>
          <p:cNvPr id="40973" name="Picture 13" descr="C:\Documents and Settings\khogendorp\Local Settings\Temporary Internet Files\Content.IE5\NH56BAAZ\MC900055670[1].wmf"/>
          <p:cNvPicPr>
            <a:picLocks noChangeAspect="1" noChangeArrowheads="1"/>
          </p:cNvPicPr>
          <p:nvPr/>
        </p:nvPicPr>
        <p:blipFill>
          <a:blip r:embed="rId5" cstate="print"/>
          <a:srcRect/>
          <a:stretch>
            <a:fillRect/>
          </a:stretch>
        </p:blipFill>
        <p:spPr bwMode="auto">
          <a:xfrm>
            <a:off x="304800" y="4343400"/>
            <a:ext cx="4038600" cy="209693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64">
                                            <p:txEl>
                                              <p:pRg st="0" end="0"/>
                                            </p:txEl>
                                          </p:spTgt>
                                        </p:tgtEl>
                                        <p:attrNameLst>
                                          <p:attrName>style.visibility</p:attrName>
                                        </p:attrNameLst>
                                      </p:cBhvr>
                                      <p:to>
                                        <p:strVal val="visible"/>
                                      </p:to>
                                    </p:set>
                                    <p:animEffect transition="in" filter="blinds(horizontal)">
                                      <p:cBhvr>
                                        <p:cTn id="7" dur="500"/>
                                        <p:tgtEl>
                                          <p:spTgt spid="409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964">
                                            <p:txEl>
                                              <p:pRg st="1" end="1"/>
                                            </p:txEl>
                                          </p:spTgt>
                                        </p:tgtEl>
                                        <p:attrNameLst>
                                          <p:attrName>style.visibility</p:attrName>
                                        </p:attrNameLst>
                                      </p:cBhvr>
                                      <p:to>
                                        <p:strVal val="visible"/>
                                      </p:to>
                                    </p:set>
                                    <p:animEffect transition="in" filter="blinds(horizontal)">
                                      <p:cBhvr>
                                        <p:cTn id="12" dur="500"/>
                                        <p:tgtEl>
                                          <p:spTgt spid="409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0964">
                                            <p:txEl>
                                              <p:pRg st="2" end="2"/>
                                            </p:txEl>
                                          </p:spTgt>
                                        </p:tgtEl>
                                        <p:attrNameLst>
                                          <p:attrName>style.visibility</p:attrName>
                                        </p:attrNameLst>
                                      </p:cBhvr>
                                      <p:to>
                                        <p:strVal val="visible"/>
                                      </p:to>
                                    </p:set>
                                    <p:animEffect transition="in" filter="blinds(horizontal)">
                                      <p:cBhvr>
                                        <p:cTn id="17" dur="500"/>
                                        <p:tgtEl>
                                          <p:spTgt spid="409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0964">
                                            <p:txEl>
                                              <p:pRg st="3" end="3"/>
                                            </p:txEl>
                                          </p:spTgt>
                                        </p:tgtEl>
                                        <p:attrNameLst>
                                          <p:attrName>style.visibility</p:attrName>
                                        </p:attrNameLst>
                                      </p:cBhvr>
                                      <p:to>
                                        <p:strVal val="visible"/>
                                      </p:to>
                                    </p:set>
                                    <p:animEffect transition="in" filter="blinds(horizontal)">
                                      <p:cBhvr>
                                        <p:cTn id="22" dur="500"/>
                                        <p:tgtEl>
                                          <p:spTgt spid="409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p>
            <a:r>
              <a:rPr lang="en-US"/>
              <a:t>Slide # </a:t>
            </a:r>
            <a:fld id="{AE7AAACE-1C2E-455A-8079-C117F3EBEE80}" type="slidenum">
              <a:rPr lang="en-US"/>
              <a:pPr/>
              <a:t>60</a:t>
            </a:fld>
            <a:endParaRPr lang="en-US"/>
          </a:p>
        </p:txBody>
      </p:sp>
      <p:pic>
        <p:nvPicPr>
          <p:cNvPr id="167938" name="Picture 2" descr="mvc-004s"/>
          <p:cNvPicPr>
            <a:picLocks noChangeAspect="1" noChangeArrowheads="1"/>
          </p:cNvPicPr>
          <p:nvPr/>
        </p:nvPicPr>
        <p:blipFill>
          <a:blip r:embed="rId4" cstate="print"/>
          <a:srcRect/>
          <a:stretch>
            <a:fillRect/>
          </a:stretch>
        </p:blipFill>
        <p:spPr bwMode="auto">
          <a:xfrm>
            <a:off x="2457450" y="1066800"/>
            <a:ext cx="3886200" cy="518160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r>
              <a:rPr lang="en-US"/>
              <a:t>Slide # </a:t>
            </a:r>
            <a:fld id="{B211C330-3B47-41BD-9F4A-DFE03B7CD04C}" type="slidenum">
              <a:rPr lang="en-US"/>
              <a:pPr/>
              <a:t>61</a:t>
            </a:fld>
            <a:endParaRPr lang="en-US"/>
          </a:p>
        </p:txBody>
      </p:sp>
      <p:grpSp>
        <p:nvGrpSpPr>
          <p:cNvPr id="205828" name="Group 4"/>
          <p:cNvGrpSpPr>
            <a:grpSpLocks/>
          </p:cNvGrpSpPr>
          <p:nvPr/>
        </p:nvGrpSpPr>
        <p:grpSpPr bwMode="auto">
          <a:xfrm>
            <a:off x="1219200" y="1371600"/>
            <a:ext cx="6972300" cy="4419600"/>
            <a:chOff x="768" y="864"/>
            <a:chExt cx="4392" cy="2784"/>
          </a:xfrm>
        </p:grpSpPr>
        <p:pic>
          <p:nvPicPr>
            <p:cNvPr id="205826" name="Picture 2" descr="mvc-018s"/>
            <p:cNvPicPr>
              <a:picLocks noChangeAspect="1" noChangeArrowheads="1"/>
            </p:cNvPicPr>
            <p:nvPr/>
          </p:nvPicPr>
          <p:blipFill>
            <a:blip r:embed="rId4" cstate="print"/>
            <a:srcRect/>
            <a:stretch>
              <a:fillRect/>
            </a:stretch>
          </p:blipFill>
          <p:spPr bwMode="auto">
            <a:xfrm>
              <a:off x="768" y="864"/>
              <a:ext cx="2088" cy="2784"/>
            </a:xfrm>
            <a:prstGeom prst="rect">
              <a:avLst/>
            </a:prstGeom>
            <a:noFill/>
          </p:spPr>
        </p:pic>
        <p:pic>
          <p:nvPicPr>
            <p:cNvPr id="205827" name="Picture 3" descr="mvc-017s"/>
            <p:cNvPicPr>
              <a:picLocks noChangeAspect="1" noChangeArrowheads="1"/>
            </p:cNvPicPr>
            <p:nvPr/>
          </p:nvPicPr>
          <p:blipFill>
            <a:blip r:embed="rId5" cstate="print"/>
            <a:srcRect/>
            <a:stretch>
              <a:fillRect/>
            </a:stretch>
          </p:blipFill>
          <p:spPr bwMode="auto">
            <a:xfrm>
              <a:off x="3072" y="864"/>
              <a:ext cx="2088" cy="2784"/>
            </a:xfrm>
            <a:prstGeom prst="rect">
              <a:avLst/>
            </a:prstGeom>
            <a:noFill/>
          </p:spPr>
        </p:pic>
      </p:gr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 </a:t>
            </a:r>
            <a:fld id="{3481C572-F1FF-4F25-90A7-708EFCA5FC49}" type="slidenum">
              <a:rPr lang="en-US"/>
              <a:pPr/>
              <a:t>62</a:t>
            </a:fld>
            <a:endParaRPr lang="en-US"/>
          </a:p>
        </p:txBody>
      </p:sp>
      <p:sp>
        <p:nvSpPr>
          <p:cNvPr id="207874" name="Rectangle 2"/>
          <p:cNvSpPr>
            <a:spLocks noGrp="1" noChangeArrowheads="1"/>
          </p:cNvSpPr>
          <p:nvPr>
            <p:ph type="title"/>
          </p:nvPr>
        </p:nvSpPr>
        <p:spPr>
          <a:xfrm>
            <a:off x="762000" y="762000"/>
            <a:ext cx="7772400" cy="1143000"/>
          </a:xfrm>
        </p:spPr>
        <p:txBody>
          <a:bodyPr/>
          <a:lstStyle/>
          <a:p>
            <a:r>
              <a:rPr lang="en-US"/>
              <a:t>Theories of Emotion</a:t>
            </a:r>
          </a:p>
        </p:txBody>
      </p:sp>
      <p:sp>
        <p:nvSpPr>
          <p:cNvPr id="207875" name="Rectangle 3"/>
          <p:cNvSpPr>
            <a:spLocks noGrp="1" noChangeArrowheads="1"/>
          </p:cNvSpPr>
          <p:nvPr>
            <p:ph type="body" idx="1"/>
          </p:nvPr>
        </p:nvSpPr>
        <p:spPr/>
        <p:txBody>
          <a:bodyPr/>
          <a:lstStyle/>
          <a:p>
            <a:r>
              <a:rPr lang="en-US" dirty="0">
                <a:solidFill>
                  <a:srgbClr val="FFFF00"/>
                </a:solidFill>
              </a:rPr>
              <a:t>James-Lange</a:t>
            </a:r>
          </a:p>
          <a:p>
            <a:r>
              <a:rPr lang="en-US" dirty="0">
                <a:solidFill>
                  <a:srgbClr val="FFFF00"/>
                </a:solidFill>
              </a:rPr>
              <a:t>Cannon-Bard</a:t>
            </a:r>
          </a:p>
          <a:p>
            <a:r>
              <a:rPr lang="en-US" dirty="0" err="1" smtClean="0">
                <a:solidFill>
                  <a:srgbClr val="FFFF00"/>
                </a:solidFill>
              </a:rPr>
              <a:t>Schachter</a:t>
            </a:r>
            <a:r>
              <a:rPr lang="en-US" dirty="0" smtClean="0">
                <a:solidFill>
                  <a:srgbClr val="FFFF00"/>
                </a:solidFill>
              </a:rPr>
              <a:t> (Cognitive)</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Slide # </a:t>
            </a:r>
            <a:fld id="{04399457-CB6D-4515-81E8-EF30630E42BD}" type="slidenum">
              <a:rPr lang="en-US"/>
              <a:pPr/>
              <a:t>63</a:t>
            </a:fld>
            <a:endParaRPr lang="en-US"/>
          </a:p>
        </p:txBody>
      </p:sp>
      <p:sp>
        <p:nvSpPr>
          <p:cNvPr id="210946" name="Rectangle 2"/>
          <p:cNvSpPr>
            <a:spLocks noGrp="1" noChangeArrowheads="1"/>
          </p:cNvSpPr>
          <p:nvPr>
            <p:ph type="title"/>
          </p:nvPr>
        </p:nvSpPr>
        <p:spPr>
          <a:xfrm>
            <a:off x="762000" y="762000"/>
            <a:ext cx="7772400" cy="1143000"/>
          </a:xfrm>
        </p:spPr>
        <p:txBody>
          <a:bodyPr/>
          <a:lstStyle/>
          <a:p>
            <a:r>
              <a:rPr lang="en-US"/>
              <a:t>James-Lange Theory</a:t>
            </a:r>
          </a:p>
        </p:txBody>
      </p:sp>
      <p:sp>
        <p:nvSpPr>
          <p:cNvPr id="210947" name="Rectangle 3"/>
          <p:cNvSpPr>
            <a:spLocks noGrp="1" noChangeArrowheads="1"/>
          </p:cNvSpPr>
          <p:nvPr>
            <p:ph type="body" sz="half" idx="1"/>
          </p:nvPr>
        </p:nvSpPr>
        <p:spPr>
          <a:xfrm>
            <a:off x="685800" y="1981200"/>
            <a:ext cx="3808413" cy="4267200"/>
          </a:xfrm>
        </p:spPr>
        <p:txBody>
          <a:bodyPr/>
          <a:lstStyle/>
          <a:p>
            <a:pPr>
              <a:lnSpc>
                <a:spcPct val="90000"/>
              </a:lnSpc>
            </a:pPr>
            <a:r>
              <a:rPr lang="en-US" sz="2400" dirty="0" smtClean="0">
                <a:solidFill>
                  <a:srgbClr val="FFFF00"/>
                </a:solidFill>
              </a:rPr>
              <a:t>Stresses </a:t>
            </a:r>
            <a:r>
              <a:rPr lang="en-US" sz="2400" dirty="0">
                <a:solidFill>
                  <a:srgbClr val="FFFF00"/>
                </a:solidFill>
              </a:rPr>
              <a:t>biological determinants of </a:t>
            </a:r>
            <a:r>
              <a:rPr lang="en-US" sz="2400" dirty="0" smtClean="0">
                <a:solidFill>
                  <a:srgbClr val="FFFF00"/>
                </a:solidFill>
              </a:rPr>
              <a:t>emotion</a:t>
            </a:r>
          </a:p>
          <a:p>
            <a:pPr marL="457200" indent="-457200">
              <a:lnSpc>
                <a:spcPct val="90000"/>
              </a:lnSpc>
              <a:buFont typeface="+mj-lt"/>
              <a:buAutoNum type="arabicPeriod"/>
            </a:pPr>
            <a:endParaRPr lang="en-US" sz="2400" dirty="0" smtClean="0">
              <a:solidFill>
                <a:srgbClr val="FFFF00"/>
              </a:solidFill>
            </a:endParaRPr>
          </a:p>
          <a:p>
            <a:pPr marL="457200" indent="-457200">
              <a:lnSpc>
                <a:spcPct val="90000"/>
              </a:lnSpc>
              <a:buFont typeface="+mj-lt"/>
              <a:buAutoNum type="arabicPeriod"/>
            </a:pPr>
            <a:r>
              <a:rPr lang="en-US" sz="2400" dirty="0" smtClean="0">
                <a:solidFill>
                  <a:srgbClr val="FFFF00"/>
                </a:solidFill>
              </a:rPr>
              <a:t>Stimulus happens</a:t>
            </a:r>
          </a:p>
          <a:p>
            <a:pPr marL="457200" indent="-457200">
              <a:lnSpc>
                <a:spcPct val="90000"/>
              </a:lnSpc>
              <a:buFont typeface="+mj-lt"/>
              <a:buAutoNum type="arabicPeriod"/>
            </a:pPr>
            <a:r>
              <a:rPr lang="en-US" sz="2400" dirty="0" smtClean="0">
                <a:solidFill>
                  <a:srgbClr val="FFFF00"/>
                </a:solidFill>
              </a:rPr>
              <a:t>Body reacts</a:t>
            </a:r>
          </a:p>
          <a:p>
            <a:pPr marL="457200" indent="-457200">
              <a:lnSpc>
                <a:spcPct val="90000"/>
              </a:lnSpc>
              <a:buFont typeface="+mj-lt"/>
              <a:buAutoNum type="arabicPeriod"/>
            </a:pPr>
            <a:r>
              <a:rPr lang="en-US" sz="2400" dirty="0" smtClean="0">
                <a:solidFill>
                  <a:srgbClr val="FFFF00"/>
                </a:solidFill>
              </a:rPr>
              <a:t>Person is aware something is wrong</a:t>
            </a:r>
            <a:endParaRPr lang="en-US" sz="2400" dirty="0">
              <a:solidFill>
                <a:srgbClr val="FFFF00"/>
              </a:solidFill>
            </a:endParaRPr>
          </a:p>
        </p:txBody>
      </p:sp>
      <p:pic>
        <p:nvPicPr>
          <p:cNvPr id="210950" name="Picture 6" descr="mvc-010s"/>
          <p:cNvPicPr>
            <a:picLocks noGrp="1" noChangeAspect="1" noChangeArrowheads="1"/>
          </p:cNvPicPr>
          <p:nvPr>
            <p:ph type="clipArt" sz="half" idx="2"/>
          </p:nvPr>
        </p:nvPicPr>
        <p:blipFill>
          <a:blip r:embed="rId3" cstate="print"/>
          <a:srcRect/>
          <a:stretch>
            <a:fillRect/>
          </a:stretch>
        </p:blipFill>
        <p:spPr>
          <a:xfrm>
            <a:off x="4979988" y="1981200"/>
            <a:ext cx="3148012" cy="42672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10947">
                                            <p:txEl>
                                              <p:pRg st="0" end="0"/>
                                            </p:txEl>
                                          </p:spTgt>
                                        </p:tgtEl>
                                        <p:attrNameLst>
                                          <p:attrName>style.visibility</p:attrName>
                                        </p:attrNameLst>
                                      </p:cBhvr>
                                      <p:to>
                                        <p:strVal val="visible"/>
                                      </p:to>
                                    </p:set>
                                    <p:anim calcmode="lin" valueType="num">
                                      <p:cBhvr>
                                        <p:cTn id="7" dur="500" fill="hold"/>
                                        <p:tgtEl>
                                          <p:spTgt spid="2109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1094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10947">
                                            <p:txEl>
                                              <p:pRg st="2" end="2"/>
                                            </p:txEl>
                                          </p:spTgt>
                                        </p:tgtEl>
                                        <p:attrNameLst>
                                          <p:attrName>style.visibility</p:attrName>
                                        </p:attrNameLst>
                                      </p:cBhvr>
                                      <p:to>
                                        <p:strVal val="visible"/>
                                      </p:to>
                                    </p:set>
                                    <p:anim calcmode="lin" valueType="num">
                                      <p:cBhvr>
                                        <p:cTn id="13" dur="500" fill="hold"/>
                                        <p:tgtEl>
                                          <p:spTgt spid="210947">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1094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10947">
                                            <p:txEl>
                                              <p:pRg st="3" end="3"/>
                                            </p:txEl>
                                          </p:spTgt>
                                        </p:tgtEl>
                                        <p:attrNameLst>
                                          <p:attrName>style.visibility</p:attrName>
                                        </p:attrNameLst>
                                      </p:cBhvr>
                                      <p:to>
                                        <p:strVal val="visible"/>
                                      </p:to>
                                    </p:set>
                                    <p:anim calcmode="lin" valueType="num">
                                      <p:cBhvr>
                                        <p:cTn id="19" dur="500" fill="hold"/>
                                        <p:tgtEl>
                                          <p:spTgt spid="210947">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21094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210947">
                                            <p:txEl>
                                              <p:pRg st="4" end="4"/>
                                            </p:txEl>
                                          </p:spTgt>
                                        </p:tgtEl>
                                        <p:attrNameLst>
                                          <p:attrName>style.visibility</p:attrName>
                                        </p:attrNameLst>
                                      </p:cBhvr>
                                      <p:to>
                                        <p:strVal val="visible"/>
                                      </p:to>
                                    </p:set>
                                    <p:anim calcmode="lin" valueType="num">
                                      <p:cBhvr>
                                        <p:cTn id="25" dur="500" fill="hold"/>
                                        <p:tgtEl>
                                          <p:spTgt spid="210947">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21094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 </a:t>
            </a:r>
            <a:fld id="{608D42B1-A002-48C0-BADA-D627D57D3381}" type="slidenum">
              <a:rPr lang="en-US"/>
              <a:pPr/>
              <a:t>64</a:t>
            </a:fld>
            <a:endParaRPr lang="en-US"/>
          </a:p>
        </p:txBody>
      </p:sp>
      <p:sp>
        <p:nvSpPr>
          <p:cNvPr id="214018" name="Rectangle 2"/>
          <p:cNvSpPr>
            <a:spLocks noGrp="1" noChangeArrowheads="1"/>
          </p:cNvSpPr>
          <p:nvPr>
            <p:ph type="title"/>
          </p:nvPr>
        </p:nvSpPr>
        <p:spPr/>
        <p:txBody>
          <a:bodyPr/>
          <a:lstStyle/>
          <a:p>
            <a:r>
              <a:rPr lang="en-US"/>
              <a:t>Cannon-Bard Theory</a:t>
            </a:r>
          </a:p>
        </p:txBody>
      </p:sp>
      <p:sp>
        <p:nvSpPr>
          <p:cNvPr id="214019" name="Rectangle 3"/>
          <p:cNvSpPr>
            <a:spLocks noGrp="1" noChangeArrowheads="1"/>
          </p:cNvSpPr>
          <p:nvPr>
            <p:ph type="body" idx="1"/>
          </p:nvPr>
        </p:nvSpPr>
        <p:spPr/>
        <p:txBody>
          <a:bodyPr/>
          <a:lstStyle/>
          <a:p>
            <a:pPr>
              <a:lnSpc>
                <a:spcPct val="90000"/>
              </a:lnSpc>
            </a:pPr>
            <a:r>
              <a:rPr lang="en-US" dirty="0"/>
              <a:t>“</a:t>
            </a:r>
            <a:r>
              <a:rPr lang="en-US" dirty="0">
                <a:solidFill>
                  <a:srgbClr val="FFFF00"/>
                </a:solidFill>
              </a:rPr>
              <a:t>Fight or flight” response</a:t>
            </a:r>
          </a:p>
          <a:p>
            <a:pPr>
              <a:lnSpc>
                <a:spcPct val="90000"/>
              </a:lnSpc>
            </a:pPr>
            <a:r>
              <a:rPr lang="en-US" dirty="0">
                <a:solidFill>
                  <a:srgbClr val="FFFF00"/>
                </a:solidFill>
              </a:rPr>
              <a:t>People who experience very different emotions (such as fear, anger, and joy) exhibit almost the same patterns of autonomic arousal</a:t>
            </a:r>
          </a:p>
          <a:p>
            <a:pPr>
              <a:lnSpc>
                <a:spcPct val="90000"/>
              </a:lnSpc>
            </a:pPr>
            <a:r>
              <a:rPr lang="en-US" dirty="0" smtClean="0">
                <a:solidFill>
                  <a:srgbClr val="FFFF00"/>
                </a:solidFill>
              </a:rPr>
              <a:t>Something happens</a:t>
            </a:r>
          </a:p>
          <a:p>
            <a:pPr>
              <a:lnSpc>
                <a:spcPct val="90000"/>
              </a:lnSpc>
            </a:pPr>
            <a:r>
              <a:rPr lang="en-US" dirty="0" smtClean="0">
                <a:solidFill>
                  <a:srgbClr val="FFFF00"/>
                </a:solidFill>
              </a:rPr>
              <a:t>Body &amp; mind react at the same time</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40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40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40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40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Slide # </a:t>
            </a:r>
            <a:fld id="{5FDE2F35-515B-41DE-A04D-69B5BDD2477D}" type="slidenum">
              <a:rPr lang="en-US"/>
              <a:pPr/>
              <a:t>65</a:t>
            </a:fld>
            <a:endParaRPr lang="en-US"/>
          </a:p>
        </p:txBody>
      </p:sp>
      <p:sp>
        <p:nvSpPr>
          <p:cNvPr id="217090" name="Rectangle 2"/>
          <p:cNvSpPr>
            <a:spLocks noGrp="1" noChangeArrowheads="1"/>
          </p:cNvSpPr>
          <p:nvPr>
            <p:ph type="title"/>
          </p:nvPr>
        </p:nvSpPr>
        <p:spPr/>
        <p:txBody>
          <a:bodyPr/>
          <a:lstStyle/>
          <a:p>
            <a:r>
              <a:rPr lang="en-US" dirty="0" err="1" smtClean="0"/>
              <a:t>Schachter</a:t>
            </a:r>
            <a:r>
              <a:rPr lang="en-US" dirty="0" smtClean="0"/>
              <a:t> </a:t>
            </a:r>
            <a:r>
              <a:rPr lang="en-US" dirty="0" smtClean="0"/>
              <a:t>(Cognitive) Theory</a:t>
            </a:r>
            <a:endParaRPr lang="en-US" dirty="0"/>
          </a:p>
        </p:txBody>
      </p:sp>
      <p:sp>
        <p:nvSpPr>
          <p:cNvPr id="217091" name="Rectangle 3"/>
          <p:cNvSpPr>
            <a:spLocks noGrp="1" noChangeArrowheads="1"/>
          </p:cNvSpPr>
          <p:nvPr>
            <p:ph type="body" sz="half" idx="1"/>
          </p:nvPr>
        </p:nvSpPr>
        <p:spPr>
          <a:xfrm>
            <a:off x="685800" y="1981200"/>
            <a:ext cx="3808413" cy="4267200"/>
          </a:xfrm>
        </p:spPr>
        <p:txBody>
          <a:bodyPr/>
          <a:lstStyle/>
          <a:p>
            <a:pPr>
              <a:buFont typeface="Wingdings" pitchFamily="2" charset="2"/>
              <a:buNone/>
            </a:pPr>
            <a:r>
              <a:rPr lang="en-US" sz="2800" dirty="0" smtClean="0">
                <a:solidFill>
                  <a:srgbClr val="FFFF00"/>
                </a:solidFill>
              </a:rPr>
              <a:t>1. Something happens</a:t>
            </a:r>
          </a:p>
          <a:p>
            <a:pPr>
              <a:buFont typeface="Wingdings" pitchFamily="2" charset="2"/>
              <a:buNone/>
            </a:pPr>
            <a:endParaRPr lang="en-US" sz="2800" dirty="0" smtClean="0">
              <a:solidFill>
                <a:srgbClr val="FFFF00"/>
              </a:solidFill>
            </a:endParaRPr>
          </a:p>
          <a:p>
            <a:pPr>
              <a:buFont typeface="Wingdings" pitchFamily="2" charset="2"/>
              <a:buNone/>
            </a:pPr>
            <a:r>
              <a:rPr lang="en-US" sz="2800" dirty="0" smtClean="0">
                <a:solidFill>
                  <a:srgbClr val="FFFF00"/>
                </a:solidFill>
              </a:rPr>
              <a:t>2. Autonomic </a:t>
            </a:r>
            <a:r>
              <a:rPr lang="en-US" sz="2800" dirty="0">
                <a:solidFill>
                  <a:srgbClr val="FFFF00"/>
                </a:solidFill>
              </a:rPr>
              <a:t>arousal</a:t>
            </a:r>
          </a:p>
          <a:p>
            <a:pPr>
              <a:buFont typeface="Wingdings" pitchFamily="2" charset="2"/>
              <a:buNone/>
            </a:pPr>
            <a:endParaRPr lang="en-US" sz="2800" dirty="0" smtClean="0">
              <a:solidFill>
                <a:srgbClr val="FFFF00"/>
              </a:solidFill>
            </a:endParaRPr>
          </a:p>
          <a:p>
            <a:pPr>
              <a:buFont typeface="Wingdings" pitchFamily="2" charset="2"/>
              <a:buNone/>
            </a:pPr>
            <a:r>
              <a:rPr lang="en-US" sz="2800" dirty="0" smtClean="0">
                <a:solidFill>
                  <a:srgbClr val="FFFF00"/>
                </a:solidFill>
              </a:rPr>
              <a:t>3. Cognitive interpretation</a:t>
            </a:r>
            <a:endParaRPr lang="en-US" sz="2800" dirty="0">
              <a:solidFill>
                <a:srgbClr val="FFFF00"/>
              </a:solidFill>
            </a:endParaRPr>
          </a:p>
        </p:txBody>
      </p:sp>
      <p:pic>
        <p:nvPicPr>
          <p:cNvPr id="217094" name="Picture 6" descr="mvc-001s"/>
          <p:cNvPicPr>
            <a:picLocks noGrp="1" noChangeAspect="1" noChangeArrowheads="1"/>
          </p:cNvPicPr>
          <p:nvPr>
            <p:ph type="clipArt" sz="half" idx="2"/>
          </p:nvPr>
        </p:nvPicPr>
        <p:blipFill>
          <a:blip r:embed="rId3" cstate="print"/>
          <a:srcRect/>
          <a:stretch>
            <a:fillRect/>
          </a:stretch>
        </p:blipFill>
        <p:spPr>
          <a:xfrm>
            <a:off x="4979988" y="1981200"/>
            <a:ext cx="3148012" cy="42672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7091">
                                            <p:txEl>
                                              <p:pRg st="0" end="0"/>
                                            </p:txEl>
                                          </p:spTgt>
                                        </p:tgtEl>
                                        <p:attrNameLst>
                                          <p:attrName>style.visibility</p:attrName>
                                        </p:attrNameLst>
                                      </p:cBhvr>
                                      <p:to>
                                        <p:strVal val="visible"/>
                                      </p:to>
                                    </p:set>
                                    <p:animEffect transition="in" filter="randombar(horizontal)">
                                      <p:cBhvr>
                                        <p:cTn id="7" dur="500"/>
                                        <p:tgtEl>
                                          <p:spTgt spid="2170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7091">
                                            <p:txEl>
                                              <p:pRg st="2" end="2"/>
                                            </p:txEl>
                                          </p:spTgt>
                                        </p:tgtEl>
                                        <p:attrNameLst>
                                          <p:attrName>style.visibility</p:attrName>
                                        </p:attrNameLst>
                                      </p:cBhvr>
                                      <p:to>
                                        <p:strVal val="visible"/>
                                      </p:to>
                                    </p:set>
                                    <p:animEffect transition="in" filter="randombar(horizontal)">
                                      <p:cBhvr>
                                        <p:cTn id="12" dur="500"/>
                                        <p:tgtEl>
                                          <p:spTgt spid="2170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17091">
                                            <p:txEl>
                                              <p:pRg st="4" end="4"/>
                                            </p:txEl>
                                          </p:spTgt>
                                        </p:tgtEl>
                                        <p:attrNameLst>
                                          <p:attrName>style.visibility</p:attrName>
                                        </p:attrNameLst>
                                      </p:cBhvr>
                                      <p:to>
                                        <p:strVal val="visible"/>
                                      </p:to>
                                    </p:set>
                                    <p:animEffect transition="in" filter="randombar(horizontal)">
                                      <p:cBhvr>
                                        <p:cTn id="17" dur="500"/>
                                        <p:tgtEl>
                                          <p:spTgt spid="2170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5" name="Slide Number Placeholder 4"/>
          <p:cNvSpPr>
            <a:spLocks noGrp="1"/>
          </p:cNvSpPr>
          <p:nvPr>
            <p:ph type="sldNum" sz="quarter" idx="10"/>
          </p:nvPr>
        </p:nvSpPr>
        <p:spPr/>
        <p:txBody>
          <a:bodyPr/>
          <a:lstStyle/>
          <a:p>
            <a:r>
              <a:rPr lang="en-US" smtClean="0"/>
              <a:t>Slide # </a:t>
            </a:r>
            <a:fld id="{77EA64DD-F42C-4615-B6EF-DE9B385D7843}" type="slidenum">
              <a:rPr lang="en-US" smtClean="0"/>
              <a:pPr/>
              <a:t>66</a:t>
            </a:fld>
            <a:endParaRPr lang="en-US"/>
          </a:p>
        </p:txBody>
      </p:sp>
      <p:graphicFrame>
        <p:nvGraphicFramePr>
          <p:cNvPr id="6" name="ClipArt Placeholder 5"/>
          <p:cNvGraphicFramePr>
            <a:graphicFrameLocks noGrp="1"/>
          </p:cNvGraphicFramePr>
          <p:nvPr>
            <p:ph type="clipArt" sz="half" idx="4294967295"/>
          </p:nvPr>
        </p:nvGraphicFramePr>
        <p:xfrm>
          <a:off x="304800" y="381000"/>
          <a:ext cx="8839200" cy="6172201"/>
        </p:xfrm>
        <a:graphic>
          <a:graphicData uri="http://schemas.openxmlformats.org/drawingml/2006/table">
            <a:tbl>
              <a:tblPr firstRow="1" bandRow="1">
                <a:tableStyleId>{5C22544A-7EE6-4342-B048-85BDC9FD1C3A}</a:tableStyleId>
              </a:tblPr>
              <a:tblGrid>
                <a:gridCol w="2946400"/>
                <a:gridCol w="2946400"/>
                <a:gridCol w="2946400"/>
              </a:tblGrid>
              <a:tr h="1364752">
                <a:tc>
                  <a:txBody>
                    <a:bodyPr/>
                    <a:lstStyle/>
                    <a:p>
                      <a:r>
                        <a:rPr lang="en-US" sz="2800" dirty="0" smtClean="0">
                          <a:solidFill>
                            <a:schemeClr val="accent2">
                              <a:lumMod val="50000"/>
                            </a:schemeClr>
                          </a:solidFill>
                        </a:rPr>
                        <a:t>James-Lange Theory</a:t>
                      </a:r>
                      <a:endParaRPr lang="en-US" sz="2800" dirty="0">
                        <a:solidFill>
                          <a:schemeClr val="accent2">
                            <a:lumMod val="50000"/>
                          </a:schemeClr>
                        </a:solidFill>
                      </a:endParaRPr>
                    </a:p>
                  </a:txBody>
                  <a:tcPr/>
                </a:tc>
                <a:tc>
                  <a:txBody>
                    <a:bodyPr/>
                    <a:lstStyle/>
                    <a:p>
                      <a:r>
                        <a:rPr lang="en-US" sz="2800" dirty="0" smtClean="0">
                          <a:solidFill>
                            <a:schemeClr val="accent2">
                              <a:lumMod val="50000"/>
                            </a:schemeClr>
                          </a:solidFill>
                        </a:rPr>
                        <a:t>Cannon-Bard Theory</a:t>
                      </a:r>
                      <a:endParaRPr lang="en-US" sz="2800" dirty="0">
                        <a:solidFill>
                          <a:schemeClr val="accent2">
                            <a:lumMod val="50000"/>
                          </a:schemeClr>
                        </a:solidFill>
                      </a:endParaRPr>
                    </a:p>
                  </a:txBody>
                  <a:tcPr/>
                </a:tc>
                <a:tc>
                  <a:txBody>
                    <a:bodyPr/>
                    <a:lstStyle/>
                    <a:p>
                      <a:r>
                        <a:rPr lang="en-US" sz="2800" dirty="0" smtClean="0">
                          <a:solidFill>
                            <a:schemeClr val="accent2">
                              <a:lumMod val="50000"/>
                            </a:schemeClr>
                          </a:solidFill>
                        </a:rPr>
                        <a:t>Cognitive</a:t>
                      </a:r>
                      <a:r>
                        <a:rPr lang="en-US" sz="2800" baseline="0" dirty="0" smtClean="0">
                          <a:solidFill>
                            <a:schemeClr val="accent2">
                              <a:lumMod val="50000"/>
                            </a:schemeClr>
                          </a:solidFill>
                        </a:rPr>
                        <a:t> Theory</a:t>
                      </a:r>
                      <a:endParaRPr lang="en-US" sz="2800" dirty="0">
                        <a:solidFill>
                          <a:schemeClr val="accent2">
                            <a:lumMod val="50000"/>
                          </a:schemeClr>
                        </a:solidFill>
                      </a:endParaRPr>
                    </a:p>
                  </a:txBody>
                  <a:tcPr/>
                </a:tc>
              </a:tr>
              <a:tr h="1364752">
                <a:tc>
                  <a:txBody>
                    <a:bodyPr/>
                    <a:lstStyle/>
                    <a:p>
                      <a:r>
                        <a:rPr lang="en-US" sz="2800" dirty="0" smtClean="0"/>
                        <a:t>Something happens</a:t>
                      </a:r>
                      <a:endParaRPr lang="en-US" sz="2800" dirty="0"/>
                    </a:p>
                  </a:txBody>
                  <a:tcPr/>
                </a:tc>
                <a:tc>
                  <a:txBody>
                    <a:bodyPr/>
                    <a:lstStyle/>
                    <a:p>
                      <a:r>
                        <a:rPr lang="en-US" sz="2800" dirty="0" smtClean="0"/>
                        <a:t>Something</a:t>
                      </a:r>
                      <a:r>
                        <a:rPr lang="en-US" sz="2800" baseline="0" dirty="0" smtClean="0"/>
                        <a:t> happens</a:t>
                      </a:r>
                      <a:endParaRPr lang="en-US" sz="2800" dirty="0"/>
                    </a:p>
                  </a:txBody>
                  <a:tcPr/>
                </a:tc>
                <a:tc>
                  <a:txBody>
                    <a:bodyPr/>
                    <a:lstStyle/>
                    <a:p>
                      <a:r>
                        <a:rPr lang="en-US" sz="2800" dirty="0" smtClean="0"/>
                        <a:t>Something happens</a:t>
                      </a:r>
                      <a:endParaRPr lang="en-US" sz="2800" dirty="0"/>
                    </a:p>
                  </a:txBody>
                  <a:tcPr/>
                </a:tc>
              </a:tr>
              <a:tr h="2077945">
                <a:tc>
                  <a:txBody>
                    <a:bodyPr/>
                    <a:lstStyle/>
                    <a:p>
                      <a:r>
                        <a:rPr lang="en-US" sz="2800" dirty="0" smtClean="0"/>
                        <a:t>Body reacts</a:t>
                      </a:r>
                      <a:endParaRPr lang="en-US" sz="2800" dirty="0"/>
                    </a:p>
                  </a:txBody>
                  <a:tcPr/>
                </a:tc>
                <a:tc>
                  <a:txBody>
                    <a:bodyPr/>
                    <a:lstStyle/>
                    <a:p>
                      <a:r>
                        <a:rPr lang="en-US" sz="2800" dirty="0" smtClean="0"/>
                        <a:t>Body reacts AND emotion produced at same time</a:t>
                      </a:r>
                      <a:endParaRPr lang="en-US" sz="2800" dirty="0"/>
                    </a:p>
                  </a:txBody>
                  <a:tcPr/>
                </a:tc>
                <a:tc>
                  <a:txBody>
                    <a:bodyPr/>
                    <a:lstStyle/>
                    <a:p>
                      <a:r>
                        <a:rPr lang="en-US" sz="2800" dirty="0" smtClean="0"/>
                        <a:t>We THINK about what happens</a:t>
                      </a:r>
                      <a:r>
                        <a:rPr lang="en-US" sz="2800" baseline="0" dirty="0" smtClean="0"/>
                        <a:t> – then LABEL it</a:t>
                      </a:r>
                      <a:endParaRPr lang="en-US" sz="2800" dirty="0"/>
                    </a:p>
                  </a:txBody>
                  <a:tcPr/>
                </a:tc>
              </a:tr>
              <a:tr h="1364752">
                <a:tc>
                  <a:txBody>
                    <a:bodyPr/>
                    <a:lstStyle/>
                    <a:p>
                      <a:r>
                        <a:rPr lang="en-US" sz="2800" dirty="0" smtClean="0"/>
                        <a:t>Emotion</a:t>
                      </a:r>
                      <a:r>
                        <a:rPr lang="en-US" sz="2800" baseline="0" dirty="0" smtClean="0"/>
                        <a:t> produced</a:t>
                      </a:r>
                      <a:endParaRPr lang="en-US" sz="2800" dirty="0"/>
                    </a:p>
                  </a:txBody>
                  <a:tcPr/>
                </a:tc>
                <a:tc>
                  <a:txBody>
                    <a:bodyPr/>
                    <a:lstStyle/>
                    <a:p>
                      <a:endParaRPr lang="en-US" sz="2800" dirty="0"/>
                    </a:p>
                  </a:txBody>
                  <a:tcPr/>
                </a:tc>
                <a:tc>
                  <a:txBody>
                    <a:bodyPr/>
                    <a:lstStyle/>
                    <a:p>
                      <a:r>
                        <a:rPr lang="en-US" sz="2800" dirty="0" smtClean="0"/>
                        <a:t>Emotion produced</a:t>
                      </a:r>
                      <a:endParaRPr lang="en-US" sz="2800" dirty="0"/>
                    </a:p>
                  </a:txBody>
                  <a:tcP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 </a:t>
            </a:r>
            <a:fld id="{AB3E16B9-3719-4168-8D4B-519ABB3404A7}" type="slidenum">
              <a:rPr lang="en-US"/>
              <a:pPr/>
              <a:t>67</a:t>
            </a:fld>
            <a:endParaRPr lang="en-US"/>
          </a:p>
        </p:txBody>
      </p:sp>
      <p:sp>
        <p:nvSpPr>
          <p:cNvPr id="220162" name="Rectangle 2"/>
          <p:cNvSpPr>
            <a:spLocks noGrp="1" noChangeArrowheads="1"/>
          </p:cNvSpPr>
          <p:nvPr>
            <p:ph type="title"/>
          </p:nvPr>
        </p:nvSpPr>
        <p:spPr>
          <a:xfrm>
            <a:off x="990600" y="990600"/>
            <a:ext cx="7620000" cy="914400"/>
          </a:xfrm>
        </p:spPr>
        <p:txBody>
          <a:bodyPr/>
          <a:lstStyle/>
          <a:p>
            <a:r>
              <a:rPr lang="en-US"/>
              <a:t>Evolutionary </a:t>
            </a:r>
            <a:br>
              <a:rPr lang="en-US"/>
            </a:br>
            <a:r>
              <a:rPr lang="en-US"/>
              <a:t>Theories of Emotion</a:t>
            </a:r>
          </a:p>
        </p:txBody>
      </p:sp>
      <p:sp>
        <p:nvSpPr>
          <p:cNvPr id="220163" name="Rectangle 3"/>
          <p:cNvSpPr>
            <a:spLocks noGrp="1" noChangeArrowheads="1"/>
          </p:cNvSpPr>
          <p:nvPr>
            <p:ph type="body" idx="1"/>
          </p:nvPr>
        </p:nvSpPr>
        <p:spPr/>
        <p:txBody>
          <a:bodyPr/>
          <a:lstStyle/>
          <a:p>
            <a:r>
              <a:rPr lang="en-US" dirty="0">
                <a:solidFill>
                  <a:srgbClr val="FFFF00"/>
                </a:solidFill>
              </a:rPr>
              <a:t>Predicated on the work of Charles Darwin</a:t>
            </a:r>
          </a:p>
          <a:p>
            <a:r>
              <a:rPr lang="en-US" dirty="0">
                <a:solidFill>
                  <a:srgbClr val="FFFF00"/>
                </a:solidFill>
              </a:rPr>
              <a:t>Emotions evolved before higher-order thinking</a:t>
            </a:r>
          </a:p>
          <a:p>
            <a:r>
              <a:rPr lang="en-US" dirty="0">
                <a:solidFill>
                  <a:srgbClr val="FFFF00"/>
                </a:solidFill>
              </a:rPr>
              <a:t>We have fundamental emotions: fear, anger, joy, disgust, surprise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0163">
                                            <p:txEl>
                                              <p:pRg st="0" end="0"/>
                                            </p:txEl>
                                          </p:spTgt>
                                        </p:tgtEl>
                                        <p:attrNameLst>
                                          <p:attrName>style.visibility</p:attrName>
                                        </p:attrNameLst>
                                      </p:cBhvr>
                                      <p:to>
                                        <p:strVal val="visible"/>
                                      </p:to>
                                    </p:set>
                                    <p:animEffect transition="in" filter="checkerboard(across)">
                                      <p:cBhvr>
                                        <p:cTn id="7" dur="500"/>
                                        <p:tgtEl>
                                          <p:spTgt spid="220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20163">
                                            <p:txEl>
                                              <p:pRg st="1" end="1"/>
                                            </p:txEl>
                                          </p:spTgt>
                                        </p:tgtEl>
                                        <p:attrNameLst>
                                          <p:attrName>style.visibility</p:attrName>
                                        </p:attrNameLst>
                                      </p:cBhvr>
                                      <p:to>
                                        <p:strVal val="visible"/>
                                      </p:to>
                                    </p:set>
                                    <p:animEffect transition="in" filter="checkerboard(across)">
                                      <p:cBhvr>
                                        <p:cTn id="12" dur="500"/>
                                        <p:tgtEl>
                                          <p:spTgt spid="2201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20163">
                                            <p:txEl>
                                              <p:pRg st="2" end="2"/>
                                            </p:txEl>
                                          </p:spTgt>
                                        </p:tgtEl>
                                        <p:attrNameLst>
                                          <p:attrName>style.visibility</p:attrName>
                                        </p:attrNameLst>
                                      </p:cBhvr>
                                      <p:to>
                                        <p:strVal val="visible"/>
                                      </p:to>
                                    </p:set>
                                    <p:animEffect transition="in" filter="checkerboard(across)">
                                      <p:cBhvr>
                                        <p:cTn id="17" dur="500"/>
                                        <p:tgtEl>
                                          <p:spTgt spid="2201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 name="Rectangle 2054"/>
          <p:cNvSpPr>
            <a:spLocks noGrp="1" noChangeArrowheads="1"/>
          </p:cNvSpPr>
          <p:nvPr>
            <p:ph type="sldNum" sz="quarter" idx="4"/>
          </p:nvPr>
        </p:nvSpPr>
        <p:spPr/>
        <p:txBody>
          <a:bodyPr/>
          <a:lstStyle/>
          <a:p>
            <a:r>
              <a:rPr lang="en-US"/>
              <a:t>Slide # </a:t>
            </a:r>
            <a:fld id="{4B5AD062-E893-401C-AE74-A9ADE8500E72}" type="slidenum">
              <a:rPr lang="en-US"/>
              <a:pPr/>
              <a:t>68</a:t>
            </a:fld>
            <a:endParaRPr lang="en-US"/>
          </a:p>
        </p:txBody>
      </p:sp>
      <p:sp>
        <p:nvSpPr>
          <p:cNvPr id="223234" name="Rectangle 2"/>
          <p:cNvSpPr>
            <a:spLocks noGrp="1" noChangeArrowheads="1"/>
          </p:cNvSpPr>
          <p:nvPr>
            <p:ph type="ctrTitle"/>
          </p:nvPr>
        </p:nvSpPr>
        <p:spPr>
          <a:noFill/>
          <a:ln/>
        </p:spPr>
        <p:txBody>
          <a:bodyPr lIns="90488" tIns="44450" rIns="90488" bIns="44450" anchor="ctr"/>
          <a:lstStyle/>
          <a:p>
            <a:r>
              <a:rPr lang="en-US"/>
              <a:t>  </a:t>
            </a:r>
          </a:p>
        </p:txBody>
      </p:sp>
      <p:pic>
        <p:nvPicPr>
          <p:cNvPr id="223237" name="Picture 5" descr="S:\Publishing\powerpoint\What Is Psychology\Motivation and Emotion\stress.jpg"/>
          <p:cNvPicPr>
            <a:picLocks noChangeAspect="1" noChangeArrowheads="1"/>
          </p:cNvPicPr>
          <p:nvPr/>
        </p:nvPicPr>
        <p:blipFill>
          <a:blip r:embed="rId4" cstate="print"/>
          <a:srcRect/>
          <a:stretch>
            <a:fillRect/>
          </a:stretch>
        </p:blipFill>
        <p:spPr bwMode="auto">
          <a:xfrm>
            <a:off x="609600" y="990600"/>
            <a:ext cx="3657600" cy="5486400"/>
          </a:xfrm>
          <a:prstGeom prst="rect">
            <a:avLst/>
          </a:prstGeom>
          <a:noFill/>
        </p:spPr>
      </p:pic>
      <p:sp>
        <p:nvSpPr>
          <p:cNvPr id="223238" name="Text Box 6"/>
          <p:cNvSpPr txBox="1">
            <a:spLocks noChangeArrowheads="1"/>
          </p:cNvSpPr>
          <p:nvPr/>
        </p:nvSpPr>
        <p:spPr bwMode="auto">
          <a:xfrm>
            <a:off x="5181600" y="1752600"/>
            <a:ext cx="3124200" cy="1098550"/>
          </a:xfrm>
          <a:prstGeom prst="rect">
            <a:avLst/>
          </a:prstGeom>
          <a:noFill/>
          <a:ln w="9525">
            <a:noFill/>
            <a:miter lim="800000"/>
            <a:headEnd/>
            <a:tailEnd/>
          </a:ln>
          <a:effectLst/>
        </p:spPr>
        <p:txBody>
          <a:bodyPr>
            <a:spAutoFit/>
          </a:bodyPr>
          <a:lstStyle/>
          <a:p>
            <a:pPr algn="ctr"/>
            <a:r>
              <a:rPr lang="en-US" sz="6600" i="1">
                <a:solidFill>
                  <a:schemeClr val="hlink"/>
                </a:solidFill>
                <a:effectLst>
                  <a:outerShdw blurRad="38100" dist="38100" dir="2700000" algn="tl">
                    <a:srgbClr val="000000"/>
                  </a:outerShdw>
                </a:effectLst>
                <a:latin typeface="Sylfaen" pitchFamily="18" charset="0"/>
              </a:rPr>
              <a:t>STRESS</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Slide # </a:t>
            </a:r>
            <a:fld id="{1423FA9A-E48F-49B7-807B-86394FE9A58C}" type="slidenum">
              <a:rPr lang="en-US"/>
              <a:pPr/>
              <a:t>69</a:t>
            </a:fld>
            <a:endParaRPr lang="en-US"/>
          </a:p>
        </p:txBody>
      </p:sp>
      <p:sp>
        <p:nvSpPr>
          <p:cNvPr id="224258" name="Rectangle 2"/>
          <p:cNvSpPr>
            <a:spLocks noGrp="1" noChangeArrowheads="1"/>
          </p:cNvSpPr>
          <p:nvPr>
            <p:ph type="title"/>
          </p:nvPr>
        </p:nvSpPr>
        <p:spPr>
          <a:xfrm>
            <a:off x="990600" y="914400"/>
            <a:ext cx="7620000" cy="914400"/>
          </a:xfrm>
          <a:noFill/>
          <a:ln/>
        </p:spPr>
        <p:txBody>
          <a:bodyPr lIns="90488" tIns="44450" rIns="90488" bIns="44450" anchor="ctr"/>
          <a:lstStyle/>
          <a:p>
            <a:r>
              <a:rPr lang="en-US"/>
              <a:t>Psychological </a:t>
            </a:r>
            <a:br>
              <a:rPr lang="en-US"/>
            </a:br>
            <a:r>
              <a:rPr lang="en-US"/>
              <a:t>and Physiological Stress</a:t>
            </a:r>
          </a:p>
        </p:txBody>
      </p:sp>
      <p:sp>
        <p:nvSpPr>
          <p:cNvPr id="224259" name="Rectangle 3"/>
          <p:cNvSpPr>
            <a:spLocks noGrp="1" noChangeArrowheads="1"/>
          </p:cNvSpPr>
          <p:nvPr>
            <p:ph type="body" sz="half" idx="1"/>
          </p:nvPr>
        </p:nvSpPr>
        <p:spPr>
          <a:noFill/>
          <a:ln/>
        </p:spPr>
        <p:txBody>
          <a:bodyPr lIns="90488" tIns="44450" rIns="90488" bIns="44450"/>
          <a:lstStyle/>
          <a:p>
            <a:r>
              <a:rPr lang="en-US" sz="2800" dirty="0">
                <a:solidFill>
                  <a:srgbClr val="FFFF00"/>
                </a:solidFill>
              </a:rPr>
              <a:t>Stress affects us both psychologically and physiologically</a:t>
            </a:r>
          </a:p>
          <a:p>
            <a:r>
              <a:rPr lang="en-US" sz="2800" dirty="0">
                <a:solidFill>
                  <a:srgbClr val="FFFF00"/>
                </a:solidFill>
              </a:rPr>
              <a:t>Stress can kill</a:t>
            </a:r>
          </a:p>
        </p:txBody>
      </p:sp>
      <p:pic>
        <p:nvPicPr>
          <p:cNvPr id="224260" name="fistslam.avi">
            <a:hlinkClick r:id="" action="ppaction://media"/>
          </p:cNvPr>
          <p:cNvPicPr>
            <a:picLocks noGrp="1" noChangeAspect="1" noChangeArrowheads="1"/>
          </p:cNvPicPr>
          <p:nvPr>
            <p:ph type="clipArt" sz="half" idx="2"/>
            <a:videoFile r:link="rId1"/>
          </p:nvPr>
        </p:nvPicPr>
        <p:blipFill>
          <a:blip r:embed="rId4" cstate="print"/>
          <a:srcRect/>
          <a:stretch>
            <a:fillRect/>
          </a:stretch>
        </p:blipFill>
        <p:spPr>
          <a:xfrm>
            <a:off x="5791200" y="2514600"/>
            <a:ext cx="2905125" cy="3505200"/>
          </a:xfr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2426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24260"/>
                                        </p:tgtEl>
                                      </p:cBhvr>
                                    </p:cmd>
                                  </p:childTnLst>
                                </p:cTn>
                              </p:par>
                            </p:childTnLst>
                          </p:cTn>
                        </p:par>
                      </p:childTnLst>
                    </p:cTn>
                  </p:par>
                </p:childTnLst>
              </p:cTn>
              <p:nextCondLst>
                <p:cond evt="onClick" delay="0">
                  <p:tgtEl>
                    <p:spTgt spid="224260"/>
                  </p:tgtEl>
                </p:cond>
              </p:nextCondLst>
            </p:seq>
            <p:video>
              <p:cMediaNode>
                <p:cTn id="7" fill="hold" display="0">
                  <p:stCondLst>
                    <p:cond delay="indefinite"/>
                  </p:stCondLst>
                  <p:endCondLst>
                    <p:cond evt="onNext" delay="0">
                      <p:tgtEl>
                        <p:sldTgt/>
                      </p:tgtEl>
                    </p:cond>
                    <p:cond evt="onPrev" delay="0">
                      <p:tgtEl>
                        <p:sldTgt/>
                      </p:tgtEl>
                    </p:cond>
                  </p:endCondLst>
                </p:cTn>
                <p:tgtEl>
                  <p:spTgt spid="224260"/>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 </a:t>
            </a:r>
            <a:fld id="{DB16856B-DC20-4BA9-8C1E-78F59A025BD3}" type="slidenum">
              <a:rPr lang="en-US"/>
              <a:pPr/>
              <a:t>7</a:t>
            </a:fld>
            <a:endParaRPr lang="en-US"/>
          </a:p>
        </p:txBody>
      </p:sp>
      <p:sp>
        <p:nvSpPr>
          <p:cNvPr id="43010" name="Rectangle 2"/>
          <p:cNvSpPr>
            <a:spLocks noGrp="1" noChangeArrowheads="1"/>
          </p:cNvSpPr>
          <p:nvPr>
            <p:ph type="title"/>
          </p:nvPr>
        </p:nvSpPr>
        <p:spPr/>
        <p:txBody>
          <a:bodyPr/>
          <a:lstStyle/>
          <a:p>
            <a:r>
              <a:rPr lang="en-US" dirty="0" smtClean="0"/>
              <a:t>Clark Hull – </a:t>
            </a:r>
            <a:br>
              <a:rPr lang="en-US" dirty="0" smtClean="0"/>
            </a:br>
            <a:r>
              <a:rPr lang="en-US" dirty="0" smtClean="0"/>
              <a:t>Drive </a:t>
            </a:r>
            <a:r>
              <a:rPr lang="en-US" dirty="0"/>
              <a:t>Reduction Theory</a:t>
            </a:r>
          </a:p>
        </p:txBody>
      </p:sp>
      <p:sp>
        <p:nvSpPr>
          <p:cNvPr id="43012" name="Rectangle 4"/>
          <p:cNvSpPr>
            <a:spLocks noGrp="1" noChangeArrowheads="1"/>
          </p:cNvSpPr>
          <p:nvPr>
            <p:ph type="body" idx="1"/>
          </p:nvPr>
        </p:nvSpPr>
        <p:spPr/>
        <p:txBody>
          <a:bodyPr/>
          <a:lstStyle/>
          <a:p>
            <a:r>
              <a:rPr lang="en-US" dirty="0">
                <a:solidFill>
                  <a:srgbClr val="FFFF00"/>
                </a:solidFill>
              </a:rPr>
              <a:t>By the 1950s, drive reduction theory had replaced instinct theory </a:t>
            </a:r>
          </a:p>
          <a:p>
            <a:r>
              <a:rPr lang="en-US" dirty="0" smtClean="0">
                <a:solidFill>
                  <a:srgbClr val="FFFF00"/>
                </a:solidFill>
              </a:rPr>
              <a:t>biological </a:t>
            </a:r>
            <a:r>
              <a:rPr lang="en-US" dirty="0">
                <a:solidFill>
                  <a:srgbClr val="FFFF00"/>
                </a:solidFill>
              </a:rPr>
              <a:t>needs demand satisfaction (food, water, sleep)</a:t>
            </a:r>
          </a:p>
          <a:p>
            <a:r>
              <a:rPr lang="en-US" dirty="0">
                <a:solidFill>
                  <a:srgbClr val="FFFF00"/>
                </a:solidFill>
              </a:rPr>
              <a:t>Need: state of deprivation</a:t>
            </a:r>
          </a:p>
          <a:p>
            <a:r>
              <a:rPr lang="en-US" dirty="0">
                <a:solidFill>
                  <a:srgbClr val="FFFF00"/>
                </a:solidFill>
              </a:rPr>
              <a:t>Drive: state of bodily tension caused by a need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anim calcmode="lin" valueType="num">
                                      <p:cBhvr additive="base">
                                        <p:cTn id="7" dur="500" fill="hold"/>
                                        <p:tgtEl>
                                          <p:spTgt spid="430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012">
                                            <p:txEl>
                                              <p:pRg st="1" end="1"/>
                                            </p:txEl>
                                          </p:spTgt>
                                        </p:tgtEl>
                                        <p:attrNameLst>
                                          <p:attrName>style.visibility</p:attrName>
                                        </p:attrNameLst>
                                      </p:cBhvr>
                                      <p:to>
                                        <p:strVal val="visible"/>
                                      </p:to>
                                    </p:set>
                                    <p:anim calcmode="lin" valueType="num">
                                      <p:cBhvr additive="base">
                                        <p:cTn id="13" dur="500" fill="hold"/>
                                        <p:tgtEl>
                                          <p:spTgt spid="430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3012">
                                            <p:txEl>
                                              <p:pRg st="2" end="2"/>
                                            </p:txEl>
                                          </p:spTgt>
                                        </p:tgtEl>
                                        <p:attrNameLst>
                                          <p:attrName>style.visibility</p:attrName>
                                        </p:attrNameLst>
                                      </p:cBhvr>
                                      <p:to>
                                        <p:strVal val="visible"/>
                                      </p:to>
                                    </p:set>
                                    <p:anim calcmode="lin" valueType="num">
                                      <p:cBhvr additive="base">
                                        <p:cTn id="19" dur="500" fill="hold"/>
                                        <p:tgtEl>
                                          <p:spTgt spid="430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3012">
                                            <p:txEl>
                                              <p:pRg st="3" end="3"/>
                                            </p:txEl>
                                          </p:spTgt>
                                        </p:tgtEl>
                                        <p:attrNameLst>
                                          <p:attrName>style.visibility</p:attrName>
                                        </p:attrNameLst>
                                      </p:cBhvr>
                                      <p:to>
                                        <p:strVal val="visible"/>
                                      </p:to>
                                    </p:set>
                                    <p:anim calcmode="lin" valueType="num">
                                      <p:cBhvr additive="base">
                                        <p:cTn id="25" dur="500" fill="hold"/>
                                        <p:tgtEl>
                                          <p:spTgt spid="430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0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r>
              <a:rPr lang="en-US"/>
              <a:t>Slide # </a:t>
            </a:r>
            <a:fld id="{93DA8486-9080-40B6-9D18-C5E0CA865BC8}" type="slidenum">
              <a:rPr lang="en-US"/>
              <a:pPr/>
              <a:t>70</a:t>
            </a:fld>
            <a:endParaRPr lang="en-US"/>
          </a:p>
        </p:txBody>
      </p:sp>
      <p:graphicFrame>
        <p:nvGraphicFramePr>
          <p:cNvPr id="297984" name="Object 0">
            <a:hlinkClick r:id="" action="ppaction://ole?verb=0"/>
          </p:cNvPr>
          <p:cNvGraphicFramePr>
            <a:graphicFrameLocks/>
          </p:cNvGraphicFramePr>
          <p:nvPr>
            <p:ph sz="quarter" idx="1"/>
          </p:nvPr>
        </p:nvGraphicFramePr>
        <p:xfrm>
          <a:off x="1657350" y="1987550"/>
          <a:ext cx="1866900" cy="2044700"/>
        </p:xfrm>
        <a:graphic>
          <a:graphicData uri="http://schemas.openxmlformats.org/presentationml/2006/ole">
            <p:oleObj spid="_x0000_s297984" name="Microsoft ClipArt Gallery" r:id="rId4" imgW="3274920" imgH="3457440" progId="">
              <p:embed/>
            </p:oleObj>
          </a:graphicData>
        </a:graphic>
      </p:graphicFrame>
      <p:graphicFrame>
        <p:nvGraphicFramePr>
          <p:cNvPr id="297985" name="Object 1">
            <a:hlinkClick r:id="" action="ppaction://ole?verb=0"/>
          </p:cNvPr>
          <p:cNvGraphicFramePr>
            <a:graphicFrameLocks/>
          </p:cNvGraphicFramePr>
          <p:nvPr>
            <p:ph sz="quarter" idx="2"/>
          </p:nvPr>
        </p:nvGraphicFramePr>
        <p:xfrm>
          <a:off x="1400175" y="4197350"/>
          <a:ext cx="2381250" cy="2044700"/>
        </p:xfrm>
        <a:graphic>
          <a:graphicData uri="http://schemas.openxmlformats.org/presentationml/2006/ole">
            <p:oleObj spid="_x0000_s297985" name="Microsoft ClipArt Gallery" r:id="rId5" imgW="4044600" imgH="3350880" progId="">
              <p:embed/>
            </p:oleObj>
          </a:graphicData>
        </a:graphic>
      </p:graphicFrame>
      <p:sp>
        <p:nvSpPr>
          <p:cNvPr id="227333" name="Rectangle 5"/>
          <p:cNvSpPr>
            <a:spLocks noGrp="1" noChangeArrowheads="1"/>
          </p:cNvSpPr>
          <p:nvPr>
            <p:ph type="body" sz="half" idx="3"/>
          </p:nvPr>
        </p:nvSpPr>
        <p:spPr>
          <a:xfrm>
            <a:off x="4648200" y="2205038"/>
            <a:ext cx="3810000" cy="4043362"/>
          </a:xfrm>
          <a:noFill/>
          <a:ln/>
        </p:spPr>
        <p:txBody>
          <a:bodyPr lIns="90488" tIns="44450" rIns="90488" bIns="44450"/>
          <a:lstStyle/>
          <a:p>
            <a:r>
              <a:rPr lang="en-US" sz="2800" dirty="0">
                <a:solidFill>
                  <a:srgbClr val="FFFF00"/>
                </a:solidFill>
              </a:rPr>
              <a:t>Anxiety</a:t>
            </a:r>
          </a:p>
          <a:p>
            <a:r>
              <a:rPr lang="en-US" sz="2800" dirty="0">
                <a:solidFill>
                  <a:srgbClr val="FFFF00"/>
                </a:solidFill>
              </a:rPr>
              <a:t>Anger</a:t>
            </a:r>
          </a:p>
          <a:p>
            <a:r>
              <a:rPr lang="en-US" sz="2800" dirty="0">
                <a:solidFill>
                  <a:srgbClr val="FFFF00"/>
                </a:solidFill>
              </a:rPr>
              <a:t>Fear</a:t>
            </a:r>
          </a:p>
        </p:txBody>
      </p:sp>
      <p:sp>
        <p:nvSpPr>
          <p:cNvPr id="227334" name="Rectangle 6"/>
          <p:cNvSpPr>
            <a:spLocks noGrp="1" noChangeArrowheads="1"/>
          </p:cNvSpPr>
          <p:nvPr>
            <p:ph type="title"/>
          </p:nvPr>
        </p:nvSpPr>
        <p:spPr/>
        <p:txBody>
          <a:bodyPr/>
          <a:lstStyle/>
          <a:p>
            <a:r>
              <a:rPr lang="en-US"/>
              <a:t>Types of </a:t>
            </a:r>
            <a:br>
              <a:rPr lang="en-US"/>
            </a:br>
            <a:r>
              <a:rPr lang="en-US"/>
              <a:t>Short-Term Stress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7333">
                                            <p:txEl>
                                              <p:pRg st="0" end="0"/>
                                            </p:txEl>
                                          </p:spTgt>
                                        </p:tgtEl>
                                        <p:attrNameLst>
                                          <p:attrName>style.visibility</p:attrName>
                                        </p:attrNameLst>
                                      </p:cBhvr>
                                      <p:to>
                                        <p:strVal val="visible"/>
                                      </p:to>
                                    </p:set>
                                    <p:animEffect transition="in" filter="blinds(horizontal)">
                                      <p:cBhvr>
                                        <p:cTn id="7" dur="500"/>
                                        <p:tgtEl>
                                          <p:spTgt spid="2273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7333">
                                            <p:txEl>
                                              <p:pRg st="1" end="1"/>
                                            </p:txEl>
                                          </p:spTgt>
                                        </p:tgtEl>
                                        <p:attrNameLst>
                                          <p:attrName>style.visibility</p:attrName>
                                        </p:attrNameLst>
                                      </p:cBhvr>
                                      <p:to>
                                        <p:strVal val="visible"/>
                                      </p:to>
                                    </p:set>
                                    <p:animEffect transition="in" filter="blinds(horizontal)">
                                      <p:cBhvr>
                                        <p:cTn id="12" dur="500"/>
                                        <p:tgtEl>
                                          <p:spTgt spid="2273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7333">
                                            <p:txEl>
                                              <p:pRg st="2" end="2"/>
                                            </p:txEl>
                                          </p:spTgt>
                                        </p:tgtEl>
                                        <p:attrNameLst>
                                          <p:attrName>style.visibility</p:attrName>
                                        </p:attrNameLst>
                                      </p:cBhvr>
                                      <p:to>
                                        <p:strVal val="visible"/>
                                      </p:to>
                                    </p:set>
                                    <p:animEffect transition="in" filter="blinds(horizontal)">
                                      <p:cBhvr>
                                        <p:cTn id="17" dur="500"/>
                                        <p:tgtEl>
                                          <p:spTgt spid="2273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3"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Slide # </a:t>
            </a:r>
            <a:fld id="{7A786DF7-8491-4508-9737-0E4C7586C639}" type="slidenum">
              <a:rPr lang="en-US"/>
              <a:pPr/>
              <a:t>71</a:t>
            </a:fld>
            <a:endParaRPr lang="en-US"/>
          </a:p>
        </p:txBody>
      </p:sp>
      <p:sp>
        <p:nvSpPr>
          <p:cNvPr id="233474" name="Rectangle 2"/>
          <p:cNvSpPr>
            <a:spLocks noGrp="1" noChangeArrowheads="1"/>
          </p:cNvSpPr>
          <p:nvPr>
            <p:ph type="title"/>
          </p:nvPr>
        </p:nvSpPr>
        <p:spPr>
          <a:xfrm>
            <a:off x="990600" y="838200"/>
            <a:ext cx="7620000" cy="914400"/>
          </a:xfrm>
          <a:noFill/>
          <a:ln/>
        </p:spPr>
        <p:txBody>
          <a:bodyPr lIns="90488" tIns="44450" rIns="90488" bIns="44450" anchor="ctr"/>
          <a:lstStyle/>
          <a:p>
            <a:r>
              <a:rPr lang="en-US"/>
              <a:t>Symptoms </a:t>
            </a:r>
            <a:br>
              <a:rPr lang="en-US"/>
            </a:br>
            <a:r>
              <a:rPr lang="en-US"/>
              <a:t>of Short-Term Stress</a:t>
            </a:r>
          </a:p>
        </p:txBody>
      </p:sp>
      <p:sp>
        <p:nvSpPr>
          <p:cNvPr id="233475" name="Rectangle 3"/>
          <p:cNvSpPr>
            <a:spLocks noGrp="1" noChangeArrowheads="1"/>
          </p:cNvSpPr>
          <p:nvPr>
            <p:ph type="body" sz="half" idx="1"/>
          </p:nvPr>
        </p:nvSpPr>
        <p:spPr>
          <a:noFill/>
          <a:ln/>
        </p:spPr>
        <p:txBody>
          <a:bodyPr lIns="90488" tIns="44450" rIns="90488" bIns="44450"/>
          <a:lstStyle/>
          <a:p>
            <a:r>
              <a:rPr lang="en-US" sz="2800" dirty="0">
                <a:solidFill>
                  <a:srgbClr val="FFFF00"/>
                </a:solidFill>
              </a:rPr>
              <a:t>Doubting one’s     ability</a:t>
            </a:r>
          </a:p>
          <a:p>
            <a:r>
              <a:rPr lang="en-US" sz="2800" dirty="0">
                <a:solidFill>
                  <a:srgbClr val="FFFF00"/>
                </a:solidFill>
              </a:rPr>
              <a:t>Not thinking clearly</a:t>
            </a:r>
          </a:p>
          <a:p>
            <a:r>
              <a:rPr lang="en-US" sz="2800" dirty="0">
                <a:solidFill>
                  <a:srgbClr val="FFFF00"/>
                </a:solidFill>
              </a:rPr>
              <a:t>Overreacting</a:t>
            </a:r>
          </a:p>
          <a:p>
            <a:r>
              <a:rPr lang="en-US" sz="2800" dirty="0">
                <a:solidFill>
                  <a:srgbClr val="FFFF00"/>
                </a:solidFill>
              </a:rPr>
              <a:t>No joy from life</a:t>
            </a:r>
          </a:p>
          <a:p>
            <a:r>
              <a:rPr lang="en-US" sz="2800" dirty="0">
                <a:solidFill>
                  <a:srgbClr val="FFFF00"/>
                </a:solidFill>
              </a:rPr>
              <a:t>Feeling hemmed in</a:t>
            </a:r>
          </a:p>
        </p:txBody>
      </p:sp>
      <p:graphicFrame>
        <p:nvGraphicFramePr>
          <p:cNvPr id="233476" name="Object 4">
            <a:hlinkClick r:id="" action="ppaction://ole?verb=0"/>
          </p:cNvPr>
          <p:cNvGraphicFramePr>
            <a:graphicFrameLocks/>
          </p:cNvGraphicFramePr>
          <p:nvPr>
            <p:ph type="clipArt" sz="half" idx="2"/>
          </p:nvPr>
        </p:nvGraphicFramePr>
        <p:xfrm>
          <a:off x="4652963" y="2374900"/>
          <a:ext cx="3800475" cy="3479800"/>
        </p:xfrm>
        <a:graphic>
          <a:graphicData uri="http://schemas.openxmlformats.org/presentationml/2006/ole">
            <p:oleObj spid="_x0000_s233476" name="Microsoft ClipArt Gallery" r:id="rId4" imgW="3952800" imgH="3495600" progId="">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34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34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34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34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334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5"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 </a:t>
            </a:r>
            <a:fld id="{4DFADB14-CA2C-44FC-83BD-2825F7D0062D}" type="slidenum">
              <a:rPr lang="en-US"/>
              <a:pPr/>
              <a:t>72</a:t>
            </a:fld>
            <a:endParaRPr lang="en-US"/>
          </a:p>
        </p:txBody>
      </p:sp>
      <p:sp>
        <p:nvSpPr>
          <p:cNvPr id="260098" name="Rectangle 2"/>
          <p:cNvSpPr>
            <a:spLocks noGrp="1" noChangeArrowheads="1"/>
          </p:cNvSpPr>
          <p:nvPr>
            <p:ph type="title"/>
          </p:nvPr>
        </p:nvSpPr>
        <p:spPr>
          <a:xfrm>
            <a:off x="990600" y="990600"/>
            <a:ext cx="7620000" cy="914400"/>
          </a:xfrm>
        </p:spPr>
        <p:txBody>
          <a:bodyPr/>
          <a:lstStyle/>
          <a:p>
            <a:r>
              <a:rPr lang="en-US"/>
              <a:t>General </a:t>
            </a:r>
            <a:br>
              <a:rPr lang="en-US"/>
            </a:br>
            <a:r>
              <a:rPr lang="en-US"/>
              <a:t>Adaptation Syndrome (GAS)</a:t>
            </a:r>
          </a:p>
        </p:txBody>
      </p:sp>
      <p:sp>
        <p:nvSpPr>
          <p:cNvPr id="260101" name="Rectangle 5"/>
          <p:cNvSpPr>
            <a:spLocks noGrp="1" noChangeArrowheads="1"/>
          </p:cNvSpPr>
          <p:nvPr>
            <p:ph type="body" idx="1"/>
          </p:nvPr>
        </p:nvSpPr>
        <p:spPr/>
        <p:txBody>
          <a:bodyPr/>
          <a:lstStyle/>
          <a:p>
            <a:pPr>
              <a:lnSpc>
                <a:spcPct val="90000"/>
              </a:lnSpc>
            </a:pPr>
            <a:r>
              <a:rPr lang="en-US" smtClean="0">
                <a:solidFill>
                  <a:srgbClr val="FFFF00"/>
                </a:solidFill>
              </a:rPr>
              <a:t>Three </a:t>
            </a:r>
            <a:r>
              <a:rPr lang="en-US" dirty="0">
                <a:solidFill>
                  <a:srgbClr val="FFFF00"/>
                </a:solidFill>
              </a:rPr>
              <a:t>stages:</a:t>
            </a:r>
          </a:p>
          <a:p>
            <a:pPr lvl="1">
              <a:lnSpc>
                <a:spcPct val="90000"/>
              </a:lnSpc>
            </a:pPr>
            <a:r>
              <a:rPr lang="en-US" dirty="0">
                <a:solidFill>
                  <a:srgbClr val="FFFF00"/>
                </a:solidFill>
              </a:rPr>
              <a:t>1. Alarm reaction (fight or flight)</a:t>
            </a:r>
          </a:p>
          <a:p>
            <a:pPr lvl="1">
              <a:lnSpc>
                <a:spcPct val="90000"/>
              </a:lnSpc>
            </a:pPr>
            <a:r>
              <a:rPr lang="en-US" dirty="0">
                <a:solidFill>
                  <a:srgbClr val="FFFF00"/>
                </a:solidFill>
              </a:rPr>
              <a:t>2. Resistance (the body tries to fight off the stressor)</a:t>
            </a:r>
          </a:p>
          <a:p>
            <a:pPr lvl="1">
              <a:lnSpc>
                <a:spcPct val="90000"/>
              </a:lnSpc>
            </a:pPr>
            <a:r>
              <a:rPr lang="en-US" dirty="0">
                <a:solidFill>
                  <a:srgbClr val="FFFF00"/>
                </a:solidFill>
              </a:rPr>
              <a:t>3.  Exhaustion (physical problems appear; psychological breakdown)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0101">
                                            <p:txEl>
                                              <p:pRg st="0" end="0"/>
                                            </p:txEl>
                                          </p:spTgt>
                                        </p:tgtEl>
                                        <p:attrNameLst>
                                          <p:attrName>style.visibility</p:attrName>
                                        </p:attrNameLst>
                                      </p:cBhvr>
                                      <p:to>
                                        <p:strVal val="visible"/>
                                      </p:to>
                                    </p:set>
                                    <p:animEffect transition="in" filter="checkerboard(across)">
                                      <p:cBhvr>
                                        <p:cTn id="7" dur="500"/>
                                        <p:tgtEl>
                                          <p:spTgt spid="260101">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60101">
                                            <p:txEl>
                                              <p:pRg st="1" end="1"/>
                                            </p:txEl>
                                          </p:spTgt>
                                        </p:tgtEl>
                                        <p:attrNameLst>
                                          <p:attrName>style.visibility</p:attrName>
                                        </p:attrNameLst>
                                      </p:cBhvr>
                                      <p:to>
                                        <p:strVal val="visible"/>
                                      </p:to>
                                    </p:set>
                                    <p:animEffect transition="in" filter="checkerboard(across)">
                                      <p:cBhvr>
                                        <p:cTn id="10" dur="500"/>
                                        <p:tgtEl>
                                          <p:spTgt spid="260101">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60101">
                                            <p:txEl>
                                              <p:pRg st="2" end="2"/>
                                            </p:txEl>
                                          </p:spTgt>
                                        </p:tgtEl>
                                        <p:attrNameLst>
                                          <p:attrName>style.visibility</p:attrName>
                                        </p:attrNameLst>
                                      </p:cBhvr>
                                      <p:to>
                                        <p:strVal val="visible"/>
                                      </p:to>
                                    </p:set>
                                    <p:animEffect transition="in" filter="checkerboard(across)">
                                      <p:cBhvr>
                                        <p:cTn id="13" dur="500"/>
                                        <p:tgtEl>
                                          <p:spTgt spid="260101">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60101">
                                            <p:txEl>
                                              <p:pRg st="3" end="3"/>
                                            </p:txEl>
                                          </p:spTgt>
                                        </p:tgtEl>
                                        <p:attrNameLst>
                                          <p:attrName>style.visibility</p:attrName>
                                        </p:attrNameLst>
                                      </p:cBhvr>
                                      <p:to>
                                        <p:strVal val="visible"/>
                                      </p:to>
                                    </p:set>
                                    <p:animEffect transition="in" filter="checkerboard(across)">
                                      <p:cBhvr>
                                        <p:cTn id="16" dur="500"/>
                                        <p:tgtEl>
                                          <p:spTgt spid="26010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1"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Slide # </a:t>
            </a:r>
            <a:fld id="{21088CD8-36C6-4111-A929-C918FA836529}" type="slidenum">
              <a:rPr lang="en-US"/>
              <a:pPr/>
              <a:t>73</a:t>
            </a:fld>
            <a:endParaRPr lang="en-US"/>
          </a:p>
        </p:txBody>
      </p:sp>
      <p:sp>
        <p:nvSpPr>
          <p:cNvPr id="235522" name="Rectangle 2"/>
          <p:cNvSpPr>
            <a:spLocks noGrp="1" noChangeArrowheads="1"/>
          </p:cNvSpPr>
          <p:nvPr>
            <p:ph type="title"/>
          </p:nvPr>
        </p:nvSpPr>
        <p:spPr>
          <a:xfrm>
            <a:off x="762000" y="762000"/>
            <a:ext cx="7772400" cy="1143000"/>
          </a:xfrm>
          <a:noFill/>
          <a:ln/>
        </p:spPr>
        <p:txBody>
          <a:bodyPr lIns="90488" tIns="44450" rIns="90488" bIns="44450" anchor="ctr"/>
          <a:lstStyle/>
          <a:p>
            <a:r>
              <a:rPr lang="en-US"/>
              <a:t>Physical </a:t>
            </a:r>
            <a:br>
              <a:rPr lang="en-US"/>
            </a:br>
            <a:r>
              <a:rPr lang="en-US"/>
              <a:t>Reactions to Short-Term Stress</a:t>
            </a:r>
          </a:p>
        </p:txBody>
      </p:sp>
      <p:graphicFrame>
        <p:nvGraphicFramePr>
          <p:cNvPr id="299008" name="Object 0">
            <a:hlinkClick r:id="" action="ppaction://ole?verb=0"/>
          </p:cNvPr>
          <p:cNvGraphicFramePr>
            <a:graphicFrameLocks/>
          </p:cNvGraphicFramePr>
          <p:nvPr>
            <p:ph type="clipArt" sz="half" idx="1"/>
          </p:nvPr>
        </p:nvGraphicFramePr>
        <p:xfrm>
          <a:off x="690563" y="2201863"/>
          <a:ext cx="3800475" cy="3827462"/>
        </p:xfrm>
        <a:graphic>
          <a:graphicData uri="http://schemas.openxmlformats.org/presentationml/2006/ole">
            <p:oleObj spid="_x0000_s299008" name="Microsoft ClipArt Gallery" r:id="rId4" imgW="4722480" imgH="4586040" progId="">
              <p:embed/>
            </p:oleObj>
          </a:graphicData>
        </a:graphic>
      </p:graphicFrame>
      <p:sp>
        <p:nvSpPr>
          <p:cNvPr id="235524" name="Rectangle 4"/>
          <p:cNvSpPr>
            <a:spLocks noGrp="1" noChangeArrowheads="1"/>
          </p:cNvSpPr>
          <p:nvPr>
            <p:ph type="body" sz="half" idx="2"/>
          </p:nvPr>
        </p:nvSpPr>
        <p:spPr>
          <a:noFill/>
          <a:ln/>
        </p:spPr>
        <p:txBody>
          <a:bodyPr lIns="90488" tIns="44450" rIns="90488" bIns="44450"/>
          <a:lstStyle/>
          <a:p>
            <a:r>
              <a:rPr lang="en-US" sz="2800" dirty="0">
                <a:solidFill>
                  <a:srgbClr val="FFFF00"/>
                </a:solidFill>
              </a:rPr>
              <a:t>Insomnia</a:t>
            </a:r>
          </a:p>
          <a:p>
            <a:r>
              <a:rPr lang="en-US" sz="2800" dirty="0">
                <a:solidFill>
                  <a:srgbClr val="FFFF00"/>
                </a:solidFill>
              </a:rPr>
              <a:t>Migraine headaches</a:t>
            </a:r>
          </a:p>
          <a:p>
            <a:r>
              <a:rPr lang="en-US" sz="2800" dirty="0">
                <a:solidFill>
                  <a:srgbClr val="FFFF00"/>
                </a:solidFill>
              </a:rPr>
              <a:t>Muscle aches and pains</a:t>
            </a:r>
          </a:p>
          <a:p>
            <a:r>
              <a:rPr lang="en-US" sz="2800" dirty="0">
                <a:solidFill>
                  <a:srgbClr val="FFFF00"/>
                </a:solidFill>
              </a:rPr>
              <a:t>Digestive Irregularities</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35524">
                                            <p:txEl>
                                              <p:pRg st="0" end="0"/>
                                            </p:txEl>
                                          </p:spTgt>
                                        </p:tgtEl>
                                        <p:attrNameLst>
                                          <p:attrName>style.visibility</p:attrName>
                                        </p:attrNameLst>
                                      </p:cBhvr>
                                      <p:to>
                                        <p:strVal val="visible"/>
                                      </p:to>
                                    </p:set>
                                    <p:animEffect transition="in" filter="strips(downLeft)">
                                      <p:cBhvr>
                                        <p:cTn id="7" dur="500"/>
                                        <p:tgtEl>
                                          <p:spTgt spid="2355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35524">
                                            <p:txEl>
                                              <p:pRg st="1" end="1"/>
                                            </p:txEl>
                                          </p:spTgt>
                                        </p:tgtEl>
                                        <p:attrNameLst>
                                          <p:attrName>style.visibility</p:attrName>
                                        </p:attrNameLst>
                                      </p:cBhvr>
                                      <p:to>
                                        <p:strVal val="visible"/>
                                      </p:to>
                                    </p:set>
                                    <p:animEffect transition="in" filter="strips(downLeft)">
                                      <p:cBhvr>
                                        <p:cTn id="12" dur="500"/>
                                        <p:tgtEl>
                                          <p:spTgt spid="2355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35524">
                                            <p:txEl>
                                              <p:pRg st="2" end="2"/>
                                            </p:txEl>
                                          </p:spTgt>
                                        </p:tgtEl>
                                        <p:attrNameLst>
                                          <p:attrName>style.visibility</p:attrName>
                                        </p:attrNameLst>
                                      </p:cBhvr>
                                      <p:to>
                                        <p:strVal val="visible"/>
                                      </p:to>
                                    </p:set>
                                    <p:animEffect transition="in" filter="strips(downLeft)">
                                      <p:cBhvr>
                                        <p:cTn id="17" dur="500"/>
                                        <p:tgtEl>
                                          <p:spTgt spid="2355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235524">
                                            <p:txEl>
                                              <p:pRg st="3" end="3"/>
                                            </p:txEl>
                                          </p:spTgt>
                                        </p:tgtEl>
                                        <p:attrNameLst>
                                          <p:attrName>style.visibility</p:attrName>
                                        </p:attrNameLst>
                                      </p:cBhvr>
                                      <p:to>
                                        <p:strVal val="visible"/>
                                      </p:to>
                                    </p:set>
                                    <p:animEffect transition="in" filter="strips(downLeft)">
                                      <p:cBhvr>
                                        <p:cTn id="22" dur="500"/>
                                        <p:tgtEl>
                                          <p:spTgt spid="2355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4"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Slide # </a:t>
            </a:r>
            <a:fld id="{1DE6D461-D68B-42F2-8D62-83F26761E5B9}" type="slidenum">
              <a:rPr lang="en-US"/>
              <a:pPr/>
              <a:t>74</a:t>
            </a:fld>
            <a:endParaRPr lang="en-US"/>
          </a:p>
        </p:txBody>
      </p:sp>
      <p:sp>
        <p:nvSpPr>
          <p:cNvPr id="236546" name="Rectangle 2"/>
          <p:cNvSpPr>
            <a:spLocks noGrp="1" noChangeArrowheads="1"/>
          </p:cNvSpPr>
          <p:nvPr>
            <p:ph type="title"/>
          </p:nvPr>
        </p:nvSpPr>
        <p:spPr>
          <a:xfrm>
            <a:off x="762000" y="990600"/>
            <a:ext cx="7772400" cy="1143000"/>
          </a:xfrm>
          <a:noFill/>
          <a:ln/>
        </p:spPr>
        <p:txBody>
          <a:bodyPr lIns="90488" tIns="44450" rIns="90488" bIns="44450" anchor="ctr"/>
          <a:lstStyle/>
          <a:p>
            <a:r>
              <a:rPr lang="en-US"/>
              <a:t>Behavioral Reactions to Stress</a:t>
            </a:r>
          </a:p>
        </p:txBody>
      </p:sp>
      <p:sp>
        <p:nvSpPr>
          <p:cNvPr id="236547" name="Rectangle 3"/>
          <p:cNvSpPr>
            <a:spLocks noGrp="1" noChangeArrowheads="1"/>
          </p:cNvSpPr>
          <p:nvPr>
            <p:ph type="body" sz="half" idx="1"/>
          </p:nvPr>
        </p:nvSpPr>
        <p:spPr>
          <a:noFill/>
          <a:ln/>
        </p:spPr>
        <p:txBody>
          <a:bodyPr lIns="90488" tIns="44450" rIns="90488" bIns="44450"/>
          <a:lstStyle/>
          <a:p>
            <a:r>
              <a:rPr lang="en-US" sz="2800" dirty="0">
                <a:solidFill>
                  <a:srgbClr val="FFFF00"/>
                </a:solidFill>
              </a:rPr>
              <a:t>Nervous habits</a:t>
            </a:r>
          </a:p>
          <a:p>
            <a:r>
              <a:rPr lang="en-US" sz="2800" dirty="0">
                <a:solidFill>
                  <a:srgbClr val="FFFF00"/>
                </a:solidFill>
              </a:rPr>
              <a:t>Trembling</a:t>
            </a:r>
          </a:p>
          <a:p>
            <a:r>
              <a:rPr lang="en-US" sz="2800" dirty="0">
                <a:solidFill>
                  <a:srgbClr val="FFFF00"/>
                </a:solidFill>
              </a:rPr>
              <a:t>Pacing</a:t>
            </a:r>
          </a:p>
          <a:p>
            <a:r>
              <a:rPr lang="en-US" sz="2800" dirty="0">
                <a:solidFill>
                  <a:srgbClr val="FFFF00"/>
                </a:solidFill>
              </a:rPr>
              <a:t>Eating meals too quickly</a:t>
            </a:r>
          </a:p>
          <a:p>
            <a:r>
              <a:rPr lang="en-US" sz="2800" dirty="0">
                <a:solidFill>
                  <a:srgbClr val="FFFF00"/>
                </a:solidFill>
              </a:rPr>
              <a:t>Smoke/drink more</a:t>
            </a:r>
          </a:p>
          <a:p>
            <a:r>
              <a:rPr lang="en-US" sz="2800" dirty="0">
                <a:solidFill>
                  <a:srgbClr val="FFFF00"/>
                </a:solidFill>
              </a:rPr>
              <a:t>Tired for no reason</a:t>
            </a:r>
          </a:p>
        </p:txBody>
      </p:sp>
      <p:graphicFrame>
        <p:nvGraphicFramePr>
          <p:cNvPr id="300032" name="Object 0">
            <a:hlinkClick r:id="" action="ppaction://ole?verb=0"/>
          </p:cNvPr>
          <p:cNvGraphicFramePr>
            <a:graphicFrameLocks/>
          </p:cNvGraphicFramePr>
          <p:nvPr>
            <p:ph type="clipArt" sz="half" idx="2"/>
          </p:nvPr>
        </p:nvGraphicFramePr>
        <p:xfrm>
          <a:off x="5813425" y="1987550"/>
          <a:ext cx="1479550" cy="4254500"/>
        </p:xfrm>
        <a:graphic>
          <a:graphicData uri="http://schemas.openxmlformats.org/presentationml/2006/ole">
            <p:oleObj spid="_x0000_s300032" name="Microsoft ClipArt Gallery" r:id="rId4" imgW="1201680" imgH="3321000" progId="">
              <p:embed/>
            </p:oleObj>
          </a:graphicData>
        </a:graphic>
      </p:graphicFrame>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6547">
                                            <p:txEl>
                                              <p:pRg st="0" end="0"/>
                                            </p:txEl>
                                          </p:spTgt>
                                        </p:tgtEl>
                                        <p:attrNameLst>
                                          <p:attrName>style.visibility</p:attrName>
                                        </p:attrNameLst>
                                      </p:cBhvr>
                                      <p:to>
                                        <p:strVal val="visible"/>
                                      </p:to>
                                    </p:set>
                                    <p:animEffect transition="in" filter="box(in)">
                                      <p:cBhvr>
                                        <p:cTn id="7" dur="500"/>
                                        <p:tgtEl>
                                          <p:spTgt spid="2365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36547">
                                            <p:txEl>
                                              <p:pRg st="1" end="1"/>
                                            </p:txEl>
                                          </p:spTgt>
                                        </p:tgtEl>
                                        <p:attrNameLst>
                                          <p:attrName>style.visibility</p:attrName>
                                        </p:attrNameLst>
                                      </p:cBhvr>
                                      <p:to>
                                        <p:strVal val="visible"/>
                                      </p:to>
                                    </p:set>
                                    <p:animEffect transition="in" filter="box(in)">
                                      <p:cBhvr>
                                        <p:cTn id="12" dur="500"/>
                                        <p:tgtEl>
                                          <p:spTgt spid="2365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36547">
                                            <p:txEl>
                                              <p:pRg st="2" end="2"/>
                                            </p:txEl>
                                          </p:spTgt>
                                        </p:tgtEl>
                                        <p:attrNameLst>
                                          <p:attrName>style.visibility</p:attrName>
                                        </p:attrNameLst>
                                      </p:cBhvr>
                                      <p:to>
                                        <p:strVal val="visible"/>
                                      </p:to>
                                    </p:set>
                                    <p:animEffect transition="in" filter="box(in)">
                                      <p:cBhvr>
                                        <p:cTn id="17" dur="500"/>
                                        <p:tgtEl>
                                          <p:spTgt spid="2365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36547">
                                            <p:txEl>
                                              <p:pRg st="3" end="3"/>
                                            </p:txEl>
                                          </p:spTgt>
                                        </p:tgtEl>
                                        <p:attrNameLst>
                                          <p:attrName>style.visibility</p:attrName>
                                        </p:attrNameLst>
                                      </p:cBhvr>
                                      <p:to>
                                        <p:strVal val="visible"/>
                                      </p:to>
                                    </p:set>
                                    <p:animEffect transition="in" filter="box(in)">
                                      <p:cBhvr>
                                        <p:cTn id="22" dur="500"/>
                                        <p:tgtEl>
                                          <p:spTgt spid="2365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36547">
                                            <p:txEl>
                                              <p:pRg st="4" end="4"/>
                                            </p:txEl>
                                          </p:spTgt>
                                        </p:tgtEl>
                                        <p:attrNameLst>
                                          <p:attrName>style.visibility</p:attrName>
                                        </p:attrNameLst>
                                      </p:cBhvr>
                                      <p:to>
                                        <p:strVal val="visible"/>
                                      </p:to>
                                    </p:set>
                                    <p:animEffect transition="in" filter="box(in)">
                                      <p:cBhvr>
                                        <p:cTn id="27" dur="500"/>
                                        <p:tgtEl>
                                          <p:spTgt spid="2365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36547">
                                            <p:txEl>
                                              <p:pRg st="5" end="5"/>
                                            </p:txEl>
                                          </p:spTgt>
                                        </p:tgtEl>
                                        <p:attrNameLst>
                                          <p:attrName>style.visibility</p:attrName>
                                        </p:attrNameLst>
                                      </p:cBhvr>
                                      <p:to>
                                        <p:strVal val="visible"/>
                                      </p:to>
                                    </p:set>
                                    <p:animEffect transition="in" filter="box(in)">
                                      <p:cBhvr>
                                        <p:cTn id="32" dur="500"/>
                                        <p:tgtEl>
                                          <p:spTgt spid="2365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7"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 </a:t>
            </a:r>
            <a:fld id="{A6DFEB1A-AE0F-470C-8E19-56FC635BFFFE}" type="slidenum">
              <a:rPr lang="en-US"/>
              <a:pPr/>
              <a:t>75</a:t>
            </a:fld>
            <a:endParaRPr lang="en-US"/>
          </a:p>
        </p:txBody>
      </p:sp>
      <p:sp>
        <p:nvSpPr>
          <p:cNvPr id="237570" name="Rectangle 2"/>
          <p:cNvSpPr>
            <a:spLocks noGrp="1" noChangeArrowheads="1"/>
          </p:cNvSpPr>
          <p:nvPr>
            <p:ph type="title"/>
          </p:nvPr>
        </p:nvSpPr>
        <p:spPr>
          <a:xfrm>
            <a:off x="762000" y="990600"/>
            <a:ext cx="7772400" cy="1143000"/>
          </a:xfrm>
          <a:noFill/>
          <a:ln/>
        </p:spPr>
        <p:txBody>
          <a:bodyPr lIns="90488" tIns="44450" rIns="90488" bIns="44450" anchor="ctr"/>
          <a:lstStyle/>
          <a:p>
            <a:r>
              <a:rPr lang="en-US"/>
              <a:t>More Behavioral Reactions </a:t>
            </a:r>
            <a:br>
              <a:rPr lang="en-US"/>
            </a:br>
            <a:r>
              <a:rPr lang="en-US"/>
              <a:t>to Stress</a:t>
            </a:r>
          </a:p>
        </p:txBody>
      </p:sp>
      <p:sp>
        <p:nvSpPr>
          <p:cNvPr id="237571" name="Rectangle 3"/>
          <p:cNvSpPr>
            <a:spLocks noGrp="1" noChangeArrowheads="1"/>
          </p:cNvSpPr>
          <p:nvPr>
            <p:ph type="body" idx="1"/>
          </p:nvPr>
        </p:nvSpPr>
        <p:spPr>
          <a:xfrm>
            <a:off x="685800" y="2438400"/>
            <a:ext cx="7772400" cy="3810000"/>
          </a:xfrm>
          <a:noFill/>
          <a:ln/>
        </p:spPr>
        <p:txBody>
          <a:bodyPr lIns="90488" tIns="44450" rIns="90488" bIns="44450"/>
          <a:lstStyle/>
          <a:p>
            <a:r>
              <a:rPr lang="en-US" dirty="0">
                <a:solidFill>
                  <a:srgbClr val="FFFF00"/>
                </a:solidFill>
              </a:rPr>
              <a:t>Changes in posture</a:t>
            </a:r>
          </a:p>
          <a:p>
            <a:r>
              <a:rPr lang="en-US" dirty="0">
                <a:solidFill>
                  <a:srgbClr val="FFFF00"/>
                </a:solidFill>
              </a:rPr>
              <a:t>Loss of interest in eating, grooming, sexual activity, personal relationships</a:t>
            </a:r>
          </a:p>
          <a:p>
            <a:r>
              <a:rPr lang="en-US" dirty="0">
                <a:solidFill>
                  <a:srgbClr val="FFFF00"/>
                </a:solidFill>
              </a:rPr>
              <a:t>Apathy</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237571">
                                            <p:txEl>
                                              <p:pRg st="0" end="0"/>
                                            </p:txEl>
                                          </p:spTgt>
                                        </p:tgtEl>
                                        <p:attrNameLst>
                                          <p:attrName>style.visibility</p:attrName>
                                        </p:attrNameLst>
                                      </p:cBhvr>
                                      <p:to>
                                        <p:strVal val="visible"/>
                                      </p:to>
                                    </p:set>
                                    <p:animEffect transition="in" filter="checkerboard(down)">
                                      <p:cBhvr>
                                        <p:cTn id="7" dur="500"/>
                                        <p:tgtEl>
                                          <p:spTgt spid="2375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237571">
                                            <p:txEl>
                                              <p:pRg st="1" end="1"/>
                                            </p:txEl>
                                          </p:spTgt>
                                        </p:tgtEl>
                                        <p:attrNameLst>
                                          <p:attrName>style.visibility</p:attrName>
                                        </p:attrNameLst>
                                      </p:cBhvr>
                                      <p:to>
                                        <p:strVal val="visible"/>
                                      </p:to>
                                    </p:set>
                                    <p:animEffect transition="in" filter="checkerboard(down)">
                                      <p:cBhvr>
                                        <p:cTn id="12" dur="500"/>
                                        <p:tgtEl>
                                          <p:spTgt spid="2375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grpId="0" nodeType="clickEffect">
                                  <p:stCondLst>
                                    <p:cond delay="0"/>
                                  </p:stCondLst>
                                  <p:childTnLst>
                                    <p:set>
                                      <p:cBhvr>
                                        <p:cTn id="16" dur="1" fill="hold">
                                          <p:stCondLst>
                                            <p:cond delay="0"/>
                                          </p:stCondLst>
                                        </p:cTn>
                                        <p:tgtEl>
                                          <p:spTgt spid="237571">
                                            <p:txEl>
                                              <p:pRg st="2" end="2"/>
                                            </p:txEl>
                                          </p:spTgt>
                                        </p:tgtEl>
                                        <p:attrNameLst>
                                          <p:attrName>style.visibility</p:attrName>
                                        </p:attrNameLst>
                                      </p:cBhvr>
                                      <p:to>
                                        <p:strVal val="visible"/>
                                      </p:to>
                                    </p:set>
                                    <p:animEffect transition="in" filter="checkerboard(down)">
                                      <p:cBhvr>
                                        <p:cTn id="17" dur="500"/>
                                        <p:tgtEl>
                                          <p:spTgt spid="2375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1"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Slide # </a:t>
            </a:r>
            <a:fld id="{6984C692-1C42-475E-A491-33A187BAF22C}" type="slidenum">
              <a:rPr lang="en-US"/>
              <a:pPr/>
              <a:t>76</a:t>
            </a:fld>
            <a:endParaRPr lang="en-US"/>
          </a:p>
        </p:txBody>
      </p:sp>
      <p:sp>
        <p:nvSpPr>
          <p:cNvPr id="238594" name="Rectangle 2"/>
          <p:cNvSpPr>
            <a:spLocks noGrp="1" noChangeArrowheads="1"/>
          </p:cNvSpPr>
          <p:nvPr>
            <p:ph type="title"/>
          </p:nvPr>
        </p:nvSpPr>
        <p:spPr>
          <a:xfrm>
            <a:off x="762000" y="990600"/>
            <a:ext cx="7772400" cy="1143000"/>
          </a:xfrm>
          <a:noFill/>
          <a:ln/>
        </p:spPr>
        <p:txBody>
          <a:bodyPr lIns="90488" tIns="44450" rIns="90488" bIns="44450" anchor="ctr"/>
          <a:lstStyle/>
          <a:p>
            <a:r>
              <a:rPr lang="en-US"/>
              <a:t>Long-Term Stress</a:t>
            </a:r>
          </a:p>
        </p:txBody>
      </p:sp>
      <p:sp>
        <p:nvSpPr>
          <p:cNvPr id="238595" name="Rectangle 3"/>
          <p:cNvSpPr>
            <a:spLocks noGrp="1" noChangeArrowheads="1"/>
          </p:cNvSpPr>
          <p:nvPr>
            <p:ph type="body" sz="half" idx="1"/>
          </p:nvPr>
        </p:nvSpPr>
        <p:spPr>
          <a:noFill/>
          <a:ln/>
        </p:spPr>
        <p:txBody>
          <a:bodyPr lIns="90488" tIns="44450" rIns="90488" bIns="44450"/>
          <a:lstStyle/>
          <a:p>
            <a:r>
              <a:rPr lang="en-US" sz="2800" dirty="0">
                <a:solidFill>
                  <a:srgbClr val="FFFF00"/>
                </a:solidFill>
              </a:rPr>
              <a:t>Does not necessarily cause mental illness</a:t>
            </a:r>
          </a:p>
          <a:p>
            <a:r>
              <a:rPr lang="en-US" sz="2800" dirty="0">
                <a:solidFill>
                  <a:srgbClr val="FFFF00"/>
                </a:solidFill>
              </a:rPr>
              <a:t>May contribute to suicide </a:t>
            </a:r>
          </a:p>
        </p:txBody>
      </p:sp>
      <p:pic>
        <p:nvPicPr>
          <p:cNvPr id="238600" name="Picture 8" descr="Suicide 1"/>
          <p:cNvPicPr>
            <a:picLocks noGrp="1" noChangeAspect="1" noChangeArrowheads="1"/>
          </p:cNvPicPr>
          <p:nvPr>
            <p:ph type="clipArt" sz="half" idx="2"/>
          </p:nvPr>
        </p:nvPicPr>
        <p:blipFill>
          <a:blip r:embed="rId3" cstate="print"/>
          <a:srcRect/>
          <a:stretch>
            <a:fillRect/>
          </a:stretch>
        </p:blipFill>
        <p:spPr>
          <a:xfrm>
            <a:off x="4494213" y="2613025"/>
            <a:ext cx="3808412" cy="2867025"/>
          </a:xfrm>
          <a:noFill/>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38595">
                                            <p:txEl>
                                              <p:pRg st="0" end="0"/>
                                            </p:txEl>
                                          </p:spTgt>
                                        </p:tgtEl>
                                        <p:attrNameLst>
                                          <p:attrName>style.visibility</p:attrName>
                                        </p:attrNameLst>
                                      </p:cBhvr>
                                      <p:to>
                                        <p:strVal val="visible"/>
                                      </p:to>
                                    </p:set>
                                    <p:animEffect transition="in" filter="box(out)">
                                      <p:cBhvr>
                                        <p:cTn id="7" dur="500"/>
                                        <p:tgtEl>
                                          <p:spTgt spid="2385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38595">
                                            <p:txEl>
                                              <p:pRg st="1" end="1"/>
                                            </p:txEl>
                                          </p:spTgt>
                                        </p:tgtEl>
                                        <p:attrNameLst>
                                          <p:attrName>style.visibility</p:attrName>
                                        </p:attrNameLst>
                                      </p:cBhvr>
                                      <p:to>
                                        <p:strVal val="visible"/>
                                      </p:to>
                                    </p:set>
                                    <p:animEffect transition="in" filter="box(out)">
                                      <p:cBhvr>
                                        <p:cTn id="12" dur="500"/>
                                        <p:tgtEl>
                                          <p:spTgt spid="2385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5"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Slide # </a:t>
            </a:r>
            <a:fld id="{46239150-E771-44F2-BD1B-E827D1C1188C}" type="slidenum">
              <a:rPr lang="en-US"/>
              <a:pPr/>
              <a:t>77</a:t>
            </a:fld>
            <a:endParaRPr lang="en-US"/>
          </a:p>
        </p:txBody>
      </p:sp>
      <p:sp>
        <p:nvSpPr>
          <p:cNvPr id="239618" name="Rectangle 2"/>
          <p:cNvSpPr>
            <a:spLocks noGrp="1" noChangeArrowheads="1"/>
          </p:cNvSpPr>
          <p:nvPr>
            <p:ph type="title"/>
          </p:nvPr>
        </p:nvSpPr>
        <p:spPr>
          <a:xfrm>
            <a:off x="990600" y="838200"/>
            <a:ext cx="7620000" cy="914400"/>
          </a:xfrm>
          <a:noFill/>
          <a:ln/>
        </p:spPr>
        <p:txBody>
          <a:bodyPr lIns="90488" tIns="44450" rIns="90488" bIns="44450" anchor="ctr"/>
          <a:lstStyle/>
          <a:p>
            <a:r>
              <a:rPr lang="en-US"/>
              <a:t>Physical Reactions to </a:t>
            </a:r>
            <a:br>
              <a:rPr lang="en-US"/>
            </a:br>
            <a:r>
              <a:rPr lang="en-US"/>
              <a:t>Long-Term Stress</a:t>
            </a:r>
            <a:br>
              <a:rPr lang="en-US"/>
            </a:br>
            <a:endParaRPr lang="en-US"/>
          </a:p>
        </p:txBody>
      </p:sp>
      <p:graphicFrame>
        <p:nvGraphicFramePr>
          <p:cNvPr id="239619" name="Object 3">
            <a:hlinkClick r:id="" action="ppaction://ole?verb=0"/>
          </p:cNvPr>
          <p:cNvGraphicFramePr>
            <a:graphicFrameLocks/>
          </p:cNvGraphicFramePr>
          <p:nvPr>
            <p:ph type="clipArt" sz="half" idx="1"/>
          </p:nvPr>
        </p:nvGraphicFramePr>
        <p:xfrm>
          <a:off x="723900" y="1987550"/>
          <a:ext cx="3735388" cy="4254500"/>
        </p:xfrm>
        <a:graphic>
          <a:graphicData uri="http://schemas.openxmlformats.org/presentationml/2006/ole">
            <p:oleObj spid="_x0000_s239619" name="Microsoft ClipArt Gallery" r:id="rId4" imgW="3070080" imgH="3373200" progId="">
              <p:embed/>
            </p:oleObj>
          </a:graphicData>
        </a:graphic>
      </p:graphicFrame>
      <p:sp>
        <p:nvSpPr>
          <p:cNvPr id="239620" name="Rectangle 4"/>
          <p:cNvSpPr>
            <a:spLocks noGrp="1" noChangeArrowheads="1"/>
          </p:cNvSpPr>
          <p:nvPr>
            <p:ph type="body" sz="half" idx="2"/>
          </p:nvPr>
        </p:nvSpPr>
        <p:spPr>
          <a:noFill/>
          <a:ln/>
        </p:spPr>
        <p:txBody>
          <a:bodyPr lIns="90488" tIns="44450" rIns="90488" bIns="44450"/>
          <a:lstStyle/>
          <a:p>
            <a:r>
              <a:rPr lang="en-US" sz="2800" dirty="0">
                <a:solidFill>
                  <a:srgbClr val="FFFF00"/>
                </a:solidFill>
              </a:rPr>
              <a:t>Peptic ulcers</a:t>
            </a:r>
          </a:p>
          <a:p>
            <a:r>
              <a:rPr lang="en-US" sz="2800" dirty="0">
                <a:solidFill>
                  <a:srgbClr val="FFFF00"/>
                </a:solidFill>
              </a:rPr>
              <a:t>Hypertension</a:t>
            </a:r>
          </a:p>
          <a:p>
            <a:r>
              <a:rPr lang="en-US" sz="2800" dirty="0">
                <a:solidFill>
                  <a:srgbClr val="FFFF00"/>
                </a:solidFill>
              </a:rPr>
              <a:t>Arthritis</a:t>
            </a:r>
          </a:p>
          <a:p>
            <a:r>
              <a:rPr lang="en-US" sz="2800" dirty="0">
                <a:solidFill>
                  <a:srgbClr val="FFFF00"/>
                </a:solidFill>
              </a:rPr>
              <a:t>Asthma</a:t>
            </a:r>
          </a:p>
          <a:p>
            <a:r>
              <a:rPr lang="en-US" sz="2800" dirty="0">
                <a:solidFill>
                  <a:srgbClr val="FFFF00"/>
                </a:solidFill>
              </a:rPr>
              <a:t>Heart disease</a:t>
            </a:r>
          </a:p>
          <a:p>
            <a:r>
              <a:rPr lang="en-US" sz="2800" dirty="0">
                <a:solidFill>
                  <a:srgbClr val="FFFF00"/>
                </a:solidFill>
              </a:rPr>
              <a:t>Disruption of the immune system</a:t>
            </a:r>
          </a:p>
          <a:p>
            <a:r>
              <a:rPr lang="en-US" sz="2800" dirty="0">
                <a:solidFill>
                  <a:srgbClr val="FFFF00"/>
                </a:solidFill>
              </a:rPr>
              <a:t>80% of all disease is stress-related</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239620">
                                            <p:txEl>
                                              <p:pRg st="0" end="0"/>
                                            </p:txEl>
                                          </p:spTgt>
                                        </p:tgtEl>
                                        <p:attrNameLst>
                                          <p:attrName>style.visibility</p:attrName>
                                        </p:attrNameLst>
                                      </p:cBhvr>
                                      <p:to>
                                        <p:strVal val="visible"/>
                                      </p:to>
                                    </p:set>
                                    <p:animEffect transition="in" filter="checkerboard(down)">
                                      <p:cBhvr>
                                        <p:cTn id="7" dur="500"/>
                                        <p:tgtEl>
                                          <p:spTgt spid="2396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239620">
                                            <p:txEl>
                                              <p:pRg st="1" end="1"/>
                                            </p:txEl>
                                          </p:spTgt>
                                        </p:tgtEl>
                                        <p:attrNameLst>
                                          <p:attrName>style.visibility</p:attrName>
                                        </p:attrNameLst>
                                      </p:cBhvr>
                                      <p:to>
                                        <p:strVal val="visible"/>
                                      </p:to>
                                    </p:set>
                                    <p:animEffect transition="in" filter="checkerboard(down)">
                                      <p:cBhvr>
                                        <p:cTn id="12" dur="500"/>
                                        <p:tgtEl>
                                          <p:spTgt spid="2396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grpId="0" nodeType="clickEffect">
                                  <p:stCondLst>
                                    <p:cond delay="0"/>
                                  </p:stCondLst>
                                  <p:childTnLst>
                                    <p:set>
                                      <p:cBhvr>
                                        <p:cTn id="16" dur="1" fill="hold">
                                          <p:stCondLst>
                                            <p:cond delay="0"/>
                                          </p:stCondLst>
                                        </p:cTn>
                                        <p:tgtEl>
                                          <p:spTgt spid="239620">
                                            <p:txEl>
                                              <p:pRg st="2" end="2"/>
                                            </p:txEl>
                                          </p:spTgt>
                                        </p:tgtEl>
                                        <p:attrNameLst>
                                          <p:attrName>style.visibility</p:attrName>
                                        </p:attrNameLst>
                                      </p:cBhvr>
                                      <p:to>
                                        <p:strVal val="visible"/>
                                      </p:to>
                                    </p:set>
                                    <p:animEffect transition="in" filter="checkerboard(down)">
                                      <p:cBhvr>
                                        <p:cTn id="17" dur="500"/>
                                        <p:tgtEl>
                                          <p:spTgt spid="2396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5" fill="hold" grpId="0" nodeType="clickEffect">
                                  <p:stCondLst>
                                    <p:cond delay="0"/>
                                  </p:stCondLst>
                                  <p:childTnLst>
                                    <p:set>
                                      <p:cBhvr>
                                        <p:cTn id="21" dur="1" fill="hold">
                                          <p:stCondLst>
                                            <p:cond delay="0"/>
                                          </p:stCondLst>
                                        </p:cTn>
                                        <p:tgtEl>
                                          <p:spTgt spid="239620">
                                            <p:txEl>
                                              <p:pRg st="3" end="3"/>
                                            </p:txEl>
                                          </p:spTgt>
                                        </p:tgtEl>
                                        <p:attrNameLst>
                                          <p:attrName>style.visibility</p:attrName>
                                        </p:attrNameLst>
                                      </p:cBhvr>
                                      <p:to>
                                        <p:strVal val="visible"/>
                                      </p:to>
                                    </p:set>
                                    <p:animEffect transition="in" filter="checkerboard(down)">
                                      <p:cBhvr>
                                        <p:cTn id="22" dur="500"/>
                                        <p:tgtEl>
                                          <p:spTgt spid="2396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5" fill="hold" grpId="0" nodeType="clickEffect">
                                  <p:stCondLst>
                                    <p:cond delay="0"/>
                                  </p:stCondLst>
                                  <p:childTnLst>
                                    <p:set>
                                      <p:cBhvr>
                                        <p:cTn id="26" dur="1" fill="hold">
                                          <p:stCondLst>
                                            <p:cond delay="0"/>
                                          </p:stCondLst>
                                        </p:cTn>
                                        <p:tgtEl>
                                          <p:spTgt spid="239620">
                                            <p:txEl>
                                              <p:pRg st="4" end="4"/>
                                            </p:txEl>
                                          </p:spTgt>
                                        </p:tgtEl>
                                        <p:attrNameLst>
                                          <p:attrName>style.visibility</p:attrName>
                                        </p:attrNameLst>
                                      </p:cBhvr>
                                      <p:to>
                                        <p:strVal val="visible"/>
                                      </p:to>
                                    </p:set>
                                    <p:animEffect transition="in" filter="checkerboard(down)">
                                      <p:cBhvr>
                                        <p:cTn id="27" dur="500"/>
                                        <p:tgtEl>
                                          <p:spTgt spid="2396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5" fill="hold" grpId="0" nodeType="clickEffect">
                                  <p:stCondLst>
                                    <p:cond delay="0"/>
                                  </p:stCondLst>
                                  <p:childTnLst>
                                    <p:set>
                                      <p:cBhvr>
                                        <p:cTn id="31" dur="1" fill="hold">
                                          <p:stCondLst>
                                            <p:cond delay="0"/>
                                          </p:stCondLst>
                                        </p:cTn>
                                        <p:tgtEl>
                                          <p:spTgt spid="239620">
                                            <p:txEl>
                                              <p:pRg st="5" end="5"/>
                                            </p:txEl>
                                          </p:spTgt>
                                        </p:tgtEl>
                                        <p:attrNameLst>
                                          <p:attrName>style.visibility</p:attrName>
                                        </p:attrNameLst>
                                      </p:cBhvr>
                                      <p:to>
                                        <p:strVal val="visible"/>
                                      </p:to>
                                    </p:set>
                                    <p:animEffect transition="in" filter="checkerboard(down)">
                                      <p:cBhvr>
                                        <p:cTn id="32" dur="500"/>
                                        <p:tgtEl>
                                          <p:spTgt spid="23962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5" fill="hold" grpId="0" nodeType="clickEffect">
                                  <p:stCondLst>
                                    <p:cond delay="0"/>
                                  </p:stCondLst>
                                  <p:childTnLst>
                                    <p:set>
                                      <p:cBhvr>
                                        <p:cTn id="36" dur="1" fill="hold">
                                          <p:stCondLst>
                                            <p:cond delay="0"/>
                                          </p:stCondLst>
                                        </p:cTn>
                                        <p:tgtEl>
                                          <p:spTgt spid="239620">
                                            <p:txEl>
                                              <p:pRg st="6" end="6"/>
                                            </p:txEl>
                                          </p:spTgt>
                                        </p:tgtEl>
                                        <p:attrNameLst>
                                          <p:attrName>style.visibility</p:attrName>
                                        </p:attrNameLst>
                                      </p:cBhvr>
                                      <p:to>
                                        <p:strVal val="visible"/>
                                      </p:to>
                                    </p:set>
                                    <p:animEffect transition="in" filter="checkerboard(down)">
                                      <p:cBhvr>
                                        <p:cTn id="37" dur="500"/>
                                        <p:tgtEl>
                                          <p:spTgt spid="2396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0"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4"/>
          <p:cNvSpPr>
            <a:spLocks noGrp="1"/>
          </p:cNvSpPr>
          <p:nvPr>
            <p:ph type="sldNum" sz="quarter" idx="10"/>
          </p:nvPr>
        </p:nvSpPr>
        <p:spPr/>
        <p:txBody>
          <a:bodyPr/>
          <a:lstStyle/>
          <a:p>
            <a:r>
              <a:rPr lang="en-US"/>
              <a:t>Slide # </a:t>
            </a:r>
            <a:fld id="{4B9AE06C-CB78-4C27-949E-5FF8B430074B}" type="slidenum">
              <a:rPr lang="en-US"/>
              <a:pPr/>
              <a:t>78</a:t>
            </a:fld>
            <a:endParaRPr lang="en-US"/>
          </a:p>
        </p:txBody>
      </p:sp>
      <p:sp>
        <p:nvSpPr>
          <p:cNvPr id="240642" name="Rectangle 2"/>
          <p:cNvSpPr>
            <a:spLocks noGrp="1" noChangeArrowheads="1"/>
          </p:cNvSpPr>
          <p:nvPr>
            <p:ph type="title"/>
          </p:nvPr>
        </p:nvSpPr>
        <p:spPr>
          <a:xfrm>
            <a:off x="990600" y="914400"/>
            <a:ext cx="7620000" cy="914400"/>
          </a:xfrm>
          <a:noFill/>
          <a:ln/>
        </p:spPr>
        <p:txBody>
          <a:bodyPr lIns="90488" tIns="44450" rIns="90488" bIns="44450" anchor="ctr"/>
          <a:lstStyle/>
          <a:p>
            <a:r>
              <a:rPr lang="en-US"/>
              <a:t>Long-Term </a:t>
            </a:r>
            <a:br>
              <a:rPr lang="en-US"/>
            </a:br>
            <a:r>
              <a:rPr lang="en-US"/>
              <a:t>Behavioral Reactions to Stress</a:t>
            </a:r>
          </a:p>
        </p:txBody>
      </p:sp>
      <p:sp>
        <p:nvSpPr>
          <p:cNvPr id="240643" name="Rectangle 3"/>
          <p:cNvSpPr>
            <a:spLocks noGrp="1" noChangeArrowheads="1"/>
          </p:cNvSpPr>
          <p:nvPr>
            <p:ph type="body" sz="half" idx="1"/>
          </p:nvPr>
        </p:nvSpPr>
        <p:spPr>
          <a:xfrm>
            <a:off x="533400" y="1981200"/>
            <a:ext cx="3276600" cy="4267200"/>
          </a:xfrm>
          <a:noFill/>
          <a:ln/>
        </p:spPr>
        <p:txBody>
          <a:bodyPr lIns="90488" tIns="44450" rIns="90488" bIns="44450"/>
          <a:lstStyle/>
          <a:p>
            <a:pPr>
              <a:lnSpc>
                <a:spcPct val="90000"/>
              </a:lnSpc>
            </a:pPr>
            <a:r>
              <a:rPr lang="en-US" sz="2800" dirty="0">
                <a:solidFill>
                  <a:srgbClr val="FFFF00"/>
                </a:solidFill>
              </a:rPr>
              <a:t>Alcoholism/</a:t>
            </a:r>
            <a:br>
              <a:rPr lang="en-US" sz="2800" dirty="0">
                <a:solidFill>
                  <a:srgbClr val="FFFF00"/>
                </a:solidFill>
              </a:rPr>
            </a:br>
            <a:r>
              <a:rPr lang="en-US" sz="2800" dirty="0">
                <a:solidFill>
                  <a:srgbClr val="FFFF00"/>
                </a:solidFill>
              </a:rPr>
              <a:t>addiction</a:t>
            </a:r>
          </a:p>
          <a:p>
            <a:pPr>
              <a:lnSpc>
                <a:spcPct val="90000"/>
              </a:lnSpc>
            </a:pPr>
            <a:r>
              <a:rPr lang="en-US" sz="2800" dirty="0">
                <a:solidFill>
                  <a:srgbClr val="FFFF00"/>
                </a:solidFill>
              </a:rPr>
              <a:t>Unemployment</a:t>
            </a:r>
          </a:p>
          <a:p>
            <a:pPr>
              <a:lnSpc>
                <a:spcPct val="90000"/>
              </a:lnSpc>
            </a:pPr>
            <a:r>
              <a:rPr lang="en-US" sz="2800" dirty="0">
                <a:solidFill>
                  <a:srgbClr val="FFFF00"/>
                </a:solidFill>
              </a:rPr>
              <a:t>Increasing aggressiveness </a:t>
            </a:r>
          </a:p>
          <a:p>
            <a:pPr>
              <a:lnSpc>
                <a:spcPct val="90000"/>
              </a:lnSpc>
            </a:pPr>
            <a:r>
              <a:rPr lang="en-US" sz="2800" dirty="0">
                <a:solidFill>
                  <a:srgbClr val="FFFF00"/>
                </a:solidFill>
              </a:rPr>
              <a:t>Criminal behavior</a:t>
            </a:r>
          </a:p>
          <a:p>
            <a:pPr>
              <a:lnSpc>
                <a:spcPct val="90000"/>
              </a:lnSpc>
            </a:pPr>
            <a:r>
              <a:rPr lang="en-US" sz="2800" dirty="0">
                <a:solidFill>
                  <a:srgbClr val="FFFF00"/>
                </a:solidFill>
              </a:rPr>
              <a:t>Depression/</a:t>
            </a:r>
            <a:br>
              <a:rPr lang="en-US" sz="2800" dirty="0">
                <a:solidFill>
                  <a:srgbClr val="FFFF00"/>
                </a:solidFill>
              </a:rPr>
            </a:br>
            <a:r>
              <a:rPr lang="en-US" sz="2800" dirty="0">
                <a:solidFill>
                  <a:srgbClr val="FFFF00"/>
                </a:solidFill>
              </a:rPr>
              <a:t>suicide</a:t>
            </a:r>
          </a:p>
        </p:txBody>
      </p:sp>
      <p:pic>
        <p:nvPicPr>
          <p:cNvPr id="240646" name="Picture 6" descr="S:\Publishing\powerpoint\What Is Psychology\Motivation and Emotion\fired.jpg"/>
          <p:cNvPicPr>
            <a:picLocks noChangeAspect="1" noChangeArrowheads="1"/>
          </p:cNvPicPr>
          <p:nvPr/>
        </p:nvPicPr>
        <p:blipFill>
          <a:blip r:embed="rId3" cstate="print"/>
          <a:srcRect/>
          <a:stretch>
            <a:fillRect/>
          </a:stretch>
        </p:blipFill>
        <p:spPr bwMode="auto">
          <a:xfrm>
            <a:off x="3581400" y="1905000"/>
            <a:ext cx="2667000" cy="1905000"/>
          </a:xfrm>
          <a:prstGeom prst="rect">
            <a:avLst/>
          </a:prstGeom>
          <a:noFill/>
        </p:spPr>
      </p:pic>
      <p:pic>
        <p:nvPicPr>
          <p:cNvPr id="240647" name="Picture 7" descr="S:\Publishing\powerpoint\What Is Psychology\Motivation and Emotion\beer.jpg"/>
          <p:cNvPicPr>
            <a:picLocks noChangeAspect="1" noChangeArrowheads="1"/>
          </p:cNvPicPr>
          <p:nvPr/>
        </p:nvPicPr>
        <p:blipFill>
          <a:blip r:embed="rId4" cstate="print"/>
          <a:srcRect/>
          <a:stretch>
            <a:fillRect/>
          </a:stretch>
        </p:blipFill>
        <p:spPr bwMode="auto">
          <a:xfrm>
            <a:off x="6248400" y="1905000"/>
            <a:ext cx="2057400" cy="2438400"/>
          </a:xfrm>
          <a:prstGeom prst="rect">
            <a:avLst/>
          </a:prstGeom>
          <a:noFill/>
        </p:spPr>
      </p:pic>
      <p:pic>
        <p:nvPicPr>
          <p:cNvPr id="240648" name="Picture 8" descr="S:\Publishing\powerpoint\What Is Psychology\Motivation and Emotion\jail.jpg"/>
          <p:cNvPicPr>
            <a:picLocks noChangeAspect="1" noChangeArrowheads="1"/>
          </p:cNvPicPr>
          <p:nvPr/>
        </p:nvPicPr>
        <p:blipFill>
          <a:blip r:embed="rId5" cstate="print"/>
          <a:srcRect/>
          <a:stretch>
            <a:fillRect/>
          </a:stretch>
        </p:blipFill>
        <p:spPr bwMode="auto">
          <a:xfrm>
            <a:off x="3581400" y="3810000"/>
            <a:ext cx="2667000" cy="2667000"/>
          </a:xfrm>
          <a:prstGeom prst="rect">
            <a:avLst/>
          </a:prstGeom>
          <a:noFill/>
        </p:spPr>
      </p:pic>
      <p:pic>
        <p:nvPicPr>
          <p:cNvPr id="240649" name="Picture 9" descr="S:\Publishing\powerpoint\What Is Psychology\Motivation and Emotion\fight.jpg"/>
          <p:cNvPicPr>
            <a:picLocks noChangeAspect="1" noChangeArrowheads="1"/>
          </p:cNvPicPr>
          <p:nvPr/>
        </p:nvPicPr>
        <p:blipFill>
          <a:blip r:embed="rId6" cstate="print"/>
          <a:srcRect/>
          <a:stretch>
            <a:fillRect/>
          </a:stretch>
        </p:blipFill>
        <p:spPr bwMode="auto">
          <a:xfrm>
            <a:off x="6248400" y="4343400"/>
            <a:ext cx="2057400" cy="1981200"/>
          </a:xfrm>
          <a:prstGeom prst="rect">
            <a:avLst/>
          </a:prstGeom>
          <a:noFill/>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0643">
                                            <p:txEl>
                                              <p:pRg st="0" end="0"/>
                                            </p:txEl>
                                          </p:spTgt>
                                        </p:tgtEl>
                                        <p:attrNameLst>
                                          <p:attrName>style.visibility</p:attrName>
                                        </p:attrNameLst>
                                      </p:cBhvr>
                                      <p:to>
                                        <p:strVal val="visible"/>
                                      </p:to>
                                    </p:set>
                                    <p:animEffect transition="in" filter="dissolve">
                                      <p:cBhvr>
                                        <p:cTn id="7" dur="500"/>
                                        <p:tgtEl>
                                          <p:spTgt spid="2406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0643">
                                            <p:txEl>
                                              <p:pRg st="1" end="1"/>
                                            </p:txEl>
                                          </p:spTgt>
                                        </p:tgtEl>
                                        <p:attrNameLst>
                                          <p:attrName>style.visibility</p:attrName>
                                        </p:attrNameLst>
                                      </p:cBhvr>
                                      <p:to>
                                        <p:strVal val="visible"/>
                                      </p:to>
                                    </p:set>
                                    <p:animEffect transition="in" filter="dissolve">
                                      <p:cBhvr>
                                        <p:cTn id="12" dur="500"/>
                                        <p:tgtEl>
                                          <p:spTgt spid="2406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0643">
                                            <p:txEl>
                                              <p:pRg st="2" end="2"/>
                                            </p:txEl>
                                          </p:spTgt>
                                        </p:tgtEl>
                                        <p:attrNameLst>
                                          <p:attrName>style.visibility</p:attrName>
                                        </p:attrNameLst>
                                      </p:cBhvr>
                                      <p:to>
                                        <p:strVal val="visible"/>
                                      </p:to>
                                    </p:set>
                                    <p:animEffect transition="in" filter="dissolve">
                                      <p:cBhvr>
                                        <p:cTn id="17" dur="500"/>
                                        <p:tgtEl>
                                          <p:spTgt spid="2406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0643">
                                            <p:txEl>
                                              <p:pRg st="3" end="3"/>
                                            </p:txEl>
                                          </p:spTgt>
                                        </p:tgtEl>
                                        <p:attrNameLst>
                                          <p:attrName>style.visibility</p:attrName>
                                        </p:attrNameLst>
                                      </p:cBhvr>
                                      <p:to>
                                        <p:strVal val="visible"/>
                                      </p:to>
                                    </p:set>
                                    <p:animEffect transition="in" filter="dissolve">
                                      <p:cBhvr>
                                        <p:cTn id="22" dur="500"/>
                                        <p:tgtEl>
                                          <p:spTgt spid="2406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0643">
                                            <p:txEl>
                                              <p:pRg st="4" end="4"/>
                                            </p:txEl>
                                          </p:spTgt>
                                        </p:tgtEl>
                                        <p:attrNameLst>
                                          <p:attrName>style.visibility</p:attrName>
                                        </p:attrNameLst>
                                      </p:cBhvr>
                                      <p:to>
                                        <p:strVal val="visible"/>
                                      </p:to>
                                    </p:set>
                                    <p:animEffect transition="in" filter="dissolve">
                                      <p:cBhvr>
                                        <p:cTn id="27" dur="500"/>
                                        <p:tgtEl>
                                          <p:spTgt spid="2406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 </a:t>
            </a:r>
            <a:fld id="{6319E824-B7CE-410E-AE15-38B4A49B39CC}" type="slidenum">
              <a:rPr lang="en-US"/>
              <a:pPr/>
              <a:t>79</a:t>
            </a:fld>
            <a:endParaRPr lang="en-US"/>
          </a:p>
        </p:txBody>
      </p:sp>
      <p:sp>
        <p:nvSpPr>
          <p:cNvPr id="272386" name="Rectangle 2"/>
          <p:cNvSpPr>
            <a:spLocks noGrp="1" noChangeArrowheads="1"/>
          </p:cNvSpPr>
          <p:nvPr>
            <p:ph type="title"/>
          </p:nvPr>
        </p:nvSpPr>
        <p:spPr>
          <a:xfrm>
            <a:off x="914400" y="685800"/>
            <a:ext cx="7620000" cy="914400"/>
          </a:xfrm>
        </p:spPr>
        <p:txBody>
          <a:bodyPr/>
          <a:lstStyle/>
          <a:p>
            <a:r>
              <a:rPr lang="en-US"/>
              <a:t>Adolescent Stress</a:t>
            </a:r>
          </a:p>
        </p:txBody>
      </p:sp>
      <p:sp>
        <p:nvSpPr>
          <p:cNvPr id="272387" name="Rectangle 3"/>
          <p:cNvSpPr>
            <a:spLocks noGrp="1" noChangeArrowheads="1"/>
          </p:cNvSpPr>
          <p:nvPr>
            <p:ph type="body" idx="1"/>
          </p:nvPr>
        </p:nvSpPr>
        <p:spPr>
          <a:xfrm>
            <a:off x="685800" y="1600200"/>
            <a:ext cx="7772400" cy="4267200"/>
          </a:xfrm>
        </p:spPr>
        <p:txBody>
          <a:bodyPr/>
          <a:lstStyle/>
          <a:p>
            <a:r>
              <a:rPr lang="en-US" sz="2800" dirty="0">
                <a:solidFill>
                  <a:srgbClr val="FFFF00"/>
                </a:solidFill>
              </a:rPr>
              <a:t>A parent, sibling, relative, or friend dying</a:t>
            </a:r>
          </a:p>
          <a:p>
            <a:r>
              <a:rPr lang="en-US" sz="2800" dirty="0">
                <a:solidFill>
                  <a:srgbClr val="FFFF00"/>
                </a:solidFill>
              </a:rPr>
              <a:t>Parents getting a divorce</a:t>
            </a:r>
          </a:p>
          <a:p>
            <a:r>
              <a:rPr lang="en-US" sz="2800" dirty="0">
                <a:solidFill>
                  <a:srgbClr val="FFFF00"/>
                </a:solidFill>
              </a:rPr>
              <a:t>Failing a subject in school</a:t>
            </a:r>
          </a:p>
          <a:p>
            <a:r>
              <a:rPr lang="en-US" sz="2800" dirty="0">
                <a:solidFill>
                  <a:srgbClr val="FFFF00"/>
                </a:solidFill>
              </a:rPr>
              <a:t>Being arrested</a:t>
            </a:r>
          </a:p>
          <a:p>
            <a:r>
              <a:rPr lang="en-US" sz="2800" dirty="0">
                <a:solidFill>
                  <a:srgbClr val="FFFF00"/>
                </a:solidFill>
              </a:rPr>
              <a:t>Abusing drugs or alcohol</a:t>
            </a:r>
          </a:p>
          <a:p>
            <a:r>
              <a:rPr lang="en-US" sz="2800" dirty="0">
                <a:solidFill>
                  <a:srgbClr val="FFFF00"/>
                </a:solidFill>
              </a:rPr>
              <a:t>Getting fired from a job</a:t>
            </a:r>
          </a:p>
          <a:p>
            <a:r>
              <a:rPr lang="en-US" sz="2800" dirty="0">
                <a:solidFill>
                  <a:srgbClr val="FFFF00"/>
                </a:solidFill>
              </a:rPr>
              <a:t>Hassling with parents</a:t>
            </a:r>
          </a:p>
          <a:p>
            <a:r>
              <a:rPr lang="en-US" sz="2800" dirty="0">
                <a:solidFill>
                  <a:srgbClr val="FFFF00"/>
                </a:solidFill>
              </a:rPr>
              <a:t>Troubles with weight</a:t>
            </a:r>
          </a:p>
          <a:p>
            <a:r>
              <a:rPr lang="en-US" sz="2800" dirty="0">
                <a:solidFill>
                  <a:srgbClr val="FFFF00"/>
                </a:solidFill>
              </a:rPr>
              <a:t>Moving to a new school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2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2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2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2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23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723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7238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7238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723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 </a:t>
            </a:r>
            <a:fld id="{955AE678-83DF-4EBD-949F-0E0F79F953A1}" type="slidenum">
              <a:rPr lang="en-US"/>
              <a:pPr/>
              <a:t>8</a:t>
            </a:fld>
            <a:endParaRPr lang="en-US"/>
          </a:p>
        </p:txBody>
      </p:sp>
      <p:sp>
        <p:nvSpPr>
          <p:cNvPr id="46082" name="Rectangle 2"/>
          <p:cNvSpPr>
            <a:spLocks noGrp="1" noChangeArrowheads="1"/>
          </p:cNvSpPr>
          <p:nvPr>
            <p:ph type="title"/>
          </p:nvPr>
        </p:nvSpPr>
        <p:spPr/>
        <p:txBody>
          <a:bodyPr/>
          <a:lstStyle/>
          <a:p>
            <a:r>
              <a:rPr lang="en-US"/>
              <a:t>Drive Reduction (cont.)</a:t>
            </a:r>
          </a:p>
        </p:txBody>
      </p:sp>
      <p:sp>
        <p:nvSpPr>
          <p:cNvPr id="46083" name="Rectangle 3"/>
          <p:cNvSpPr>
            <a:spLocks noGrp="1" noChangeArrowheads="1"/>
          </p:cNvSpPr>
          <p:nvPr>
            <p:ph type="body" idx="1"/>
          </p:nvPr>
        </p:nvSpPr>
        <p:spPr/>
        <p:txBody>
          <a:bodyPr/>
          <a:lstStyle/>
          <a:p>
            <a:r>
              <a:rPr lang="en-US" dirty="0">
                <a:solidFill>
                  <a:srgbClr val="FFFF00"/>
                </a:solidFill>
              </a:rPr>
              <a:t>Homeostasis = balance</a:t>
            </a:r>
          </a:p>
          <a:p>
            <a:r>
              <a:rPr lang="en-US" dirty="0">
                <a:solidFill>
                  <a:srgbClr val="FFFF00"/>
                </a:solidFill>
              </a:rPr>
              <a:t>Body temperature, blood sugar, and oxygen levels</a:t>
            </a:r>
          </a:p>
          <a:p>
            <a:r>
              <a:rPr lang="en-US" dirty="0">
                <a:solidFill>
                  <a:srgbClr val="FFFF00"/>
                </a:solidFill>
              </a:rPr>
              <a:t>Habits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checkerboard(across)">
                                      <p:cBhvr>
                                        <p:cTn id="7" dur="5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checkerboard(across)">
                                      <p:cBhvr>
                                        <p:cTn id="12" dur="500"/>
                                        <p:tgtEl>
                                          <p:spTgt spid="460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checkerboard(across)">
                                      <p:cBhvr>
                                        <p:cTn id="17" dur="500"/>
                                        <p:tgtEl>
                                          <p:spTgt spid="460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054"/>
          <p:cNvSpPr>
            <a:spLocks noGrp="1" noChangeArrowheads="1"/>
          </p:cNvSpPr>
          <p:nvPr>
            <p:ph type="sldNum" sz="quarter" idx="4"/>
          </p:nvPr>
        </p:nvSpPr>
        <p:spPr/>
        <p:txBody>
          <a:bodyPr/>
          <a:lstStyle/>
          <a:p>
            <a:r>
              <a:rPr lang="en-US"/>
              <a:t>Slide # </a:t>
            </a:r>
            <a:fld id="{7465F8F8-6AA1-475F-B6C1-F77729D3750A}" type="slidenum">
              <a:rPr lang="en-US"/>
              <a:pPr/>
              <a:t>80</a:t>
            </a:fld>
            <a:endParaRPr lang="en-US"/>
          </a:p>
        </p:txBody>
      </p:sp>
      <p:sp>
        <p:nvSpPr>
          <p:cNvPr id="242690" name="Rectangle 2"/>
          <p:cNvSpPr>
            <a:spLocks noGrp="1" noChangeArrowheads="1"/>
          </p:cNvSpPr>
          <p:nvPr>
            <p:ph type="ctrTitle"/>
          </p:nvPr>
        </p:nvSpPr>
        <p:spPr>
          <a:xfrm>
            <a:off x="914400" y="1066800"/>
            <a:ext cx="7721600" cy="1143000"/>
          </a:xfrm>
          <a:noFill/>
          <a:ln/>
        </p:spPr>
        <p:txBody>
          <a:bodyPr lIns="90488" tIns="44450" rIns="90488" bIns="44450" anchor="ctr"/>
          <a:lstStyle/>
          <a:p>
            <a:r>
              <a:rPr lang="en-US"/>
              <a:t>Personality Differences</a:t>
            </a:r>
          </a:p>
        </p:txBody>
      </p:sp>
      <p:graphicFrame>
        <p:nvGraphicFramePr>
          <p:cNvPr id="301056" name="Object 0">
            <a:hlinkClick r:id="" action="ppaction://ole?verb=0"/>
          </p:cNvPr>
          <p:cNvGraphicFramePr>
            <a:graphicFrameLocks/>
          </p:cNvGraphicFramePr>
          <p:nvPr/>
        </p:nvGraphicFramePr>
        <p:xfrm>
          <a:off x="1533525" y="1736725"/>
          <a:ext cx="6086475" cy="4054475"/>
        </p:xfrm>
        <a:graphic>
          <a:graphicData uri="http://schemas.openxmlformats.org/presentationml/2006/ole">
            <p:oleObj spid="_x0000_s301056" name="WordArt 2.0" r:id="rId4" imgW="6094080" imgH="4063680" progId="">
              <p:embed/>
            </p:oleObj>
          </a:graphicData>
        </a:graphic>
      </p:graphicFrame>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Slide # </a:t>
            </a:r>
            <a:fld id="{9CE63EE7-35A8-43F6-BEF5-DC380CC79D84}" type="slidenum">
              <a:rPr lang="en-US"/>
              <a:pPr/>
              <a:t>81</a:t>
            </a:fld>
            <a:endParaRPr lang="en-US"/>
          </a:p>
        </p:txBody>
      </p:sp>
      <p:sp>
        <p:nvSpPr>
          <p:cNvPr id="243714" name="Rectangle 2"/>
          <p:cNvSpPr>
            <a:spLocks noGrp="1" noChangeArrowheads="1"/>
          </p:cNvSpPr>
          <p:nvPr>
            <p:ph type="title"/>
          </p:nvPr>
        </p:nvSpPr>
        <p:spPr>
          <a:xfrm>
            <a:off x="762000" y="990600"/>
            <a:ext cx="7772400" cy="1143000"/>
          </a:xfrm>
          <a:noFill/>
          <a:ln/>
        </p:spPr>
        <p:txBody>
          <a:bodyPr lIns="90488" tIns="44450" rIns="90488" bIns="44450" anchor="ctr"/>
          <a:lstStyle/>
          <a:p>
            <a:r>
              <a:rPr lang="en-US"/>
              <a:t>Type A Personality</a:t>
            </a:r>
          </a:p>
        </p:txBody>
      </p:sp>
      <p:sp>
        <p:nvSpPr>
          <p:cNvPr id="243715" name="Rectangle 3"/>
          <p:cNvSpPr>
            <a:spLocks noGrp="1" noChangeArrowheads="1"/>
          </p:cNvSpPr>
          <p:nvPr>
            <p:ph type="body" sz="half" idx="1"/>
          </p:nvPr>
        </p:nvSpPr>
        <p:spPr>
          <a:noFill/>
          <a:ln/>
        </p:spPr>
        <p:txBody>
          <a:bodyPr lIns="90488" tIns="44450" rIns="90488" bIns="44450"/>
          <a:lstStyle/>
          <a:p>
            <a:pPr>
              <a:lnSpc>
                <a:spcPct val="90000"/>
              </a:lnSpc>
            </a:pPr>
            <a:r>
              <a:rPr lang="en-US" sz="2800" dirty="0">
                <a:solidFill>
                  <a:srgbClr val="FFFF00"/>
                </a:solidFill>
              </a:rPr>
              <a:t>Coronary disease in 30s</a:t>
            </a:r>
          </a:p>
          <a:p>
            <a:pPr>
              <a:lnSpc>
                <a:spcPct val="90000"/>
              </a:lnSpc>
            </a:pPr>
            <a:r>
              <a:rPr lang="en-US" sz="2800" dirty="0">
                <a:solidFill>
                  <a:srgbClr val="FFFF00"/>
                </a:solidFill>
              </a:rPr>
              <a:t>Constant flow of adrenaline</a:t>
            </a:r>
          </a:p>
          <a:p>
            <a:pPr>
              <a:lnSpc>
                <a:spcPct val="90000"/>
              </a:lnSpc>
            </a:pPr>
            <a:r>
              <a:rPr lang="en-US" sz="2800" dirty="0">
                <a:solidFill>
                  <a:srgbClr val="FFFF00"/>
                </a:solidFill>
              </a:rPr>
              <a:t>Interaction with cholesterol</a:t>
            </a:r>
          </a:p>
          <a:p>
            <a:pPr>
              <a:lnSpc>
                <a:spcPct val="90000"/>
              </a:lnSpc>
            </a:pPr>
            <a:r>
              <a:rPr lang="en-US" sz="2800" dirty="0">
                <a:solidFill>
                  <a:srgbClr val="FFFF00"/>
                </a:solidFill>
              </a:rPr>
              <a:t>Blockage of arteries</a:t>
            </a:r>
          </a:p>
        </p:txBody>
      </p:sp>
      <p:graphicFrame>
        <p:nvGraphicFramePr>
          <p:cNvPr id="243716" name="Object 4">
            <a:hlinkClick r:id="" action="ppaction://ole?verb=0"/>
          </p:cNvPr>
          <p:cNvGraphicFramePr>
            <a:graphicFrameLocks/>
          </p:cNvGraphicFramePr>
          <p:nvPr>
            <p:ph type="clipArt" sz="half" idx="2"/>
          </p:nvPr>
        </p:nvGraphicFramePr>
        <p:xfrm>
          <a:off x="4652963" y="2382838"/>
          <a:ext cx="3800475" cy="3463925"/>
        </p:xfrm>
        <a:graphic>
          <a:graphicData uri="http://schemas.openxmlformats.org/presentationml/2006/ole">
            <p:oleObj spid="_x0000_s243716" name="Microsoft ClipArt Gallery" r:id="rId4" imgW="4114800" imgH="3617640" progId="">
              <p:embed/>
            </p:oleObj>
          </a:graphicData>
        </a:graphic>
      </p:graphicFrame>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43715">
                                            <p:txEl>
                                              <p:pRg st="0" end="0"/>
                                            </p:txEl>
                                          </p:spTgt>
                                        </p:tgtEl>
                                        <p:attrNameLst>
                                          <p:attrName>style.visibility</p:attrName>
                                        </p:attrNameLst>
                                      </p:cBhvr>
                                      <p:to>
                                        <p:strVal val="visible"/>
                                      </p:to>
                                    </p:set>
                                    <p:animEffect transition="in" filter="box(out)">
                                      <p:cBhvr>
                                        <p:cTn id="7" dur="500"/>
                                        <p:tgtEl>
                                          <p:spTgt spid="243715">
                                            <p:txEl>
                                              <p:pRg st="0" end="0"/>
                                            </p:txEl>
                                          </p:spTgt>
                                        </p:tgtEl>
                                      </p:cBhvr>
                                    </p:animEffect>
                                  </p:childTnLst>
                                  <p:subTnLst>
                                    <p:animClr clrSpc="rgb" dir="cw">
                                      <p:cBhvr override="childStyle">
                                        <p:cTn dur="1" fill="hold" display="0" masterRel="nextClick" afterEffect="1"/>
                                        <p:tgtEl>
                                          <p:spTgt spid="243715">
                                            <p:txEl>
                                              <p:pRg st="0" end="0"/>
                                            </p:txEl>
                                          </p:spTgt>
                                        </p:tgtEl>
                                        <p:attrNameLst>
                                          <p:attrName>ppt_c</p:attrName>
                                        </p:attrNameLst>
                                      </p:cBhvr>
                                      <p:to>
                                        <a:schemeClr val="accent2"/>
                                      </p:to>
                                    </p:animClr>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43715">
                                            <p:txEl>
                                              <p:pRg st="1" end="1"/>
                                            </p:txEl>
                                          </p:spTgt>
                                        </p:tgtEl>
                                        <p:attrNameLst>
                                          <p:attrName>style.visibility</p:attrName>
                                        </p:attrNameLst>
                                      </p:cBhvr>
                                      <p:to>
                                        <p:strVal val="visible"/>
                                      </p:to>
                                    </p:set>
                                    <p:animEffect transition="in" filter="box(out)">
                                      <p:cBhvr>
                                        <p:cTn id="12" dur="500"/>
                                        <p:tgtEl>
                                          <p:spTgt spid="243715">
                                            <p:txEl>
                                              <p:pRg st="1" end="1"/>
                                            </p:txEl>
                                          </p:spTgt>
                                        </p:tgtEl>
                                      </p:cBhvr>
                                    </p:animEffect>
                                  </p:childTnLst>
                                  <p:subTnLst>
                                    <p:animClr>
                                      <p:cBhvr override="childStyle">
                                        <p:cTn dur="1" fill="hold" display="0" masterRel="nextClick" afterEffect="1"/>
                                        <p:tgtEl>
                                          <p:spTgt spid="243715">
                                            <p:txEl>
                                              <p:pRg st="1" end="1"/>
                                            </p:txEl>
                                          </p:spTgt>
                                        </p:tgtEl>
                                        <p:attrNameLst>
                                          <p:attrName>ppt_c</p:attrName>
                                        </p:attrNameLst>
                                      </p:cBhvr>
                                      <p:to>
                                        <a:schemeClr val="accent2"/>
                                      </p:to>
                                    </p:animClr>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43715">
                                            <p:txEl>
                                              <p:pRg st="2" end="2"/>
                                            </p:txEl>
                                          </p:spTgt>
                                        </p:tgtEl>
                                        <p:attrNameLst>
                                          <p:attrName>style.visibility</p:attrName>
                                        </p:attrNameLst>
                                      </p:cBhvr>
                                      <p:to>
                                        <p:strVal val="visible"/>
                                      </p:to>
                                    </p:set>
                                    <p:animEffect transition="in" filter="box(out)">
                                      <p:cBhvr>
                                        <p:cTn id="17" dur="500"/>
                                        <p:tgtEl>
                                          <p:spTgt spid="243715">
                                            <p:txEl>
                                              <p:pRg st="2" end="2"/>
                                            </p:txEl>
                                          </p:spTgt>
                                        </p:tgtEl>
                                      </p:cBhvr>
                                    </p:animEffect>
                                  </p:childTnLst>
                                  <p:subTnLst>
                                    <p:animClr>
                                      <p:cBhvr override="childStyle">
                                        <p:cTn dur="1" fill="hold" display="0" masterRel="nextClick" afterEffect="1"/>
                                        <p:tgtEl>
                                          <p:spTgt spid="243715">
                                            <p:txEl>
                                              <p:pRg st="2" end="2"/>
                                            </p:txEl>
                                          </p:spTgt>
                                        </p:tgtEl>
                                        <p:attrNameLst>
                                          <p:attrName>ppt_c</p:attrName>
                                        </p:attrNameLst>
                                      </p:cBhvr>
                                      <p:to>
                                        <a:schemeClr val="accent2"/>
                                      </p:to>
                                    </p:animClr>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43715">
                                            <p:txEl>
                                              <p:pRg st="3" end="3"/>
                                            </p:txEl>
                                          </p:spTgt>
                                        </p:tgtEl>
                                        <p:attrNameLst>
                                          <p:attrName>style.visibility</p:attrName>
                                        </p:attrNameLst>
                                      </p:cBhvr>
                                      <p:to>
                                        <p:strVal val="visible"/>
                                      </p:to>
                                    </p:set>
                                    <p:animEffect transition="in" filter="box(out)">
                                      <p:cBhvr>
                                        <p:cTn id="22" dur="500"/>
                                        <p:tgtEl>
                                          <p:spTgt spid="243715">
                                            <p:txEl>
                                              <p:pRg st="3" end="3"/>
                                            </p:txEl>
                                          </p:spTgt>
                                        </p:tgtEl>
                                      </p:cBhvr>
                                    </p:animEffect>
                                  </p:childTnLst>
                                  <p:subTnLst>
                                    <p:animClr>
                                      <p:cBhvr override="childStyle">
                                        <p:cTn dur="1" fill="hold" display="0" masterRel="nextClick" afterEffect="1"/>
                                        <p:tgtEl>
                                          <p:spTgt spid="243715">
                                            <p:txEl>
                                              <p:pRg st="3" end="3"/>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Slide # </a:t>
            </a:r>
            <a:fld id="{17A8D40D-BDCF-40E6-BED1-F77459230489}" type="slidenum">
              <a:rPr lang="en-US"/>
              <a:pPr/>
              <a:t>82</a:t>
            </a:fld>
            <a:endParaRPr lang="en-US"/>
          </a:p>
        </p:txBody>
      </p:sp>
      <p:sp>
        <p:nvSpPr>
          <p:cNvPr id="244738" name="Rectangle 2"/>
          <p:cNvSpPr>
            <a:spLocks noGrp="1" noChangeArrowheads="1"/>
          </p:cNvSpPr>
          <p:nvPr>
            <p:ph type="title"/>
          </p:nvPr>
        </p:nvSpPr>
        <p:spPr>
          <a:xfrm>
            <a:off x="762000" y="990600"/>
            <a:ext cx="7772400" cy="1143000"/>
          </a:xfrm>
          <a:noFill/>
          <a:ln/>
        </p:spPr>
        <p:txBody>
          <a:bodyPr lIns="90488" tIns="44450" rIns="90488" bIns="44450" anchor="ctr"/>
          <a:lstStyle/>
          <a:p>
            <a:r>
              <a:rPr lang="en-US"/>
              <a:t>Type A  (cont.)</a:t>
            </a:r>
          </a:p>
        </p:txBody>
      </p:sp>
      <p:sp>
        <p:nvSpPr>
          <p:cNvPr id="244739" name="Rectangle 3"/>
          <p:cNvSpPr>
            <a:spLocks noGrp="1" noChangeArrowheads="1"/>
          </p:cNvSpPr>
          <p:nvPr>
            <p:ph type="body" sz="half" idx="1"/>
          </p:nvPr>
        </p:nvSpPr>
        <p:spPr>
          <a:noFill/>
          <a:ln/>
        </p:spPr>
        <p:txBody>
          <a:bodyPr lIns="90488" tIns="44450" rIns="90488" bIns="44450"/>
          <a:lstStyle/>
          <a:p>
            <a:r>
              <a:rPr lang="en-US" sz="2800" dirty="0">
                <a:solidFill>
                  <a:srgbClr val="FFFF00"/>
                </a:solidFill>
              </a:rPr>
              <a:t>Prepared for fight or flight</a:t>
            </a:r>
          </a:p>
          <a:p>
            <a:r>
              <a:rPr lang="en-US" sz="2800" dirty="0">
                <a:solidFill>
                  <a:srgbClr val="FFFF00"/>
                </a:solidFill>
              </a:rPr>
              <a:t>Irritable/impatient</a:t>
            </a:r>
          </a:p>
          <a:p>
            <a:r>
              <a:rPr lang="en-US" sz="2800" dirty="0">
                <a:solidFill>
                  <a:srgbClr val="FFFF00"/>
                </a:solidFill>
              </a:rPr>
              <a:t>Move/eat rapidly</a:t>
            </a:r>
          </a:p>
          <a:p>
            <a:r>
              <a:rPr lang="en-US" sz="2800" dirty="0">
                <a:solidFill>
                  <a:srgbClr val="FFFF00"/>
                </a:solidFill>
              </a:rPr>
              <a:t>Free-floating hostility</a:t>
            </a:r>
          </a:p>
          <a:p>
            <a:pPr>
              <a:buFont typeface="Wingdings" pitchFamily="2" charset="2"/>
              <a:buNone/>
            </a:pPr>
            <a:endParaRPr lang="en-US" sz="2800" dirty="0"/>
          </a:p>
        </p:txBody>
      </p:sp>
      <p:pic>
        <p:nvPicPr>
          <p:cNvPr id="244744" name="Picture 8" descr="Angry Man 02"/>
          <p:cNvPicPr>
            <a:picLocks noGrp="1" noChangeAspect="1" noChangeArrowheads="1"/>
          </p:cNvPicPr>
          <p:nvPr>
            <p:ph type="clipArt" sz="half" idx="2"/>
          </p:nvPr>
        </p:nvPicPr>
        <p:blipFill>
          <a:blip r:embed="rId3" cstate="print"/>
          <a:srcRect/>
          <a:stretch>
            <a:fillRect/>
          </a:stretch>
        </p:blipFill>
        <p:spPr>
          <a:xfrm>
            <a:off x="4899025" y="1981200"/>
            <a:ext cx="3308350" cy="4267200"/>
          </a:xfrm>
          <a:noFill/>
          <a:ln/>
        </p:spPr>
      </p:pic>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473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44739">
                                            <p:txEl>
                                              <p:pRg st="0" end="0"/>
                                            </p:txEl>
                                          </p:spTgt>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4739">
                                            <p:txEl>
                                              <p:pRg st="1" end="1"/>
                                            </p:txEl>
                                          </p:spTgt>
                                        </p:tgtEl>
                                        <p:attrNameLst>
                                          <p:attrName>style.visibility</p:attrName>
                                        </p:attrNameLst>
                                      </p:cBhvr>
                                      <p:to>
                                        <p:strVal val="visible"/>
                                      </p:to>
                                    </p:set>
                                  </p:childTnLst>
                                  <p:subTnLst>
                                    <p:animClr>
                                      <p:cBhvr override="childStyle">
                                        <p:cTn dur="1" fill="hold" display="0" masterRel="nextClick" afterEffect="1"/>
                                        <p:tgtEl>
                                          <p:spTgt spid="244739">
                                            <p:txEl>
                                              <p:pRg st="1" end="1"/>
                                            </p:txEl>
                                          </p:spTgt>
                                        </p:tgtEl>
                                        <p:attrNameLst>
                                          <p:attrName>ppt_c</p:attrName>
                                        </p:attrNameLst>
                                      </p:cBhvr>
                                      <p:to>
                                        <a:schemeClr val="tx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4739">
                                            <p:txEl>
                                              <p:pRg st="2" end="2"/>
                                            </p:txEl>
                                          </p:spTgt>
                                        </p:tgtEl>
                                        <p:attrNameLst>
                                          <p:attrName>style.visibility</p:attrName>
                                        </p:attrNameLst>
                                      </p:cBhvr>
                                      <p:to>
                                        <p:strVal val="visible"/>
                                      </p:to>
                                    </p:set>
                                  </p:childTnLst>
                                  <p:subTnLst>
                                    <p:animClr>
                                      <p:cBhvr override="childStyle">
                                        <p:cTn dur="1" fill="hold" display="0" masterRel="nextClick" afterEffect="1"/>
                                        <p:tgtEl>
                                          <p:spTgt spid="244739">
                                            <p:txEl>
                                              <p:pRg st="2" end="2"/>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4739">
                                            <p:txEl>
                                              <p:pRg st="3" end="3"/>
                                            </p:txEl>
                                          </p:spTgt>
                                        </p:tgtEl>
                                        <p:attrNameLst>
                                          <p:attrName>style.visibility</p:attrName>
                                        </p:attrNameLst>
                                      </p:cBhvr>
                                      <p:to>
                                        <p:strVal val="visible"/>
                                      </p:to>
                                    </p:set>
                                  </p:childTnLst>
                                  <p:subTnLst>
                                    <p:animClr>
                                      <p:cBhvr override="childStyle">
                                        <p:cTn dur="1" fill="hold" display="0" masterRel="nextClick" afterEffect="1"/>
                                        <p:tgtEl>
                                          <p:spTgt spid="244739">
                                            <p:txEl>
                                              <p:pRg st="3" end="3"/>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9" grpId="0" build="p"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Slide # </a:t>
            </a:r>
            <a:fld id="{0FEBC7E1-85BF-4562-9605-CAA290152054}" type="slidenum">
              <a:rPr lang="en-US"/>
              <a:pPr/>
              <a:t>83</a:t>
            </a:fld>
            <a:endParaRPr lang="en-US"/>
          </a:p>
        </p:txBody>
      </p:sp>
      <p:sp>
        <p:nvSpPr>
          <p:cNvPr id="245762" name="Rectangle 2"/>
          <p:cNvSpPr>
            <a:spLocks noGrp="1" noChangeArrowheads="1"/>
          </p:cNvSpPr>
          <p:nvPr>
            <p:ph type="title"/>
          </p:nvPr>
        </p:nvSpPr>
        <p:spPr>
          <a:xfrm>
            <a:off x="762000" y="914400"/>
            <a:ext cx="7772400" cy="1143000"/>
          </a:xfrm>
          <a:noFill/>
          <a:ln/>
        </p:spPr>
        <p:txBody>
          <a:bodyPr lIns="90488" tIns="44450" rIns="90488" bIns="44450" anchor="ctr"/>
          <a:lstStyle/>
          <a:p>
            <a:r>
              <a:rPr lang="en-US"/>
              <a:t>Type A (cont.)</a:t>
            </a:r>
          </a:p>
        </p:txBody>
      </p:sp>
      <p:sp>
        <p:nvSpPr>
          <p:cNvPr id="245763" name="Rectangle 3"/>
          <p:cNvSpPr>
            <a:spLocks noGrp="1" noChangeArrowheads="1"/>
          </p:cNvSpPr>
          <p:nvPr>
            <p:ph type="body" sz="half" idx="1"/>
          </p:nvPr>
        </p:nvSpPr>
        <p:spPr>
          <a:noFill/>
          <a:ln/>
        </p:spPr>
        <p:txBody>
          <a:bodyPr lIns="90488" tIns="44450" rIns="90488" bIns="44450"/>
          <a:lstStyle/>
          <a:p>
            <a:r>
              <a:rPr lang="en-US" sz="2800" dirty="0">
                <a:solidFill>
                  <a:srgbClr val="FFFF00"/>
                </a:solidFill>
              </a:rPr>
              <a:t>Tries to do two or more things at the same time</a:t>
            </a:r>
          </a:p>
          <a:p>
            <a:r>
              <a:rPr lang="en-US" sz="2800" dirty="0">
                <a:solidFill>
                  <a:srgbClr val="FFFF00"/>
                </a:solidFill>
              </a:rPr>
              <a:t>Feels guilty when not working</a:t>
            </a:r>
          </a:p>
          <a:p>
            <a:r>
              <a:rPr lang="en-US" sz="2800" dirty="0">
                <a:solidFill>
                  <a:srgbClr val="FFFF00"/>
                </a:solidFill>
              </a:rPr>
              <a:t>Very competitive</a:t>
            </a:r>
          </a:p>
          <a:p>
            <a:r>
              <a:rPr lang="en-US" sz="2800" dirty="0">
                <a:solidFill>
                  <a:srgbClr val="FFFF00"/>
                </a:solidFill>
              </a:rPr>
              <a:t>Very anxious about time, hates delays</a:t>
            </a:r>
          </a:p>
        </p:txBody>
      </p:sp>
      <p:pic>
        <p:nvPicPr>
          <p:cNvPr id="245764" name="manyhats.avi">
            <a:hlinkClick r:id="" action="ppaction://media"/>
          </p:cNvPr>
          <p:cNvPicPr>
            <a:picLocks noGrp="1" noChangeAspect="1" noChangeArrowheads="1"/>
          </p:cNvPicPr>
          <p:nvPr>
            <p:ph type="clipArt" sz="half" idx="2"/>
            <a:videoFile r:link="rId1"/>
          </p:nvPr>
        </p:nvPicPr>
        <p:blipFill>
          <a:blip r:embed="rId4" cstate="print"/>
          <a:srcRect/>
          <a:stretch>
            <a:fillRect/>
          </a:stretch>
        </p:blipFill>
        <p:spPr>
          <a:xfrm>
            <a:off x="5257800" y="2281238"/>
            <a:ext cx="2971800" cy="3892550"/>
          </a:xfr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245763">
                                            <p:txEl>
                                              <p:pRg st="0" end="0"/>
                                            </p:txEl>
                                          </p:spTgt>
                                        </p:tgtEl>
                                        <p:attrNameLst>
                                          <p:attrName>style.visibility</p:attrName>
                                        </p:attrNameLst>
                                      </p:cBhvr>
                                      <p:to>
                                        <p:strVal val="visible"/>
                                      </p:to>
                                    </p:set>
                                    <p:animEffect transition="in" filter="checkerboard(down)">
                                      <p:cBhvr>
                                        <p:cTn id="7" dur="500"/>
                                        <p:tgtEl>
                                          <p:spTgt spid="245763">
                                            <p:txEl>
                                              <p:pRg st="0" end="0"/>
                                            </p:txEl>
                                          </p:spTgt>
                                        </p:tgtEl>
                                      </p:cBhvr>
                                    </p:animEffect>
                                  </p:childTnLst>
                                  <p:subTnLst>
                                    <p:animClr clrSpc="rgb" dir="cw">
                                      <p:cBhvr override="childStyle">
                                        <p:cTn dur="1" fill="hold" display="0" masterRel="nextClick" afterEffect="1"/>
                                        <p:tgtEl>
                                          <p:spTgt spid="245763">
                                            <p:txEl>
                                              <p:pRg st="0" end="0"/>
                                            </p:txEl>
                                          </p:spTgt>
                                        </p:tgtEl>
                                        <p:attrNameLst>
                                          <p:attrName>ppt_c</p:attrName>
                                        </p:attrNameLst>
                                      </p:cBhvr>
                                      <p:to>
                                        <a:schemeClr val="tx2"/>
                                      </p:to>
                                    </p:animClr>
                                  </p:sub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245763">
                                            <p:txEl>
                                              <p:pRg st="1" end="1"/>
                                            </p:txEl>
                                          </p:spTgt>
                                        </p:tgtEl>
                                        <p:attrNameLst>
                                          <p:attrName>style.visibility</p:attrName>
                                        </p:attrNameLst>
                                      </p:cBhvr>
                                      <p:to>
                                        <p:strVal val="visible"/>
                                      </p:to>
                                    </p:set>
                                    <p:animEffect transition="in" filter="checkerboard(down)">
                                      <p:cBhvr>
                                        <p:cTn id="12" dur="500"/>
                                        <p:tgtEl>
                                          <p:spTgt spid="245763">
                                            <p:txEl>
                                              <p:pRg st="1" end="1"/>
                                            </p:txEl>
                                          </p:spTgt>
                                        </p:tgtEl>
                                      </p:cBhvr>
                                    </p:animEffect>
                                  </p:childTnLst>
                                  <p:subTnLst>
                                    <p:animClr>
                                      <p:cBhvr override="childStyle">
                                        <p:cTn dur="1" fill="hold" display="0" masterRel="nextClick" afterEffect="1"/>
                                        <p:tgtEl>
                                          <p:spTgt spid="245763">
                                            <p:txEl>
                                              <p:pRg st="1" end="1"/>
                                            </p:txEl>
                                          </p:spTgt>
                                        </p:tgtEl>
                                        <p:attrNameLst>
                                          <p:attrName>ppt_c</p:attrName>
                                        </p:attrNameLst>
                                      </p:cBhvr>
                                      <p:to>
                                        <a:schemeClr val="tx2"/>
                                      </p:to>
                                    </p:animClr>
                                  </p:subTnLst>
                                </p:cTn>
                              </p:par>
                            </p:childTnLst>
                          </p:cTn>
                        </p:par>
                      </p:childTnLst>
                    </p:cTn>
                  </p:par>
                  <p:par>
                    <p:cTn id="13" fill="hold">
                      <p:stCondLst>
                        <p:cond delay="indefinite"/>
                      </p:stCondLst>
                      <p:childTnLst>
                        <p:par>
                          <p:cTn id="14" fill="hold">
                            <p:stCondLst>
                              <p:cond delay="0"/>
                            </p:stCondLst>
                            <p:childTnLst>
                              <p:par>
                                <p:cTn id="15" presetID="5" presetClass="entr" presetSubtype="5" fill="hold" grpId="0" nodeType="clickEffect">
                                  <p:stCondLst>
                                    <p:cond delay="0"/>
                                  </p:stCondLst>
                                  <p:childTnLst>
                                    <p:set>
                                      <p:cBhvr>
                                        <p:cTn id="16" dur="1" fill="hold">
                                          <p:stCondLst>
                                            <p:cond delay="0"/>
                                          </p:stCondLst>
                                        </p:cTn>
                                        <p:tgtEl>
                                          <p:spTgt spid="245763">
                                            <p:txEl>
                                              <p:pRg st="2" end="2"/>
                                            </p:txEl>
                                          </p:spTgt>
                                        </p:tgtEl>
                                        <p:attrNameLst>
                                          <p:attrName>style.visibility</p:attrName>
                                        </p:attrNameLst>
                                      </p:cBhvr>
                                      <p:to>
                                        <p:strVal val="visible"/>
                                      </p:to>
                                    </p:set>
                                    <p:animEffect transition="in" filter="checkerboard(down)">
                                      <p:cBhvr>
                                        <p:cTn id="17" dur="500"/>
                                        <p:tgtEl>
                                          <p:spTgt spid="245763">
                                            <p:txEl>
                                              <p:pRg st="2" end="2"/>
                                            </p:txEl>
                                          </p:spTgt>
                                        </p:tgtEl>
                                      </p:cBhvr>
                                    </p:animEffect>
                                  </p:childTnLst>
                                  <p:subTnLst>
                                    <p:animClr>
                                      <p:cBhvr override="childStyle">
                                        <p:cTn dur="1" fill="hold" display="0" masterRel="nextClick" afterEffect="1"/>
                                        <p:tgtEl>
                                          <p:spTgt spid="245763">
                                            <p:txEl>
                                              <p:pRg st="2" end="2"/>
                                            </p:txEl>
                                          </p:spTgt>
                                        </p:tgtEl>
                                        <p:attrNameLst>
                                          <p:attrName>ppt_c</p:attrName>
                                        </p:attrNameLst>
                                      </p:cBhvr>
                                      <p:to>
                                        <a:schemeClr val="tx2"/>
                                      </p:to>
                                    </p:animClr>
                                  </p:subTnLst>
                                </p:cTn>
                              </p:par>
                            </p:childTnLst>
                          </p:cTn>
                        </p:par>
                      </p:childTnLst>
                    </p:cTn>
                  </p:par>
                  <p:par>
                    <p:cTn id="18" fill="hold">
                      <p:stCondLst>
                        <p:cond delay="indefinite"/>
                      </p:stCondLst>
                      <p:childTnLst>
                        <p:par>
                          <p:cTn id="19" fill="hold">
                            <p:stCondLst>
                              <p:cond delay="0"/>
                            </p:stCondLst>
                            <p:childTnLst>
                              <p:par>
                                <p:cTn id="20" presetID="5" presetClass="entr" presetSubtype="5" fill="hold" grpId="0" nodeType="clickEffect">
                                  <p:stCondLst>
                                    <p:cond delay="0"/>
                                  </p:stCondLst>
                                  <p:childTnLst>
                                    <p:set>
                                      <p:cBhvr>
                                        <p:cTn id="21" dur="1" fill="hold">
                                          <p:stCondLst>
                                            <p:cond delay="0"/>
                                          </p:stCondLst>
                                        </p:cTn>
                                        <p:tgtEl>
                                          <p:spTgt spid="245763">
                                            <p:txEl>
                                              <p:pRg st="3" end="3"/>
                                            </p:txEl>
                                          </p:spTgt>
                                        </p:tgtEl>
                                        <p:attrNameLst>
                                          <p:attrName>style.visibility</p:attrName>
                                        </p:attrNameLst>
                                      </p:cBhvr>
                                      <p:to>
                                        <p:strVal val="visible"/>
                                      </p:to>
                                    </p:set>
                                    <p:animEffect transition="in" filter="checkerboard(down)">
                                      <p:cBhvr>
                                        <p:cTn id="22" dur="500"/>
                                        <p:tgtEl>
                                          <p:spTgt spid="245763">
                                            <p:txEl>
                                              <p:pRg st="3" end="3"/>
                                            </p:txEl>
                                          </p:spTgt>
                                        </p:tgtEl>
                                      </p:cBhvr>
                                    </p:animEffect>
                                  </p:childTnLst>
                                  <p:subTnLst>
                                    <p:animClr>
                                      <p:cBhvr override="childStyle">
                                        <p:cTn dur="1" fill="hold" display="0" masterRel="nextClick" afterEffect="1"/>
                                        <p:tgtEl>
                                          <p:spTgt spid="245763">
                                            <p:txEl>
                                              <p:pRg st="3" end="3"/>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45764"/>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245764"/>
                                        </p:tgtEl>
                                      </p:cBhvr>
                                    </p:cmd>
                                  </p:childTnLst>
                                </p:cTn>
                              </p:par>
                            </p:childTnLst>
                          </p:cTn>
                        </p:par>
                      </p:childTnLst>
                    </p:cTn>
                  </p:par>
                </p:childTnLst>
              </p:cTn>
              <p:nextCondLst>
                <p:cond evt="onClick" delay="0">
                  <p:tgtEl>
                    <p:spTgt spid="245764"/>
                  </p:tgtEl>
                </p:cond>
              </p:nextCondLst>
            </p:seq>
            <p:video>
              <p:cMediaNode>
                <p:cTn id="28" fill="hold" display="0">
                  <p:stCondLst>
                    <p:cond delay="indefinite"/>
                  </p:stCondLst>
                  <p:endCondLst>
                    <p:cond evt="onNext" delay="0">
                      <p:tgtEl>
                        <p:sldTgt/>
                      </p:tgtEl>
                    </p:cond>
                    <p:cond evt="onPrev" delay="0">
                      <p:tgtEl>
                        <p:sldTgt/>
                      </p:tgtEl>
                    </p:cond>
                  </p:endCondLst>
                </p:cTn>
                <p:tgtEl>
                  <p:spTgt spid="245764"/>
                </p:tgtEl>
              </p:cMediaNode>
            </p:video>
          </p:childTnLst>
        </p:cTn>
      </p:par>
    </p:tnLst>
    <p:bldLst>
      <p:bldP spid="245763" grpId="0" build="p"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r>
              <a:rPr lang="en-US"/>
              <a:t>Slide # </a:t>
            </a:r>
            <a:fld id="{3B559F50-1578-4EE3-B5E8-652E9CB71769}" type="slidenum">
              <a:rPr lang="en-US"/>
              <a:pPr/>
              <a:t>84</a:t>
            </a:fld>
            <a:endParaRPr lang="en-US"/>
          </a:p>
        </p:txBody>
      </p:sp>
      <p:sp>
        <p:nvSpPr>
          <p:cNvPr id="246786" name="Rectangle 2"/>
          <p:cNvSpPr>
            <a:spLocks noGrp="1" noChangeArrowheads="1"/>
          </p:cNvSpPr>
          <p:nvPr>
            <p:ph type="title"/>
          </p:nvPr>
        </p:nvSpPr>
        <p:spPr>
          <a:xfrm>
            <a:off x="762000" y="762000"/>
            <a:ext cx="7772400" cy="1143000"/>
          </a:xfrm>
        </p:spPr>
        <p:txBody>
          <a:bodyPr/>
          <a:lstStyle/>
          <a:p>
            <a:r>
              <a:rPr lang="en-US"/>
              <a:t>Type B Personality </a:t>
            </a:r>
          </a:p>
        </p:txBody>
      </p:sp>
      <p:pic>
        <p:nvPicPr>
          <p:cNvPr id="246789" name="Picture 5" descr="At the Beach"/>
          <p:cNvPicPr>
            <a:picLocks noChangeAspect="1" noChangeArrowheads="1"/>
          </p:cNvPicPr>
          <p:nvPr/>
        </p:nvPicPr>
        <p:blipFill>
          <a:blip r:embed="rId3" cstate="print"/>
          <a:srcRect/>
          <a:stretch>
            <a:fillRect/>
          </a:stretch>
        </p:blipFill>
        <p:spPr bwMode="auto">
          <a:xfrm>
            <a:off x="2590800" y="2286000"/>
            <a:ext cx="3673475" cy="3767138"/>
          </a:xfrm>
          <a:prstGeom prst="rect">
            <a:avLst/>
          </a:prstGeom>
          <a:noFill/>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r>
              <a:rPr lang="en-US"/>
              <a:t>Slide # </a:t>
            </a:r>
            <a:fld id="{1A427BAF-E371-498B-849A-BF141FAF00C0}" type="slidenum">
              <a:rPr lang="en-US"/>
              <a:pPr/>
              <a:t>85</a:t>
            </a:fld>
            <a:endParaRPr lang="en-US"/>
          </a:p>
        </p:txBody>
      </p:sp>
      <p:sp>
        <p:nvSpPr>
          <p:cNvPr id="248834" name="Rectangle 2"/>
          <p:cNvSpPr>
            <a:spLocks noGrp="1" noChangeArrowheads="1"/>
          </p:cNvSpPr>
          <p:nvPr>
            <p:ph type="title"/>
          </p:nvPr>
        </p:nvSpPr>
        <p:spPr>
          <a:xfrm>
            <a:off x="762000" y="762000"/>
            <a:ext cx="7772400" cy="1143000"/>
          </a:xfrm>
        </p:spPr>
        <p:txBody>
          <a:bodyPr/>
          <a:lstStyle/>
          <a:p>
            <a:r>
              <a:rPr lang="en-US"/>
              <a:t>“Shell Shock”/Delayed Stress/</a:t>
            </a:r>
            <a:br>
              <a:rPr lang="en-US"/>
            </a:br>
            <a:r>
              <a:rPr lang="en-US"/>
              <a:t>Post-Traumatic Stress Disorder</a:t>
            </a:r>
          </a:p>
        </p:txBody>
      </p:sp>
      <p:pic>
        <p:nvPicPr>
          <p:cNvPr id="248836" name="Picture 4" descr="mvc-007s"/>
          <p:cNvPicPr>
            <a:picLocks noChangeAspect="1" noChangeArrowheads="1"/>
          </p:cNvPicPr>
          <p:nvPr/>
        </p:nvPicPr>
        <p:blipFill>
          <a:blip r:embed="rId3" cstate="print"/>
          <a:srcRect/>
          <a:stretch>
            <a:fillRect/>
          </a:stretch>
        </p:blipFill>
        <p:spPr bwMode="auto">
          <a:xfrm>
            <a:off x="3048000" y="2209800"/>
            <a:ext cx="2971800" cy="3962400"/>
          </a:xfrm>
          <a:prstGeom prst="rect">
            <a:avLst/>
          </a:prstGeom>
          <a:noFill/>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Slide # </a:t>
            </a:r>
            <a:fld id="{10EA349F-F098-4B2F-ADC6-B4B6FC735741}" type="slidenum">
              <a:rPr lang="en-US"/>
              <a:pPr/>
              <a:t>86</a:t>
            </a:fld>
            <a:endParaRPr lang="en-US"/>
          </a:p>
        </p:txBody>
      </p:sp>
      <p:sp>
        <p:nvSpPr>
          <p:cNvPr id="252930" name="Rectangle 2"/>
          <p:cNvSpPr>
            <a:spLocks noGrp="1" noChangeArrowheads="1"/>
          </p:cNvSpPr>
          <p:nvPr>
            <p:ph type="title"/>
          </p:nvPr>
        </p:nvSpPr>
        <p:spPr>
          <a:xfrm>
            <a:off x="990600" y="990600"/>
            <a:ext cx="7620000" cy="914400"/>
          </a:xfrm>
        </p:spPr>
        <p:txBody>
          <a:bodyPr/>
          <a:lstStyle/>
          <a:p>
            <a:r>
              <a:rPr lang="en-US"/>
              <a:t>Post-Traumatic </a:t>
            </a:r>
            <a:br>
              <a:rPr lang="en-US"/>
            </a:br>
            <a:r>
              <a:rPr lang="en-US"/>
              <a:t>Stress Disorder (PTSD)</a:t>
            </a:r>
          </a:p>
        </p:txBody>
      </p:sp>
      <p:sp>
        <p:nvSpPr>
          <p:cNvPr id="252932" name="Rectangle 4"/>
          <p:cNvSpPr>
            <a:spLocks noGrp="1" noChangeArrowheads="1"/>
          </p:cNvSpPr>
          <p:nvPr>
            <p:ph type="body" sz="half" idx="2"/>
          </p:nvPr>
        </p:nvSpPr>
        <p:spPr>
          <a:xfrm>
            <a:off x="4105275" y="1981200"/>
            <a:ext cx="4352925" cy="4267200"/>
          </a:xfrm>
        </p:spPr>
        <p:txBody>
          <a:bodyPr/>
          <a:lstStyle/>
          <a:p>
            <a:r>
              <a:rPr lang="en-US" sz="2800" dirty="0">
                <a:solidFill>
                  <a:srgbClr val="FFFF00"/>
                </a:solidFill>
              </a:rPr>
              <a:t>A maladaptive reaction to traumatic events or stressors</a:t>
            </a:r>
          </a:p>
          <a:p>
            <a:r>
              <a:rPr lang="en-US" sz="2800" dirty="0">
                <a:solidFill>
                  <a:srgbClr val="FFFF00"/>
                </a:solidFill>
              </a:rPr>
              <a:t>Natural disasters, combat, accidents, sexual assault, life-threatening diseases, terrorist attacks</a:t>
            </a:r>
          </a:p>
        </p:txBody>
      </p:sp>
      <p:pic>
        <p:nvPicPr>
          <p:cNvPr id="252934" name="Picture 6" descr="mvc-008s"/>
          <p:cNvPicPr>
            <a:picLocks noGrp="1" noChangeAspect="1" noChangeArrowheads="1"/>
          </p:cNvPicPr>
          <p:nvPr>
            <p:ph type="clipArt" sz="half" idx="1"/>
          </p:nvPr>
        </p:nvPicPr>
        <p:blipFill>
          <a:blip r:embed="rId3" cstate="print"/>
          <a:srcRect l="6790" r="6790"/>
          <a:stretch>
            <a:fillRect/>
          </a:stretch>
        </p:blipFill>
        <p:spPr>
          <a:xfrm>
            <a:off x="1230313" y="1981200"/>
            <a:ext cx="2719387" cy="42672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29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293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2" grpId="0" build="p"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 </a:t>
            </a:r>
            <a:fld id="{DADB0EE4-C8AF-486A-AD62-E745D83E9C35}" type="slidenum">
              <a:rPr lang="en-US"/>
              <a:pPr/>
              <a:t>87</a:t>
            </a:fld>
            <a:endParaRPr lang="en-US"/>
          </a:p>
        </p:txBody>
      </p:sp>
      <p:sp>
        <p:nvSpPr>
          <p:cNvPr id="256002" name="Rectangle 2"/>
          <p:cNvSpPr>
            <a:spLocks noGrp="1" noChangeArrowheads="1"/>
          </p:cNvSpPr>
          <p:nvPr>
            <p:ph type="title"/>
          </p:nvPr>
        </p:nvSpPr>
        <p:spPr/>
        <p:txBody>
          <a:bodyPr/>
          <a:lstStyle/>
          <a:p>
            <a:r>
              <a:rPr lang="en-US"/>
              <a:t>PTSD Problems</a:t>
            </a:r>
          </a:p>
        </p:txBody>
      </p:sp>
      <p:sp>
        <p:nvSpPr>
          <p:cNvPr id="256004" name="Rectangle 4"/>
          <p:cNvSpPr>
            <a:spLocks noGrp="1" noChangeArrowheads="1"/>
          </p:cNvSpPr>
          <p:nvPr>
            <p:ph type="body" idx="1"/>
          </p:nvPr>
        </p:nvSpPr>
        <p:spPr/>
        <p:txBody>
          <a:bodyPr/>
          <a:lstStyle/>
          <a:p>
            <a:r>
              <a:rPr lang="en-US" dirty="0">
                <a:solidFill>
                  <a:srgbClr val="FFFF00"/>
                </a:solidFill>
              </a:rPr>
              <a:t>Avoidance of cues associated with the trauma</a:t>
            </a:r>
          </a:p>
          <a:p>
            <a:r>
              <a:rPr lang="en-US" dirty="0">
                <a:solidFill>
                  <a:srgbClr val="FFFF00"/>
                </a:solidFill>
              </a:rPr>
              <a:t>Re-experiencing the event</a:t>
            </a:r>
          </a:p>
          <a:p>
            <a:r>
              <a:rPr lang="en-US" dirty="0">
                <a:solidFill>
                  <a:srgbClr val="FFFF00"/>
                </a:solidFill>
              </a:rPr>
              <a:t>Impaired functioning</a:t>
            </a:r>
          </a:p>
          <a:p>
            <a:r>
              <a:rPr lang="en-US" dirty="0">
                <a:solidFill>
                  <a:srgbClr val="FFFF00"/>
                </a:solidFill>
              </a:rPr>
              <a:t>Heightened arousal</a:t>
            </a:r>
          </a:p>
          <a:p>
            <a:r>
              <a:rPr lang="en-US" dirty="0">
                <a:solidFill>
                  <a:srgbClr val="FFFF00"/>
                </a:solidFill>
              </a:rPr>
              <a:t>Emotional numbing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04">
                                            <p:txEl>
                                              <p:pRg st="0" end="0"/>
                                            </p:txEl>
                                          </p:spTgt>
                                        </p:tgtEl>
                                        <p:attrNameLst>
                                          <p:attrName>style.visibility</p:attrName>
                                        </p:attrNameLst>
                                      </p:cBhvr>
                                      <p:to>
                                        <p:strVal val="visible"/>
                                      </p:to>
                                    </p:set>
                                    <p:animEffect transition="in" filter="blinds(horizontal)">
                                      <p:cBhvr>
                                        <p:cTn id="7" dur="500"/>
                                        <p:tgtEl>
                                          <p:spTgt spid="2560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6004">
                                            <p:txEl>
                                              <p:pRg st="1" end="1"/>
                                            </p:txEl>
                                          </p:spTgt>
                                        </p:tgtEl>
                                        <p:attrNameLst>
                                          <p:attrName>style.visibility</p:attrName>
                                        </p:attrNameLst>
                                      </p:cBhvr>
                                      <p:to>
                                        <p:strVal val="visible"/>
                                      </p:to>
                                    </p:set>
                                    <p:animEffect transition="in" filter="blinds(horizontal)">
                                      <p:cBhvr>
                                        <p:cTn id="12" dur="500"/>
                                        <p:tgtEl>
                                          <p:spTgt spid="2560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6004">
                                            <p:txEl>
                                              <p:pRg st="2" end="2"/>
                                            </p:txEl>
                                          </p:spTgt>
                                        </p:tgtEl>
                                        <p:attrNameLst>
                                          <p:attrName>style.visibility</p:attrName>
                                        </p:attrNameLst>
                                      </p:cBhvr>
                                      <p:to>
                                        <p:strVal val="visible"/>
                                      </p:to>
                                    </p:set>
                                    <p:animEffect transition="in" filter="blinds(horizontal)">
                                      <p:cBhvr>
                                        <p:cTn id="17" dur="500"/>
                                        <p:tgtEl>
                                          <p:spTgt spid="2560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6004">
                                            <p:txEl>
                                              <p:pRg st="3" end="3"/>
                                            </p:txEl>
                                          </p:spTgt>
                                        </p:tgtEl>
                                        <p:attrNameLst>
                                          <p:attrName>style.visibility</p:attrName>
                                        </p:attrNameLst>
                                      </p:cBhvr>
                                      <p:to>
                                        <p:strVal val="visible"/>
                                      </p:to>
                                    </p:set>
                                    <p:animEffect transition="in" filter="blinds(horizontal)">
                                      <p:cBhvr>
                                        <p:cTn id="22" dur="500"/>
                                        <p:tgtEl>
                                          <p:spTgt spid="25600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56004">
                                            <p:txEl>
                                              <p:pRg st="4" end="4"/>
                                            </p:txEl>
                                          </p:spTgt>
                                        </p:tgtEl>
                                        <p:attrNameLst>
                                          <p:attrName>style.visibility</p:attrName>
                                        </p:attrNameLst>
                                      </p:cBhvr>
                                      <p:to>
                                        <p:strVal val="visible"/>
                                      </p:to>
                                    </p:set>
                                    <p:animEffect transition="in" filter="blinds(horizontal)">
                                      <p:cBhvr>
                                        <p:cTn id="27" dur="500"/>
                                        <p:tgtEl>
                                          <p:spTgt spid="25600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4"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 </a:t>
            </a:r>
            <a:fld id="{344A03A6-A93C-4FD7-9367-FF61A72C6499}" type="slidenum">
              <a:rPr lang="en-US"/>
              <a:pPr/>
              <a:t>9</a:t>
            </a:fld>
            <a:endParaRPr lang="en-US"/>
          </a:p>
        </p:txBody>
      </p:sp>
      <p:sp>
        <p:nvSpPr>
          <p:cNvPr id="48130" name="Rectangle 2"/>
          <p:cNvSpPr>
            <a:spLocks noGrp="1" noChangeArrowheads="1"/>
          </p:cNvSpPr>
          <p:nvPr>
            <p:ph type="title"/>
          </p:nvPr>
        </p:nvSpPr>
        <p:spPr/>
        <p:txBody>
          <a:bodyPr/>
          <a:lstStyle/>
          <a:p>
            <a:r>
              <a:rPr lang="en-US"/>
              <a:t>Primary vs. </a:t>
            </a:r>
            <a:br>
              <a:rPr lang="en-US"/>
            </a:br>
            <a:r>
              <a:rPr lang="en-US"/>
              <a:t>Secondary Drives</a:t>
            </a:r>
          </a:p>
        </p:txBody>
      </p:sp>
      <p:sp>
        <p:nvSpPr>
          <p:cNvPr id="48131" name="Rectangle 3"/>
          <p:cNvSpPr>
            <a:spLocks noGrp="1" noChangeArrowheads="1"/>
          </p:cNvSpPr>
          <p:nvPr>
            <p:ph type="body" idx="1"/>
          </p:nvPr>
        </p:nvSpPr>
        <p:spPr/>
        <p:txBody>
          <a:bodyPr/>
          <a:lstStyle/>
          <a:p>
            <a:r>
              <a:rPr lang="en-US" dirty="0">
                <a:solidFill>
                  <a:srgbClr val="FFFF00"/>
                </a:solidFill>
              </a:rPr>
              <a:t>Primary (physiological, innate): hunger, thirst, sexual desire.</a:t>
            </a:r>
          </a:p>
          <a:p>
            <a:r>
              <a:rPr lang="en-US" dirty="0">
                <a:solidFill>
                  <a:srgbClr val="FFFF00"/>
                </a:solidFill>
              </a:rPr>
              <a:t>Secondary (psychological, result of experience): wealth, success, social approval</a:t>
            </a:r>
          </a:p>
          <a:p>
            <a:r>
              <a:rPr lang="en-US" dirty="0">
                <a:solidFill>
                  <a:srgbClr val="FFFF00"/>
                </a:solidFill>
              </a:rPr>
              <a:t>Relation between primary and secondary drives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randombar(horizontal)">
                                      <p:cBhvr>
                                        <p:cTn id="7" dur="500"/>
                                        <p:tgtEl>
                                          <p:spTgt spid="48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randombar(horizontal)">
                                      <p:cBhvr>
                                        <p:cTn id="12" dur="500"/>
                                        <p:tgtEl>
                                          <p:spTgt spid="481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randombar(horizontal)">
                                      <p:cBhvr>
                                        <p:cTn id="17" dur="500"/>
                                        <p:tgtEl>
                                          <p:spTgt spid="481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theme/theme1.xml><?xml version="1.0" encoding="utf-8"?>
<a:theme xmlns:a="http://schemas.openxmlformats.org/drawingml/2006/main" name="States of Consciousness">
  <a:themeElements>
    <a:clrScheme name="States of Consciousnes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tates of Consciousnes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ates of Consciousnes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tates of Consciousnes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tates of Consciousnes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ates of Consciousnes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tates of Consciousnes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Psychology template</Template>
  <TotalTime>3374</TotalTime>
  <Words>9959</Words>
  <Application>Microsoft Office PowerPoint</Application>
  <PresentationFormat>On-screen Show (4:3)</PresentationFormat>
  <Paragraphs>605</Paragraphs>
  <Slides>87</Slides>
  <Notes>86</Notes>
  <HiddenSlides>0</HiddenSlides>
  <MMClips>2</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87</vt:i4>
      </vt:variant>
    </vt:vector>
  </HeadingPairs>
  <TitlesOfParts>
    <vt:vector size="90" baseType="lpstr">
      <vt:lpstr>States of Consciousness</vt:lpstr>
      <vt:lpstr>Microsoft ClipArt Gallery</vt:lpstr>
      <vt:lpstr>WordArt 2.0</vt:lpstr>
      <vt:lpstr>Motivation &amp; Emotion</vt:lpstr>
      <vt:lpstr>Instinct Theory</vt:lpstr>
      <vt:lpstr>Instincts  Present at Birth</vt:lpstr>
      <vt:lpstr>Freud and  Instinct Theory</vt:lpstr>
      <vt:lpstr>Today’s Views</vt:lpstr>
      <vt:lpstr>Evolutionary Theories</vt:lpstr>
      <vt:lpstr>Clark Hull –  Drive Reduction Theory</vt:lpstr>
      <vt:lpstr>Drive Reduction (cont.)</vt:lpstr>
      <vt:lpstr>Primary vs.  Secondary Drives</vt:lpstr>
      <vt:lpstr>Harry Harlow</vt:lpstr>
      <vt:lpstr>Harlow’s Experiment</vt:lpstr>
      <vt:lpstr>Arousal Theory</vt:lpstr>
      <vt:lpstr>Manipulating  Arousal Levels</vt:lpstr>
      <vt:lpstr>Intrinsic and Extrinsic Motivation</vt:lpstr>
      <vt:lpstr>Incentive Theory</vt:lpstr>
      <vt:lpstr>Biological  vs. Social Needs</vt:lpstr>
      <vt:lpstr>Arranging Needs</vt:lpstr>
      <vt:lpstr>Maslow’s Pyramid</vt:lpstr>
      <vt:lpstr>Motivation and the Brain</vt:lpstr>
      <vt:lpstr>Animal Studies</vt:lpstr>
      <vt:lpstr>Stanley Schachter</vt:lpstr>
      <vt:lpstr>Sensitivity  to External Cues</vt:lpstr>
      <vt:lpstr>Stress-Induced Eating</vt:lpstr>
      <vt:lpstr>Obesity and Health Issues</vt:lpstr>
      <vt:lpstr>Risks  Associated With Dieting</vt:lpstr>
      <vt:lpstr>Anorexia:  Risks for Teens </vt:lpstr>
      <vt:lpstr>A Psychological Explanation</vt:lpstr>
      <vt:lpstr>Bulimia </vt:lpstr>
      <vt:lpstr>Causes Of  Eating Disorders</vt:lpstr>
      <vt:lpstr>An Impossible Standard</vt:lpstr>
      <vt:lpstr>Sexual  Motivation and Behavior</vt:lpstr>
      <vt:lpstr>Hormonal Regulation</vt:lpstr>
      <vt:lpstr>Attraction to a Partner</vt:lpstr>
      <vt:lpstr>Selectivity of Partners</vt:lpstr>
      <vt:lpstr>Slide 35</vt:lpstr>
      <vt:lpstr>Achievement Motivation</vt:lpstr>
      <vt:lpstr>David McClelland</vt:lpstr>
      <vt:lpstr>Situational  Factors in Achievement</vt:lpstr>
      <vt:lpstr>Gender Differences</vt:lpstr>
      <vt:lpstr>Emotions</vt:lpstr>
      <vt:lpstr>Elements Of Emotion</vt:lpstr>
      <vt:lpstr>Facial Expressions</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Theories of Emotion</vt:lpstr>
      <vt:lpstr>James-Lange Theory</vt:lpstr>
      <vt:lpstr>Cannon-Bard Theory</vt:lpstr>
      <vt:lpstr>Schachter (Cognitive) Theory</vt:lpstr>
      <vt:lpstr>Slide 66</vt:lpstr>
      <vt:lpstr>Evolutionary  Theories of Emotion</vt:lpstr>
      <vt:lpstr>  </vt:lpstr>
      <vt:lpstr>Psychological  and Physiological Stress</vt:lpstr>
      <vt:lpstr>Types of  Short-Term Stress</vt:lpstr>
      <vt:lpstr>Symptoms  of Short-Term Stress</vt:lpstr>
      <vt:lpstr>General  Adaptation Syndrome (GAS)</vt:lpstr>
      <vt:lpstr>Physical  Reactions to Short-Term Stress</vt:lpstr>
      <vt:lpstr>Behavioral Reactions to Stress</vt:lpstr>
      <vt:lpstr>More Behavioral Reactions  to Stress</vt:lpstr>
      <vt:lpstr>Long-Term Stress</vt:lpstr>
      <vt:lpstr>Physical Reactions to  Long-Term Stress </vt:lpstr>
      <vt:lpstr>Long-Term  Behavioral Reactions to Stress</vt:lpstr>
      <vt:lpstr>Adolescent Stress</vt:lpstr>
      <vt:lpstr>Personality Differences</vt:lpstr>
      <vt:lpstr>Type A Personality</vt:lpstr>
      <vt:lpstr>Type A  (cont.)</vt:lpstr>
      <vt:lpstr>Type A (cont.)</vt:lpstr>
      <vt:lpstr>Type B Personality </vt:lpstr>
      <vt:lpstr>“Shell Shock”/Delayed Stress/ Post-Traumatic Stress Disorder</vt:lpstr>
      <vt:lpstr>Post-Traumatic  Stress Disorder (PTSD)</vt:lpstr>
      <vt:lpstr>PTSD Problems</vt:lpstr>
    </vt:vector>
  </TitlesOfParts>
  <Company>Slcusd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 &amp; EMOTIONS</dc:title>
  <dc:creator>HAL BELCH</dc:creator>
  <cp:lastModifiedBy>khogendorp</cp:lastModifiedBy>
  <cp:revision>242</cp:revision>
  <cp:lastPrinted>1601-01-01T00:00:00Z</cp:lastPrinted>
  <dcterms:created xsi:type="dcterms:W3CDTF">2004-04-14T16:19:02Z</dcterms:created>
  <dcterms:modified xsi:type="dcterms:W3CDTF">2010-11-11T16:12:58Z</dcterms:modified>
</cp:coreProperties>
</file>