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48"/>
  </p:notesMasterIdLst>
  <p:handoutMasterIdLst>
    <p:handoutMasterId r:id="rId49"/>
  </p:handoutMasterIdLst>
  <p:sldIdLst>
    <p:sldId id="256" r:id="rId2"/>
    <p:sldId id="258" r:id="rId3"/>
    <p:sldId id="259" r:id="rId4"/>
    <p:sldId id="262" r:id="rId5"/>
    <p:sldId id="263" r:id="rId6"/>
    <p:sldId id="265" r:id="rId7"/>
    <p:sldId id="348"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319" r:id="rId35"/>
    <p:sldId id="324" r:id="rId36"/>
    <p:sldId id="320" r:id="rId37"/>
    <p:sldId id="322" r:id="rId38"/>
    <p:sldId id="325" r:id="rId39"/>
    <p:sldId id="326" r:id="rId40"/>
    <p:sldId id="327" r:id="rId41"/>
    <p:sldId id="329" r:id="rId42"/>
    <p:sldId id="330" r:id="rId43"/>
    <p:sldId id="333" r:id="rId44"/>
    <p:sldId id="334" r:id="rId45"/>
    <p:sldId id="336" r:id="rId46"/>
    <p:sldId id="347" r:id="rId47"/>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FF66CC"/>
    <a:srgbClr val="66FF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28" autoAdjust="0"/>
    <p:restoredTop sz="74250" autoAdjust="0"/>
  </p:normalViewPr>
  <p:slideViewPr>
    <p:cSldViewPr>
      <p:cViewPr>
        <p:scale>
          <a:sx n="66" d="100"/>
          <a:sy n="66" d="100"/>
        </p:scale>
        <p:origin x="-34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720" y="-78"/>
      </p:cViewPr>
      <p:guideLst>
        <p:guide orient="horz" pos="3023"/>
        <p:guide pos="230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214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7" tIns="48328" rIns="96657" bIns="48328" numCol="1" anchor="t" anchorCtr="0" compatLnSpc="1">
            <a:prstTxWarp prst="textNoShape">
              <a:avLst/>
            </a:prstTxWarp>
          </a:bodyPr>
          <a:lstStyle>
            <a:lvl1pPr defTabSz="966788">
              <a:defRPr sz="1300"/>
            </a:lvl1pPr>
          </a:lstStyle>
          <a:p>
            <a:endParaRPr lang="en-US"/>
          </a:p>
        </p:txBody>
      </p:sp>
      <p:sp>
        <p:nvSpPr>
          <p:cNvPr id="26214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57" tIns="48328" rIns="96657" bIns="48328" numCol="1" anchor="t" anchorCtr="0" compatLnSpc="1">
            <a:prstTxWarp prst="textNoShape">
              <a:avLst/>
            </a:prstTxWarp>
          </a:bodyPr>
          <a:lstStyle>
            <a:lvl1pPr algn="r" defTabSz="966788">
              <a:defRPr sz="1300"/>
            </a:lvl1pPr>
          </a:lstStyle>
          <a:p>
            <a:endParaRPr lang="en-US"/>
          </a:p>
        </p:txBody>
      </p:sp>
      <p:sp>
        <p:nvSpPr>
          <p:cNvPr id="26214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57" tIns="48328" rIns="96657" bIns="48328" numCol="1" anchor="b" anchorCtr="0" compatLnSpc="1">
            <a:prstTxWarp prst="textNoShape">
              <a:avLst/>
            </a:prstTxWarp>
          </a:bodyPr>
          <a:lstStyle>
            <a:lvl1pPr defTabSz="966788">
              <a:defRPr sz="1300"/>
            </a:lvl1pPr>
          </a:lstStyle>
          <a:p>
            <a:endParaRPr lang="en-US"/>
          </a:p>
        </p:txBody>
      </p:sp>
      <p:sp>
        <p:nvSpPr>
          <p:cNvPr id="26214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57" tIns="48328" rIns="96657" bIns="48328" numCol="1" anchor="b" anchorCtr="0" compatLnSpc="1">
            <a:prstTxWarp prst="textNoShape">
              <a:avLst/>
            </a:prstTxWarp>
          </a:bodyPr>
          <a:lstStyle>
            <a:lvl1pPr algn="r" defTabSz="966788">
              <a:defRPr sz="1300"/>
            </a:lvl1pPr>
          </a:lstStyle>
          <a:p>
            <a:fld id="{67C1908E-2A7C-4D3C-B2A6-31525EDBBAEE}" type="slidenum">
              <a:rPr lang="en-US"/>
              <a:pPr/>
              <a:t>‹#›</a:t>
            </a:fld>
            <a:endParaRPr lang="en-US"/>
          </a:p>
        </p:txBody>
      </p:sp>
    </p:spTree>
    <p:extLst>
      <p:ext uri="{BB962C8B-B14F-4D97-AF65-F5344CB8AC3E}">
        <p14:creationId xmlns:p14="http://schemas.microsoft.com/office/powerpoint/2010/main" val="4083053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7" tIns="48328" rIns="96657" bIns="48328" numCol="1" anchor="t" anchorCtr="0" compatLnSpc="1">
            <a:prstTxWarp prst="textNoShape">
              <a:avLst/>
            </a:prstTxWarp>
          </a:bodyPr>
          <a:lstStyle>
            <a:lvl1pPr defTabSz="966788">
              <a:defRPr sz="1300"/>
            </a:lvl1pPr>
          </a:lstStyle>
          <a:p>
            <a:endParaRPr lang="en-US"/>
          </a:p>
        </p:txBody>
      </p:sp>
      <p:sp>
        <p:nvSpPr>
          <p:cNvPr id="30723"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57" tIns="48328" rIns="96657" bIns="48328" numCol="1" anchor="t" anchorCtr="0" compatLnSpc="1">
            <a:prstTxWarp prst="textNoShape">
              <a:avLst/>
            </a:prstTxWarp>
          </a:bodyPr>
          <a:lstStyle>
            <a:lvl1pPr algn="r" defTabSz="966788">
              <a:defRPr sz="1300"/>
            </a:lvl1pPr>
          </a:lstStyle>
          <a:p>
            <a:endParaRPr lang="en-US"/>
          </a:p>
        </p:txBody>
      </p:sp>
      <p:sp>
        <p:nvSpPr>
          <p:cNvPr id="30724" name="Rectangle 4"/>
          <p:cNvSpPr>
            <a:spLocks noGrp="1" noRot="1" noChangeAspect="1" noChangeArrowheads="1" noTextEdit="1"/>
          </p:cNvSpPr>
          <p:nvPr>
            <p:ph type="sldImg" idx="2"/>
          </p:nvPr>
        </p:nvSpPr>
        <p:spPr bwMode="auto">
          <a:xfrm>
            <a:off x="1257300" y="720725"/>
            <a:ext cx="4799013" cy="3598863"/>
          </a:xfrm>
          <a:prstGeom prst="rect">
            <a:avLst/>
          </a:prstGeom>
          <a:noFill/>
          <a:ln w="9525">
            <a:solidFill>
              <a:srgbClr val="000000"/>
            </a:solidFill>
            <a:miter lim="800000"/>
            <a:headEnd/>
            <a:tailEnd/>
          </a:ln>
          <a:effectLst/>
        </p:spPr>
      </p:sp>
      <p:sp>
        <p:nvSpPr>
          <p:cNvPr id="30725"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57" tIns="48328" rIns="96657" bIns="4832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6"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57" tIns="48328" rIns="96657" bIns="48328" numCol="1" anchor="b" anchorCtr="0" compatLnSpc="1">
            <a:prstTxWarp prst="textNoShape">
              <a:avLst/>
            </a:prstTxWarp>
          </a:bodyPr>
          <a:lstStyle>
            <a:lvl1pPr defTabSz="966788">
              <a:defRPr sz="1300"/>
            </a:lvl1pPr>
          </a:lstStyle>
          <a:p>
            <a:endParaRPr lang="en-US"/>
          </a:p>
        </p:txBody>
      </p:sp>
      <p:sp>
        <p:nvSpPr>
          <p:cNvPr id="30727" name="Rectangle 7"/>
          <p:cNvSpPr>
            <a:spLocks noGrp="1" noChangeArrowheads="1"/>
          </p:cNvSpPr>
          <p:nvPr>
            <p:ph type="sldNum" sz="quarter" idx="5"/>
          </p:nvPr>
        </p:nvSpPr>
        <p:spPr bwMode="auto">
          <a:xfrm>
            <a:off x="1858963" y="9002713"/>
            <a:ext cx="3170237" cy="479425"/>
          </a:xfrm>
          <a:prstGeom prst="rect">
            <a:avLst/>
          </a:prstGeom>
          <a:noFill/>
          <a:ln w="9525">
            <a:noFill/>
            <a:miter lim="800000"/>
            <a:headEnd/>
            <a:tailEnd/>
          </a:ln>
          <a:effectLst/>
        </p:spPr>
        <p:txBody>
          <a:bodyPr vert="horz" wrap="square" lIns="96657" tIns="48328" rIns="96657" bIns="48328" numCol="1" anchor="b" anchorCtr="0" compatLnSpc="1">
            <a:prstTxWarp prst="textNoShape">
              <a:avLst/>
            </a:prstTxWarp>
          </a:bodyPr>
          <a:lstStyle>
            <a:lvl1pPr algn="ctr" defTabSz="966788">
              <a:defRPr sz="1300"/>
            </a:lvl1pPr>
          </a:lstStyle>
          <a:p>
            <a:r>
              <a:rPr lang="en-US"/>
              <a:t>Slide </a:t>
            </a:r>
            <a:fld id="{A1B81168-ED06-4B07-8D1C-944D13D703D0}" type="slidenum">
              <a:rPr lang="en-US"/>
              <a:pPr/>
              <a:t>‹#›</a:t>
            </a:fld>
            <a:endParaRPr lang="en-US"/>
          </a:p>
        </p:txBody>
      </p:sp>
    </p:spTree>
    <p:extLst>
      <p:ext uri="{BB962C8B-B14F-4D97-AF65-F5344CB8AC3E}">
        <p14:creationId xmlns:p14="http://schemas.microsoft.com/office/powerpoint/2010/main" val="21907408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787688D1-7E0D-4728-B68F-548179820305}" type="slidenum">
              <a:rPr lang="en-US"/>
              <a:pPr/>
              <a:t>1</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a:t>Psychologists have been interested in studying consciousness since the times of William James. Humanist and cognitive theorists helped the concept of consciousness become a focal point in psychology.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A785B68F-057E-40EE-A8F9-DBC017E5AABE}" type="slidenum">
              <a:rPr lang="en-US"/>
              <a:pPr/>
              <a:t>11</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a:t>You can see from this chart that babies sleep quite a bit; consequently, they have a significant amount of REM time. As a person gets older, the amount of sleep that her or she needs decreases, along with the amount of REM time they need.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5B50190C-5B30-4DD0-BE4F-275AA7B3B239}" type="slidenum">
              <a:rPr lang="en-US"/>
              <a:pPr/>
              <a:t>12</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dirty="0"/>
              <a:t>Bullet # 1  Sigmund Freud theorized that dreams represent a form of wish fulfillment. He also believed that dreams contain symbols that underlie wishes that are usually sexual and/or aggressive.</a:t>
            </a:r>
          </a:p>
          <a:p>
            <a:r>
              <a:rPr lang="en-US" dirty="0"/>
              <a:t>Bullet # 2  Freud called dreams the “royal road to the unconscious.” He believed that dreams need to be interpreted.</a:t>
            </a:r>
          </a:p>
          <a:p>
            <a:r>
              <a:rPr lang="en-US" dirty="0"/>
              <a:t>Bullet # 3  Freud felt that dreams had two levels: the manifest level (the dream at face value) and the latent meaning (the hidden or disguised form). Freud felt that the latent part of the dream used symbols to prevent any emotionally threatening material from waking the dreamer.</a:t>
            </a:r>
          </a:p>
          <a:p>
            <a:r>
              <a:rPr lang="en-US" dirty="0"/>
              <a:t>Bullet # 4  Freud believed that things like trees, skyscrapers, snakes, and guns were symbols of male genitalia because they were phallic-shaped, while enclosed objects like closets and purses symbolize the female genitalia.</a:t>
            </a:r>
          </a:p>
          <a:p>
            <a:r>
              <a:rPr lang="en-US" dirty="0"/>
              <a:t>Note: Other dream interpreters have very different views. Psychologist R.D. Cartwright has suggested that we use dreams to solve personal problems. Researcher Alan Hobson proposed a different model in which dreams are merely the by-products of neural activity and have no deeper meaning.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5A555B8A-D61E-47C5-8D3B-DA527DB0114B}" type="slidenum">
              <a:rPr lang="en-US"/>
              <a:pPr/>
              <a:t>13</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US" dirty="0"/>
              <a:t>Bullet # 1  One man reportedly stayed awake for 231 hours and was still lucid and capable of serious intellectual work. He wrote a beautiful poem after ten days with no sleep. He was an exception—most people need between seven and eight hours a night to feel completely rested and functional.</a:t>
            </a:r>
          </a:p>
          <a:p>
            <a:r>
              <a:rPr lang="en-US" dirty="0"/>
              <a:t>Special note: People using the drug Ecstasy often stay awake for hours on end. Users of speed (amphetamines) show similar patterns.</a:t>
            </a:r>
          </a:p>
          <a:p>
            <a:r>
              <a:rPr lang="en-US" dirty="0"/>
              <a:t>Bullet # 2  As people get older, they require less and less sleep.</a:t>
            </a:r>
          </a:p>
          <a:p>
            <a:r>
              <a:rPr lang="en-US" dirty="0"/>
              <a:t>Bullet # 3  Sleep deprivation causes or contributes to a significant amount of automobile accidents. Most of these accidents occur in the early morning hours when drivers are typically sleepy.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C4CD8373-0C3C-4EB6-BDEB-DF188E43F93A}" type="slidenum">
              <a:rPr lang="en-US"/>
              <a:pPr/>
              <a:t>14</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US"/>
              <a:t>No special notes. These disorders will be discussed in the slides that follow.</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830076E6-30F7-430A-8594-D82A3912D49D}" type="slidenum">
              <a:rPr lang="en-US"/>
              <a:pPr/>
              <a:t>15</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r>
              <a:rPr lang="en-US"/>
              <a:t>Bullet # 1  Insomnia is the most common sleep disorder, affecting nearly 15 percent of the adult population.</a:t>
            </a:r>
          </a:p>
          <a:p>
            <a:r>
              <a:rPr lang="en-US"/>
              <a:t>Bullet # 2  Type 1 insomnia affects people in three different ways: some people have trouble falling asleep, others have trouble staying asleep, and a third group wakes early and cannot fall asleep again. Insomnia seems to affect women more than men. Insomnia also commonly occurs for people under stress.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16943022-88E0-4805-BEF3-216A07F16EA6}" type="slidenum">
              <a:rPr lang="en-US"/>
              <a:pPr/>
              <a:t>16</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r>
              <a:rPr lang="en-US"/>
              <a:t>Bullet # 1  Insomnia sufferers seem to have higher levels of autonomic nervous system activity. The autonomic nervous system controls most of our involuntary actions like heart rate and respiration.</a:t>
            </a:r>
          </a:p>
          <a:p>
            <a:r>
              <a:rPr lang="en-US"/>
              <a:t>Bullet # 2  Most sufferers of insomnia seem to possess higher anxiety and worry levels. It stands to reason that when you are nervous and tense it is harder to get to sleep.</a:t>
            </a:r>
          </a:p>
          <a:p>
            <a:r>
              <a:rPr lang="en-US"/>
              <a:t>Bullet # 3  Worry and anxiety in general can cause tension in the forehead muscles, a factor that then contributes to insomnia.</a:t>
            </a:r>
          </a:p>
          <a:p>
            <a:r>
              <a:rPr lang="en-US"/>
              <a:t>Bullet # 4  People who focus too much on minor aches and pains also can have trouble falling asleep.</a:t>
            </a:r>
          </a:p>
          <a:p>
            <a:r>
              <a:rPr lang="en-US"/>
              <a:t>Note:  You cannot force yourself to go to sleep. Many Americans use drugs to help them get to sleep.</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B5B1A4B0-EA2C-431D-90E7-638B8BE699A3}" type="slidenum">
              <a:rPr lang="en-US"/>
              <a:pPr/>
              <a:t>17</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dirty="0"/>
              <a:t>Bullet # 1  Sleeping pills reduce arousal levels in the brain and work for only a short amount of time. Stronger types of sleeping medications use barbiturates, which can be quite dangerous if abused or taken improperly (i.e. with alcohol).</a:t>
            </a:r>
          </a:p>
          <a:p>
            <a:r>
              <a:rPr lang="en-US" dirty="0"/>
              <a:t>Bullet # 2  People who frequently use sleeping pills eventually develop a tolerance to the medication. As tolerance increases, a person needs to take more of the same drug for it to produce similar effects. This is a dangerous practice—one’s tolerance might build to the point that the person might take lethally high doses of medication.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8F065C0E-3342-4494-BA77-2104D1CB59EA}" type="slidenum">
              <a:rPr lang="en-US"/>
              <a:pPr/>
              <a:t>18</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dirty="0"/>
              <a:t>Bullet # 1  Insomnia sufferers can practice relaxation techniques, many of which are available on CDs or audiocassettes. These audio sessions usually have soothing noises (such as the sound of the ocean) in the background along with repeated directions about which muscle groups to relax. </a:t>
            </a:r>
          </a:p>
          <a:p>
            <a:r>
              <a:rPr lang="en-US" dirty="0"/>
              <a:t>Bullet # 2  Avoid ruminating or worrying about the day’s problems. It’s not conducive to sleep for your brain to be trying to come up with solutions to things.</a:t>
            </a:r>
          </a:p>
          <a:p>
            <a:r>
              <a:rPr lang="en-US" dirty="0"/>
              <a:t>Bullet # 3  Establish a regular bedtime. Stick to the schedule whenever possible. Your body’s clock is not used to constant changes. Workers who change to a swing shift (usually 4 p.m. to midnight) or a night shift often have a terrible time adjusting to their new schedules.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A72E82B0-2E9C-43C8-93F6-51EBC01FC66D}" type="slidenum">
              <a:rPr lang="en-US"/>
              <a:pPr/>
              <a:t>19</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r>
              <a:rPr lang="en-US" dirty="0"/>
              <a:t>Bullet # 1  Narcolepsy afflicts more than 150,000 Americans. It is characterized by a sudden sleep attack during the daytime hours. A narcoleptic may be involved in a conversation and then almost instantly be sound asleep or even fall to the floor.</a:t>
            </a:r>
          </a:p>
          <a:p>
            <a:r>
              <a:rPr lang="en-US" dirty="0"/>
              <a:t>Bullet # 2  Narcolepsy is related to an REM (rapid eye movement) disorder. Normal REM sleep takes place after a person descends through the stages of sleep. With narcoleptic, REM sleep begins immediately.</a:t>
            </a:r>
          </a:p>
          <a:p>
            <a:r>
              <a:rPr lang="en-US" dirty="0"/>
              <a:t>Bullet # 3  The duration of a narcoleptic episode is hard to gauge. It may last as long as 15 minutes or more. In some instances, attacks are preceded by vivid hallucinations.</a:t>
            </a:r>
          </a:p>
          <a:p>
            <a:r>
              <a:rPr lang="en-US" dirty="0"/>
              <a:t>Bullet # 4  Narcolepsy has many obvious dangers, such as if an attack occurs while a person is driving or even doing simple household chores. Narcolepsy tends to run in families. This photograph in the slide is of a man who suffers from narcolepsy; his father also suffered from this sleep disturbance.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035945B6-7B77-41EA-9108-CA666F99A9AE}" type="slidenum">
              <a:rPr lang="en-US"/>
              <a:pPr/>
              <a:t>20</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n-US"/>
              <a:t>Bullet # 1  Sleep apnea is extremely dangerous. It affects more than 18 million American men, many of whom are usually overweight. The word “apnea” means “without breath.” A person who has sleep apnea may stop breathing as many as 500 times in one night.</a:t>
            </a:r>
          </a:p>
          <a:p>
            <a:r>
              <a:rPr lang="en-US"/>
              <a:t>Bullet # 2  Often apnea is caused by a structural abnormality such as an overly thick palate or enlarged tonsils that block a person’s airways. Apnea sufferers usually have no memory of when they stop breathing. These episodes can last for as long as 90 seconds. Surgery of the palate is sometimes helpful; so is elevating the head of one’s bed. In more extreme cases of apnea, a sufferer is hooked up to oxygen at night.</a:t>
            </a:r>
          </a:p>
          <a:p>
            <a:r>
              <a:rPr lang="en-US"/>
              <a:t>Bullet # 3  A common risk of apnea is hypertension and high blood pressure. Sufferers also usually snore very loudly because of restricted airways.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D4B43BAB-8DA0-4337-BF33-AEF7D8C14E55}" type="slidenum">
              <a:rPr lang="en-US"/>
              <a:pPr/>
              <a:t>2</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US"/>
              <a:t>Bullet # 1  James’s ideas about consciousness strongly influenced modern thinkers. He characterized consciousness as a “state of awareness” which encompassed many things.</a:t>
            </a:r>
          </a:p>
          <a:p>
            <a:r>
              <a:rPr lang="en-US"/>
              <a:t>Bullet # 2  James believed that a part of this awareness includes our thoughts, feelings, sensations, and perceptions.</a:t>
            </a:r>
          </a:p>
          <a:p>
            <a:r>
              <a:rPr lang="en-US"/>
              <a:t>Bullet # 3  When psychologists use the phrase “states of consciousness,” they are referring to a spectrum of different conditions. Imagine a straight line with two endpoints: at one endpoint is full waking consciousness; at the other is complete unconsciousness. “States of consciousness” refers not only two the two endpoints, but to everything in between as well.</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F7BF97EA-E0FE-4E5A-8859-F5D487CA7621}" type="slidenum">
              <a:rPr lang="en-US"/>
              <a:pPr/>
              <a:t>21</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en-US" dirty="0"/>
              <a:t>Bullet # 1  Nightmare disorders often afflict children. People who suffer from nightmare disorders have elaborate, story-like dreams that feel extremely threatening.</a:t>
            </a:r>
          </a:p>
          <a:p>
            <a:r>
              <a:rPr lang="en-US" dirty="0"/>
              <a:t>Bullet # 2  Themes in nightmares often include falling or being pursued by an unknown attacker.</a:t>
            </a:r>
          </a:p>
          <a:p>
            <a:r>
              <a:rPr lang="en-US" dirty="0"/>
              <a:t>Bullet # 3  Most nightmares take place during REM sleep and usually occur late at night or early in the morning, when periods of REM sleep are longer in duration. Stress seems to be a contributing factor.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A7E24FAC-E8BF-45D1-805E-25D312B08CA1}" type="slidenum">
              <a:rPr lang="en-US"/>
              <a:pPr/>
              <a:t>22</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dirty="0"/>
              <a:t>Bullet # 1  Night terrors are much more intense than nightmares.</a:t>
            </a:r>
          </a:p>
          <a:p>
            <a:r>
              <a:rPr lang="en-US" dirty="0"/>
              <a:t>Bullets # 2</a:t>
            </a:r>
            <a:r>
              <a:rPr lang="en-US" dirty="0">
                <a:cs typeface="Times New Roman" pitchFamily="18" charset="0"/>
              </a:rPr>
              <a:t>–</a:t>
            </a:r>
            <a:r>
              <a:rPr lang="en-US" dirty="0"/>
              <a:t>3  Night terrors occur in deep sleep, not REM sleep. The disorder affects males more than females, and children more than men. Night terrors often begin with loud, panicky screams.</a:t>
            </a:r>
          </a:p>
          <a:p>
            <a:r>
              <a:rPr lang="en-US" dirty="0"/>
              <a:t>Bullet # 4  There seems to be an association between night terrors and victims of delayed stress, such as combat veterans. People who suffer from night terrors may sit up in bed with their hearts pounding, breathing rapidly. They may also talk incoherently and move wildly. Many attacks can occur over the course of a night. Tranquilizers can sometimes help.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50000D8E-BEE5-41C8-BCE3-5B82C9DEF9E9}" type="slidenum">
              <a:rPr lang="en-US"/>
              <a:pPr/>
              <a:t>23</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r>
              <a:rPr lang="en-US" dirty="0"/>
              <a:t>Bullet # 1  Sleepwalking occurs most commonly among children—about 5 percent of all children have a sleepwalking disorder. The sleepwalker remains sound asleep while moving about with their eyes open and an expressionless look on his/her face. Usually the sleepwalker has no memory of the episode. It is not harmful to awaken a sleepwalker. </a:t>
            </a:r>
          </a:p>
          <a:p>
            <a:r>
              <a:rPr lang="en-US" dirty="0"/>
              <a:t>Bullet # 2  Many children grow out of the disorder. If it persists, however, the child may have a serious sleep disorder.</a:t>
            </a:r>
          </a:p>
          <a:p>
            <a:r>
              <a:rPr lang="en-US" dirty="0"/>
              <a:t>Bullet # 3  Sleepwalking occurs in deep sleep, with episodes occurring typically during the dreamless, non-REM stage.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0D2EBDDB-ABD9-41C9-B7F3-2CDF6EF67651}" type="slidenum">
              <a:rPr lang="en-US"/>
              <a:pPr/>
              <a:t>24</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r>
              <a:rPr lang="en-US" dirty="0"/>
              <a:t>Bullet # 1  Sudden Infant Death Syndrome (SIDS) claims the lives of nearly 7,000 children in the U.S. each year. The number of children who die each year from SIDS (also known as crib death) seems to be growing.</a:t>
            </a:r>
          </a:p>
          <a:p>
            <a:r>
              <a:rPr lang="en-US" dirty="0"/>
              <a:t>Bullet # 2  The main cause of SIDS seems to be an immaturity of the central nervous system. Children born prematurely may also be more vulnerable. In addition, SIDS often occurs when a child already has an upper respiratory infection. There also exists a connection between a drugs and SIDS. Mothers who use drugs while pregnant often give birth to babies that are often much smaller and more susceptible to disease than normal children. Drug babies are also more likely to be born prematurely. </a:t>
            </a:r>
          </a:p>
          <a:p>
            <a:r>
              <a:rPr lang="en-US" dirty="0"/>
              <a:t>Bullet # 3  Today, there are a number of devices that hospitals and parents can use to monitor babies at risk for SIDS. Though such devices prevent many deaths, no real “cure” exists.</a:t>
            </a:r>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F3B21389-2436-436C-BE8B-F12409CF7A88}" type="slidenum">
              <a:rPr lang="en-US"/>
              <a:pPr/>
              <a:t>25</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r>
              <a:rPr lang="en-US"/>
              <a:t>Most people who want to experience altered consciousness turn to drugs. They are more likely to pop a pill, smoke a joint, or down a six-pack than to practice meditation or undergo hypnosis. Psychoactive drugs like depressants, stimulants, and hallucinogens chemically alter a user’s mental state. In this section, we will explore some of these psychoactive drugs, focusing in particular on drug abuse and recreational drug use.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8084D12C-AAA7-400B-9958-1C2AF82CBA93}" type="slidenum">
              <a:rPr lang="en-US"/>
              <a:pPr/>
              <a:t>26</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dirty="0"/>
              <a:t>Bullet # 1  There is a fine line between use and abuse. The American Psychiatric Association issued 3 guidelines designed to illustrate the differences between use and abuse.</a:t>
            </a:r>
          </a:p>
          <a:p>
            <a:r>
              <a:rPr lang="en-US" dirty="0"/>
              <a:t>Bullet # 2  Drug abuse is usually defined as the pathological use of a substance. Using a drug for the wrong reason is considered abuse. For example, if you are using a depressant because you are in intense pain it is not considered abuse, as long as it has been prescribed by a physician. If you use it to achieve a state of altered consciousness, however, it </a:t>
            </a:r>
            <a:r>
              <a:rPr lang="en-US" u="sng" dirty="0"/>
              <a:t>is</a:t>
            </a:r>
            <a:r>
              <a:rPr lang="en-US" dirty="0"/>
              <a:t> considered abuse.</a:t>
            </a:r>
          </a:p>
          <a:p>
            <a:r>
              <a:rPr lang="en-US" dirty="0"/>
              <a:t>Bullet # 3  Drug use is considered abuse if it affects a person’s ability to perform their job or deal with other people in normal, everyday situations. Also, if you are drunk and sleeping off a hangover on a regular basis you are considered to be abusing drugs. Some people abuse more than one drug at a time. These offenders are called </a:t>
            </a:r>
            <a:r>
              <a:rPr lang="en-US" dirty="0" err="1"/>
              <a:t>polyabusers</a:t>
            </a:r>
            <a:r>
              <a:rPr lang="en-US" dirty="0"/>
              <a:t>.</a:t>
            </a:r>
          </a:p>
          <a:p>
            <a:r>
              <a:rPr lang="en-US" dirty="0"/>
              <a:t>Bullet # 4  Abuse must last for at least one month before it is medically considered to be problematic.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EE5B2260-CF95-4095-A5E3-28D30040491E}" type="slidenum">
              <a:rPr lang="en-US"/>
              <a:pPr/>
              <a:t>27</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r>
              <a:rPr lang="en-US"/>
              <a:t>Bullet # 1  A person’s body chemistry changes when they use a drug repeatedly. The body comes to depend on having a steady supply of the drug. This condition is known as physiological dependence.</a:t>
            </a:r>
          </a:p>
          <a:p>
            <a:r>
              <a:rPr lang="en-US"/>
              <a:t>Bullet # 2  When people who are physiologically dependent abruptly stop using the drug, they go through withdrawal (also known as abstinence syndrome).</a:t>
            </a:r>
          </a:p>
          <a:p>
            <a:r>
              <a:rPr lang="en-US"/>
              <a:t>Bullet # 3  A common sign of physiological dependence is increased tolerance, which indicates that a person has become physically habituated to the drug and needs to take larger and larger amounts of the drug for it to achieve the same level of effectiveness.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B6D7EA2F-765B-40C3-9926-AC57DFC2C2B8}" type="slidenum">
              <a:rPr lang="en-US"/>
              <a:pPr/>
              <a:t>28</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r>
              <a:rPr lang="en-US"/>
              <a:t>Bullet # 1  When a person who is physiologically addicted to a drug suddenly lowers their level of usage, withdrawal sets in. Withdrawal is often characterized by tremors (including DTs, which stands for </a:t>
            </a:r>
            <a:r>
              <a:rPr lang="en-US" i="1"/>
              <a:t>delirium tremens</a:t>
            </a:r>
            <a:r>
              <a:rPr lang="en-US"/>
              <a:t>), rapid pulse rate, sweating, nausea, and elevated blood pressure.</a:t>
            </a:r>
          </a:p>
          <a:p>
            <a:r>
              <a:rPr lang="en-US"/>
              <a:t>Bullet # 2  If a person’s dependence is strictly psychological, when they lower their usage level they don’t suffer from physical withdrawal. People who are psychologically addicted to a drug come to rely or depend upon it to reduce anxiety. Some drugs, however, can be both physiologically and psychologically addicting. Drugs like nicotine, alcohol, and heroin are psychologically and physiologically addicting. Drugs like marijuana are psychologically addicting.</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63B80D81-298D-4CA4-B6BC-BB1D942FF080}" type="slidenum">
              <a:rPr lang="en-US"/>
              <a:pPr/>
              <a:t>29</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r>
              <a:rPr lang="en-US"/>
              <a:t>Bullets # 1</a:t>
            </a:r>
            <a:r>
              <a:rPr lang="en-US">
                <a:cs typeface="Times New Roman" pitchFamily="18" charset="0"/>
              </a:rPr>
              <a:t>–</a:t>
            </a:r>
            <a:r>
              <a:rPr lang="en-US"/>
              <a:t>2  Depressants are drugs that slow the activity of the central nervous system (which includes your brain and spinal cord). Alcohol is the most common CNS depressant. More powerful CNS depressants include all of the derivatives of the opium poppy as well as opiods, which are synthetic forms of opiates. Barbiturates and sleeping pills are also CNS depressants.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500751AC-4B86-458E-9E78-D8FBE77DAAA9}" type="slidenum">
              <a:rPr lang="en-US"/>
              <a:pPr/>
              <a:t>30</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r>
              <a:rPr lang="en-US"/>
              <a:t>About one half of all Americans use alcohol. It has become a bedtime sedative, a cocktail party facilitator, and a tranquilizer any adult can get without a prescription. It has nearly always been America’s drug of choice. People under the influence of alcohol have a reduced ability to foresee the negative consequences of misbehavior and may be less likely to follow social and personal standards of behavior. People who have a drinking problem usually have a difficult time maintaining their jobs and keeping their family life intact.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008FC1A4-5583-4362-A7F8-D0912FAE47AA}" type="slidenum">
              <a:rPr lang="en-US"/>
              <a:pPr/>
              <a:t>3</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dirty="0"/>
              <a:t>Most psychologists believe that consciousness is selective. In other words, we have the ability to focus our consciousness.  Athletes often experience a focused state of awareness in which they concentrate only on the immediate task at hand. They have learned to block out all external stimuli. They often refer to this state of mind as “being in the zone.” When we are focused, we are wide awake, fully alert, and fully engrossed.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It’s pretty hard to always stay focused. After a while your mind begins to drift; this may lead to daydreaming, which is a form of consciousness during a waking state. People are more prone to drifting awareness when they are bored or not engaged in some activity.</a:t>
            </a:r>
          </a:p>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7754F3E5-1D5D-4406-9C79-6C438BCA44B6}" type="slidenum">
              <a:rPr lang="en-US"/>
              <a:pPr/>
              <a:t>31</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r>
              <a:rPr lang="en-US"/>
              <a:t>Bullets # 1</a:t>
            </a:r>
            <a:r>
              <a:rPr lang="en-US">
                <a:cs typeface="Times New Roman" pitchFamily="18" charset="0"/>
              </a:rPr>
              <a:t>–</a:t>
            </a:r>
            <a:r>
              <a:rPr lang="en-US"/>
              <a:t>2  Before the advent of anesthetics, alcohol was used as a painkiller because it slows the activity of the central nervous system. Alcohol deadens minor aches and pains and also has some analgesic properties.</a:t>
            </a:r>
          </a:p>
          <a:p>
            <a:r>
              <a:rPr lang="en-US"/>
              <a:t>Bullet # 2  When consumed in sufficient amounts, alcohol interferes with normal cognitive functioning. People under the influence of alcohol often behave in irrational and unpredictable ways. Their thinking is not clear and they often make very poor choices. Alcohol also reduces coordination and affects motor skills. About one half of all automobile accidents are alcohol-related. Alcohol also impairs information processing, which makes it hard for a drunk person to remember things that happened while they were drinking.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C61DE7A7-8D05-4FCE-A791-3123DDA118D5}" type="slidenum">
              <a:rPr lang="en-US"/>
              <a:pPr/>
              <a:t>32</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US"/>
              <a:t>Bullets # 1</a:t>
            </a:r>
            <a:r>
              <a:rPr lang="en-US">
                <a:cs typeface="Times New Roman" pitchFamily="18" charset="0"/>
              </a:rPr>
              <a:t>–</a:t>
            </a:r>
            <a:r>
              <a:rPr lang="en-US"/>
              <a:t>2  In the long term, excessive drinking can damage the heart and blood vessels. Sustained abuse can even lead to cardiac arrest. High blood pressure is also associated with heavy drinking.</a:t>
            </a:r>
          </a:p>
          <a:p>
            <a:r>
              <a:rPr lang="en-US"/>
              <a:t>Bullet # 3  Excessive amounts of alcohol destroy the brain cells. Every time a person drinks, they damage brain cells. Since the brain has millions of cells, the damage from alcohol abuse may not be visible for many years. Chronic alcoholics eventually lose much of their cognitive functioning.</a:t>
            </a:r>
          </a:p>
          <a:p>
            <a:r>
              <a:rPr lang="en-US"/>
              <a:t>Bullet # 4  Chronic drinking also damages the liver, causing cirrhosis. Cirrhosis is actually caused by a lack of protein in a person’s diet. Alcoholics typically have lousy diets. If they have a few dollars in their pockets, they most likely will buy booze instead of food. Musician David Crosby had to have a transplant at UCLA a number of years ago because his excessive drinking and drug use during the 1960s and 1970s had destroyed his liver. Famous baseball player Mickey Mantle chronically abused alcohol; he eventually died from complications caused by liver disease.</a:t>
            </a:r>
          </a:p>
          <a:p>
            <a:r>
              <a:rPr lang="en-US"/>
              <a:t>Bullet # 5  Women who drink excessively while pregnant expose their baby to a variety of birth defects such as Fetal Alcohol Syndrome. Babies born with this syndrome often have facial deformities, heart problems, mental impairments, and stunted growth.</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35EA2857-FF83-429E-9995-3AB75C46E2A8}" type="slidenum">
              <a:rPr lang="en-US"/>
              <a:pPr/>
              <a:t>33</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US"/>
              <a:t>Bullet # 1  There are a number of ways to treat alcoholism, but first the alcoholic must undergo detoxification (detox), which takes about ten days. During this time, the alcoholic will suffer all of the physical symptoms associated with withdrawal, including involuntary muscle spasms, elevated blood pressure, nausea, and vomiting. Detox from alcohol can be quite brutal. </a:t>
            </a:r>
          </a:p>
          <a:p>
            <a:r>
              <a:rPr lang="en-US"/>
              <a:t>Bullet # 2  Sometimes the drug Disulfuram (also known as Anabuse) is used in detox. When this drug is mixed with alcohol, it causes severe nausea and vomiting. It thus gives alcoholics a strong incentive to complete the detox process. However, some have questioned the reliability and effectiveness of the drug.</a:t>
            </a:r>
          </a:p>
          <a:p>
            <a:r>
              <a:rPr lang="en-US"/>
              <a:t>Bullet # 3  Alcoholics Anonymous (AA) has been perhaps the most reliable method of treatment over the years. It has about a 75 percent effectiveness rate as long as the person stays with the program. A key part of the program involves making a public confession about the fact that you are an alcoholic.</a:t>
            </a:r>
          </a:p>
          <a:p>
            <a:r>
              <a:rPr lang="en-US"/>
              <a:t>Bullet # 4  Other techniques for treating alcoholism include everything from relaxation therapy to the use of electric shocks as aversion therapy. There are even classes which show alcoholics how to relate to one another without having to use alcohol.</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7D667D37-358B-4B70-ADC2-737AEA3DAB21}" type="slidenum">
              <a:rPr lang="en-US"/>
              <a:pPr/>
              <a:t>34</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r>
              <a:rPr lang="en-US" dirty="0"/>
              <a:t>Bullet # 1  Hypnosis is a trance-like state in which subjects become highly suggestible and even open to commands. </a:t>
            </a:r>
          </a:p>
          <a:p>
            <a:r>
              <a:rPr lang="en-US" dirty="0"/>
              <a:t>Bullet # 2  Since hypnosis causes such a narrow focus, hypnotized subjects rarely use their critical-thinking skills. Suggestions made by a hypnotist may seem silly or inappropriate to others, but not to the hypnotized subject</a:t>
            </a:r>
          </a:p>
          <a:p>
            <a:r>
              <a:rPr lang="en-US" dirty="0"/>
              <a:t>Not everyone agrees that hypnosis is an altered state. Some researchers believe that if people are simply given instructions and told to try their hardest they can do anything hypnotized people can do. </a:t>
            </a:r>
          </a:p>
          <a:p>
            <a:r>
              <a:rPr lang="en-US" dirty="0"/>
              <a:t>Note: Hypnosis is the most difficult state of altered consciousness to understand, even though scientists have studied it for over 200 years. Researchers have examined hypnosis in order to shed light on the relationship between health and disease, including possible links between the nervous system and the immune system.</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E4FD46F0-5A23-4DE0-B12A-9DA5F39D933F}" type="slidenum">
              <a:rPr lang="en-US"/>
              <a:pPr/>
              <a:t>35</a:t>
            </a:fld>
            <a:endParaRPr lang="en-US"/>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r>
              <a:rPr lang="en-US"/>
              <a:t>Hypnosis is not like any other altered state of consciousness. Though it shares some similarities with sleep and drug-induced states, it is not equivalent to either. Hypnotized subjects are able to focus their attention on one tiny aspect of reality and ignore all other input. EEGs of people under hypnosis show large irregular delta waves that don’t occur in any other altered state of consciousness.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422D350E-AE47-469F-8772-06CBE6DE3659}" type="slidenum">
              <a:rPr lang="en-US"/>
              <a:pPr/>
              <a:t>36</a:t>
            </a:fld>
            <a:endParaRPr lang="en-US"/>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r>
              <a:rPr lang="en-US"/>
              <a:t>Bullets #1</a:t>
            </a:r>
            <a:r>
              <a:rPr lang="en-US">
                <a:cs typeface="Times New Roman" pitchFamily="18" charset="0"/>
              </a:rPr>
              <a:t>–</a:t>
            </a:r>
            <a:r>
              <a:rPr lang="en-US"/>
              <a:t>3  Under proper circumstances, hypnosis allows unusual feats of focused attention by narrowing a subject’s perceptual field. Hypnosis has also been used to help people suffering from psychosomatic illnesses, which are physical problems caused by stressors in the environment. Hypnosis carries the risk of causing what is known as cognitive dissociation, or a “splitting” of one’s consciousness in which a person’s thoughts seem separated from their feelings. Dissociative disorders usually are accompanied by memory loss.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2461697A-8609-4C43-8B22-F5E97A4F9E2D}" type="slidenum">
              <a:rPr lang="en-US"/>
              <a:pPr/>
              <a:t>37</a:t>
            </a:fld>
            <a:endParaRPr 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r>
              <a:rPr lang="en-US"/>
              <a:t>According to Freud, immoral urges, shameful experiences, selfishness, fears, and unacceptable desires all reside in the unconscious mind. He felt that bringing these feelings to the surface (i.e. into the conscious mind) would help to improve the quality of life for his patients. Freud used hypnosis in much of his early therapy; however, he wasn’t much of a hypnotist. He later abandoned the technique for another that he called “free association.”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B12DF0B8-1010-4546-AC5F-D5639F59B7FE}" type="slidenum">
              <a:rPr lang="en-US"/>
              <a:pPr/>
              <a:t>38</a:t>
            </a:fld>
            <a:endParaRPr 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r>
              <a:rPr lang="en-US" dirty="0"/>
              <a:t>Hypnosis is a trusting relationship. The subject must be willing to allow the hypnotist to temporarily guide and direct their thoughts. A hypnotist may make a subject either aware of things they wouldn’t usually notice, or unaware of things they usually would notice. Unfortunately, hypnosis has all too often been used for entertainment value—for example, a hypnotist may tell a subject that an onion he/she is eating is a succulent apple. However, hypnosis has important medical and psychological applications.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B60754C2-0BD3-432F-B8E3-2671DBB21D4A}" type="slidenum">
              <a:rPr lang="en-US"/>
              <a:pPr/>
              <a:t>39</a:t>
            </a:fld>
            <a:endParaRPr lang="en-US"/>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r>
              <a:rPr lang="en-US" dirty="0"/>
              <a:t>A hypnotist induces a trance by slowly persuading the subject to lose interest in external distractions. The relationship between the hypnotist and the subject involves cooperation, not domination. </a:t>
            </a:r>
          </a:p>
          <a:p>
            <a:r>
              <a:rPr lang="en-US" dirty="0"/>
              <a:t>Bullet # 1  The most common technique for inducing hypnosis is the Braid method, named after the hypnotist who invented it. In this method, the hypnotist usually uses some sparkling object or ornament, such as a pocket watch suspended by a cord or chain. The subject then narrows their focus so that all they are concentrating on is the object. </a:t>
            </a:r>
          </a:p>
          <a:p>
            <a:r>
              <a:rPr lang="en-US" dirty="0"/>
              <a:t>Bullet # 2  The eye method requires the subject to be eyeball to eyeball with the hypnotist (about eight inches apart).</a:t>
            </a:r>
          </a:p>
          <a:p>
            <a:r>
              <a:rPr lang="en-US" dirty="0"/>
              <a:t>Bullet # 3  There is also a machine that spins a disk with spiraling concentric circles that seems to work quite well for hypnosis.</a:t>
            </a:r>
          </a:p>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BA2EC1E0-7B34-45CA-9D89-30B50EFFFEB7}" type="slidenum">
              <a:rPr lang="en-US"/>
              <a:pPr/>
              <a:t>40</a:t>
            </a:fld>
            <a:endParaRPr lang="en-US"/>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r>
              <a:rPr lang="en-US" dirty="0"/>
              <a:t>Most psychologists believe that hypnotized subjects cannot be made to do something which goes against their basic character or morals. Any such suggestion would cause them to awaken immediately. Other psychologists have their doubts. For example, if you told a normally modest person to disrobe, they would automatically awaken. If you told the same person that their clothes were on fire, however, they might start to tear off their clothes in public</a:t>
            </a:r>
            <a:r>
              <a:rPr lang="en-US" dirty="0">
                <a:cs typeface="Times New Roman" pitchFamily="18" charset="0"/>
              </a:rPr>
              <a:t>—</a:t>
            </a:r>
            <a:r>
              <a:rPr lang="en-US" dirty="0"/>
              <a:t>even though they would never do so under normal circumstances. Many psychologists believe clever persuasion can get people to do something against their will. This slide shows a portrait of Vernon Howell, aka David Koresh, leader of the Branch </a:t>
            </a:r>
            <a:r>
              <a:rPr lang="en-US" dirty="0" err="1"/>
              <a:t>Davidian</a:t>
            </a:r>
            <a:r>
              <a:rPr lang="en-US" dirty="0"/>
              <a:t> cult. He exercised tremendous power over his followers, and nearly 100 of them perished with him at their compound in Waco, Texas after a standoff with ATF agents. Cult leader Jim Jones convinced hundreds of his followers to commit suicide by ingesting cyanide-laced Kool-Aid. Charles Manson also wielded a similar power over his followers, convincing them to murder several people</a:t>
            </a:r>
            <a:r>
              <a:rPr lang="en-US" dirty="0">
                <a:cs typeface="Times New Roman" pitchFamily="18" charset="0"/>
              </a:rPr>
              <a:t>—</a:t>
            </a:r>
            <a:r>
              <a:rPr lang="en-US" dirty="0"/>
              <a:t>including a pregnant woman.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63A75DC8-98A4-426D-9AA1-EF8AB6EBC842}" type="slidenum">
              <a:rPr lang="en-US"/>
              <a:pPr/>
              <a:t>4</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a:t>The best examples of unconsciousness are sleep and dreaming. When a person lacks awareness of his/her surroundings, it is called a “loss of consciousness.”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0B08C9BA-400C-4221-A5EF-860602D043B5}" type="slidenum">
              <a:rPr lang="en-US"/>
              <a:pPr/>
              <a:t>41</a:t>
            </a:fld>
            <a:endParaRPr lang="en-US"/>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r>
              <a:rPr lang="en-US"/>
              <a:t>Hypnosis has tremendous value and potential, especially in the area of posthypnotic suggestions.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AD5B7441-30CC-4609-A8F3-E31FC63A0B00}" type="slidenum">
              <a:rPr lang="en-US"/>
              <a:pPr/>
              <a:t>42</a:t>
            </a:fld>
            <a:endParaRPr lang="en-US"/>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r>
              <a:rPr lang="en-US" dirty="0"/>
              <a:t>Bullets # 1</a:t>
            </a:r>
            <a:r>
              <a:rPr lang="en-US" dirty="0">
                <a:cs typeface="Times New Roman" pitchFamily="18" charset="0"/>
              </a:rPr>
              <a:t>–</a:t>
            </a:r>
            <a:r>
              <a:rPr lang="en-US" dirty="0"/>
              <a:t> 2  Posthypnotic suggestions need to be repeated several times in order for them to work. While under hypnosis, the hypnotist continually makes suggestions about a subject’s specific unwanted behavior, such as smoking or overeating. It may take a number of sessions for the suggestions to become effective, and not everyone is a good candidate.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8CF869E5-FFD2-40F9-8F98-CADFC405F04E}" type="slidenum">
              <a:rPr lang="en-US"/>
              <a:pPr/>
              <a:t>43</a:t>
            </a:fld>
            <a:endParaRPr lang="en-US"/>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r>
              <a:rPr lang="en-US" sz="900" dirty="0"/>
              <a:t>Bullet # 1  Hypnosis has been used as an anesthetic for many procedures, even ones as serious as abdominal surgery and childbirth. Dr. Ernest </a:t>
            </a:r>
            <a:r>
              <a:rPr lang="en-US" sz="900" dirty="0" err="1"/>
              <a:t>Werbel</a:t>
            </a:r>
            <a:r>
              <a:rPr lang="en-US" sz="900" dirty="0"/>
              <a:t>, a San Luis Obispo surgeon, used hypnosis in his practice. He wrote a book about the value of hypnosis not just as an anesthetic but as a tool for post-surgical recovery. His patients did seem to recover faster than those who had received general anesthetics. However, not many doctors are trained to use hypnosis.</a:t>
            </a:r>
          </a:p>
          <a:p>
            <a:r>
              <a:rPr lang="en-US" sz="900" dirty="0"/>
              <a:t>Bullet # 2  Hypnosis can also be used to manipulate sensory information. A subject in a deep hypnotic trance can be made to act as if any or all of his/her sensory input have been cut off completely, or be made to respond to sights, smells, sounds, or tastes that aren’t really there.</a:t>
            </a:r>
          </a:p>
          <a:p>
            <a:r>
              <a:rPr lang="en-US" sz="900" dirty="0"/>
              <a:t>Bullet #  3  Under hypnosis, a young woman can be made to lift an object weighing 300 pounds. Hypnosis does not make a person any stronger than normal, but it can motivate someone to perform as if their life depended upon it.</a:t>
            </a:r>
          </a:p>
          <a:p>
            <a:r>
              <a:rPr lang="en-US" sz="900" dirty="0"/>
              <a:t>Bullet# 4 In theory, a person under hypnosis could be taken back or “regressed” to a past event, such as their sixth birthday party. The subject would be able to remember the guests, the presents, and even the taste of the cake. If the subject was asked to write their name, they would write it the way they did in the first grade. The extent of the regression is limited; for example, a regressed patient who was reliving his sixth birthday party was asked by the hypnotist, “What time is it?” </a:t>
            </a:r>
            <a:r>
              <a:rPr lang="en-US" sz="900" dirty="0" err="1"/>
              <a:t>Thr</a:t>
            </a:r>
            <a:r>
              <a:rPr lang="en-US" sz="900" dirty="0"/>
              <a:t> patient looked at his watch and replied “4 p.m.”</a:t>
            </a:r>
            <a:r>
              <a:rPr lang="en-US" sz="900" dirty="0">
                <a:cs typeface="Times New Roman" pitchFamily="18" charset="0"/>
              </a:rPr>
              <a:t>—</a:t>
            </a:r>
            <a:r>
              <a:rPr lang="en-US" sz="900" dirty="0"/>
              <a:t>an action few first graders would take, since not many children that age wear watches or even know how to tell time.</a:t>
            </a:r>
          </a:p>
          <a:p>
            <a:r>
              <a:rPr lang="en-US" sz="900" dirty="0"/>
              <a:t>Bullet # 5  </a:t>
            </a:r>
            <a:r>
              <a:rPr lang="en-US" sz="900" dirty="0" err="1"/>
              <a:t>Hyperamnesia</a:t>
            </a:r>
            <a:r>
              <a:rPr lang="en-US" sz="900" dirty="0"/>
              <a:t> involves retrieving lost memories. In theory, </a:t>
            </a:r>
            <a:r>
              <a:rPr lang="en-US" sz="900" dirty="0" err="1"/>
              <a:t>hyperamnesia</a:t>
            </a:r>
            <a:r>
              <a:rPr lang="en-US" sz="900" dirty="0"/>
              <a:t> could have great value for a psychotherapist trying to examine a subject’s repressed memories that have caused current forms of maladaptive behavior.</a:t>
            </a:r>
          </a:p>
          <a:p>
            <a:r>
              <a:rPr lang="en-US" sz="900" dirty="0"/>
              <a:t>Though some hypnotized patients seem to be able to recall repressed memories, in actuality, we tend to confuse memories of things that happened to us with things we read or saw, imagined, or that never really happened. An unwary hypnotist can even cause harm by leading a subject to believe that an imagined past is actually a repressed memory. Such situations have occurred in accusations of child abuse; people who want to prove the abuse really happened ask leading questions that eventually convince the highly suggestible, hypnotized subject that lead him or her to create false memories of abuse.</a:t>
            </a:r>
          </a:p>
          <a:p>
            <a:endParaRPr lang="en-US" sz="1000"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00E63784-9CD0-472D-A9A9-2643BE0F3818}" type="slidenum">
              <a:rPr lang="en-US"/>
              <a:pPr/>
              <a:t>44</a:t>
            </a:fld>
            <a:endParaRPr lang="en-US"/>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r>
              <a:rPr lang="en-US" dirty="0"/>
              <a:t>Bullet # 1  Dissociation refers to an unusual change in one’s self-identity. It involves a process whereby specific mental information (e.g. memories, ideas, feelings, perceptions) are lost to conscious awareness and become unavailable to voluntary recall.</a:t>
            </a:r>
          </a:p>
          <a:p>
            <a:r>
              <a:rPr lang="en-US" dirty="0"/>
              <a:t>Bullet # 2 Therapists commonly use hypnosis to treat conversion disorders, in which a subject has ailments (such as allergic reactions, hysterical blindness and deafness, and visual or auditory hallucinations) that have no physical cause. Although these conversion symptoms are psychosomatic in nature, they cause real physical suffering. Though hypnosis frequently helps alleviate conversion symptoms, it sometimes results in symptom substitution—for example, psychological problems don’t disappear but simply manifest themselves in a different way.</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3A527395-2038-458A-BD2B-3BD9A7275B24}" type="slidenum">
              <a:rPr lang="en-US"/>
              <a:pPr/>
              <a:t>45</a:t>
            </a:fld>
            <a:endParaRPr lang="en-US"/>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r>
              <a:rPr lang="en-US" dirty="0"/>
              <a:t>To get the greatest depth of a trance it will require between 8 and 12 sittings.</a:t>
            </a:r>
          </a:p>
          <a:p>
            <a:r>
              <a:rPr lang="en-US" dirty="0"/>
              <a:t>Bullet # 1  Teens and young adults make the best subjects for hypnosis because they have been conditioned to be obedient to authority.</a:t>
            </a:r>
          </a:p>
          <a:p>
            <a:r>
              <a:rPr lang="en-US" dirty="0"/>
              <a:t>Bullet # 2  It is almost impossible to hypnotize someone who is retarded or has subnormal intelligence.</a:t>
            </a:r>
          </a:p>
          <a:p>
            <a:r>
              <a:rPr lang="en-US" dirty="0"/>
              <a:t>Bullets # 3</a:t>
            </a:r>
            <a:r>
              <a:rPr lang="en-US" dirty="0">
                <a:cs typeface="Times New Roman" pitchFamily="18" charset="0"/>
              </a:rPr>
              <a:t>–</a:t>
            </a:r>
            <a:r>
              <a:rPr lang="en-US" dirty="0"/>
              <a:t> 5  About 85 percent of these prime subjects can be hypnotized. The difficult subjects that make up the other 15 percent include students of hypnosis (who are far too aware of the process to achieve a trance), bullheaded stubborn people, the insane, highly introverted people, or people prone to hysteria.</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5AAA3FF5-8FAF-4D88-9D39-7B91936B2E63}" type="slidenum">
              <a:rPr lang="en-US"/>
              <a:pPr/>
              <a:t>46</a:t>
            </a:fld>
            <a:endParaRPr lang="en-US"/>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r>
              <a:rPr lang="en-US" dirty="0"/>
              <a:t>Bullet # 1  Meditation is a set of techniques intended to help a person achieve inner peace and tranquility.</a:t>
            </a:r>
          </a:p>
          <a:p>
            <a:r>
              <a:rPr lang="en-US" dirty="0"/>
              <a:t>Bullet # 2  Supporters of meditation claim that the technique reduces anxiety and tension and improves the quality of life.</a:t>
            </a:r>
          </a:p>
          <a:p>
            <a:r>
              <a:rPr lang="en-US" dirty="0"/>
              <a:t>Bullet # 3  Common meditation techniques require strict focusing, much like in hypnosis. The focus can be a single word, a sound, or an object. The goal of meditation is to stop thinking about any one specific thing. Some mediators focus on their own breathing or slowly repeat a “mantra,” which is a soothing word or phrase. Typically during meditation, muscles relax and breathing and heart rate slow down.</a:t>
            </a:r>
          </a:p>
          <a:p>
            <a:r>
              <a:rPr lang="en-US" dirty="0"/>
              <a:t>Bullet # 4  Most forms of meditation produce alpha waves that can be measured by an EEG. These waves are similar to those produced in stage 1 of the sleep cycle.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EFF4B51A-B04A-4516-9774-FC99986CACF8}" type="slidenum">
              <a:rPr lang="en-US"/>
              <a:pPr/>
              <a:t>5</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dirty="0"/>
              <a:t>Bullet # 1 Head trauma can commonly cause of a loss of consciousness. For example, a boxer who is knocked out may be unresponsive for some time. The boxer usually awakens later with a headache but no real memory of the event.</a:t>
            </a:r>
          </a:p>
          <a:p>
            <a:r>
              <a:rPr lang="en-US" dirty="0"/>
              <a:t>Bullet # 2  Patients who have received a surgical anesthetic also can be defined as experiencing a loss of consciousness, since they are generally unresponsive to anything in their environment.</a:t>
            </a:r>
          </a:p>
          <a:p>
            <a:r>
              <a:rPr lang="en-US" dirty="0"/>
              <a:t>Bullet # 3  Someone who is in a coma also experiences a loss of consciousness and may be unresponsive for months or even years.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179C974E-D764-47B6-8513-9AB537430AD9}" type="slidenum">
              <a:rPr lang="en-US"/>
              <a:pPr/>
              <a:t>6</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a:t>Altered states of consciousness occur when we daydream, meditate, undergo hypnosis, or use mind-altering drugs. Our most common form of consciousness (besides complete wakefulness) is sleep, which we will address next, followed by drug use, hypnosis, and meditation.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CE90BA4E-9852-4808-A945-37E786DCF3E0}" type="slidenum">
              <a:rPr lang="en-US"/>
              <a:pPr/>
              <a:t>8</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dirty="0"/>
              <a:t>Bullet # 1  We spend about one third of our lives sleeping. There is a major lack of consensus as to why we need to sleep but it is generally believed that it is necessary for both body and mind. The hypothalamus in the brain evidently contains a clock-like mechanism that is responsible for controlling the sleep-wake cycle.</a:t>
            </a:r>
          </a:p>
          <a:p>
            <a:r>
              <a:rPr lang="en-US" dirty="0"/>
              <a:t>Bullet # 2  Most of our bodily processes (including sleep, body temperature, hormone levels, blood pressure, and heart rate) follow a daily cycle. For humans, these cycles are known as “circadian rhythms,” which are close to 24 hours in length. Melatonin is a hormone that is produced by the pineal gland and helps control the sleep cycle. Exposure to darkness inhibits the production of melatonin, so people who live in the far northern regions of the world (which experience long periods with no daylight during the winter) sometimes suffer from Seasonal Affective Disorder (SAD), in which a lack of light can cause depression.</a:t>
            </a:r>
          </a:p>
          <a:p>
            <a:r>
              <a:rPr lang="en-US" dirty="0"/>
              <a:t>Bullet # 3 Any type of frequent time shift that disrupts the circadian rhythms is often referred to as jet lag. Also, any changes in the local time (such as switching to or from Daylight Savings Time) can cause a conflict with a person’s internal body clock. Jet lag can make it very difficult either to stay awake or to go to sleep, depending on whether you’ve lost or gained a day when traveling.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16CDADA2-8ECC-4E25-B37E-6926B3E1A4FE}" type="slidenum">
              <a:rPr lang="en-US"/>
              <a:pPr/>
              <a:t>9</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a:t>This chart gives an overview of the stages of sleep, what brain wave patterns look like during that stage, and a key feature associated with the stage.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D7B81E8E-909C-41F9-A84C-8F99D7D2DA49}" type="slidenum">
              <a:rPr lang="en-US"/>
              <a:pPr/>
              <a:t>10</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r>
              <a:rPr lang="en-US"/>
              <a:t>This chart shows the brainwave patterns associated with each stage of sleep or wakefulness. The EEG (electroencephalograph) is a reliable way to track the amount of electrical energy being emitted by the brain. A series of painless electrodes are attached to various sections of the scalp to receive input. At the top of the chart is a characteristic pattern from an EEG. It shows the amount of electrical energy associated with being awake. As a person begins to get drowsy, alpha waves are emitted. By stage 1 of sleep, theta waves are emitted. By stage 2, sleep spindles begin to form and by the last stage of sleep you can see the emission of slow delta-like waves. At the bottom of the chart are the brain waves of a person who is dreaming. You can see that REM sleep brainwaves actually resemble the brainwaves of a person who is completely awake. Because of this, REM sleep is sometimes called paradoxical sleep.</a:t>
            </a:r>
          </a:p>
          <a:p>
            <a:r>
              <a:rPr lang="en-US"/>
              <a:t>REM stands for rapid eye movement. Researchers discovered in the 1950s that when a person dreams, his/her eyeballs move. Tiny electrodes are attached to the eyelids to record REM sleep.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r>
              <a:rPr lang="en-US" smtClean="0"/>
              <a:t>Slide # </a:t>
            </a:r>
            <a:fld id="{D788FF79-2F65-47A2-BBAA-88E40A99695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06B4A3-4212-4E39-93DE-E053E8F69C28}" type="datetimeFigureOut">
              <a:rPr lang="en-US" smtClean="0"/>
              <a:pPr/>
              <a:t>12/2/2011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r>
              <a:rPr lang="en-US" smtClean="0"/>
              <a:t>Slide # </a:t>
            </a:r>
            <a:fld id="{75EDC385-54C8-41D6-B9A9-302B7C3800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06B4A3-4212-4E39-93DE-E053E8F69C28}" type="datetimeFigureOut">
              <a:rPr lang="en-US" smtClean="0"/>
              <a:pPr/>
              <a:t>12/2/2011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r>
              <a:rPr lang="en-US" smtClean="0"/>
              <a:t>Slide # </a:t>
            </a:r>
            <a:fld id="{A761EAAD-91DD-4A9F-B2B3-71D39258943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267200"/>
          </a:xfrm>
        </p:spPr>
        <p:txBody>
          <a:bodyPr/>
          <a:lstStyle/>
          <a:p>
            <a:endParaRPr lang="en-US"/>
          </a:p>
        </p:txBody>
      </p:sp>
      <p:sp>
        <p:nvSpPr>
          <p:cNvPr id="4" name="Text Placeholder 3"/>
          <p:cNvSpPr>
            <a:spLocks noGrp="1"/>
          </p:cNvSpPr>
          <p:nvPr>
            <p:ph type="body" sz="half" idx="2"/>
          </p:nvPr>
        </p:nvSpPr>
        <p:spPr>
          <a:xfrm>
            <a:off x="4648200" y="19812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629400" y="6400800"/>
            <a:ext cx="1905000" cy="457200"/>
          </a:xfrm>
        </p:spPr>
        <p:txBody>
          <a:bodyPr/>
          <a:lstStyle>
            <a:lvl1pPr>
              <a:defRPr/>
            </a:lvl1pPr>
          </a:lstStyle>
          <a:p>
            <a:r>
              <a:rPr lang="en-US"/>
              <a:t>Slide # </a:t>
            </a:r>
            <a:fld id="{B0D2877F-B4C5-45D6-8E59-CE23EFFE001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267200"/>
          </a:xfrm>
        </p:spPr>
        <p:txBody>
          <a:bodyPr/>
          <a:lstStyle/>
          <a:p>
            <a:endParaRPr lang="en-US"/>
          </a:p>
        </p:txBody>
      </p:sp>
      <p:sp>
        <p:nvSpPr>
          <p:cNvPr id="5" name="Slide Number Placeholder 4"/>
          <p:cNvSpPr>
            <a:spLocks noGrp="1"/>
          </p:cNvSpPr>
          <p:nvPr>
            <p:ph type="sldNum" sz="quarter" idx="10"/>
          </p:nvPr>
        </p:nvSpPr>
        <p:spPr>
          <a:xfrm>
            <a:off x="6629400" y="6400800"/>
            <a:ext cx="1905000" cy="457200"/>
          </a:xfrm>
        </p:spPr>
        <p:txBody>
          <a:bodyPr/>
          <a:lstStyle>
            <a:lvl1pPr>
              <a:defRPr/>
            </a:lvl1pPr>
          </a:lstStyle>
          <a:p>
            <a:r>
              <a:rPr lang="en-US"/>
              <a:t>Slide # </a:t>
            </a:r>
            <a:fld id="{140F839E-D686-44FF-8A22-7CDFEE45682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0106B4A3-4212-4E39-93DE-E053E8F69C28}" type="datetimeFigureOut">
              <a:rPr lang="en-US" smtClean="0"/>
              <a:pPr/>
              <a:t>12/2/2011</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kumimoji="0" lang="en-US"/>
          </a:p>
        </p:txBody>
      </p:sp>
      <p:sp>
        <p:nvSpPr>
          <p:cNvPr id="6" name="Slide Number Placeholder 5"/>
          <p:cNvSpPr>
            <a:spLocks noGrp="1"/>
          </p:cNvSpPr>
          <p:nvPr>
            <p:ph type="sldNum" sz="quarter" idx="12"/>
          </p:nvPr>
        </p:nvSpPr>
        <p:spPr/>
        <p:txBody>
          <a:bodyPr/>
          <a:lstStyle/>
          <a:p>
            <a:r>
              <a:rPr lang="en-US" smtClean="0"/>
              <a:t>Slide # </a:t>
            </a:r>
            <a:fld id="{01941D43-B811-4F46-8A23-8021AAEFC96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0106B4A3-4212-4E39-93DE-E053E8F69C28}" type="datetimeFigureOut">
              <a:rPr lang="en-US" smtClean="0"/>
              <a:pPr/>
              <a:t>12/2/2011</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kumimoji="0" lang="en-US"/>
          </a:p>
        </p:txBody>
      </p:sp>
      <p:sp>
        <p:nvSpPr>
          <p:cNvPr id="6" name="Slide Number Placeholder 5"/>
          <p:cNvSpPr>
            <a:spLocks noGrp="1"/>
          </p:cNvSpPr>
          <p:nvPr>
            <p:ph type="sldNum" sz="quarter" idx="12"/>
          </p:nvPr>
        </p:nvSpPr>
        <p:spPr>
          <a:xfrm>
            <a:off x="8451056" y="809624"/>
            <a:ext cx="502920" cy="300831"/>
          </a:xfrm>
        </p:spPr>
        <p:txBody>
          <a:bodyPr/>
          <a:lstStyle/>
          <a:p>
            <a:r>
              <a:rPr lang="en-US" smtClean="0"/>
              <a:t>Slide # </a:t>
            </a:r>
            <a:fld id="{F4FC713B-292F-4B61-9BDE-DFA22954EBE9}"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0106B4A3-4212-4E39-93DE-E053E8F69C28}" type="datetimeFigureOut">
              <a:rPr lang="en-US" smtClean="0"/>
              <a:pPr/>
              <a:t>12/2/2011</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kumimoji="0" lang="en-US"/>
          </a:p>
        </p:txBody>
      </p:sp>
      <p:sp>
        <p:nvSpPr>
          <p:cNvPr id="7" name="Slide Number Placeholder 6"/>
          <p:cNvSpPr>
            <a:spLocks noGrp="1"/>
          </p:cNvSpPr>
          <p:nvPr>
            <p:ph type="sldNum" sz="quarter" idx="12"/>
          </p:nvPr>
        </p:nvSpPr>
        <p:spPr>
          <a:xfrm>
            <a:off x="7589520" y="6480969"/>
            <a:ext cx="502920" cy="301752"/>
          </a:xfrm>
        </p:spPr>
        <p:txBody>
          <a:bodyPr/>
          <a:lstStyle/>
          <a:p>
            <a:r>
              <a:rPr lang="en-US" smtClean="0"/>
              <a:t>Slide # </a:t>
            </a:r>
            <a:fld id="{69CD1FF3-DCC1-4581-B51A-F51A32A174A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0106B4A3-4212-4E39-93DE-E053E8F69C28}" type="datetimeFigureOut">
              <a:rPr lang="en-US" smtClean="0"/>
              <a:pPr/>
              <a:t>12/2/2011</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kumimoji="0"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r>
              <a:rPr lang="en-US" smtClean="0"/>
              <a:t>Slide # </a:t>
            </a:r>
            <a:fld id="{6C62361F-EF46-4260-9D16-9C1B89DEF59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106B4A3-4212-4E39-93DE-E053E8F69C28}" type="datetimeFigureOut">
              <a:rPr lang="en-US" smtClean="0"/>
              <a:pPr/>
              <a:t>12/2/2011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r>
              <a:rPr lang="en-US" smtClean="0"/>
              <a:t>Slide # </a:t>
            </a:r>
            <a:fld id="{B679D785-BAD6-455E-BC47-7B5415FA35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0106B4A3-4212-4E39-93DE-E053E8F69C28}" type="datetimeFigureOut">
              <a:rPr lang="en-US" smtClean="0"/>
              <a:pPr/>
              <a:t>12/2/2011</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kumimoji="0" lang="en-US"/>
          </a:p>
        </p:txBody>
      </p:sp>
      <p:sp>
        <p:nvSpPr>
          <p:cNvPr id="4" name="Slide Number Placeholder 3"/>
          <p:cNvSpPr>
            <a:spLocks noGrp="1"/>
          </p:cNvSpPr>
          <p:nvPr>
            <p:ph type="sldNum" sz="quarter" idx="12"/>
          </p:nvPr>
        </p:nvSpPr>
        <p:spPr>
          <a:xfrm>
            <a:off x="7589520" y="6480969"/>
            <a:ext cx="502920" cy="301752"/>
          </a:xfrm>
        </p:spPr>
        <p:txBody>
          <a:bodyPr/>
          <a:lstStyle/>
          <a:p>
            <a:r>
              <a:rPr lang="en-US" smtClean="0"/>
              <a:t>Slide # </a:t>
            </a:r>
            <a:fld id="{73DFC47B-F280-4991-B4DA-D1DD77056CF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0106B4A3-4212-4E39-93DE-E053E8F69C28}" type="datetimeFigureOut">
              <a:rPr lang="en-US" smtClean="0"/>
              <a:pPr/>
              <a:t>12/2/2011</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kumimoji="0"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r>
              <a:rPr lang="en-US" smtClean="0"/>
              <a:t>Slide # </a:t>
            </a:r>
            <a:fld id="{AAB009D1-5F74-4E78-9788-CCD73BCEB24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0106B4A3-4212-4E39-93DE-E053E8F69C28}" type="datetimeFigureOut">
              <a:rPr lang="en-US" smtClean="0"/>
              <a:pPr/>
              <a:t>12/2/2011</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kumimoji="0"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r>
              <a:rPr lang="en-US" smtClean="0"/>
              <a:t>Slide # </a:t>
            </a:r>
            <a:fld id="{477797C2-932F-4C17-9325-B6E15F3A3C0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106B4A3-4212-4E39-93DE-E053E8F69C28}" type="datetimeFigureOut">
              <a:rPr lang="en-US" smtClean="0"/>
              <a:pPr/>
              <a:t>12/2/2011</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kumimoji="0"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r>
              <a:rPr lang="en-US" smtClean="0"/>
              <a:t>Slide # </a:t>
            </a:r>
            <a:fld id="{73A1DFC8-59E2-4D04-A46F-3DD631AAC25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hdr="0" ftr="0" dt="0"/>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30.wmf"/><Relationship Id="rId4" Type="http://schemas.openxmlformats.org/officeDocument/2006/relationships/oleObject" Target="../embeddings/oleObject1.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31.wmf"/><Relationship Id="rId4" Type="http://schemas.openxmlformats.org/officeDocument/2006/relationships/oleObject" Target="../embeddings/oleObject2.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States of Consciousness</a:t>
            </a:r>
          </a:p>
        </p:txBody>
      </p:sp>
      <p:sp>
        <p:nvSpPr>
          <p:cNvPr id="4" name="Slide Number Placeholder 2"/>
          <p:cNvSpPr>
            <a:spLocks noGrp="1"/>
          </p:cNvSpPr>
          <p:nvPr>
            <p:ph type="sldNum" sz="quarter" idx="12"/>
          </p:nvPr>
        </p:nvSpPr>
        <p:spPr/>
        <p:txBody>
          <a:bodyPr/>
          <a:lstStyle/>
          <a:p>
            <a:r>
              <a:rPr lang="en-US"/>
              <a:t>Slide # </a:t>
            </a:r>
            <a:fld id="{B23381F3-FD05-4284-ABD8-CE5BEDE6B3B3}" type="slidenum">
              <a:rPr lang="en-US"/>
              <a:pPr/>
              <a:t>1</a:t>
            </a:fld>
            <a:endParaRPr lang="en-US"/>
          </a:p>
        </p:txBody>
      </p:sp>
      <p:pic>
        <p:nvPicPr>
          <p:cNvPr id="28676" name="Picture 4" descr="MVC-008S"/>
          <p:cNvPicPr>
            <a:picLocks noChangeAspect="1" noChangeArrowheads="1"/>
          </p:cNvPicPr>
          <p:nvPr/>
        </p:nvPicPr>
        <p:blipFill>
          <a:blip r:embed="rId3" cstate="print"/>
          <a:srcRect t="4115"/>
          <a:stretch>
            <a:fillRect/>
          </a:stretch>
        </p:blipFill>
        <p:spPr bwMode="auto">
          <a:xfrm>
            <a:off x="1752600" y="2362200"/>
            <a:ext cx="5495925" cy="39528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z="3600"/>
              <a:t>Brainwave Patterns </a:t>
            </a:r>
            <a:br>
              <a:rPr lang="en-US" sz="3600"/>
            </a:br>
            <a:r>
              <a:rPr lang="en-US" sz="3600"/>
              <a:t>During Wakefulness and Sleep</a:t>
            </a:r>
          </a:p>
        </p:txBody>
      </p:sp>
      <p:sp>
        <p:nvSpPr>
          <p:cNvPr id="4" name="Slide Number Placeholder 2"/>
          <p:cNvSpPr>
            <a:spLocks noGrp="1"/>
          </p:cNvSpPr>
          <p:nvPr>
            <p:ph type="sldNum" sz="quarter" idx="12"/>
          </p:nvPr>
        </p:nvSpPr>
        <p:spPr/>
        <p:txBody>
          <a:bodyPr/>
          <a:lstStyle/>
          <a:p>
            <a:r>
              <a:rPr lang="en-US"/>
              <a:t>Slide # </a:t>
            </a:r>
            <a:fld id="{71DEA09D-CC4F-4A8D-862F-1893C9E3DA91}" type="slidenum">
              <a:rPr lang="en-US"/>
              <a:pPr/>
              <a:t>10</a:t>
            </a:fld>
            <a:endParaRPr lang="en-US"/>
          </a:p>
        </p:txBody>
      </p:sp>
      <p:pic>
        <p:nvPicPr>
          <p:cNvPr id="62467" name="Picture 3" descr="sleep waves"/>
          <p:cNvPicPr>
            <a:picLocks noChangeAspect="1" noChangeArrowheads="1"/>
          </p:cNvPicPr>
          <p:nvPr/>
        </p:nvPicPr>
        <p:blipFill>
          <a:blip r:embed="rId3" cstate="print"/>
          <a:srcRect/>
          <a:stretch>
            <a:fillRect/>
          </a:stretch>
        </p:blipFill>
        <p:spPr bwMode="auto">
          <a:xfrm>
            <a:off x="1905000" y="2171700"/>
            <a:ext cx="5181600" cy="38862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t>Changes in Sleep Patterns</a:t>
            </a:r>
          </a:p>
        </p:txBody>
      </p:sp>
      <p:sp>
        <p:nvSpPr>
          <p:cNvPr id="4" name="Slide Number Placeholder 2"/>
          <p:cNvSpPr>
            <a:spLocks noGrp="1"/>
          </p:cNvSpPr>
          <p:nvPr>
            <p:ph type="sldNum" sz="quarter" idx="12"/>
          </p:nvPr>
        </p:nvSpPr>
        <p:spPr/>
        <p:txBody>
          <a:bodyPr/>
          <a:lstStyle/>
          <a:p>
            <a:r>
              <a:rPr lang="en-US"/>
              <a:t>Slide # </a:t>
            </a:r>
            <a:fld id="{115AFAD9-2565-4709-A518-0EE352F5ECEC}" type="slidenum">
              <a:rPr lang="en-US"/>
              <a:pPr/>
              <a:t>11</a:t>
            </a:fld>
            <a:endParaRPr lang="en-US"/>
          </a:p>
        </p:txBody>
      </p:sp>
      <p:pic>
        <p:nvPicPr>
          <p:cNvPr id="64515" name="Picture 3" descr="sleep patterns"/>
          <p:cNvPicPr>
            <a:picLocks noChangeAspect="1" noChangeArrowheads="1"/>
          </p:cNvPicPr>
          <p:nvPr/>
        </p:nvPicPr>
        <p:blipFill>
          <a:blip r:embed="rId3" cstate="print"/>
          <a:srcRect/>
          <a:stretch>
            <a:fillRect/>
          </a:stretch>
        </p:blipFill>
        <p:spPr bwMode="auto">
          <a:xfrm>
            <a:off x="1752600" y="2133600"/>
            <a:ext cx="5334000" cy="40005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t>Freud and Dreams</a:t>
            </a:r>
          </a:p>
        </p:txBody>
      </p:sp>
      <p:sp>
        <p:nvSpPr>
          <p:cNvPr id="66563" name="Rectangle 3"/>
          <p:cNvSpPr>
            <a:spLocks noGrp="1" noChangeArrowheads="1"/>
          </p:cNvSpPr>
          <p:nvPr>
            <p:ph type="body" sz="half" idx="1"/>
          </p:nvPr>
        </p:nvSpPr>
        <p:spPr>
          <a:xfrm>
            <a:off x="685800" y="2133600"/>
            <a:ext cx="3810000" cy="4343400"/>
          </a:xfrm>
        </p:spPr>
        <p:txBody>
          <a:bodyPr/>
          <a:lstStyle/>
          <a:p>
            <a:r>
              <a:rPr lang="en-US" sz="2800"/>
              <a:t>Dreams = wish fulfillment</a:t>
            </a:r>
          </a:p>
          <a:p>
            <a:r>
              <a:rPr lang="en-US" sz="2800"/>
              <a:t>The royal road to the unconscious</a:t>
            </a:r>
          </a:p>
          <a:p>
            <a:r>
              <a:rPr lang="en-US" sz="2800"/>
              <a:t>Manifest versus latent</a:t>
            </a:r>
          </a:p>
          <a:p>
            <a:r>
              <a:rPr lang="en-US" sz="2800"/>
              <a:t>Symbols</a:t>
            </a:r>
          </a:p>
        </p:txBody>
      </p:sp>
      <p:pic>
        <p:nvPicPr>
          <p:cNvPr id="66566" name="Picture 6" descr="mvc-002s"/>
          <p:cNvPicPr>
            <a:picLocks noGrp="1" noChangeAspect="1" noChangeArrowheads="1"/>
          </p:cNvPicPr>
          <p:nvPr>
            <p:ph type="clipArt" sz="half" idx="2"/>
          </p:nvPr>
        </p:nvPicPr>
        <p:blipFill>
          <a:blip r:embed="rId3" cstate="print"/>
          <a:srcRect/>
          <a:stretch>
            <a:fillRect/>
          </a:stretch>
        </p:blipFill>
        <p:spPr>
          <a:xfrm>
            <a:off x="5010150" y="2130425"/>
            <a:ext cx="2978150" cy="4117975"/>
          </a:xfrm>
          <a:noFill/>
          <a:ln/>
        </p:spPr>
      </p:pic>
      <p:sp>
        <p:nvSpPr>
          <p:cNvPr id="5" name="Slide Number Placeholder 4"/>
          <p:cNvSpPr>
            <a:spLocks noGrp="1"/>
          </p:cNvSpPr>
          <p:nvPr>
            <p:ph type="sldNum" sz="quarter" idx="10"/>
          </p:nvPr>
        </p:nvSpPr>
        <p:spPr/>
        <p:txBody>
          <a:bodyPr/>
          <a:lstStyle/>
          <a:p>
            <a:r>
              <a:rPr lang="en-US"/>
              <a:t>Slide # </a:t>
            </a:r>
            <a:fld id="{71CA9D29-6058-46E3-AF77-B4E720DADD19}" type="slidenum">
              <a:rPr lang="en-US"/>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additive="base">
                                        <p:cTn id="7" dur="500" fill="hold"/>
                                        <p:tgtEl>
                                          <p:spTgt spid="665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6563">
                                            <p:txEl>
                                              <p:pRg st="1" end="1"/>
                                            </p:txEl>
                                          </p:spTgt>
                                        </p:tgtEl>
                                        <p:attrNameLst>
                                          <p:attrName>style.visibility</p:attrName>
                                        </p:attrNameLst>
                                      </p:cBhvr>
                                      <p:to>
                                        <p:strVal val="visible"/>
                                      </p:to>
                                    </p:set>
                                    <p:anim calcmode="lin" valueType="num">
                                      <p:cBhvr additive="base">
                                        <p:cTn id="13" dur="500" fill="hold"/>
                                        <p:tgtEl>
                                          <p:spTgt spid="665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5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6563">
                                            <p:txEl>
                                              <p:pRg st="2" end="2"/>
                                            </p:txEl>
                                          </p:spTgt>
                                        </p:tgtEl>
                                        <p:attrNameLst>
                                          <p:attrName>style.visibility</p:attrName>
                                        </p:attrNameLst>
                                      </p:cBhvr>
                                      <p:to>
                                        <p:strVal val="visible"/>
                                      </p:to>
                                    </p:set>
                                    <p:anim calcmode="lin" valueType="num">
                                      <p:cBhvr additive="base">
                                        <p:cTn id="19" dur="500" fill="hold"/>
                                        <p:tgtEl>
                                          <p:spTgt spid="665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5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6563">
                                            <p:txEl>
                                              <p:pRg st="3" end="3"/>
                                            </p:txEl>
                                          </p:spTgt>
                                        </p:tgtEl>
                                        <p:attrNameLst>
                                          <p:attrName>style.visibility</p:attrName>
                                        </p:attrNameLst>
                                      </p:cBhvr>
                                      <p:to>
                                        <p:strVal val="visible"/>
                                      </p:to>
                                    </p:set>
                                    <p:anim calcmode="lin" valueType="num">
                                      <p:cBhvr additive="base">
                                        <p:cTn id="25" dur="500" fill="hold"/>
                                        <p:tgtEl>
                                          <p:spTgt spid="665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65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t>Sleep Deprivation</a:t>
            </a:r>
          </a:p>
        </p:txBody>
      </p:sp>
      <p:sp>
        <p:nvSpPr>
          <p:cNvPr id="69635" name="Rectangle 3"/>
          <p:cNvSpPr>
            <a:spLocks noGrp="1" noChangeArrowheads="1"/>
          </p:cNvSpPr>
          <p:nvPr>
            <p:ph type="body" sz="half" idx="1"/>
          </p:nvPr>
        </p:nvSpPr>
        <p:spPr>
          <a:xfrm>
            <a:off x="685800" y="2133600"/>
            <a:ext cx="3810000" cy="4343400"/>
          </a:xfrm>
        </p:spPr>
        <p:txBody>
          <a:bodyPr/>
          <a:lstStyle/>
          <a:p>
            <a:r>
              <a:rPr lang="en-US" sz="2800"/>
              <a:t>Need for sleep varies</a:t>
            </a:r>
          </a:p>
          <a:p>
            <a:r>
              <a:rPr lang="en-US" sz="2800"/>
              <a:t>The life cycle</a:t>
            </a:r>
          </a:p>
          <a:p>
            <a:r>
              <a:rPr lang="en-US" sz="2800"/>
              <a:t>Accidents</a:t>
            </a:r>
          </a:p>
        </p:txBody>
      </p:sp>
      <p:pic>
        <p:nvPicPr>
          <p:cNvPr id="69638" name="Picture 6" descr="Drinking &amp; Driving"/>
          <p:cNvPicPr>
            <a:picLocks noGrp="1" noChangeAspect="1" noChangeArrowheads="1"/>
          </p:cNvPicPr>
          <p:nvPr>
            <p:ph type="clipArt" sz="half" idx="2"/>
          </p:nvPr>
        </p:nvPicPr>
        <p:blipFill>
          <a:blip r:embed="rId3" cstate="print"/>
          <a:stretch>
            <a:fillRect/>
          </a:stretch>
        </p:blipFill>
        <p:spPr>
          <a:xfrm>
            <a:off x="4648200" y="2818341"/>
            <a:ext cx="3810000" cy="2592917"/>
          </a:xfrm>
          <a:noFill/>
          <a:ln/>
        </p:spPr>
      </p:pic>
      <p:sp>
        <p:nvSpPr>
          <p:cNvPr id="5" name="Slide Number Placeholder 4"/>
          <p:cNvSpPr>
            <a:spLocks noGrp="1"/>
          </p:cNvSpPr>
          <p:nvPr>
            <p:ph type="sldNum" sz="quarter" idx="10"/>
          </p:nvPr>
        </p:nvSpPr>
        <p:spPr/>
        <p:txBody>
          <a:bodyPr/>
          <a:lstStyle/>
          <a:p>
            <a:r>
              <a:rPr lang="en-US"/>
              <a:t>Slide # </a:t>
            </a:r>
            <a:fld id="{B415D72E-775D-4E15-9322-8BC49FB45174}" type="slidenum">
              <a:rPr lang="en-US"/>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randombar(horizontal)">
                                      <p:cBhvr>
                                        <p:cTn id="7" dur="500"/>
                                        <p:tgtEl>
                                          <p:spTgt spid="696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9635">
                                            <p:txEl>
                                              <p:pRg st="1" end="1"/>
                                            </p:txEl>
                                          </p:spTgt>
                                        </p:tgtEl>
                                        <p:attrNameLst>
                                          <p:attrName>style.visibility</p:attrName>
                                        </p:attrNameLst>
                                      </p:cBhvr>
                                      <p:to>
                                        <p:strVal val="visible"/>
                                      </p:to>
                                    </p:set>
                                    <p:animEffect transition="in" filter="randombar(horizontal)">
                                      <p:cBhvr>
                                        <p:cTn id="12" dur="500"/>
                                        <p:tgtEl>
                                          <p:spTgt spid="696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9635">
                                            <p:txEl>
                                              <p:pRg st="2" end="2"/>
                                            </p:txEl>
                                          </p:spTgt>
                                        </p:tgtEl>
                                        <p:attrNameLst>
                                          <p:attrName>style.visibility</p:attrName>
                                        </p:attrNameLst>
                                      </p:cBhvr>
                                      <p:to>
                                        <p:strVal val="visible"/>
                                      </p:to>
                                    </p:set>
                                    <p:animEffect transition="in" filter="randombar(horizontal)">
                                      <p:cBhvr>
                                        <p:cTn id="17" dur="500"/>
                                        <p:tgtEl>
                                          <p:spTgt spid="696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t>Sleep Disorders</a:t>
            </a:r>
          </a:p>
        </p:txBody>
      </p:sp>
      <p:sp>
        <p:nvSpPr>
          <p:cNvPr id="71683" name="Rectangle 3"/>
          <p:cNvSpPr>
            <a:spLocks noGrp="1" noChangeArrowheads="1"/>
          </p:cNvSpPr>
          <p:nvPr>
            <p:ph type="body" sz="half" idx="1"/>
          </p:nvPr>
        </p:nvSpPr>
        <p:spPr/>
        <p:txBody>
          <a:bodyPr/>
          <a:lstStyle/>
          <a:p>
            <a:r>
              <a:rPr lang="en-US" sz="2800"/>
              <a:t>Insomnia</a:t>
            </a:r>
          </a:p>
          <a:p>
            <a:r>
              <a:rPr lang="en-US" sz="2800"/>
              <a:t>Narcolepsy</a:t>
            </a:r>
          </a:p>
          <a:p>
            <a:r>
              <a:rPr lang="en-US" sz="2800"/>
              <a:t>Apnea</a:t>
            </a:r>
          </a:p>
          <a:p>
            <a:r>
              <a:rPr lang="en-US" sz="2800"/>
              <a:t>Sudden infant death syndrome</a:t>
            </a:r>
          </a:p>
          <a:p>
            <a:r>
              <a:rPr lang="en-US" sz="2800"/>
              <a:t>Sleepwalking</a:t>
            </a:r>
          </a:p>
          <a:p>
            <a:r>
              <a:rPr lang="en-US" sz="2800"/>
              <a:t>Night terrors</a:t>
            </a:r>
          </a:p>
        </p:txBody>
      </p:sp>
      <p:pic>
        <p:nvPicPr>
          <p:cNvPr id="71687" name="Picture 7" descr="Sleeping 2"/>
          <p:cNvPicPr>
            <a:picLocks noGrp="1" noChangeAspect="1" noChangeArrowheads="1"/>
          </p:cNvPicPr>
          <p:nvPr>
            <p:ph type="clipArt" sz="half" idx="2"/>
          </p:nvPr>
        </p:nvPicPr>
        <p:blipFill>
          <a:blip r:embed="rId3" cstate="print"/>
          <a:stretch>
            <a:fillRect/>
          </a:stretch>
        </p:blipFill>
        <p:spPr>
          <a:xfrm>
            <a:off x="4648200" y="2415929"/>
            <a:ext cx="3810000" cy="3397742"/>
          </a:xfrm>
          <a:noFill/>
          <a:ln/>
        </p:spPr>
      </p:pic>
      <p:sp>
        <p:nvSpPr>
          <p:cNvPr id="5" name="Slide Number Placeholder 4"/>
          <p:cNvSpPr>
            <a:spLocks noGrp="1"/>
          </p:cNvSpPr>
          <p:nvPr>
            <p:ph type="sldNum" sz="quarter" idx="10"/>
          </p:nvPr>
        </p:nvSpPr>
        <p:spPr/>
        <p:txBody>
          <a:bodyPr/>
          <a:lstStyle/>
          <a:p>
            <a:r>
              <a:rPr lang="en-US"/>
              <a:t>Slide # </a:t>
            </a:r>
            <a:fld id="{93500FD8-71FD-4CDD-850F-CD2D12EF266D}" type="slidenum">
              <a:rPr lang="en-US"/>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t>Insomnia</a:t>
            </a:r>
          </a:p>
        </p:txBody>
      </p:sp>
      <p:sp>
        <p:nvSpPr>
          <p:cNvPr id="73731" name="Rectangle 3"/>
          <p:cNvSpPr>
            <a:spLocks noGrp="1" noChangeArrowheads="1"/>
          </p:cNvSpPr>
          <p:nvPr>
            <p:ph idx="1"/>
          </p:nvPr>
        </p:nvSpPr>
        <p:spPr/>
        <p:txBody>
          <a:bodyPr/>
          <a:lstStyle/>
          <a:p>
            <a:r>
              <a:rPr lang="en-US"/>
              <a:t>Insomnia affects 15% of the adult population</a:t>
            </a:r>
          </a:p>
          <a:p>
            <a:r>
              <a:rPr lang="en-US"/>
              <a:t>3 types:</a:t>
            </a:r>
          </a:p>
          <a:p>
            <a:pPr lvl="1">
              <a:buFontTx/>
              <a:buNone/>
            </a:pPr>
            <a:r>
              <a:rPr lang="en-US"/>
              <a:t>	1.  Trouble getting to sleep</a:t>
            </a:r>
          </a:p>
          <a:p>
            <a:pPr lvl="1">
              <a:buFontTx/>
              <a:buNone/>
            </a:pPr>
            <a:r>
              <a:rPr lang="en-US"/>
              <a:t>	2.  Trouble staying asleep</a:t>
            </a:r>
          </a:p>
          <a:p>
            <a:pPr lvl="1">
              <a:buFontTx/>
              <a:buNone/>
            </a:pPr>
            <a:r>
              <a:rPr lang="en-US"/>
              <a:t>	3.  Trouble returning to sleep after 			    awakening</a:t>
            </a:r>
          </a:p>
        </p:txBody>
      </p:sp>
      <p:sp>
        <p:nvSpPr>
          <p:cNvPr id="4" name="Slide Number Placeholder 3"/>
          <p:cNvSpPr>
            <a:spLocks noGrp="1"/>
          </p:cNvSpPr>
          <p:nvPr>
            <p:ph type="sldNum" sz="quarter" idx="12"/>
          </p:nvPr>
        </p:nvSpPr>
        <p:spPr/>
        <p:txBody>
          <a:bodyPr/>
          <a:lstStyle/>
          <a:p>
            <a:r>
              <a:rPr lang="en-US"/>
              <a:t>Slide # </a:t>
            </a:r>
            <a:fld id="{B856EB9C-41C2-41B5-A4A5-2911FEFAABFF}" type="slidenum">
              <a:rPr lang="en-US"/>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randombar(horizontal)">
                                      <p:cBhvr>
                                        <p:cTn id="7" dur="500"/>
                                        <p:tgtEl>
                                          <p:spTgt spid="737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3731">
                                            <p:txEl>
                                              <p:pRg st="1" end="1"/>
                                            </p:txEl>
                                          </p:spTgt>
                                        </p:tgtEl>
                                        <p:attrNameLst>
                                          <p:attrName>style.visibility</p:attrName>
                                        </p:attrNameLst>
                                      </p:cBhvr>
                                      <p:to>
                                        <p:strVal val="visible"/>
                                      </p:to>
                                    </p:set>
                                    <p:animEffect transition="in" filter="randombar(horizontal)">
                                      <p:cBhvr>
                                        <p:cTn id="12" dur="500"/>
                                        <p:tgtEl>
                                          <p:spTgt spid="73731">
                                            <p:txEl>
                                              <p:pRg st="1" end="1"/>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3731">
                                            <p:txEl>
                                              <p:pRg st="2" end="2"/>
                                            </p:txEl>
                                          </p:spTgt>
                                        </p:tgtEl>
                                        <p:attrNameLst>
                                          <p:attrName>style.visibility</p:attrName>
                                        </p:attrNameLst>
                                      </p:cBhvr>
                                      <p:to>
                                        <p:strVal val="visible"/>
                                      </p:to>
                                    </p:set>
                                    <p:animEffect transition="in" filter="randombar(horizontal)">
                                      <p:cBhvr>
                                        <p:cTn id="15" dur="500"/>
                                        <p:tgtEl>
                                          <p:spTgt spid="73731">
                                            <p:txEl>
                                              <p:pRg st="2" end="2"/>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3731">
                                            <p:txEl>
                                              <p:pRg st="3" end="3"/>
                                            </p:txEl>
                                          </p:spTgt>
                                        </p:tgtEl>
                                        <p:attrNameLst>
                                          <p:attrName>style.visibility</p:attrName>
                                        </p:attrNameLst>
                                      </p:cBhvr>
                                      <p:to>
                                        <p:strVal val="visible"/>
                                      </p:to>
                                    </p:set>
                                    <p:animEffect transition="in" filter="randombar(horizontal)">
                                      <p:cBhvr>
                                        <p:cTn id="18" dur="500"/>
                                        <p:tgtEl>
                                          <p:spTgt spid="73731">
                                            <p:txEl>
                                              <p:pRg st="3" end="3"/>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73731">
                                            <p:txEl>
                                              <p:pRg st="4" end="4"/>
                                            </p:txEl>
                                          </p:spTgt>
                                        </p:tgtEl>
                                        <p:attrNameLst>
                                          <p:attrName>style.visibility</p:attrName>
                                        </p:attrNameLst>
                                      </p:cBhvr>
                                      <p:to>
                                        <p:strVal val="visible"/>
                                      </p:to>
                                    </p:set>
                                    <p:animEffect transition="in" filter="randombar(horizontal)">
                                      <p:cBhvr>
                                        <p:cTn id="21" dur="500"/>
                                        <p:tgtEl>
                                          <p:spTgt spid="737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t>Characteristics</a:t>
            </a:r>
            <a:br>
              <a:rPr lang="en-US"/>
            </a:br>
            <a:r>
              <a:rPr lang="en-US"/>
              <a:t>of Insomnia Sufferers</a:t>
            </a:r>
          </a:p>
        </p:txBody>
      </p:sp>
      <p:sp>
        <p:nvSpPr>
          <p:cNvPr id="76803" name="Rectangle 3"/>
          <p:cNvSpPr>
            <a:spLocks noGrp="1" noChangeArrowheads="1"/>
          </p:cNvSpPr>
          <p:nvPr>
            <p:ph idx="1"/>
          </p:nvPr>
        </p:nvSpPr>
        <p:spPr/>
        <p:txBody>
          <a:bodyPr/>
          <a:lstStyle/>
          <a:p>
            <a:r>
              <a:rPr lang="en-US"/>
              <a:t>Higher levels of autonomic nervous system activity</a:t>
            </a:r>
          </a:p>
          <a:p>
            <a:r>
              <a:rPr lang="en-US"/>
              <a:t>Higher anxiety levels</a:t>
            </a:r>
          </a:p>
          <a:p>
            <a:r>
              <a:rPr lang="en-US"/>
              <a:t>More tension in the forehead</a:t>
            </a:r>
          </a:p>
          <a:p>
            <a:r>
              <a:rPr lang="en-US"/>
              <a:t>More concerned about physical complaints</a:t>
            </a:r>
          </a:p>
        </p:txBody>
      </p:sp>
      <p:sp>
        <p:nvSpPr>
          <p:cNvPr id="4" name="Slide Number Placeholder 3"/>
          <p:cNvSpPr>
            <a:spLocks noGrp="1"/>
          </p:cNvSpPr>
          <p:nvPr>
            <p:ph type="sldNum" sz="quarter" idx="12"/>
          </p:nvPr>
        </p:nvSpPr>
        <p:spPr/>
        <p:txBody>
          <a:bodyPr/>
          <a:lstStyle/>
          <a:p>
            <a:r>
              <a:rPr lang="en-US"/>
              <a:t>Slide # </a:t>
            </a:r>
            <a:fld id="{9D3E0329-24E8-4014-87F1-CA7E8A2F84AD}" type="slidenum">
              <a:rPr lang="en-US"/>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checkerboard(across)">
                                      <p:cBhvr>
                                        <p:cTn id="7" dur="500"/>
                                        <p:tgtEl>
                                          <p:spTgt spid="768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6803">
                                            <p:txEl>
                                              <p:pRg st="1" end="1"/>
                                            </p:txEl>
                                          </p:spTgt>
                                        </p:tgtEl>
                                        <p:attrNameLst>
                                          <p:attrName>style.visibility</p:attrName>
                                        </p:attrNameLst>
                                      </p:cBhvr>
                                      <p:to>
                                        <p:strVal val="visible"/>
                                      </p:to>
                                    </p:set>
                                    <p:animEffect transition="in" filter="checkerboard(across)">
                                      <p:cBhvr>
                                        <p:cTn id="12" dur="500"/>
                                        <p:tgtEl>
                                          <p:spTgt spid="768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6803">
                                            <p:txEl>
                                              <p:pRg st="2" end="2"/>
                                            </p:txEl>
                                          </p:spTgt>
                                        </p:tgtEl>
                                        <p:attrNameLst>
                                          <p:attrName>style.visibility</p:attrName>
                                        </p:attrNameLst>
                                      </p:cBhvr>
                                      <p:to>
                                        <p:strVal val="visible"/>
                                      </p:to>
                                    </p:set>
                                    <p:animEffect transition="in" filter="checkerboard(across)">
                                      <p:cBhvr>
                                        <p:cTn id="17" dur="500"/>
                                        <p:tgtEl>
                                          <p:spTgt spid="768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6803">
                                            <p:txEl>
                                              <p:pRg st="3" end="3"/>
                                            </p:txEl>
                                          </p:spTgt>
                                        </p:tgtEl>
                                        <p:attrNameLst>
                                          <p:attrName>style.visibility</p:attrName>
                                        </p:attrNameLst>
                                      </p:cBhvr>
                                      <p:to>
                                        <p:strVal val="visible"/>
                                      </p:to>
                                    </p:set>
                                    <p:animEffect transition="in" filter="checkerboard(across)">
                                      <p:cBhvr>
                                        <p:cTn id="22" dur="500"/>
                                        <p:tgtEl>
                                          <p:spTgt spid="768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fontScale="90000"/>
          </a:bodyPr>
          <a:lstStyle/>
          <a:p>
            <a:r>
              <a:rPr lang="en-US"/>
              <a:t>Using Drugs to Induce Sleep</a:t>
            </a:r>
          </a:p>
        </p:txBody>
      </p:sp>
      <p:pic>
        <p:nvPicPr>
          <p:cNvPr id="78854" name="Picture 6" descr="Sleeping 3"/>
          <p:cNvPicPr>
            <a:picLocks noGrp="1" noChangeAspect="1" noChangeArrowheads="1"/>
          </p:cNvPicPr>
          <p:nvPr>
            <p:ph type="clipArt" sz="half" idx="1"/>
          </p:nvPr>
        </p:nvPicPr>
        <p:blipFill>
          <a:blip r:embed="rId3" cstate="print"/>
          <a:stretch>
            <a:fillRect/>
          </a:stretch>
        </p:blipFill>
        <p:spPr>
          <a:xfrm>
            <a:off x="685800" y="3173991"/>
            <a:ext cx="3810000" cy="1881618"/>
          </a:xfrm>
          <a:noFill/>
          <a:ln/>
        </p:spPr>
      </p:pic>
      <p:sp>
        <p:nvSpPr>
          <p:cNvPr id="78851" name="Rectangle 3"/>
          <p:cNvSpPr>
            <a:spLocks noGrp="1" noChangeArrowheads="1"/>
          </p:cNvSpPr>
          <p:nvPr>
            <p:ph type="body" sz="half" idx="2"/>
          </p:nvPr>
        </p:nvSpPr>
        <p:spPr/>
        <p:txBody>
          <a:bodyPr/>
          <a:lstStyle/>
          <a:p>
            <a:r>
              <a:rPr lang="en-US" sz="2800"/>
              <a:t>Sleeping pills and arousal</a:t>
            </a:r>
          </a:p>
          <a:p>
            <a:r>
              <a:rPr lang="en-US" sz="2800"/>
              <a:t>Habituation and tolerance</a:t>
            </a:r>
          </a:p>
        </p:txBody>
      </p:sp>
      <p:sp>
        <p:nvSpPr>
          <p:cNvPr id="5" name="Slide Number Placeholder 4"/>
          <p:cNvSpPr>
            <a:spLocks noGrp="1"/>
          </p:cNvSpPr>
          <p:nvPr>
            <p:ph type="sldNum" sz="quarter" idx="10"/>
          </p:nvPr>
        </p:nvSpPr>
        <p:spPr/>
        <p:txBody>
          <a:bodyPr/>
          <a:lstStyle/>
          <a:p>
            <a:r>
              <a:rPr lang="en-US"/>
              <a:t>Slide # </a:t>
            </a:r>
            <a:fld id="{FC20E41E-259C-4A42-8D42-CF0E2D0952BF}" type="slidenum">
              <a:rPr lang="en-US"/>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 calcmode="lin" valueType="num">
                                      <p:cBhvr additive="base">
                                        <p:cTn id="7" dur="500" fill="hold"/>
                                        <p:tgtEl>
                                          <p:spTgt spid="788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8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8851">
                                            <p:txEl>
                                              <p:pRg st="1" end="1"/>
                                            </p:txEl>
                                          </p:spTgt>
                                        </p:tgtEl>
                                        <p:attrNameLst>
                                          <p:attrName>style.visibility</p:attrName>
                                        </p:attrNameLst>
                                      </p:cBhvr>
                                      <p:to>
                                        <p:strVal val="visible"/>
                                      </p:to>
                                    </p:set>
                                    <p:anim calcmode="lin" valueType="num">
                                      <p:cBhvr additive="base">
                                        <p:cTn id="13" dur="500" fill="hold"/>
                                        <p:tgtEl>
                                          <p:spTgt spid="788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885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normAutofit fontScale="90000"/>
          </a:bodyPr>
          <a:lstStyle/>
          <a:p>
            <a:r>
              <a:rPr lang="en-US"/>
              <a:t>Things You Can Do to </a:t>
            </a:r>
            <a:br>
              <a:rPr lang="en-US"/>
            </a:br>
            <a:r>
              <a:rPr lang="en-US"/>
              <a:t>Sleep Better</a:t>
            </a:r>
          </a:p>
        </p:txBody>
      </p:sp>
      <p:pic>
        <p:nvPicPr>
          <p:cNvPr id="81926" name="Picture 6" descr="Sleeping Husband"/>
          <p:cNvPicPr>
            <a:picLocks noGrp="1" noChangeAspect="1" noChangeArrowheads="1"/>
          </p:cNvPicPr>
          <p:nvPr>
            <p:ph type="clipArt" sz="half" idx="1"/>
          </p:nvPr>
        </p:nvPicPr>
        <p:blipFill>
          <a:blip r:embed="rId3" cstate="print"/>
          <a:stretch>
            <a:fillRect/>
          </a:stretch>
        </p:blipFill>
        <p:spPr>
          <a:xfrm>
            <a:off x="685800" y="2897101"/>
            <a:ext cx="3810000" cy="2435398"/>
          </a:xfrm>
          <a:noFill/>
          <a:ln/>
        </p:spPr>
      </p:pic>
      <p:sp>
        <p:nvSpPr>
          <p:cNvPr id="81924" name="Rectangle 4"/>
          <p:cNvSpPr>
            <a:spLocks noGrp="1" noChangeArrowheads="1"/>
          </p:cNvSpPr>
          <p:nvPr>
            <p:ph type="body" sz="half" idx="2"/>
          </p:nvPr>
        </p:nvSpPr>
        <p:spPr/>
        <p:txBody>
          <a:bodyPr/>
          <a:lstStyle/>
          <a:p>
            <a:r>
              <a:rPr lang="en-US" sz="2800" dirty="0"/>
              <a:t>Practice relaxation techniques</a:t>
            </a:r>
          </a:p>
          <a:p>
            <a:r>
              <a:rPr lang="en-US" sz="2800" dirty="0"/>
              <a:t>Avoid </a:t>
            </a:r>
            <a:r>
              <a:rPr lang="en-US" sz="2800" dirty="0" smtClean="0"/>
              <a:t>ruminating (worrying) </a:t>
            </a:r>
            <a:endParaRPr lang="en-US" sz="2800" dirty="0"/>
          </a:p>
          <a:p>
            <a:r>
              <a:rPr lang="en-US" sz="2800" dirty="0"/>
              <a:t>Establish a regular routine</a:t>
            </a:r>
          </a:p>
        </p:txBody>
      </p:sp>
      <p:sp>
        <p:nvSpPr>
          <p:cNvPr id="5" name="Slide Number Placeholder 4"/>
          <p:cNvSpPr>
            <a:spLocks noGrp="1"/>
          </p:cNvSpPr>
          <p:nvPr>
            <p:ph type="sldNum" sz="quarter" idx="10"/>
          </p:nvPr>
        </p:nvSpPr>
        <p:spPr/>
        <p:txBody>
          <a:bodyPr/>
          <a:lstStyle/>
          <a:p>
            <a:r>
              <a:rPr lang="en-US"/>
              <a:t>Slide # </a:t>
            </a:r>
            <a:fld id="{6DCB25BA-F2B4-47CB-A479-4ACE729B7452}" type="slidenum">
              <a:rPr lang="en-US"/>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t>Narcolepsy</a:t>
            </a:r>
          </a:p>
        </p:txBody>
      </p:sp>
      <p:sp>
        <p:nvSpPr>
          <p:cNvPr id="83972" name="Rectangle 4"/>
          <p:cNvSpPr>
            <a:spLocks noGrp="1" noChangeArrowheads="1"/>
          </p:cNvSpPr>
          <p:nvPr>
            <p:ph idx="1"/>
          </p:nvPr>
        </p:nvSpPr>
        <p:spPr/>
        <p:txBody>
          <a:bodyPr/>
          <a:lstStyle/>
          <a:p>
            <a:r>
              <a:rPr lang="en-US" sz="2800" dirty="0"/>
              <a:t>A mirror image of insomnia</a:t>
            </a:r>
          </a:p>
          <a:p>
            <a:r>
              <a:rPr lang="en-US" sz="2800" dirty="0"/>
              <a:t>Rapid onset of REM sleep</a:t>
            </a:r>
          </a:p>
          <a:p>
            <a:r>
              <a:rPr lang="en-US" sz="2800" dirty="0"/>
              <a:t>May last up to 15 minutes</a:t>
            </a:r>
          </a:p>
          <a:p>
            <a:r>
              <a:rPr lang="en-US" sz="2800" dirty="0"/>
              <a:t>Dangers</a:t>
            </a:r>
          </a:p>
        </p:txBody>
      </p:sp>
      <p:sp>
        <p:nvSpPr>
          <p:cNvPr id="5" name="Slide Number Placeholder 4"/>
          <p:cNvSpPr>
            <a:spLocks noGrp="1"/>
          </p:cNvSpPr>
          <p:nvPr>
            <p:ph type="sldNum" sz="quarter" idx="12"/>
          </p:nvPr>
        </p:nvSpPr>
        <p:spPr/>
        <p:txBody>
          <a:bodyPr/>
          <a:lstStyle/>
          <a:p>
            <a:r>
              <a:rPr lang="en-US"/>
              <a:t>Slide # </a:t>
            </a:r>
            <a:fld id="{DBFC6363-1BDE-473D-B576-9B62163F9B72}" type="slidenum">
              <a:rPr lang="en-US"/>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39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39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39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397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Definition of Consciousness</a:t>
            </a:r>
          </a:p>
        </p:txBody>
      </p:sp>
      <p:sp>
        <p:nvSpPr>
          <p:cNvPr id="35844" name="Rectangle 4"/>
          <p:cNvSpPr>
            <a:spLocks noGrp="1" noChangeArrowheads="1"/>
          </p:cNvSpPr>
          <p:nvPr>
            <p:ph idx="1"/>
          </p:nvPr>
        </p:nvSpPr>
        <p:spPr/>
        <p:txBody>
          <a:bodyPr/>
          <a:lstStyle/>
          <a:p>
            <a:r>
              <a:rPr lang="en-US"/>
              <a:t>State of awareness of ourselves and our world</a:t>
            </a:r>
          </a:p>
          <a:p>
            <a:r>
              <a:rPr lang="en-US"/>
              <a:t>It includes our thoughts, feelings, sensations, and perceptions</a:t>
            </a:r>
          </a:p>
          <a:p>
            <a:r>
              <a:rPr lang="en-US"/>
              <a:t>States of consciousness</a:t>
            </a:r>
          </a:p>
        </p:txBody>
      </p:sp>
      <p:sp>
        <p:nvSpPr>
          <p:cNvPr id="4" name="Slide Number Placeholder 3"/>
          <p:cNvSpPr>
            <a:spLocks noGrp="1"/>
          </p:cNvSpPr>
          <p:nvPr>
            <p:ph type="sldNum" sz="quarter" idx="12"/>
          </p:nvPr>
        </p:nvSpPr>
        <p:spPr/>
        <p:txBody>
          <a:bodyPr/>
          <a:lstStyle/>
          <a:p>
            <a:r>
              <a:rPr lang="en-US"/>
              <a:t>Slide # </a:t>
            </a:r>
            <a:fld id="{41FD94A5-7EE5-47A4-8755-831F89B8FC8C}" type="slidenum">
              <a:rPr lang="en-US"/>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anim calcmode="lin" valueType="num">
                                      <p:cBhvr additive="base">
                                        <p:cTn id="7" dur="500" fill="hold"/>
                                        <p:tgtEl>
                                          <p:spTgt spid="3584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4">
                                            <p:txEl>
                                              <p:pRg st="1" end="1"/>
                                            </p:txEl>
                                          </p:spTgt>
                                        </p:tgtEl>
                                        <p:attrNameLst>
                                          <p:attrName>style.visibility</p:attrName>
                                        </p:attrNameLst>
                                      </p:cBhvr>
                                      <p:to>
                                        <p:strVal val="visible"/>
                                      </p:to>
                                    </p:set>
                                    <p:anim calcmode="lin" valueType="num">
                                      <p:cBhvr additive="base">
                                        <p:cTn id="13" dur="500" fill="hold"/>
                                        <p:tgtEl>
                                          <p:spTgt spid="3584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844">
                                            <p:txEl>
                                              <p:pRg st="2" end="2"/>
                                            </p:txEl>
                                          </p:spTgt>
                                        </p:tgtEl>
                                        <p:attrNameLst>
                                          <p:attrName>style.visibility</p:attrName>
                                        </p:attrNameLst>
                                      </p:cBhvr>
                                      <p:to>
                                        <p:strVal val="visible"/>
                                      </p:to>
                                    </p:set>
                                    <p:anim calcmode="lin" valueType="num">
                                      <p:cBhvr additive="base">
                                        <p:cTn id="19" dur="500" fill="hold"/>
                                        <p:tgtEl>
                                          <p:spTgt spid="3584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t>Sleep Apnea</a:t>
            </a:r>
          </a:p>
        </p:txBody>
      </p:sp>
      <p:pic>
        <p:nvPicPr>
          <p:cNvPr id="86022" name="Picture 6" descr="Sleeping 1"/>
          <p:cNvPicPr>
            <a:picLocks noGrp="1" noChangeAspect="1" noChangeArrowheads="1"/>
          </p:cNvPicPr>
          <p:nvPr>
            <p:ph type="clipArt" sz="half" idx="1"/>
          </p:nvPr>
        </p:nvPicPr>
        <p:blipFill>
          <a:blip r:embed="rId3" cstate="print"/>
          <a:stretch>
            <a:fillRect/>
          </a:stretch>
        </p:blipFill>
        <p:spPr>
          <a:xfrm>
            <a:off x="685800" y="2871873"/>
            <a:ext cx="3810000" cy="2485853"/>
          </a:xfrm>
          <a:noFill/>
          <a:ln/>
        </p:spPr>
      </p:pic>
      <p:sp>
        <p:nvSpPr>
          <p:cNvPr id="86020" name="Rectangle 4"/>
          <p:cNvSpPr>
            <a:spLocks noGrp="1" noChangeArrowheads="1"/>
          </p:cNvSpPr>
          <p:nvPr>
            <p:ph type="body" sz="half" idx="2"/>
          </p:nvPr>
        </p:nvSpPr>
        <p:spPr>
          <a:xfrm>
            <a:off x="4648200" y="2505075"/>
            <a:ext cx="3810000" cy="3594100"/>
          </a:xfrm>
        </p:spPr>
        <p:txBody>
          <a:bodyPr>
            <a:normAutofit lnSpcReduction="10000"/>
          </a:bodyPr>
          <a:lstStyle/>
          <a:p>
            <a:r>
              <a:rPr lang="en-US" sz="2800"/>
              <a:t>Stop breathing as many as 500 times a night</a:t>
            </a:r>
          </a:p>
          <a:p>
            <a:r>
              <a:rPr lang="en-US" sz="2800"/>
              <a:t>An anatomical deformity</a:t>
            </a:r>
          </a:p>
          <a:p>
            <a:r>
              <a:rPr lang="en-US" sz="2800"/>
              <a:t>Risks: hypertension, high blood pressure</a:t>
            </a:r>
          </a:p>
        </p:txBody>
      </p:sp>
      <p:sp>
        <p:nvSpPr>
          <p:cNvPr id="5" name="Slide Number Placeholder 4"/>
          <p:cNvSpPr>
            <a:spLocks noGrp="1"/>
          </p:cNvSpPr>
          <p:nvPr>
            <p:ph type="sldNum" sz="quarter" idx="10"/>
          </p:nvPr>
        </p:nvSpPr>
        <p:spPr/>
        <p:txBody>
          <a:bodyPr/>
          <a:lstStyle/>
          <a:p>
            <a:r>
              <a:rPr lang="en-US"/>
              <a:t>Slide # </a:t>
            </a:r>
            <a:fld id="{F26E2E6F-2CF1-448E-8231-74D836732165}" type="slidenum">
              <a:rPr lang="en-US"/>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86020">
                                            <p:txEl>
                                              <p:pRg st="0" end="0"/>
                                            </p:txEl>
                                          </p:spTgt>
                                        </p:tgtEl>
                                        <p:attrNameLst>
                                          <p:attrName>style.visibility</p:attrName>
                                        </p:attrNameLst>
                                      </p:cBhvr>
                                      <p:to>
                                        <p:strVal val="visible"/>
                                      </p:to>
                                    </p:set>
                                    <p:anim calcmode="lin" valueType="num">
                                      <p:cBhvr>
                                        <p:cTn id="7" dur="5000" fill="hold"/>
                                        <p:tgtEl>
                                          <p:spTgt spid="86020">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8602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86020">
                                            <p:txEl>
                                              <p:pRg st="1" end="1"/>
                                            </p:txEl>
                                          </p:spTgt>
                                        </p:tgtEl>
                                        <p:attrNameLst>
                                          <p:attrName>style.visibility</p:attrName>
                                        </p:attrNameLst>
                                      </p:cBhvr>
                                      <p:to>
                                        <p:strVal val="visible"/>
                                      </p:to>
                                    </p:set>
                                    <p:anim calcmode="lin" valueType="num">
                                      <p:cBhvr>
                                        <p:cTn id="13" dur="5000" fill="hold"/>
                                        <p:tgtEl>
                                          <p:spTgt spid="86020">
                                            <p:txEl>
                                              <p:pRg st="1" end="1"/>
                                            </p:txEl>
                                          </p:spTgt>
                                        </p:tgtEl>
                                        <p:attrNameLst>
                                          <p:attrName>ppt_w</p:attrName>
                                        </p:attrNameLst>
                                      </p:cBhvr>
                                      <p:tavLst>
                                        <p:tav tm="0" fmla="#ppt_w*sin(2.5*pi*$)">
                                          <p:val>
                                            <p:fltVal val="0"/>
                                          </p:val>
                                        </p:tav>
                                        <p:tav tm="100000">
                                          <p:val>
                                            <p:fltVal val="1"/>
                                          </p:val>
                                        </p:tav>
                                      </p:tavLst>
                                    </p:anim>
                                    <p:anim calcmode="lin" valueType="num">
                                      <p:cBhvr>
                                        <p:cTn id="14" dur="5000" fill="hold"/>
                                        <p:tgtEl>
                                          <p:spTgt spid="86020">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9" presetClass="entr" presetSubtype="10" fill="hold" grpId="0" nodeType="clickEffect">
                                  <p:stCondLst>
                                    <p:cond delay="0"/>
                                  </p:stCondLst>
                                  <p:childTnLst>
                                    <p:set>
                                      <p:cBhvr>
                                        <p:cTn id="18" dur="1" fill="hold">
                                          <p:stCondLst>
                                            <p:cond delay="0"/>
                                          </p:stCondLst>
                                        </p:cTn>
                                        <p:tgtEl>
                                          <p:spTgt spid="86020">
                                            <p:txEl>
                                              <p:pRg st="2" end="2"/>
                                            </p:txEl>
                                          </p:spTgt>
                                        </p:tgtEl>
                                        <p:attrNameLst>
                                          <p:attrName>style.visibility</p:attrName>
                                        </p:attrNameLst>
                                      </p:cBhvr>
                                      <p:to>
                                        <p:strVal val="visible"/>
                                      </p:to>
                                    </p:set>
                                    <p:anim calcmode="lin" valueType="num">
                                      <p:cBhvr>
                                        <p:cTn id="19" dur="5000" fill="hold"/>
                                        <p:tgtEl>
                                          <p:spTgt spid="86020">
                                            <p:txEl>
                                              <p:pRg st="2" end="2"/>
                                            </p:txEl>
                                          </p:spTgt>
                                        </p:tgtEl>
                                        <p:attrNameLst>
                                          <p:attrName>ppt_w</p:attrName>
                                        </p:attrNameLst>
                                      </p:cBhvr>
                                      <p:tavLst>
                                        <p:tav tm="0" fmla="#ppt_w*sin(2.5*pi*$)">
                                          <p:val>
                                            <p:fltVal val="0"/>
                                          </p:val>
                                        </p:tav>
                                        <p:tav tm="100000">
                                          <p:val>
                                            <p:fltVal val="1"/>
                                          </p:val>
                                        </p:tav>
                                      </p:tavLst>
                                    </p:anim>
                                    <p:anim calcmode="lin" valueType="num">
                                      <p:cBhvr>
                                        <p:cTn id="20" dur="5000" fill="hold"/>
                                        <p:tgtEl>
                                          <p:spTgt spid="86020">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t>Nightmare Disorder</a:t>
            </a:r>
          </a:p>
        </p:txBody>
      </p:sp>
      <p:pic>
        <p:nvPicPr>
          <p:cNvPr id="88071" name="Picture 7" descr="mvc-015s"/>
          <p:cNvPicPr>
            <a:picLocks noGrp="1" noChangeAspect="1" noChangeArrowheads="1"/>
          </p:cNvPicPr>
          <p:nvPr>
            <p:ph type="clipArt" sz="half" idx="1"/>
          </p:nvPr>
        </p:nvPicPr>
        <p:blipFill>
          <a:blip r:embed="rId3" cstate="print"/>
          <a:srcRect/>
          <a:stretch>
            <a:fillRect/>
          </a:stretch>
        </p:blipFill>
        <p:spPr>
          <a:xfrm>
            <a:off x="1047750" y="2281238"/>
            <a:ext cx="2870200" cy="3967162"/>
          </a:xfrm>
          <a:noFill/>
          <a:ln/>
        </p:spPr>
      </p:pic>
      <p:sp>
        <p:nvSpPr>
          <p:cNvPr id="88068" name="Rectangle 4"/>
          <p:cNvSpPr>
            <a:spLocks noGrp="1" noChangeArrowheads="1"/>
          </p:cNvSpPr>
          <p:nvPr>
            <p:ph type="body" sz="half" idx="2"/>
          </p:nvPr>
        </p:nvSpPr>
        <p:spPr>
          <a:xfrm>
            <a:off x="4648200" y="2286000"/>
            <a:ext cx="3810000" cy="4343400"/>
          </a:xfrm>
        </p:spPr>
        <p:txBody>
          <a:bodyPr/>
          <a:lstStyle/>
          <a:p>
            <a:r>
              <a:rPr lang="en-US" sz="2800"/>
              <a:t>Disturbing nightmares that are very vivid and intense</a:t>
            </a:r>
          </a:p>
          <a:p>
            <a:r>
              <a:rPr lang="en-US" sz="2800"/>
              <a:t>Common themes: falling, fleeing</a:t>
            </a:r>
          </a:p>
          <a:p>
            <a:r>
              <a:rPr lang="en-US" sz="2800"/>
              <a:t>REM sleep</a:t>
            </a:r>
          </a:p>
        </p:txBody>
      </p:sp>
      <p:sp>
        <p:nvSpPr>
          <p:cNvPr id="5" name="Slide Number Placeholder 4"/>
          <p:cNvSpPr>
            <a:spLocks noGrp="1"/>
          </p:cNvSpPr>
          <p:nvPr>
            <p:ph type="sldNum" sz="quarter" idx="10"/>
          </p:nvPr>
        </p:nvSpPr>
        <p:spPr/>
        <p:txBody>
          <a:bodyPr/>
          <a:lstStyle/>
          <a:p>
            <a:r>
              <a:rPr lang="en-US"/>
              <a:t>Slide # </a:t>
            </a:r>
            <a:fld id="{61C73482-8DAE-4B64-A980-3B336E675A03}" type="slidenum">
              <a:rPr lang="en-US"/>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8068">
                                            <p:txEl>
                                              <p:pRg st="0" end="0"/>
                                            </p:txEl>
                                          </p:spTgt>
                                        </p:tgtEl>
                                        <p:attrNameLst>
                                          <p:attrName>style.visibility</p:attrName>
                                        </p:attrNameLst>
                                      </p:cBhvr>
                                      <p:to>
                                        <p:strVal val="visible"/>
                                      </p:to>
                                    </p:set>
                                    <p:animEffect transition="in" filter="blinds(horizontal)">
                                      <p:cBhvr>
                                        <p:cTn id="7" dur="500"/>
                                        <p:tgtEl>
                                          <p:spTgt spid="880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8068">
                                            <p:txEl>
                                              <p:pRg st="1" end="1"/>
                                            </p:txEl>
                                          </p:spTgt>
                                        </p:tgtEl>
                                        <p:attrNameLst>
                                          <p:attrName>style.visibility</p:attrName>
                                        </p:attrNameLst>
                                      </p:cBhvr>
                                      <p:to>
                                        <p:strVal val="visible"/>
                                      </p:to>
                                    </p:set>
                                    <p:animEffect transition="in" filter="blinds(horizontal)">
                                      <p:cBhvr>
                                        <p:cTn id="12" dur="500"/>
                                        <p:tgtEl>
                                          <p:spTgt spid="880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8068">
                                            <p:txEl>
                                              <p:pRg st="2" end="2"/>
                                            </p:txEl>
                                          </p:spTgt>
                                        </p:tgtEl>
                                        <p:attrNameLst>
                                          <p:attrName>style.visibility</p:attrName>
                                        </p:attrNameLst>
                                      </p:cBhvr>
                                      <p:to>
                                        <p:strVal val="visible"/>
                                      </p:to>
                                    </p:set>
                                    <p:animEffect transition="in" filter="blinds(horizontal)">
                                      <p:cBhvr>
                                        <p:cTn id="17" dur="500"/>
                                        <p:tgtEl>
                                          <p:spTgt spid="8806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t>Night Terrors</a:t>
            </a:r>
          </a:p>
        </p:txBody>
      </p:sp>
      <p:pic>
        <p:nvPicPr>
          <p:cNvPr id="91142" name="Picture 6" descr="mvc-012s"/>
          <p:cNvPicPr>
            <a:picLocks noGrp="1" noChangeAspect="1" noChangeArrowheads="1"/>
          </p:cNvPicPr>
          <p:nvPr>
            <p:ph type="clipArt" sz="half" idx="1"/>
          </p:nvPr>
        </p:nvPicPr>
        <p:blipFill>
          <a:blip r:embed="rId3" cstate="print"/>
          <a:srcRect/>
          <a:stretch>
            <a:fillRect/>
          </a:stretch>
        </p:blipFill>
        <p:spPr>
          <a:xfrm>
            <a:off x="1047750" y="2130425"/>
            <a:ext cx="2978150" cy="4117975"/>
          </a:xfrm>
          <a:noFill/>
          <a:ln/>
        </p:spPr>
      </p:pic>
      <p:sp>
        <p:nvSpPr>
          <p:cNvPr id="91139" name="Rectangle 3"/>
          <p:cNvSpPr>
            <a:spLocks noGrp="1" noChangeArrowheads="1"/>
          </p:cNvSpPr>
          <p:nvPr>
            <p:ph type="body" sz="half" idx="2"/>
          </p:nvPr>
        </p:nvSpPr>
        <p:spPr>
          <a:xfrm>
            <a:off x="4648200" y="2209800"/>
            <a:ext cx="3810000" cy="4343400"/>
          </a:xfrm>
        </p:spPr>
        <p:txBody>
          <a:bodyPr/>
          <a:lstStyle/>
          <a:p>
            <a:pPr>
              <a:lnSpc>
                <a:spcPct val="90000"/>
              </a:lnSpc>
            </a:pPr>
            <a:r>
              <a:rPr lang="en-US" sz="2800"/>
              <a:t>More intense than nightmares</a:t>
            </a:r>
          </a:p>
          <a:p>
            <a:pPr>
              <a:lnSpc>
                <a:spcPct val="90000"/>
              </a:lnSpc>
            </a:pPr>
            <a:r>
              <a:rPr lang="en-US" sz="2800"/>
              <a:t>They occur in deep sleep, not REM sleep</a:t>
            </a:r>
          </a:p>
          <a:p>
            <a:pPr>
              <a:lnSpc>
                <a:spcPct val="90000"/>
              </a:lnSpc>
            </a:pPr>
            <a:r>
              <a:rPr lang="en-US" sz="2800"/>
              <a:t>Affects boys and men more</a:t>
            </a:r>
          </a:p>
          <a:p>
            <a:pPr>
              <a:lnSpc>
                <a:spcPct val="90000"/>
              </a:lnSpc>
            </a:pPr>
            <a:r>
              <a:rPr lang="en-US" sz="2800"/>
              <a:t>Delayed stress connection</a:t>
            </a:r>
          </a:p>
        </p:txBody>
      </p:sp>
      <p:sp>
        <p:nvSpPr>
          <p:cNvPr id="5" name="Slide Number Placeholder 4"/>
          <p:cNvSpPr>
            <a:spLocks noGrp="1"/>
          </p:cNvSpPr>
          <p:nvPr>
            <p:ph type="sldNum" sz="quarter" idx="10"/>
          </p:nvPr>
        </p:nvSpPr>
        <p:spPr/>
        <p:txBody>
          <a:bodyPr/>
          <a:lstStyle/>
          <a:p>
            <a:r>
              <a:rPr lang="en-US"/>
              <a:t>Slide # </a:t>
            </a:r>
            <a:fld id="{89EB00A3-C0E9-4289-AFB9-1A6AB5CB89C2}" type="slidenum">
              <a:rPr lang="en-US"/>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 calcmode="lin" valueType="num">
                                      <p:cBhvr additive="base">
                                        <p:cTn id="7" dur="500" fill="hold"/>
                                        <p:tgtEl>
                                          <p:spTgt spid="911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11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1139">
                                            <p:txEl>
                                              <p:pRg st="1" end="1"/>
                                            </p:txEl>
                                          </p:spTgt>
                                        </p:tgtEl>
                                        <p:attrNameLst>
                                          <p:attrName>style.visibility</p:attrName>
                                        </p:attrNameLst>
                                      </p:cBhvr>
                                      <p:to>
                                        <p:strVal val="visible"/>
                                      </p:to>
                                    </p:set>
                                    <p:anim calcmode="lin" valueType="num">
                                      <p:cBhvr additive="base">
                                        <p:cTn id="13" dur="500" fill="hold"/>
                                        <p:tgtEl>
                                          <p:spTgt spid="911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11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1139">
                                            <p:txEl>
                                              <p:pRg st="2" end="2"/>
                                            </p:txEl>
                                          </p:spTgt>
                                        </p:tgtEl>
                                        <p:attrNameLst>
                                          <p:attrName>style.visibility</p:attrName>
                                        </p:attrNameLst>
                                      </p:cBhvr>
                                      <p:to>
                                        <p:strVal val="visible"/>
                                      </p:to>
                                    </p:set>
                                    <p:anim calcmode="lin" valueType="num">
                                      <p:cBhvr additive="base">
                                        <p:cTn id="19" dur="500" fill="hold"/>
                                        <p:tgtEl>
                                          <p:spTgt spid="911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11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1139">
                                            <p:txEl>
                                              <p:pRg st="3" end="3"/>
                                            </p:txEl>
                                          </p:spTgt>
                                        </p:tgtEl>
                                        <p:attrNameLst>
                                          <p:attrName>style.visibility</p:attrName>
                                        </p:attrNameLst>
                                      </p:cBhvr>
                                      <p:to>
                                        <p:strVal val="visible"/>
                                      </p:to>
                                    </p:set>
                                    <p:anim calcmode="lin" valueType="num">
                                      <p:cBhvr additive="base">
                                        <p:cTn id="25" dur="500" fill="hold"/>
                                        <p:tgtEl>
                                          <p:spTgt spid="911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113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t>Sleepwalking</a:t>
            </a:r>
          </a:p>
        </p:txBody>
      </p:sp>
      <p:pic>
        <p:nvPicPr>
          <p:cNvPr id="94215" name="Picture 7" descr="Sleepwalker 1"/>
          <p:cNvPicPr>
            <a:picLocks noGrp="1" noChangeAspect="1" noChangeArrowheads="1"/>
          </p:cNvPicPr>
          <p:nvPr>
            <p:ph type="clipArt" sz="half" idx="1"/>
          </p:nvPr>
        </p:nvPicPr>
        <p:blipFill>
          <a:blip r:embed="rId3" cstate="print"/>
          <a:stretch>
            <a:fillRect/>
          </a:stretch>
        </p:blipFill>
        <p:spPr>
          <a:xfrm>
            <a:off x="1187736" y="1981200"/>
            <a:ext cx="2806128" cy="4267200"/>
          </a:xfrm>
          <a:noFill/>
          <a:ln/>
        </p:spPr>
      </p:pic>
      <p:sp>
        <p:nvSpPr>
          <p:cNvPr id="94212" name="Rectangle 4"/>
          <p:cNvSpPr>
            <a:spLocks noGrp="1" noChangeArrowheads="1"/>
          </p:cNvSpPr>
          <p:nvPr>
            <p:ph type="body" sz="half" idx="2"/>
          </p:nvPr>
        </p:nvSpPr>
        <p:spPr>
          <a:xfrm>
            <a:off x="4648200" y="2209800"/>
            <a:ext cx="3810000" cy="4343400"/>
          </a:xfrm>
        </p:spPr>
        <p:txBody>
          <a:bodyPr/>
          <a:lstStyle/>
          <a:p>
            <a:r>
              <a:rPr lang="en-US" sz="2800"/>
              <a:t>More common among children than adults</a:t>
            </a:r>
          </a:p>
          <a:p>
            <a:r>
              <a:rPr lang="en-US" sz="2800"/>
              <a:t>Persistent sleepwalking is an indication of a sleep disorder</a:t>
            </a:r>
          </a:p>
          <a:p>
            <a:r>
              <a:rPr lang="en-US" sz="2800"/>
              <a:t>Occurs in deep sleep</a:t>
            </a:r>
          </a:p>
        </p:txBody>
      </p:sp>
      <p:sp>
        <p:nvSpPr>
          <p:cNvPr id="5" name="Slide Number Placeholder 4"/>
          <p:cNvSpPr>
            <a:spLocks noGrp="1"/>
          </p:cNvSpPr>
          <p:nvPr>
            <p:ph type="sldNum" sz="quarter" idx="10"/>
          </p:nvPr>
        </p:nvSpPr>
        <p:spPr/>
        <p:txBody>
          <a:bodyPr/>
          <a:lstStyle/>
          <a:p>
            <a:r>
              <a:rPr lang="en-US"/>
              <a:t>Slide # </a:t>
            </a:r>
            <a:fld id="{2468300A-C46E-4EF3-BD96-FAC29FC01E72}" type="slidenum">
              <a:rPr lang="en-US"/>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4212">
                                            <p:txEl>
                                              <p:pRg st="0" end="0"/>
                                            </p:txEl>
                                          </p:spTgt>
                                        </p:tgtEl>
                                        <p:attrNameLst>
                                          <p:attrName>style.visibility</p:attrName>
                                        </p:attrNameLst>
                                      </p:cBhvr>
                                      <p:to>
                                        <p:strVal val="visible"/>
                                      </p:to>
                                    </p:set>
                                    <p:animEffect transition="in" filter="blinds(horizontal)">
                                      <p:cBhvr>
                                        <p:cTn id="7" dur="500"/>
                                        <p:tgtEl>
                                          <p:spTgt spid="942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4212">
                                            <p:txEl>
                                              <p:pRg st="1" end="1"/>
                                            </p:txEl>
                                          </p:spTgt>
                                        </p:tgtEl>
                                        <p:attrNameLst>
                                          <p:attrName>style.visibility</p:attrName>
                                        </p:attrNameLst>
                                      </p:cBhvr>
                                      <p:to>
                                        <p:strVal val="visible"/>
                                      </p:to>
                                    </p:set>
                                    <p:animEffect transition="in" filter="blinds(horizontal)">
                                      <p:cBhvr>
                                        <p:cTn id="12" dur="500"/>
                                        <p:tgtEl>
                                          <p:spTgt spid="942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4212">
                                            <p:txEl>
                                              <p:pRg st="2" end="2"/>
                                            </p:txEl>
                                          </p:spTgt>
                                        </p:tgtEl>
                                        <p:attrNameLst>
                                          <p:attrName>style.visibility</p:attrName>
                                        </p:attrNameLst>
                                      </p:cBhvr>
                                      <p:to>
                                        <p:strVal val="visible"/>
                                      </p:to>
                                    </p:set>
                                    <p:animEffect transition="in" filter="blinds(horizontal)">
                                      <p:cBhvr>
                                        <p:cTn id="17" dur="500"/>
                                        <p:tgtEl>
                                          <p:spTgt spid="942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t>Sudden Infant Death Syndrome (SIDS)</a:t>
            </a:r>
          </a:p>
        </p:txBody>
      </p:sp>
      <p:sp>
        <p:nvSpPr>
          <p:cNvPr id="97283" name="Rectangle 3"/>
          <p:cNvSpPr>
            <a:spLocks noGrp="1" noChangeArrowheads="1"/>
          </p:cNvSpPr>
          <p:nvPr>
            <p:ph idx="1"/>
          </p:nvPr>
        </p:nvSpPr>
        <p:spPr/>
        <p:txBody>
          <a:bodyPr/>
          <a:lstStyle/>
          <a:p>
            <a:r>
              <a:rPr lang="en-US"/>
              <a:t>Crib death or SIDS kills up to 7,000 children each year in the U.S.</a:t>
            </a:r>
          </a:p>
          <a:p>
            <a:r>
              <a:rPr lang="en-US"/>
              <a:t>Causes</a:t>
            </a:r>
          </a:p>
          <a:p>
            <a:r>
              <a:rPr lang="en-US"/>
              <a:t>Monitoring infants </a:t>
            </a:r>
          </a:p>
        </p:txBody>
      </p:sp>
      <p:sp>
        <p:nvSpPr>
          <p:cNvPr id="4" name="Slide Number Placeholder 3"/>
          <p:cNvSpPr>
            <a:spLocks noGrp="1"/>
          </p:cNvSpPr>
          <p:nvPr>
            <p:ph type="sldNum" sz="quarter" idx="12"/>
          </p:nvPr>
        </p:nvSpPr>
        <p:spPr/>
        <p:txBody>
          <a:bodyPr/>
          <a:lstStyle/>
          <a:p>
            <a:r>
              <a:rPr lang="en-US"/>
              <a:t>Slide # </a:t>
            </a:r>
            <a:fld id="{839BAFF6-A81F-4B31-BA6E-9C22648BA75D}" type="slidenum">
              <a:rPr lang="en-US"/>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blinds(horizontal)">
                                      <p:cBhvr>
                                        <p:cTn id="7" dur="500"/>
                                        <p:tgtEl>
                                          <p:spTgt spid="972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7283">
                                            <p:txEl>
                                              <p:pRg st="1" end="1"/>
                                            </p:txEl>
                                          </p:spTgt>
                                        </p:tgtEl>
                                        <p:attrNameLst>
                                          <p:attrName>style.visibility</p:attrName>
                                        </p:attrNameLst>
                                      </p:cBhvr>
                                      <p:to>
                                        <p:strVal val="visible"/>
                                      </p:to>
                                    </p:set>
                                    <p:animEffect transition="in" filter="blinds(horizontal)">
                                      <p:cBhvr>
                                        <p:cTn id="12" dur="500"/>
                                        <p:tgtEl>
                                          <p:spTgt spid="972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7283">
                                            <p:txEl>
                                              <p:pRg st="2" end="2"/>
                                            </p:txEl>
                                          </p:spTgt>
                                        </p:tgtEl>
                                        <p:attrNameLst>
                                          <p:attrName>style.visibility</p:attrName>
                                        </p:attrNameLst>
                                      </p:cBhvr>
                                      <p:to>
                                        <p:strVal val="visible"/>
                                      </p:to>
                                    </p:set>
                                    <p:animEffect transition="in" filter="blinds(horizontal)">
                                      <p:cBhvr>
                                        <p:cTn id="17" dur="500"/>
                                        <p:tgtEl>
                                          <p:spTgt spid="972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t>Altering </a:t>
            </a:r>
            <a:br>
              <a:rPr lang="en-US"/>
            </a:br>
            <a:r>
              <a:rPr lang="en-US"/>
              <a:t>Consciousness through Drugs</a:t>
            </a:r>
          </a:p>
        </p:txBody>
      </p:sp>
      <p:sp>
        <p:nvSpPr>
          <p:cNvPr id="4" name="Slide Number Placeholder 2"/>
          <p:cNvSpPr>
            <a:spLocks noGrp="1"/>
          </p:cNvSpPr>
          <p:nvPr>
            <p:ph type="sldNum" sz="quarter" idx="12"/>
          </p:nvPr>
        </p:nvSpPr>
        <p:spPr/>
        <p:txBody>
          <a:bodyPr/>
          <a:lstStyle/>
          <a:p>
            <a:r>
              <a:rPr lang="en-US"/>
              <a:t>Slide # </a:t>
            </a:r>
            <a:fld id="{8F26B9F5-D359-4FBB-B1ED-1AD5FE78697D}" type="slidenum">
              <a:rPr lang="en-US"/>
              <a:pPr/>
              <a:t>25</a:t>
            </a:fld>
            <a:endParaRPr lang="en-US"/>
          </a:p>
        </p:txBody>
      </p:sp>
      <p:pic>
        <p:nvPicPr>
          <p:cNvPr id="99332" name="Picture 4" descr="DSCN0001"/>
          <p:cNvPicPr>
            <a:picLocks noChangeAspect="1" noChangeArrowheads="1"/>
          </p:cNvPicPr>
          <p:nvPr/>
        </p:nvPicPr>
        <p:blipFill>
          <a:blip r:embed="rId3" cstate="print"/>
          <a:srcRect/>
          <a:stretch>
            <a:fillRect/>
          </a:stretch>
        </p:blipFill>
        <p:spPr bwMode="auto">
          <a:xfrm>
            <a:off x="1295400" y="2209800"/>
            <a:ext cx="5715000" cy="428625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t>What is Considered Abuse?</a:t>
            </a:r>
          </a:p>
        </p:txBody>
      </p:sp>
      <p:sp>
        <p:nvSpPr>
          <p:cNvPr id="104451" name="Rectangle 3"/>
          <p:cNvSpPr>
            <a:spLocks noGrp="1" noChangeArrowheads="1"/>
          </p:cNvSpPr>
          <p:nvPr>
            <p:ph type="body" sz="half" idx="1"/>
          </p:nvPr>
        </p:nvSpPr>
        <p:spPr>
          <a:xfrm>
            <a:off x="381000" y="1676400"/>
            <a:ext cx="4114800" cy="4876800"/>
          </a:xfrm>
        </p:spPr>
        <p:txBody>
          <a:bodyPr/>
          <a:lstStyle/>
          <a:p>
            <a:r>
              <a:rPr lang="en-US" sz="2400" dirty="0"/>
              <a:t>3 criteria listed by the American Psychiatric Association</a:t>
            </a:r>
          </a:p>
          <a:p>
            <a:pPr>
              <a:buFont typeface="Wingdings" pitchFamily="2" charset="2"/>
              <a:buNone/>
            </a:pPr>
            <a:r>
              <a:rPr lang="en-US" sz="2400" dirty="0" smtClean="0"/>
              <a:t>1</a:t>
            </a:r>
            <a:r>
              <a:rPr lang="en-US" sz="2400" dirty="0"/>
              <a:t>. Pathological </a:t>
            </a:r>
            <a:r>
              <a:rPr lang="en-US" sz="2400" dirty="0" smtClean="0"/>
              <a:t>use</a:t>
            </a:r>
          </a:p>
          <a:p>
            <a:pPr>
              <a:buFont typeface="Wingdings" pitchFamily="2" charset="2"/>
              <a:buNone/>
            </a:pPr>
            <a:endParaRPr lang="en-US" sz="2400" dirty="0" smtClean="0"/>
          </a:p>
          <a:p>
            <a:pPr>
              <a:buFont typeface="Wingdings" pitchFamily="2" charset="2"/>
              <a:buNone/>
            </a:pPr>
            <a:r>
              <a:rPr lang="en-US" sz="2400" dirty="0" smtClean="0"/>
              <a:t>2</a:t>
            </a:r>
            <a:r>
              <a:rPr lang="en-US" sz="2400" dirty="0"/>
              <a:t>. Impairment of 	   </a:t>
            </a:r>
            <a:r>
              <a:rPr lang="en-US" sz="2400" dirty="0" smtClean="0"/>
              <a:t>occupational </a:t>
            </a:r>
            <a:r>
              <a:rPr lang="en-US" sz="2400" dirty="0"/>
              <a:t>or 	    social functioning</a:t>
            </a:r>
          </a:p>
          <a:p>
            <a:pPr>
              <a:buFont typeface="Wingdings" pitchFamily="2" charset="2"/>
              <a:buNone/>
            </a:pPr>
            <a:r>
              <a:rPr lang="en-US" sz="2400" dirty="0"/>
              <a:t>	</a:t>
            </a:r>
            <a:endParaRPr lang="en-US" sz="2400" dirty="0" smtClean="0"/>
          </a:p>
          <a:p>
            <a:pPr>
              <a:buFont typeface="Wingdings" pitchFamily="2" charset="2"/>
              <a:buNone/>
            </a:pPr>
            <a:r>
              <a:rPr lang="en-US" sz="2400" dirty="0" smtClean="0"/>
              <a:t>3</a:t>
            </a:r>
            <a:r>
              <a:rPr lang="en-US" sz="2400" dirty="0"/>
              <a:t>. Lasts one month 	    or more</a:t>
            </a:r>
          </a:p>
        </p:txBody>
      </p:sp>
      <p:pic>
        <p:nvPicPr>
          <p:cNvPr id="104456" name="Picture 8" descr="Drunk Driving 1"/>
          <p:cNvPicPr>
            <a:picLocks noGrp="1" noChangeAspect="1" noChangeArrowheads="1"/>
          </p:cNvPicPr>
          <p:nvPr>
            <p:ph type="clipArt" sz="half" idx="2"/>
          </p:nvPr>
        </p:nvPicPr>
        <p:blipFill>
          <a:blip r:embed="rId3" cstate="print"/>
          <a:stretch>
            <a:fillRect/>
          </a:stretch>
        </p:blipFill>
        <p:spPr>
          <a:xfrm>
            <a:off x="4648200" y="2060280"/>
            <a:ext cx="3810000" cy="4109040"/>
          </a:xfrm>
          <a:noFill/>
          <a:ln/>
        </p:spPr>
      </p:pic>
      <p:sp>
        <p:nvSpPr>
          <p:cNvPr id="5" name="Slide Number Placeholder 4"/>
          <p:cNvSpPr>
            <a:spLocks noGrp="1"/>
          </p:cNvSpPr>
          <p:nvPr>
            <p:ph type="sldNum" sz="quarter" idx="10"/>
          </p:nvPr>
        </p:nvSpPr>
        <p:spPr/>
        <p:txBody>
          <a:bodyPr/>
          <a:lstStyle/>
          <a:p>
            <a:r>
              <a:rPr lang="en-US"/>
              <a:t>Slide # </a:t>
            </a:r>
            <a:fld id="{41609428-8438-439E-B33D-1DC397452495}" type="slidenum">
              <a:rPr lang="en-US"/>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 calcmode="lin" valueType="num">
                                      <p:cBhvr additive="base">
                                        <p:cTn id="7" dur="500" fill="hold"/>
                                        <p:tgtEl>
                                          <p:spTgt spid="1044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4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451">
                                            <p:txEl>
                                              <p:pRg st="1" end="1"/>
                                            </p:txEl>
                                          </p:spTgt>
                                        </p:tgtEl>
                                        <p:attrNameLst>
                                          <p:attrName>style.visibility</p:attrName>
                                        </p:attrNameLst>
                                      </p:cBhvr>
                                      <p:to>
                                        <p:strVal val="visible"/>
                                      </p:to>
                                    </p:set>
                                    <p:anim calcmode="lin" valueType="num">
                                      <p:cBhvr additive="base">
                                        <p:cTn id="13" dur="500" fill="hold"/>
                                        <p:tgtEl>
                                          <p:spTgt spid="1044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4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4451">
                                            <p:txEl>
                                              <p:pRg st="3" end="3"/>
                                            </p:txEl>
                                          </p:spTgt>
                                        </p:tgtEl>
                                        <p:attrNameLst>
                                          <p:attrName>style.visibility</p:attrName>
                                        </p:attrNameLst>
                                      </p:cBhvr>
                                      <p:to>
                                        <p:strVal val="visible"/>
                                      </p:to>
                                    </p:set>
                                    <p:anim calcmode="lin" valueType="num">
                                      <p:cBhvr additive="base">
                                        <p:cTn id="19" dur="500" fill="hold"/>
                                        <p:tgtEl>
                                          <p:spTgt spid="1044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4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4451">
                                            <p:txEl>
                                              <p:pRg st="4" end="4"/>
                                            </p:txEl>
                                          </p:spTgt>
                                        </p:tgtEl>
                                        <p:attrNameLst>
                                          <p:attrName>style.visibility</p:attrName>
                                        </p:attrNameLst>
                                      </p:cBhvr>
                                      <p:to>
                                        <p:strVal val="visible"/>
                                      </p:to>
                                    </p:set>
                                    <p:anim calcmode="lin" valueType="num">
                                      <p:cBhvr additive="base">
                                        <p:cTn id="25" dur="500" fill="hold"/>
                                        <p:tgtEl>
                                          <p:spTgt spid="10445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4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4451">
                                            <p:txEl>
                                              <p:pRg st="5" end="5"/>
                                            </p:txEl>
                                          </p:spTgt>
                                        </p:tgtEl>
                                        <p:attrNameLst>
                                          <p:attrName>style.visibility</p:attrName>
                                        </p:attrNameLst>
                                      </p:cBhvr>
                                      <p:to>
                                        <p:strVal val="visible"/>
                                      </p:to>
                                    </p:set>
                                    <p:anim calcmode="lin" valueType="num">
                                      <p:cBhvr additive="base">
                                        <p:cTn id="31" dur="500" fill="hold"/>
                                        <p:tgtEl>
                                          <p:spTgt spid="10445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445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t>Drug Dependence</a:t>
            </a:r>
          </a:p>
        </p:txBody>
      </p:sp>
      <p:sp>
        <p:nvSpPr>
          <p:cNvPr id="107523" name="Rectangle 3"/>
          <p:cNvSpPr>
            <a:spLocks noGrp="1" noChangeArrowheads="1"/>
          </p:cNvSpPr>
          <p:nvPr>
            <p:ph type="body" sz="half" idx="1"/>
          </p:nvPr>
        </p:nvSpPr>
        <p:spPr>
          <a:xfrm>
            <a:off x="685800" y="2209800"/>
            <a:ext cx="3810000" cy="4343400"/>
          </a:xfrm>
        </p:spPr>
        <p:txBody>
          <a:bodyPr/>
          <a:lstStyle/>
          <a:p>
            <a:r>
              <a:rPr lang="en-US" sz="2800"/>
              <a:t>Physiological dependence</a:t>
            </a:r>
          </a:p>
          <a:p>
            <a:r>
              <a:rPr lang="en-US" sz="2800"/>
              <a:t>Withdrawal/</a:t>
            </a:r>
            <a:br>
              <a:rPr lang="en-US" sz="2800"/>
            </a:br>
            <a:r>
              <a:rPr lang="en-US" sz="2800"/>
              <a:t>abstinence syndrome</a:t>
            </a:r>
          </a:p>
          <a:p>
            <a:r>
              <a:rPr lang="en-US" sz="2800"/>
              <a:t>Tolerance</a:t>
            </a:r>
          </a:p>
        </p:txBody>
      </p:sp>
      <p:pic>
        <p:nvPicPr>
          <p:cNvPr id="107526" name="Picture 6" descr="Alcohol Awareness"/>
          <p:cNvPicPr>
            <a:picLocks noGrp="1" noChangeAspect="1" noChangeArrowheads="1"/>
          </p:cNvPicPr>
          <p:nvPr>
            <p:ph type="clipArt" sz="half" idx="2"/>
          </p:nvPr>
        </p:nvPicPr>
        <p:blipFill>
          <a:blip r:embed="rId3" cstate="print"/>
          <a:stretch>
            <a:fillRect/>
          </a:stretch>
        </p:blipFill>
        <p:spPr>
          <a:xfrm>
            <a:off x="4648200" y="2210415"/>
            <a:ext cx="3810000" cy="3808769"/>
          </a:xfrm>
          <a:noFill/>
          <a:ln/>
        </p:spPr>
      </p:pic>
      <p:sp>
        <p:nvSpPr>
          <p:cNvPr id="5" name="Slide Number Placeholder 4"/>
          <p:cNvSpPr>
            <a:spLocks noGrp="1"/>
          </p:cNvSpPr>
          <p:nvPr>
            <p:ph type="sldNum" sz="quarter" idx="10"/>
          </p:nvPr>
        </p:nvSpPr>
        <p:spPr/>
        <p:txBody>
          <a:bodyPr/>
          <a:lstStyle/>
          <a:p>
            <a:r>
              <a:rPr lang="en-US"/>
              <a:t>Slide # </a:t>
            </a:r>
            <a:fld id="{078A6DBF-E31C-430E-B740-CC6AFA7575DB}" type="slidenum">
              <a:rPr lang="en-US"/>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 calcmode="lin" valueType="num">
                                      <p:cBhvr additive="base">
                                        <p:cTn id="7" dur="500" fill="hold"/>
                                        <p:tgtEl>
                                          <p:spTgt spid="1075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75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7523">
                                            <p:txEl>
                                              <p:pRg st="1" end="1"/>
                                            </p:txEl>
                                          </p:spTgt>
                                        </p:tgtEl>
                                        <p:attrNameLst>
                                          <p:attrName>style.visibility</p:attrName>
                                        </p:attrNameLst>
                                      </p:cBhvr>
                                      <p:to>
                                        <p:strVal val="visible"/>
                                      </p:to>
                                    </p:set>
                                    <p:anim calcmode="lin" valueType="num">
                                      <p:cBhvr additive="base">
                                        <p:cTn id="13" dur="500" fill="hold"/>
                                        <p:tgtEl>
                                          <p:spTgt spid="1075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75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7523">
                                            <p:txEl>
                                              <p:pRg st="2" end="2"/>
                                            </p:txEl>
                                          </p:spTgt>
                                        </p:tgtEl>
                                        <p:attrNameLst>
                                          <p:attrName>style.visibility</p:attrName>
                                        </p:attrNameLst>
                                      </p:cBhvr>
                                      <p:to>
                                        <p:strVal val="visible"/>
                                      </p:to>
                                    </p:set>
                                    <p:anim calcmode="lin" valueType="num">
                                      <p:cBhvr additive="base">
                                        <p:cTn id="19" dur="500" fill="hold"/>
                                        <p:tgtEl>
                                          <p:spTgt spid="1075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75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t>Physical Dependence vs. </a:t>
            </a:r>
            <a:br>
              <a:rPr lang="en-US"/>
            </a:br>
            <a:r>
              <a:rPr lang="en-US"/>
              <a:t>Psychological Dependence</a:t>
            </a:r>
          </a:p>
        </p:txBody>
      </p:sp>
      <p:sp>
        <p:nvSpPr>
          <p:cNvPr id="109571" name="Rectangle 3"/>
          <p:cNvSpPr>
            <a:spLocks noGrp="1" noChangeArrowheads="1"/>
          </p:cNvSpPr>
          <p:nvPr>
            <p:ph idx="1"/>
          </p:nvPr>
        </p:nvSpPr>
        <p:spPr>
          <a:xfrm>
            <a:off x="1066800" y="2376488"/>
            <a:ext cx="7391400" cy="3871912"/>
          </a:xfrm>
        </p:spPr>
        <p:txBody>
          <a:bodyPr/>
          <a:lstStyle/>
          <a:p>
            <a:pPr>
              <a:lnSpc>
                <a:spcPct val="90000"/>
              </a:lnSpc>
            </a:pPr>
            <a:r>
              <a:rPr lang="en-US"/>
              <a:t>Physical dependence = caused by repeated usage that changes body chemistry</a:t>
            </a:r>
          </a:p>
          <a:p>
            <a:pPr>
              <a:lnSpc>
                <a:spcPct val="90000"/>
              </a:lnSpc>
            </a:pPr>
            <a:r>
              <a:rPr lang="en-US"/>
              <a:t>Psychological dependence = a pattern of habitual or compulsive use of a drug in order to satisfy a psychological need</a:t>
            </a:r>
          </a:p>
        </p:txBody>
      </p:sp>
      <p:sp>
        <p:nvSpPr>
          <p:cNvPr id="4" name="Slide Number Placeholder 3"/>
          <p:cNvSpPr>
            <a:spLocks noGrp="1"/>
          </p:cNvSpPr>
          <p:nvPr>
            <p:ph type="sldNum" sz="quarter" idx="12"/>
          </p:nvPr>
        </p:nvSpPr>
        <p:spPr/>
        <p:txBody>
          <a:bodyPr/>
          <a:lstStyle/>
          <a:p>
            <a:r>
              <a:rPr lang="en-US"/>
              <a:t>Slide # </a:t>
            </a:r>
            <a:fld id="{937FC39C-4CB4-4053-B566-7A5F7DF8292B}" type="slidenum">
              <a:rPr lang="en-US"/>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Effect transition="in" filter="randombar(horizontal)">
                                      <p:cBhvr>
                                        <p:cTn id="7" dur="500"/>
                                        <p:tgtEl>
                                          <p:spTgt spid="1095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9571">
                                            <p:txEl>
                                              <p:pRg st="1" end="1"/>
                                            </p:txEl>
                                          </p:spTgt>
                                        </p:tgtEl>
                                        <p:attrNameLst>
                                          <p:attrName>style.visibility</p:attrName>
                                        </p:attrNameLst>
                                      </p:cBhvr>
                                      <p:to>
                                        <p:strVal val="visible"/>
                                      </p:to>
                                    </p:set>
                                    <p:animEffect transition="in" filter="randombar(horizontal)">
                                      <p:cBhvr>
                                        <p:cTn id="12" dur="500"/>
                                        <p:tgtEl>
                                          <p:spTgt spid="1095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t>Depressants</a:t>
            </a:r>
          </a:p>
        </p:txBody>
      </p:sp>
      <p:pic>
        <p:nvPicPr>
          <p:cNvPr id="112649" name="Picture 9" descr="Drunk Driving 2"/>
          <p:cNvPicPr>
            <a:picLocks noGrp="1" noChangeAspect="1" noChangeArrowheads="1"/>
          </p:cNvPicPr>
          <p:nvPr>
            <p:ph type="clipArt" sz="half" idx="1"/>
          </p:nvPr>
        </p:nvPicPr>
        <p:blipFill>
          <a:blip r:embed="rId3" cstate="print"/>
          <a:stretch>
            <a:fillRect/>
          </a:stretch>
        </p:blipFill>
        <p:spPr>
          <a:xfrm>
            <a:off x="959781" y="1981200"/>
            <a:ext cx="3262037" cy="4267200"/>
          </a:xfrm>
          <a:noFill/>
          <a:ln/>
        </p:spPr>
      </p:pic>
      <p:sp>
        <p:nvSpPr>
          <p:cNvPr id="112643" name="Rectangle 3"/>
          <p:cNvSpPr>
            <a:spLocks noGrp="1" noChangeArrowheads="1"/>
          </p:cNvSpPr>
          <p:nvPr>
            <p:ph type="body" sz="half" idx="2"/>
          </p:nvPr>
        </p:nvSpPr>
        <p:spPr>
          <a:xfrm>
            <a:off x="4648200" y="2209800"/>
            <a:ext cx="3810000" cy="4343400"/>
          </a:xfrm>
        </p:spPr>
        <p:txBody>
          <a:bodyPr/>
          <a:lstStyle/>
          <a:p>
            <a:r>
              <a:rPr lang="en-US" sz="2800"/>
              <a:t>Alcohol</a:t>
            </a:r>
          </a:p>
          <a:p>
            <a:r>
              <a:rPr lang="en-US" sz="2800"/>
              <a:t>Opiates/opioids</a:t>
            </a:r>
          </a:p>
          <a:p>
            <a:r>
              <a:rPr lang="en-US" sz="2800"/>
              <a:t>Barbiturates</a:t>
            </a:r>
          </a:p>
          <a:p>
            <a:r>
              <a:rPr lang="en-US" sz="2800"/>
              <a:t>Slow the activity or the central nervous system</a:t>
            </a:r>
          </a:p>
        </p:txBody>
      </p:sp>
      <p:sp>
        <p:nvSpPr>
          <p:cNvPr id="5" name="Slide Number Placeholder 4"/>
          <p:cNvSpPr>
            <a:spLocks noGrp="1"/>
          </p:cNvSpPr>
          <p:nvPr>
            <p:ph type="sldNum" sz="quarter" idx="10"/>
          </p:nvPr>
        </p:nvSpPr>
        <p:spPr/>
        <p:txBody>
          <a:bodyPr/>
          <a:lstStyle/>
          <a:p>
            <a:r>
              <a:rPr lang="en-US"/>
              <a:t>Slide # </a:t>
            </a:r>
            <a:fld id="{22FC2CD9-3D48-4960-8084-EE5649A97297}" type="slidenum">
              <a:rPr lang="en-US"/>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 calcmode="lin" valueType="num">
                                      <p:cBhvr>
                                        <p:cTn id="7" dur="500" fill="hold"/>
                                        <p:tgtEl>
                                          <p:spTgt spid="1126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264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12643">
                                            <p:txEl>
                                              <p:pRg st="1" end="1"/>
                                            </p:txEl>
                                          </p:spTgt>
                                        </p:tgtEl>
                                        <p:attrNameLst>
                                          <p:attrName>style.visibility</p:attrName>
                                        </p:attrNameLst>
                                      </p:cBhvr>
                                      <p:to>
                                        <p:strVal val="visible"/>
                                      </p:to>
                                    </p:set>
                                    <p:anim calcmode="lin" valueType="num">
                                      <p:cBhvr>
                                        <p:cTn id="13" dur="500" fill="hold"/>
                                        <p:tgtEl>
                                          <p:spTgt spid="11264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1264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12643">
                                            <p:txEl>
                                              <p:pRg st="2" end="2"/>
                                            </p:txEl>
                                          </p:spTgt>
                                        </p:tgtEl>
                                        <p:attrNameLst>
                                          <p:attrName>style.visibility</p:attrName>
                                        </p:attrNameLst>
                                      </p:cBhvr>
                                      <p:to>
                                        <p:strVal val="visible"/>
                                      </p:to>
                                    </p:set>
                                    <p:anim calcmode="lin" valueType="num">
                                      <p:cBhvr>
                                        <p:cTn id="19" dur="500" fill="hold"/>
                                        <p:tgtEl>
                                          <p:spTgt spid="11264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1264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12643">
                                            <p:txEl>
                                              <p:pRg st="3" end="3"/>
                                            </p:txEl>
                                          </p:spTgt>
                                        </p:tgtEl>
                                        <p:attrNameLst>
                                          <p:attrName>style.visibility</p:attrName>
                                        </p:attrNameLst>
                                      </p:cBhvr>
                                      <p:to>
                                        <p:strVal val="visible"/>
                                      </p:to>
                                    </p:set>
                                    <p:anim calcmode="lin" valueType="num">
                                      <p:cBhvr>
                                        <p:cTn id="25" dur="500" fill="hold"/>
                                        <p:tgtEl>
                                          <p:spTgt spid="11264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1264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04800" y="152400"/>
            <a:ext cx="7772400" cy="990600"/>
          </a:xfrm>
        </p:spPr>
        <p:txBody>
          <a:bodyPr/>
          <a:lstStyle/>
          <a:p>
            <a:r>
              <a:rPr lang="en-US" dirty="0"/>
              <a:t>Levels of awareness</a:t>
            </a:r>
          </a:p>
        </p:txBody>
      </p:sp>
      <p:sp>
        <p:nvSpPr>
          <p:cNvPr id="38915" name="Rectangle 3"/>
          <p:cNvSpPr>
            <a:spLocks noGrp="1" noChangeArrowheads="1"/>
          </p:cNvSpPr>
          <p:nvPr>
            <p:ph type="body" sz="half" idx="2"/>
          </p:nvPr>
        </p:nvSpPr>
        <p:spPr>
          <a:xfrm>
            <a:off x="4191000" y="1219200"/>
            <a:ext cx="4267200" cy="5029200"/>
          </a:xfrm>
        </p:spPr>
        <p:txBody>
          <a:bodyPr/>
          <a:lstStyle/>
          <a:p>
            <a:r>
              <a:rPr lang="en-US" sz="2800" dirty="0"/>
              <a:t>Focused </a:t>
            </a:r>
            <a:r>
              <a:rPr lang="en-US" sz="2800" dirty="0" smtClean="0"/>
              <a:t>awareness</a:t>
            </a:r>
          </a:p>
          <a:p>
            <a:pPr lvl="1"/>
            <a:r>
              <a:rPr lang="en-US" sz="2400" dirty="0" smtClean="0"/>
              <a:t>Athletes in the “zone”</a:t>
            </a:r>
          </a:p>
          <a:p>
            <a:endParaRPr lang="en-US" sz="2800" dirty="0" smtClean="0"/>
          </a:p>
          <a:p>
            <a:r>
              <a:rPr lang="en-US" sz="2800" dirty="0" smtClean="0"/>
              <a:t>Drifting awareness</a:t>
            </a:r>
          </a:p>
          <a:p>
            <a:pPr lvl="1"/>
            <a:r>
              <a:rPr lang="en-US" sz="2400" dirty="0" smtClean="0"/>
              <a:t>Day dreaming</a:t>
            </a:r>
          </a:p>
          <a:p>
            <a:endParaRPr lang="en-US" sz="2800" dirty="0" smtClean="0"/>
          </a:p>
          <a:p>
            <a:r>
              <a:rPr lang="en-US" sz="2800" dirty="0" smtClean="0"/>
              <a:t>Divided consciousness</a:t>
            </a:r>
          </a:p>
          <a:p>
            <a:pPr lvl="1"/>
            <a:r>
              <a:rPr lang="en-US" sz="2400" dirty="0" smtClean="0"/>
              <a:t>Allows multi-tasking</a:t>
            </a:r>
          </a:p>
          <a:p>
            <a:pPr lvl="1"/>
            <a:r>
              <a:rPr lang="en-US" sz="2400" dirty="0" smtClean="0"/>
              <a:t>Dangers</a:t>
            </a:r>
          </a:p>
          <a:p>
            <a:pPr>
              <a:buNone/>
            </a:pPr>
            <a:endParaRPr lang="en-US" sz="2800" dirty="0"/>
          </a:p>
        </p:txBody>
      </p:sp>
      <p:sp>
        <p:nvSpPr>
          <p:cNvPr id="5" name="Slide Number Placeholder 4"/>
          <p:cNvSpPr>
            <a:spLocks noGrp="1"/>
          </p:cNvSpPr>
          <p:nvPr>
            <p:ph type="sldNum" sz="quarter" idx="10"/>
          </p:nvPr>
        </p:nvSpPr>
        <p:spPr/>
        <p:txBody>
          <a:bodyPr/>
          <a:lstStyle/>
          <a:p>
            <a:r>
              <a:rPr lang="en-US"/>
              <a:t>Slide # </a:t>
            </a:r>
            <a:fld id="{F84F4D6E-17D2-4E94-912E-D0F327E27E31}" type="slidenum">
              <a:rPr lang="en-US"/>
              <a:pPr/>
              <a:t>3</a:t>
            </a:fld>
            <a:endParaRPr lang="en-US"/>
          </a:p>
        </p:txBody>
      </p:sp>
      <p:pic>
        <p:nvPicPr>
          <p:cNvPr id="7" name="Picture 6" descr="MVC-004S"/>
          <p:cNvPicPr>
            <a:picLocks noChangeAspect="1" noChangeArrowheads="1"/>
          </p:cNvPicPr>
          <p:nvPr/>
        </p:nvPicPr>
        <p:blipFill>
          <a:blip r:embed="rId3" cstate="print"/>
          <a:srcRect/>
          <a:stretch>
            <a:fillRect/>
          </a:stretch>
        </p:blipFill>
        <p:spPr bwMode="auto">
          <a:xfrm>
            <a:off x="228600" y="4241864"/>
            <a:ext cx="3364806" cy="2616136"/>
          </a:xfrm>
          <a:prstGeom prst="rect">
            <a:avLst/>
          </a:prstGeom>
          <a:noFill/>
          <a:ln w="9525">
            <a:noFill/>
            <a:miter lim="800000"/>
            <a:headEnd/>
            <a:tailEnd/>
          </a:ln>
          <a:effectLst/>
        </p:spPr>
      </p:pic>
      <p:pic>
        <p:nvPicPr>
          <p:cNvPr id="353284" name="Picture 4" descr="C:\Documents and Settings\khogendorp\Local Settings\Temporary Internet Files\Content.IE5\PNP1ENRD\MP900443256[1].jpg"/>
          <p:cNvPicPr>
            <a:picLocks noChangeAspect="1" noChangeArrowheads="1"/>
          </p:cNvPicPr>
          <p:nvPr/>
        </p:nvPicPr>
        <p:blipFill>
          <a:blip r:embed="rId4" cstate="print"/>
          <a:srcRect/>
          <a:stretch>
            <a:fillRect/>
          </a:stretch>
        </p:blipFill>
        <p:spPr bwMode="auto">
          <a:xfrm>
            <a:off x="457200" y="914400"/>
            <a:ext cx="3733800" cy="340934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checkerboard(across)">
                                      <p:cBhvr>
                                        <p:cTn id="7" dur="500"/>
                                        <p:tgtEl>
                                          <p:spTgt spid="38915">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8915">
                                            <p:txEl>
                                              <p:pRg st="1" end="1"/>
                                            </p:txEl>
                                          </p:spTgt>
                                        </p:tgtEl>
                                        <p:attrNameLst>
                                          <p:attrName>style.visibility</p:attrName>
                                        </p:attrNameLst>
                                      </p:cBhvr>
                                      <p:to>
                                        <p:strVal val="visible"/>
                                      </p:to>
                                    </p:set>
                                    <p:animEffect transition="in" filter="checkerboard(across)">
                                      <p:cBhvr>
                                        <p:cTn id="10" dur="500"/>
                                        <p:tgtEl>
                                          <p:spTgt spid="3891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8915">
                                            <p:txEl>
                                              <p:pRg st="3" end="3"/>
                                            </p:txEl>
                                          </p:spTgt>
                                        </p:tgtEl>
                                        <p:attrNameLst>
                                          <p:attrName>style.visibility</p:attrName>
                                        </p:attrNameLst>
                                      </p:cBhvr>
                                      <p:to>
                                        <p:strVal val="visible"/>
                                      </p:to>
                                    </p:set>
                                    <p:animEffect transition="in" filter="checkerboard(across)">
                                      <p:cBhvr>
                                        <p:cTn id="15" dur="500"/>
                                        <p:tgtEl>
                                          <p:spTgt spid="38915">
                                            <p:txEl>
                                              <p:pRg st="3" end="3"/>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38915">
                                            <p:txEl>
                                              <p:pRg st="4" end="4"/>
                                            </p:txEl>
                                          </p:spTgt>
                                        </p:tgtEl>
                                        <p:attrNameLst>
                                          <p:attrName>style.visibility</p:attrName>
                                        </p:attrNameLst>
                                      </p:cBhvr>
                                      <p:to>
                                        <p:strVal val="visible"/>
                                      </p:to>
                                    </p:set>
                                    <p:animEffect transition="in" filter="checkerboard(across)">
                                      <p:cBhvr>
                                        <p:cTn id="18" dur="500"/>
                                        <p:tgtEl>
                                          <p:spTgt spid="3891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8915">
                                            <p:txEl>
                                              <p:pRg st="6" end="6"/>
                                            </p:txEl>
                                          </p:spTgt>
                                        </p:tgtEl>
                                        <p:attrNameLst>
                                          <p:attrName>style.visibility</p:attrName>
                                        </p:attrNameLst>
                                      </p:cBhvr>
                                      <p:to>
                                        <p:strVal val="visible"/>
                                      </p:to>
                                    </p:set>
                                    <p:animEffect transition="in" filter="checkerboard(across)">
                                      <p:cBhvr>
                                        <p:cTn id="23" dur="500"/>
                                        <p:tgtEl>
                                          <p:spTgt spid="38915">
                                            <p:txEl>
                                              <p:pRg st="6" end="6"/>
                                            </p:txEl>
                                          </p:spTgt>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38915">
                                            <p:txEl>
                                              <p:pRg st="7" end="7"/>
                                            </p:txEl>
                                          </p:spTgt>
                                        </p:tgtEl>
                                        <p:attrNameLst>
                                          <p:attrName>style.visibility</p:attrName>
                                        </p:attrNameLst>
                                      </p:cBhvr>
                                      <p:to>
                                        <p:strVal val="visible"/>
                                      </p:to>
                                    </p:set>
                                    <p:animEffect transition="in" filter="checkerboard(across)">
                                      <p:cBhvr>
                                        <p:cTn id="26" dur="500"/>
                                        <p:tgtEl>
                                          <p:spTgt spid="38915">
                                            <p:txEl>
                                              <p:pRg st="7" end="7"/>
                                            </p:txEl>
                                          </p:spTgt>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38915">
                                            <p:txEl>
                                              <p:pRg st="8" end="8"/>
                                            </p:txEl>
                                          </p:spTgt>
                                        </p:tgtEl>
                                        <p:attrNameLst>
                                          <p:attrName>style.visibility</p:attrName>
                                        </p:attrNameLst>
                                      </p:cBhvr>
                                      <p:to>
                                        <p:strVal val="visible"/>
                                      </p:to>
                                    </p:set>
                                    <p:animEffect transition="in" filter="checkerboard(across)">
                                      <p:cBhvr>
                                        <p:cTn id="29" dur="500"/>
                                        <p:tgtEl>
                                          <p:spTgt spid="389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t>Alcohol</a:t>
            </a:r>
          </a:p>
        </p:txBody>
      </p:sp>
      <p:pic>
        <p:nvPicPr>
          <p:cNvPr id="115719" name="Picture 7" descr="Designated Drivers"/>
          <p:cNvPicPr>
            <a:picLocks noGrp="1" noChangeAspect="1" noChangeArrowheads="1"/>
          </p:cNvPicPr>
          <p:nvPr>
            <p:ph type="clipArt" sz="half" idx="1"/>
          </p:nvPr>
        </p:nvPicPr>
        <p:blipFill>
          <a:blip r:embed="rId3" cstate="print"/>
          <a:stretch>
            <a:fillRect/>
          </a:stretch>
        </p:blipFill>
        <p:spPr>
          <a:xfrm>
            <a:off x="685800" y="3308128"/>
            <a:ext cx="3810000" cy="1613343"/>
          </a:xfrm>
          <a:noFill/>
          <a:ln/>
        </p:spPr>
      </p:pic>
      <p:sp>
        <p:nvSpPr>
          <p:cNvPr id="115716" name="Rectangle 4"/>
          <p:cNvSpPr>
            <a:spLocks noGrp="1" noChangeArrowheads="1"/>
          </p:cNvSpPr>
          <p:nvPr>
            <p:ph type="body" sz="half" idx="2"/>
          </p:nvPr>
        </p:nvSpPr>
        <p:spPr>
          <a:xfrm>
            <a:off x="4648200" y="2286000"/>
            <a:ext cx="3810000" cy="4343400"/>
          </a:xfrm>
        </p:spPr>
        <p:txBody>
          <a:bodyPr/>
          <a:lstStyle/>
          <a:p>
            <a:r>
              <a:rPr lang="en-US" sz="2800"/>
              <a:t>Alcohol is associated with lower productivity, loss of employment, and downward social mobility</a:t>
            </a:r>
          </a:p>
        </p:txBody>
      </p:sp>
      <p:sp>
        <p:nvSpPr>
          <p:cNvPr id="5" name="Slide Number Placeholder 4"/>
          <p:cNvSpPr>
            <a:spLocks noGrp="1"/>
          </p:cNvSpPr>
          <p:nvPr>
            <p:ph type="sldNum" sz="quarter" idx="10"/>
          </p:nvPr>
        </p:nvSpPr>
        <p:spPr/>
        <p:txBody>
          <a:bodyPr/>
          <a:lstStyle/>
          <a:p>
            <a:r>
              <a:rPr lang="en-US"/>
              <a:t>Slide # </a:t>
            </a:r>
            <a:fld id="{6D54D9F2-E8C9-4F7D-A2FC-E331B308F1D6}" type="slidenum">
              <a:rPr lang="en-US"/>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5716">
                                            <p:txEl>
                                              <p:pRg st="0" end="0"/>
                                            </p:txEl>
                                          </p:spTgt>
                                        </p:tgtEl>
                                        <p:attrNameLst>
                                          <p:attrName>style.visibility</p:attrName>
                                        </p:attrNameLst>
                                      </p:cBhvr>
                                      <p:to>
                                        <p:strVal val="visible"/>
                                      </p:to>
                                    </p:set>
                                    <p:animEffect transition="in" filter="checkerboard(across)">
                                      <p:cBhvr>
                                        <p:cTn id="7" dur="500"/>
                                        <p:tgtEl>
                                          <p:spTgt spid="1157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t>The Effects of Alcohol</a:t>
            </a:r>
          </a:p>
        </p:txBody>
      </p:sp>
      <p:sp>
        <p:nvSpPr>
          <p:cNvPr id="117764" name="Rectangle 4"/>
          <p:cNvSpPr>
            <a:spLocks noGrp="1" noChangeArrowheads="1"/>
          </p:cNvSpPr>
          <p:nvPr>
            <p:ph idx="1"/>
          </p:nvPr>
        </p:nvSpPr>
        <p:spPr>
          <a:xfrm>
            <a:off x="685800" y="2209800"/>
            <a:ext cx="7772400" cy="4343400"/>
          </a:xfrm>
        </p:spPr>
        <p:txBody>
          <a:bodyPr/>
          <a:lstStyle/>
          <a:p>
            <a:r>
              <a:rPr lang="en-US"/>
              <a:t>Alcohol is a CNS depressant</a:t>
            </a:r>
          </a:p>
          <a:p>
            <a:r>
              <a:rPr lang="en-US"/>
              <a:t>It deadens minor aches and pains</a:t>
            </a:r>
          </a:p>
          <a:p>
            <a:r>
              <a:rPr lang="en-US"/>
              <a:t>It impairs cognitive functioning</a:t>
            </a:r>
          </a:p>
          <a:p>
            <a:r>
              <a:rPr lang="en-US"/>
              <a:t>It reduces coordination and impairs information processing</a:t>
            </a:r>
          </a:p>
          <a:p>
            <a:endParaRPr lang="en-US"/>
          </a:p>
        </p:txBody>
      </p:sp>
      <p:sp>
        <p:nvSpPr>
          <p:cNvPr id="4" name="Slide Number Placeholder 3"/>
          <p:cNvSpPr>
            <a:spLocks noGrp="1"/>
          </p:cNvSpPr>
          <p:nvPr>
            <p:ph type="sldNum" sz="quarter" idx="12"/>
          </p:nvPr>
        </p:nvSpPr>
        <p:spPr/>
        <p:txBody>
          <a:bodyPr/>
          <a:lstStyle/>
          <a:p>
            <a:r>
              <a:rPr lang="en-US"/>
              <a:t>Slide # </a:t>
            </a:r>
            <a:fld id="{121EBE29-BF6B-4A9E-84F1-45D3C11DDB40}" type="slidenum">
              <a:rPr lang="en-US"/>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7764">
                                            <p:txEl>
                                              <p:pRg st="0" end="0"/>
                                            </p:txEl>
                                          </p:spTgt>
                                        </p:tgtEl>
                                        <p:attrNameLst>
                                          <p:attrName>style.visibility</p:attrName>
                                        </p:attrNameLst>
                                      </p:cBhvr>
                                      <p:to>
                                        <p:strVal val="visible"/>
                                      </p:to>
                                    </p:set>
                                    <p:animEffect transition="in" filter="checkerboard(across)">
                                      <p:cBhvr>
                                        <p:cTn id="7" dur="500"/>
                                        <p:tgtEl>
                                          <p:spTgt spid="1177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7764">
                                            <p:txEl>
                                              <p:pRg st="1" end="1"/>
                                            </p:txEl>
                                          </p:spTgt>
                                        </p:tgtEl>
                                        <p:attrNameLst>
                                          <p:attrName>style.visibility</p:attrName>
                                        </p:attrNameLst>
                                      </p:cBhvr>
                                      <p:to>
                                        <p:strVal val="visible"/>
                                      </p:to>
                                    </p:set>
                                    <p:animEffect transition="in" filter="checkerboard(across)">
                                      <p:cBhvr>
                                        <p:cTn id="12" dur="500"/>
                                        <p:tgtEl>
                                          <p:spTgt spid="1177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7764">
                                            <p:txEl>
                                              <p:pRg st="2" end="2"/>
                                            </p:txEl>
                                          </p:spTgt>
                                        </p:tgtEl>
                                        <p:attrNameLst>
                                          <p:attrName>style.visibility</p:attrName>
                                        </p:attrNameLst>
                                      </p:cBhvr>
                                      <p:to>
                                        <p:strVal val="visible"/>
                                      </p:to>
                                    </p:set>
                                    <p:animEffect transition="in" filter="checkerboard(across)">
                                      <p:cBhvr>
                                        <p:cTn id="17" dur="500"/>
                                        <p:tgtEl>
                                          <p:spTgt spid="1177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7764">
                                            <p:txEl>
                                              <p:pRg st="3" end="3"/>
                                            </p:txEl>
                                          </p:spTgt>
                                        </p:tgtEl>
                                        <p:attrNameLst>
                                          <p:attrName>style.visibility</p:attrName>
                                        </p:attrNameLst>
                                      </p:cBhvr>
                                      <p:to>
                                        <p:strVal val="visible"/>
                                      </p:to>
                                    </p:set>
                                    <p:animEffect transition="in" filter="checkerboard(across)">
                                      <p:cBhvr>
                                        <p:cTn id="22" dur="500"/>
                                        <p:tgtEl>
                                          <p:spTgt spid="1177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4"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normAutofit fontScale="90000"/>
          </a:bodyPr>
          <a:lstStyle/>
          <a:p>
            <a:r>
              <a:rPr lang="en-US"/>
              <a:t>Consequences of </a:t>
            </a:r>
            <a:br>
              <a:rPr lang="en-US"/>
            </a:br>
            <a:r>
              <a:rPr lang="en-US"/>
              <a:t>Chronic Drinking </a:t>
            </a:r>
          </a:p>
        </p:txBody>
      </p:sp>
      <p:pic>
        <p:nvPicPr>
          <p:cNvPr id="120839" name="Picture 7" descr="Brain 2"/>
          <p:cNvPicPr>
            <a:picLocks noGrp="1" noChangeAspect="1" noChangeArrowheads="1"/>
          </p:cNvPicPr>
          <p:nvPr>
            <p:ph type="clipArt" sz="half" idx="1"/>
          </p:nvPr>
        </p:nvPicPr>
        <p:blipFill>
          <a:blip r:embed="rId3" cstate="print"/>
          <a:stretch>
            <a:fillRect/>
          </a:stretch>
        </p:blipFill>
        <p:spPr>
          <a:xfrm>
            <a:off x="685800" y="2030129"/>
            <a:ext cx="3810000" cy="4169341"/>
          </a:xfrm>
          <a:noFill/>
          <a:ln/>
        </p:spPr>
      </p:pic>
      <p:sp>
        <p:nvSpPr>
          <p:cNvPr id="120835" name="Rectangle 3"/>
          <p:cNvSpPr>
            <a:spLocks noGrp="1" noChangeArrowheads="1"/>
          </p:cNvSpPr>
          <p:nvPr>
            <p:ph type="body" sz="half" idx="2"/>
          </p:nvPr>
        </p:nvSpPr>
        <p:spPr>
          <a:xfrm>
            <a:off x="4648200" y="2362200"/>
            <a:ext cx="3810000" cy="4343400"/>
          </a:xfrm>
        </p:spPr>
        <p:txBody>
          <a:bodyPr/>
          <a:lstStyle/>
          <a:p>
            <a:r>
              <a:rPr lang="en-US" sz="2800"/>
              <a:t>Heart disease</a:t>
            </a:r>
          </a:p>
          <a:p>
            <a:r>
              <a:rPr lang="en-US" sz="2800"/>
              <a:t>High blood pressure</a:t>
            </a:r>
          </a:p>
          <a:p>
            <a:r>
              <a:rPr lang="en-US" sz="2800"/>
              <a:t>Brain damage</a:t>
            </a:r>
          </a:p>
          <a:p>
            <a:r>
              <a:rPr lang="en-US" sz="2800"/>
              <a:t>Cirrhosis of the liver</a:t>
            </a:r>
          </a:p>
          <a:p>
            <a:r>
              <a:rPr lang="en-US" sz="2800"/>
              <a:t>Fetal Alcohol Syndrome</a:t>
            </a:r>
          </a:p>
        </p:txBody>
      </p:sp>
      <p:sp>
        <p:nvSpPr>
          <p:cNvPr id="5" name="Slide Number Placeholder 4"/>
          <p:cNvSpPr>
            <a:spLocks noGrp="1"/>
          </p:cNvSpPr>
          <p:nvPr>
            <p:ph type="sldNum" sz="quarter" idx="10"/>
          </p:nvPr>
        </p:nvSpPr>
        <p:spPr/>
        <p:txBody>
          <a:bodyPr/>
          <a:lstStyle/>
          <a:p>
            <a:r>
              <a:rPr lang="en-US"/>
              <a:t>Slide # </a:t>
            </a:r>
            <a:fld id="{083CB242-50BE-4ECE-8B28-2DD4973AB58B}" type="slidenum">
              <a:rPr lang="en-US"/>
              <a:pPr/>
              <a:t>32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Effect transition="in" filter="blinds(horizontal)">
                                      <p:cBhvr>
                                        <p:cTn id="7" dur="500"/>
                                        <p:tgtEl>
                                          <p:spTgt spid="1208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0835">
                                            <p:txEl>
                                              <p:pRg st="1" end="1"/>
                                            </p:txEl>
                                          </p:spTgt>
                                        </p:tgtEl>
                                        <p:attrNameLst>
                                          <p:attrName>style.visibility</p:attrName>
                                        </p:attrNameLst>
                                      </p:cBhvr>
                                      <p:to>
                                        <p:strVal val="visible"/>
                                      </p:to>
                                    </p:set>
                                    <p:animEffect transition="in" filter="blinds(horizontal)">
                                      <p:cBhvr>
                                        <p:cTn id="12" dur="500"/>
                                        <p:tgtEl>
                                          <p:spTgt spid="1208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0835">
                                            <p:txEl>
                                              <p:pRg st="2" end="2"/>
                                            </p:txEl>
                                          </p:spTgt>
                                        </p:tgtEl>
                                        <p:attrNameLst>
                                          <p:attrName>style.visibility</p:attrName>
                                        </p:attrNameLst>
                                      </p:cBhvr>
                                      <p:to>
                                        <p:strVal val="visible"/>
                                      </p:to>
                                    </p:set>
                                    <p:animEffect transition="in" filter="blinds(horizontal)">
                                      <p:cBhvr>
                                        <p:cTn id="17" dur="500"/>
                                        <p:tgtEl>
                                          <p:spTgt spid="1208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0835">
                                            <p:txEl>
                                              <p:pRg st="3" end="3"/>
                                            </p:txEl>
                                          </p:spTgt>
                                        </p:tgtEl>
                                        <p:attrNameLst>
                                          <p:attrName>style.visibility</p:attrName>
                                        </p:attrNameLst>
                                      </p:cBhvr>
                                      <p:to>
                                        <p:strVal val="visible"/>
                                      </p:to>
                                    </p:set>
                                    <p:animEffect transition="in" filter="blinds(horizontal)">
                                      <p:cBhvr>
                                        <p:cTn id="22" dur="500"/>
                                        <p:tgtEl>
                                          <p:spTgt spid="1208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0835">
                                            <p:txEl>
                                              <p:pRg st="4" end="4"/>
                                            </p:txEl>
                                          </p:spTgt>
                                        </p:tgtEl>
                                        <p:attrNameLst>
                                          <p:attrName>style.visibility</p:attrName>
                                        </p:attrNameLst>
                                      </p:cBhvr>
                                      <p:to>
                                        <p:strVal val="visible"/>
                                      </p:to>
                                    </p:set>
                                    <p:animEffect transition="in" filter="blinds(horizontal)">
                                      <p:cBhvr>
                                        <p:cTn id="27" dur="500"/>
                                        <p:tgtEl>
                                          <p:spTgt spid="1208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t>Treatment of Alcoholism</a:t>
            </a:r>
          </a:p>
        </p:txBody>
      </p:sp>
      <p:sp>
        <p:nvSpPr>
          <p:cNvPr id="123908" name="Rectangle 4"/>
          <p:cNvSpPr>
            <a:spLocks noGrp="1" noChangeArrowheads="1"/>
          </p:cNvSpPr>
          <p:nvPr>
            <p:ph idx="1"/>
          </p:nvPr>
        </p:nvSpPr>
        <p:spPr/>
        <p:txBody>
          <a:bodyPr/>
          <a:lstStyle/>
          <a:p>
            <a:r>
              <a:rPr lang="en-US"/>
              <a:t>Detoxification/abstinence syndrome</a:t>
            </a:r>
          </a:p>
          <a:p>
            <a:r>
              <a:rPr lang="en-US"/>
              <a:t>Disulfuram/Anabuse</a:t>
            </a:r>
          </a:p>
          <a:p>
            <a:r>
              <a:rPr lang="en-US"/>
              <a:t>Alcoholics Anonymous</a:t>
            </a:r>
          </a:p>
          <a:p>
            <a:r>
              <a:rPr lang="en-US"/>
              <a:t>Behavior therapy, aversion therapy, instruction in social skills</a:t>
            </a:r>
          </a:p>
        </p:txBody>
      </p:sp>
      <p:sp>
        <p:nvSpPr>
          <p:cNvPr id="4" name="Slide Number Placeholder 3"/>
          <p:cNvSpPr>
            <a:spLocks noGrp="1"/>
          </p:cNvSpPr>
          <p:nvPr>
            <p:ph type="sldNum" sz="quarter" idx="12"/>
          </p:nvPr>
        </p:nvSpPr>
        <p:spPr/>
        <p:txBody>
          <a:bodyPr/>
          <a:lstStyle/>
          <a:p>
            <a:r>
              <a:rPr lang="en-US"/>
              <a:t>Slide # </a:t>
            </a:r>
            <a:fld id="{52F9C93F-7F07-4170-B92C-61EFB416E33F}" type="slidenum">
              <a:rPr lang="en-US"/>
              <a:pPr/>
              <a:t>33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39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39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390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390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8"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9" name="Rectangle 5"/>
          <p:cNvSpPr>
            <a:spLocks noGrp="1" noChangeArrowheads="1"/>
          </p:cNvSpPr>
          <p:nvPr>
            <p:ph type="ctrTitle"/>
          </p:nvPr>
        </p:nvSpPr>
        <p:spPr>
          <a:xfrm>
            <a:off x="685800" y="762000"/>
            <a:ext cx="7772400" cy="1143000"/>
          </a:xfrm>
          <a:noFill/>
          <a:ln/>
        </p:spPr>
        <p:txBody>
          <a:bodyPr/>
          <a:lstStyle/>
          <a:p>
            <a:r>
              <a:rPr lang="en-US"/>
              <a:t>What Is Hypnosis?</a:t>
            </a:r>
          </a:p>
        </p:txBody>
      </p:sp>
      <p:sp>
        <p:nvSpPr>
          <p:cNvPr id="200707" name="Rectangle 3"/>
          <p:cNvSpPr>
            <a:spLocks noGrp="1" noChangeArrowheads="1"/>
          </p:cNvSpPr>
          <p:nvPr>
            <p:ph type="subTitle" idx="1"/>
          </p:nvPr>
        </p:nvSpPr>
        <p:spPr>
          <a:xfrm>
            <a:off x="4953000" y="2057400"/>
            <a:ext cx="3962400" cy="4038600"/>
          </a:xfrm>
          <a:noFill/>
          <a:ln/>
        </p:spPr>
        <p:txBody>
          <a:bodyPr lIns="90488" tIns="44450" rIns="90488" bIns="44450" anchor="t">
            <a:normAutofit lnSpcReduction="10000"/>
          </a:bodyPr>
          <a:lstStyle/>
          <a:p>
            <a:pPr marL="342900" indent="-342900" algn="l">
              <a:buFont typeface="Wingdings" pitchFamily="2" charset="2"/>
              <a:buChar char="l"/>
            </a:pPr>
            <a:r>
              <a:rPr lang="en-US" dirty="0"/>
              <a:t>A form of altered consciousness in which a person becomes highly suggestible</a:t>
            </a:r>
          </a:p>
          <a:p>
            <a:pPr marL="342900" indent="-342900" algn="l">
              <a:buFont typeface="Wingdings" pitchFamily="2" charset="2"/>
              <a:buChar char="l"/>
            </a:pPr>
            <a:r>
              <a:rPr lang="en-US" dirty="0"/>
              <a:t>A subject does not exercise critical-thinking skills</a:t>
            </a:r>
          </a:p>
          <a:p>
            <a:pPr marL="342900" indent="-342900" algn="l"/>
            <a:endParaRPr lang="en-US" dirty="0"/>
          </a:p>
        </p:txBody>
      </p:sp>
      <p:sp>
        <p:nvSpPr>
          <p:cNvPr id="7" name="Rectangle 9"/>
          <p:cNvSpPr>
            <a:spLocks noGrp="1" noChangeArrowheads="1"/>
          </p:cNvSpPr>
          <p:nvPr>
            <p:ph type="sldNum" sz="quarter" idx="12"/>
          </p:nvPr>
        </p:nvSpPr>
        <p:spPr/>
        <p:txBody>
          <a:bodyPr/>
          <a:lstStyle/>
          <a:p>
            <a:r>
              <a:rPr lang="en-US"/>
              <a:t>Slide # </a:t>
            </a:r>
            <a:fld id="{921374B5-C5E6-48FC-9470-0608186FDE7E}" type="slidenum">
              <a:rPr lang="en-US"/>
              <a:pPr/>
              <a:t>34</a:t>
            </a:fld>
            <a:endParaRPr lang="en-US"/>
          </a:p>
        </p:txBody>
      </p:sp>
      <p:pic>
        <p:nvPicPr>
          <p:cNvPr id="200710" name="Picture 6" descr="S:\Publishing\powerpoint\What Is Psychology\States of Consciousness\hypnosis1.JPG"/>
          <p:cNvPicPr>
            <a:picLocks noChangeAspect="1" noChangeArrowheads="1"/>
          </p:cNvPicPr>
          <p:nvPr/>
        </p:nvPicPr>
        <p:blipFill>
          <a:blip r:embed="rId3" cstate="print"/>
          <a:srcRect/>
          <a:stretch>
            <a:fillRect/>
          </a:stretch>
        </p:blipFill>
        <p:spPr bwMode="auto">
          <a:xfrm>
            <a:off x="762000" y="1905000"/>
            <a:ext cx="3971925" cy="4267200"/>
          </a:xfrm>
          <a:prstGeom prst="rect">
            <a:avLst/>
          </a:prstGeom>
          <a:noFill/>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762000" y="990600"/>
            <a:ext cx="7772400" cy="1143000"/>
          </a:xfrm>
          <a:noFill/>
          <a:ln/>
        </p:spPr>
        <p:txBody>
          <a:bodyPr lIns="90488" tIns="44450" rIns="90488" bIns="44450" anchor="ctr"/>
          <a:lstStyle/>
          <a:p>
            <a:r>
              <a:rPr lang="en-US"/>
              <a:t>What Hypnosis Is Not</a:t>
            </a:r>
          </a:p>
        </p:txBody>
      </p:sp>
      <p:sp>
        <p:nvSpPr>
          <p:cNvPr id="206851" name="Rectangle 3"/>
          <p:cNvSpPr>
            <a:spLocks noGrp="1" noChangeArrowheads="1"/>
          </p:cNvSpPr>
          <p:nvPr>
            <p:ph idx="1"/>
          </p:nvPr>
        </p:nvSpPr>
        <p:spPr>
          <a:noFill/>
          <a:ln/>
        </p:spPr>
        <p:txBody>
          <a:bodyPr lIns="90488" tIns="44450" rIns="90488" bIns="44450"/>
          <a:lstStyle/>
          <a:p>
            <a:r>
              <a:rPr lang="en-US" dirty="0"/>
              <a:t>It is not the same as sleep</a:t>
            </a:r>
          </a:p>
          <a:p>
            <a:r>
              <a:rPr lang="en-US" dirty="0"/>
              <a:t>It is not the same as a drug-induced state</a:t>
            </a:r>
          </a:p>
          <a:p>
            <a:r>
              <a:rPr lang="en-US" dirty="0"/>
              <a:t>It is not like any other altered state of consciousness</a:t>
            </a:r>
          </a:p>
        </p:txBody>
      </p:sp>
      <p:sp>
        <p:nvSpPr>
          <p:cNvPr id="4" name="Slide Number Placeholder 3"/>
          <p:cNvSpPr>
            <a:spLocks noGrp="1"/>
          </p:cNvSpPr>
          <p:nvPr>
            <p:ph type="sldNum" sz="quarter" idx="12"/>
          </p:nvPr>
        </p:nvSpPr>
        <p:spPr/>
        <p:txBody>
          <a:bodyPr/>
          <a:lstStyle/>
          <a:p>
            <a:r>
              <a:rPr lang="en-US"/>
              <a:t>Slide # </a:t>
            </a:r>
            <a:fld id="{5B96CE89-3EDC-47CA-B149-DD7352B64617}" type="slidenum">
              <a:rPr lang="en-US"/>
              <a:pPr/>
              <a:t>35</a:t>
            </a:fld>
            <a:endParaRPr lang="en-US"/>
          </a:p>
        </p:txBody>
      </p:sp>
    </p:spTree>
  </p:cSld>
  <p:clrMapOvr>
    <a:masterClrMapping/>
  </p:clrMapOvr>
  <p:transition spd="med">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6851">
                                            <p:txEl>
                                              <p:pRg st="0" end="0"/>
                                            </p:txEl>
                                          </p:spTgt>
                                        </p:tgtEl>
                                        <p:attrNameLst>
                                          <p:attrName>style.visibility</p:attrName>
                                        </p:attrNameLst>
                                      </p:cBhvr>
                                      <p:to>
                                        <p:strVal val="visible"/>
                                      </p:to>
                                    </p:set>
                                    <p:animEffect transition="in" filter="dissolve">
                                      <p:cBhvr>
                                        <p:cTn id="7" dur="500"/>
                                        <p:tgtEl>
                                          <p:spTgt spid="2068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6851">
                                            <p:txEl>
                                              <p:pRg st="1" end="1"/>
                                            </p:txEl>
                                          </p:spTgt>
                                        </p:tgtEl>
                                        <p:attrNameLst>
                                          <p:attrName>style.visibility</p:attrName>
                                        </p:attrNameLst>
                                      </p:cBhvr>
                                      <p:to>
                                        <p:strVal val="visible"/>
                                      </p:to>
                                    </p:set>
                                    <p:animEffect transition="in" filter="dissolve">
                                      <p:cBhvr>
                                        <p:cTn id="12" dur="500"/>
                                        <p:tgtEl>
                                          <p:spTgt spid="2068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6851">
                                            <p:txEl>
                                              <p:pRg st="2" end="2"/>
                                            </p:txEl>
                                          </p:spTgt>
                                        </p:tgtEl>
                                        <p:attrNameLst>
                                          <p:attrName>style.visibility</p:attrName>
                                        </p:attrNameLst>
                                      </p:cBhvr>
                                      <p:to>
                                        <p:strVal val="visible"/>
                                      </p:to>
                                    </p:set>
                                    <p:animEffect transition="in" filter="dissolve">
                                      <p:cBhvr>
                                        <p:cTn id="17" dur="500"/>
                                        <p:tgtEl>
                                          <p:spTgt spid="2068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533400" y="838200"/>
            <a:ext cx="7772400" cy="609600"/>
          </a:xfrm>
        </p:spPr>
        <p:txBody>
          <a:bodyPr>
            <a:normAutofit fontScale="90000"/>
          </a:bodyPr>
          <a:lstStyle/>
          <a:p>
            <a:r>
              <a:rPr lang="en-US" dirty="0"/>
              <a:t>What Hypnosis Can Accomplish</a:t>
            </a:r>
          </a:p>
        </p:txBody>
      </p:sp>
      <p:sp>
        <p:nvSpPr>
          <p:cNvPr id="201731" name="Rectangle 3"/>
          <p:cNvSpPr>
            <a:spLocks noGrp="1" noChangeArrowheads="1"/>
          </p:cNvSpPr>
          <p:nvPr>
            <p:ph idx="1"/>
          </p:nvPr>
        </p:nvSpPr>
        <p:spPr/>
        <p:txBody>
          <a:bodyPr/>
          <a:lstStyle/>
          <a:p>
            <a:r>
              <a:rPr lang="en-US" dirty="0"/>
              <a:t>Unusual feats of attention control</a:t>
            </a:r>
          </a:p>
          <a:p>
            <a:r>
              <a:rPr lang="en-US" dirty="0"/>
              <a:t>Psychosomatic regulation</a:t>
            </a:r>
          </a:p>
          <a:p>
            <a:r>
              <a:rPr lang="en-US" dirty="0" smtClean="0"/>
              <a:t>Risk = Cognitive </a:t>
            </a:r>
            <a:r>
              <a:rPr lang="en-US" dirty="0"/>
              <a:t>dissociation</a:t>
            </a:r>
          </a:p>
        </p:txBody>
      </p:sp>
      <p:sp>
        <p:nvSpPr>
          <p:cNvPr id="4" name="Slide Number Placeholder 3"/>
          <p:cNvSpPr>
            <a:spLocks noGrp="1"/>
          </p:cNvSpPr>
          <p:nvPr>
            <p:ph type="sldNum" sz="quarter" idx="12"/>
          </p:nvPr>
        </p:nvSpPr>
        <p:spPr/>
        <p:txBody>
          <a:bodyPr/>
          <a:lstStyle/>
          <a:p>
            <a:r>
              <a:rPr lang="en-US"/>
              <a:t>Slide # </a:t>
            </a:r>
            <a:fld id="{CD88DD28-312D-4E9B-B042-18087E8C775C}" type="slidenum">
              <a:rPr lang="en-US"/>
              <a:pPr/>
              <a:t>36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1731">
                                            <p:txEl>
                                              <p:pRg st="0" end="0"/>
                                            </p:txEl>
                                          </p:spTgt>
                                        </p:tgtEl>
                                        <p:attrNameLst>
                                          <p:attrName>style.visibility</p:attrName>
                                        </p:attrNameLst>
                                      </p:cBhvr>
                                      <p:to>
                                        <p:strVal val="visible"/>
                                      </p:to>
                                    </p:set>
                                    <p:anim calcmode="lin" valueType="num">
                                      <p:cBhvr additive="base">
                                        <p:cTn id="7" dur="500" fill="hold"/>
                                        <p:tgtEl>
                                          <p:spTgt spid="2017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17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1731">
                                            <p:txEl>
                                              <p:pRg st="1" end="1"/>
                                            </p:txEl>
                                          </p:spTgt>
                                        </p:tgtEl>
                                        <p:attrNameLst>
                                          <p:attrName>style.visibility</p:attrName>
                                        </p:attrNameLst>
                                      </p:cBhvr>
                                      <p:to>
                                        <p:strVal val="visible"/>
                                      </p:to>
                                    </p:set>
                                    <p:anim calcmode="lin" valueType="num">
                                      <p:cBhvr additive="base">
                                        <p:cTn id="13" dur="500" fill="hold"/>
                                        <p:tgtEl>
                                          <p:spTgt spid="2017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17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1731">
                                            <p:txEl>
                                              <p:pRg st="2" end="2"/>
                                            </p:txEl>
                                          </p:spTgt>
                                        </p:tgtEl>
                                        <p:attrNameLst>
                                          <p:attrName>style.visibility</p:attrName>
                                        </p:attrNameLst>
                                      </p:cBhvr>
                                      <p:to>
                                        <p:strVal val="visible"/>
                                      </p:to>
                                    </p:set>
                                    <p:anim calcmode="lin" valueType="num">
                                      <p:cBhvr additive="base">
                                        <p:cTn id="19" dur="500" fill="hold"/>
                                        <p:tgtEl>
                                          <p:spTgt spid="2017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173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noFill/>
          <a:ln/>
        </p:spPr>
        <p:txBody>
          <a:bodyPr lIns="90488" tIns="44450" rIns="90488" bIns="44450" anchor="ctr"/>
          <a:lstStyle/>
          <a:p>
            <a:r>
              <a:rPr lang="en-US"/>
              <a:t>Components </a:t>
            </a:r>
            <a:br>
              <a:rPr lang="en-US"/>
            </a:br>
            <a:r>
              <a:rPr lang="en-US"/>
              <a:t>of  the Unconscious Mind</a:t>
            </a:r>
          </a:p>
        </p:txBody>
      </p:sp>
      <p:sp>
        <p:nvSpPr>
          <p:cNvPr id="204803" name="Rectangle 3"/>
          <p:cNvSpPr>
            <a:spLocks noGrp="1" noChangeArrowheads="1"/>
          </p:cNvSpPr>
          <p:nvPr>
            <p:ph idx="1"/>
          </p:nvPr>
        </p:nvSpPr>
        <p:spPr>
          <a:noFill/>
          <a:ln/>
        </p:spPr>
        <p:txBody>
          <a:bodyPr lIns="90488" tIns="44450" rIns="90488" bIns="44450"/>
          <a:lstStyle/>
          <a:p>
            <a:r>
              <a:rPr lang="en-US" dirty="0"/>
              <a:t>Immoral urges</a:t>
            </a:r>
          </a:p>
          <a:p>
            <a:r>
              <a:rPr lang="en-US" dirty="0"/>
              <a:t>Shameful experiences</a:t>
            </a:r>
          </a:p>
          <a:p>
            <a:r>
              <a:rPr lang="en-US" dirty="0"/>
              <a:t>Selfishness</a:t>
            </a:r>
          </a:p>
          <a:p>
            <a:r>
              <a:rPr lang="en-US" dirty="0"/>
              <a:t>Fears, violent motives</a:t>
            </a:r>
          </a:p>
          <a:p>
            <a:r>
              <a:rPr lang="en-US" dirty="0"/>
              <a:t>Unacceptable urges</a:t>
            </a:r>
          </a:p>
        </p:txBody>
      </p:sp>
      <p:sp>
        <p:nvSpPr>
          <p:cNvPr id="4" name="Slide Number Placeholder 3"/>
          <p:cNvSpPr>
            <a:spLocks noGrp="1"/>
          </p:cNvSpPr>
          <p:nvPr>
            <p:ph type="sldNum" sz="quarter" idx="12"/>
          </p:nvPr>
        </p:nvSpPr>
        <p:spPr/>
        <p:txBody>
          <a:bodyPr/>
          <a:lstStyle/>
          <a:p>
            <a:r>
              <a:rPr lang="en-US"/>
              <a:t>Slide # </a:t>
            </a:r>
            <a:fld id="{FD87415F-BBC8-454C-B9A5-3319063DC35A}" type="slidenum">
              <a:rPr lang="en-US"/>
              <a:pPr/>
              <a:t>37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48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48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685800" y="304800"/>
            <a:ext cx="7772400" cy="1143000"/>
          </a:xfrm>
          <a:noFill/>
          <a:ln/>
        </p:spPr>
        <p:txBody>
          <a:bodyPr lIns="90488" tIns="44450" rIns="90488" bIns="44450" anchor="ctr"/>
          <a:lstStyle/>
          <a:p>
            <a:r>
              <a:rPr lang="en-US" dirty="0"/>
              <a:t>How Does It Work ?</a:t>
            </a:r>
          </a:p>
        </p:txBody>
      </p:sp>
      <p:sp>
        <p:nvSpPr>
          <p:cNvPr id="207875" name="Rectangle 3"/>
          <p:cNvSpPr>
            <a:spLocks noGrp="1" noChangeArrowheads="1"/>
          </p:cNvSpPr>
          <p:nvPr>
            <p:ph idx="1"/>
          </p:nvPr>
        </p:nvSpPr>
        <p:spPr>
          <a:xfrm>
            <a:off x="457200" y="1447800"/>
            <a:ext cx="8229600" cy="4572000"/>
          </a:xfrm>
          <a:noFill/>
          <a:ln/>
        </p:spPr>
        <p:txBody>
          <a:bodyPr lIns="90488" tIns="44450" rIns="90488" bIns="44450"/>
          <a:lstStyle/>
          <a:p>
            <a:r>
              <a:rPr lang="en-US" dirty="0"/>
              <a:t>Subject allows the hypnotist to guide and direct</a:t>
            </a:r>
          </a:p>
          <a:p>
            <a:r>
              <a:rPr lang="en-US" dirty="0"/>
              <a:t>A person may be made aware or unaware of certain things</a:t>
            </a:r>
          </a:p>
          <a:p>
            <a:r>
              <a:rPr lang="en-US" dirty="0"/>
              <a:t>A subject becomes highly receptive and responsive to suggestions</a:t>
            </a:r>
          </a:p>
        </p:txBody>
      </p:sp>
      <p:sp>
        <p:nvSpPr>
          <p:cNvPr id="4" name="Slide Number Placeholder 3"/>
          <p:cNvSpPr>
            <a:spLocks noGrp="1"/>
          </p:cNvSpPr>
          <p:nvPr>
            <p:ph type="sldNum" sz="quarter" idx="12"/>
          </p:nvPr>
        </p:nvSpPr>
        <p:spPr/>
        <p:txBody>
          <a:bodyPr/>
          <a:lstStyle/>
          <a:p>
            <a:r>
              <a:rPr lang="en-US"/>
              <a:t>Slide # </a:t>
            </a:r>
            <a:fld id="{7C3B1CE1-7BE4-49C7-BC49-105570F20891}" type="slidenum">
              <a:rPr lang="en-US"/>
              <a:pPr/>
              <a:t>38</a:t>
            </a:fld>
            <a:endParaRPr lang="en-US"/>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207875">
                                            <p:txEl>
                                              <p:pRg st="0" end="0"/>
                                            </p:txEl>
                                          </p:spTgt>
                                        </p:tgtEl>
                                        <p:attrNameLst>
                                          <p:attrName>style.visibility</p:attrName>
                                        </p:attrNameLst>
                                      </p:cBhvr>
                                      <p:to>
                                        <p:strVal val="visible"/>
                                      </p:to>
                                    </p:set>
                                    <p:animEffect transition="in" filter="checkerboard(down)">
                                      <p:cBhvr>
                                        <p:cTn id="7" dur="500"/>
                                        <p:tgtEl>
                                          <p:spTgt spid="207875">
                                            <p:txEl>
                                              <p:pRg st="0" end="0"/>
                                            </p:txEl>
                                          </p:spTgt>
                                        </p:tgtEl>
                                      </p:cBhvr>
                                    </p:animEffect>
                                  </p:childTnLst>
                                  <p:subTnLst>
                                    <p:animClr clrSpc="rgb" dir="cw">
                                      <p:cBhvr override="childStyle">
                                        <p:cTn dur="1" fill="hold" display="0" masterRel="nextClick" afterEffect="1"/>
                                        <p:tgtEl>
                                          <p:spTgt spid="207875">
                                            <p:txEl>
                                              <p:pRg st="0" end="0"/>
                                            </p:txEl>
                                          </p:spTgt>
                                        </p:tgtEl>
                                        <p:attrNameLst>
                                          <p:attrName>ppt_c</p:attrName>
                                        </p:attrNameLst>
                                      </p:cBhvr>
                                      <p:to>
                                        <a:schemeClr val="tx1"/>
                                      </p:to>
                                    </p:animClr>
                                  </p:sub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207875">
                                            <p:txEl>
                                              <p:pRg st="1" end="1"/>
                                            </p:txEl>
                                          </p:spTgt>
                                        </p:tgtEl>
                                        <p:attrNameLst>
                                          <p:attrName>style.visibility</p:attrName>
                                        </p:attrNameLst>
                                      </p:cBhvr>
                                      <p:to>
                                        <p:strVal val="visible"/>
                                      </p:to>
                                    </p:set>
                                    <p:animEffect transition="in" filter="checkerboard(down)">
                                      <p:cBhvr>
                                        <p:cTn id="12" dur="500"/>
                                        <p:tgtEl>
                                          <p:spTgt spid="207875">
                                            <p:txEl>
                                              <p:pRg st="1" end="1"/>
                                            </p:txEl>
                                          </p:spTgt>
                                        </p:tgtEl>
                                      </p:cBhvr>
                                    </p:animEffect>
                                  </p:childTnLst>
                                  <p:subTnLst>
                                    <p:animClr clrSpc="rgb" dir="cw">
                                      <p:cBhvr override="childStyle">
                                        <p:cTn dur="1" fill="hold" display="0" masterRel="nextClick" afterEffect="1"/>
                                        <p:tgtEl>
                                          <p:spTgt spid="207875">
                                            <p:txEl>
                                              <p:pRg st="1" end="1"/>
                                            </p:txEl>
                                          </p:spTgt>
                                        </p:tgtEl>
                                        <p:attrNameLst>
                                          <p:attrName>ppt_c</p:attrName>
                                        </p:attrNameLst>
                                      </p:cBhvr>
                                      <p:to>
                                        <a:schemeClr val="tx1"/>
                                      </p:to>
                                    </p:animClr>
                                  </p:subTnLst>
                                </p:cTn>
                              </p:par>
                            </p:childTnLst>
                          </p:cTn>
                        </p:par>
                      </p:childTnLst>
                    </p:cTn>
                  </p:par>
                  <p:par>
                    <p:cTn id="13" fill="hold">
                      <p:stCondLst>
                        <p:cond delay="indefinite"/>
                      </p:stCondLst>
                      <p:childTnLst>
                        <p:par>
                          <p:cTn id="14" fill="hold">
                            <p:stCondLst>
                              <p:cond delay="0"/>
                            </p:stCondLst>
                            <p:childTnLst>
                              <p:par>
                                <p:cTn id="15" presetID="5" presetClass="entr" presetSubtype="5" fill="hold" grpId="0" nodeType="clickEffect">
                                  <p:stCondLst>
                                    <p:cond delay="0"/>
                                  </p:stCondLst>
                                  <p:childTnLst>
                                    <p:set>
                                      <p:cBhvr>
                                        <p:cTn id="16" dur="1" fill="hold">
                                          <p:stCondLst>
                                            <p:cond delay="0"/>
                                          </p:stCondLst>
                                        </p:cTn>
                                        <p:tgtEl>
                                          <p:spTgt spid="207875">
                                            <p:txEl>
                                              <p:pRg st="2" end="2"/>
                                            </p:txEl>
                                          </p:spTgt>
                                        </p:tgtEl>
                                        <p:attrNameLst>
                                          <p:attrName>style.visibility</p:attrName>
                                        </p:attrNameLst>
                                      </p:cBhvr>
                                      <p:to>
                                        <p:strVal val="visible"/>
                                      </p:to>
                                    </p:set>
                                    <p:animEffect transition="in" filter="checkerboard(down)">
                                      <p:cBhvr>
                                        <p:cTn id="17" dur="500"/>
                                        <p:tgtEl>
                                          <p:spTgt spid="207875">
                                            <p:txEl>
                                              <p:pRg st="2" end="2"/>
                                            </p:txEl>
                                          </p:spTgt>
                                        </p:tgtEl>
                                      </p:cBhvr>
                                    </p:animEffect>
                                  </p:childTnLst>
                                  <p:subTnLst>
                                    <p:animClr clrSpc="rgb" dir="cw">
                                      <p:cBhvr override="childStyle">
                                        <p:cTn dur="1" fill="hold" display="0" masterRel="nextClick" afterEffect="1"/>
                                        <p:tgtEl>
                                          <p:spTgt spid="207875">
                                            <p:txEl>
                                              <p:pRg st="2" end="2"/>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762000" y="990600"/>
            <a:ext cx="7772400" cy="1143000"/>
          </a:xfrm>
          <a:noFill/>
          <a:ln/>
        </p:spPr>
        <p:txBody>
          <a:bodyPr lIns="90488" tIns="44450" rIns="90488" bIns="44450" anchor="ctr"/>
          <a:lstStyle/>
          <a:p>
            <a:r>
              <a:rPr lang="en-US"/>
              <a:t>Inducing a Trance</a:t>
            </a:r>
          </a:p>
        </p:txBody>
      </p:sp>
      <p:sp>
        <p:nvSpPr>
          <p:cNvPr id="7" name="Slide Number Placeholder 2"/>
          <p:cNvSpPr>
            <a:spLocks noGrp="1"/>
          </p:cNvSpPr>
          <p:nvPr>
            <p:ph type="sldNum" sz="quarter" idx="12"/>
          </p:nvPr>
        </p:nvSpPr>
        <p:spPr/>
        <p:txBody>
          <a:bodyPr/>
          <a:lstStyle/>
          <a:p>
            <a:r>
              <a:rPr lang="en-US"/>
              <a:t>Slide # </a:t>
            </a:r>
            <a:fld id="{E3F55DFC-E02D-41D4-BAC4-F41DD14867CC}" type="slidenum">
              <a:rPr lang="en-US"/>
              <a:pPr/>
              <a:t>39</a:t>
            </a:fld>
            <a:endParaRPr lang="en-US"/>
          </a:p>
        </p:txBody>
      </p:sp>
      <p:pic>
        <p:nvPicPr>
          <p:cNvPr id="208901" name="Picture 5" descr="MVC-019S"/>
          <p:cNvPicPr>
            <a:picLocks noChangeAspect="1" noChangeArrowheads="1"/>
          </p:cNvPicPr>
          <p:nvPr/>
        </p:nvPicPr>
        <p:blipFill>
          <a:blip r:embed="rId3" cstate="print"/>
          <a:srcRect/>
          <a:stretch>
            <a:fillRect/>
          </a:stretch>
        </p:blipFill>
        <p:spPr bwMode="auto">
          <a:xfrm>
            <a:off x="457200" y="2286000"/>
            <a:ext cx="4953000" cy="3657600"/>
          </a:xfrm>
          <a:prstGeom prst="rect">
            <a:avLst/>
          </a:prstGeom>
          <a:noFill/>
        </p:spPr>
      </p:pic>
      <p:sp>
        <p:nvSpPr>
          <p:cNvPr id="208902" name="Text Box 6"/>
          <p:cNvSpPr txBox="1">
            <a:spLocks noChangeArrowheads="1"/>
          </p:cNvSpPr>
          <p:nvPr/>
        </p:nvSpPr>
        <p:spPr bwMode="auto">
          <a:xfrm>
            <a:off x="6172200" y="1676400"/>
            <a:ext cx="26670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208903" name="Text Box 7"/>
          <p:cNvSpPr txBox="1">
            <a:spLocks noChangeArrowheads="1"/>
          </p:cNvSpPr>
          <p:nvPr/>
        </p:nvSpPr>
        <p:spPr bwMode="auto">
          <a:xfrm>
            <a:off x="6019800" y="1828800"/>
            <a:ext cx="2606675" cy="457200"/>
          </a:xfrm>
          <a:prstGeom prst="rect">
            <a:avLst/>
          </a:prstGeom>
          <a:noFill/>
          <a:ln w="9525">
            <a:noFill/>
            <a:miter lim="800000"/>
            <a:headEnd/>
            <a:tailEnd/>
          </a:ln>
          <a:effectLst/>
        </p:spPr>
        <p:txBody>
          <a:bodyPr>
            <a:spAutoFit/>
          </a:bodyPr>
          <a:lstStyle/>
          <a:p>
            <a:endParaRPr lang="en-US"/>
          </a:p>
        </p:txBody>
      </p:sp>
      <p:sp>
        <p:nvSpPr>
          <p:cNvPr id="208904" name="Rectangle 8"/>
          <p:cNvSpPr>
            <a:spLocks noChangeArrowheads="1"/>
          </p:cNvSpPr>
          <p:nvPr/>
        </p:nvSpPr>
        <p:spPr bwMode="auto">
          <a:xfrm>
            <a:off x="5410200" y="2057400"/>
            <a:ext cx="3581400" cy="2043113"/>
          </a:xfrm>
          <a:prstGeom prst="rect">
            <a:avLst/>
          </a:prstGeom>
          <a:noFill/>
          <a:ln w="9525">
            <a:noFill/>
            <a:miter lim="800000"/>
            <a:headEnd/>
            <a:tailEnd/>
          </a:ln>
          <a:effectLst/>
        </p:spPr>
        <p:txBody>
          <a:bodyPr>
            <a:spAutoFit/>
          </a:bodyPr>
          <a:lstStyle/>
          <a:p>
            <a:pPr>
              <a:spcBef>
                <a:spcPct val="50000"/>
              </a:spcBef>
              <a:buClr>
                <a:srgbClr val="66FF66"/>
              </a:buClr>
              <a:buFont typeface="Wingdings" pitchFamily="2" charset="2"/>
              <a:buChar char="l"/>
            </a:pPr>
            <a:r>
              <a:rPr lang="en-US" sz="3200" dirty="0">
                <a:latin typeface="Arial" charset="0"/>
              </a:rPr>
              <a:t>Braid method</a:t>
            </a:r>
          </a:p>
          <a:p>
            <a:pPr>
              <a:spcBef>
                <a:spcPct val="50000"/>
              </a:spcBef>
              <a:buClr>
                <a:srgbClr val="66FF66"/>
              </a:buClr>
              <a:buFont typeface="Wingdings" pitchFamily="2" charset="2"/>
              <a:buChar char="l"/>
            </a:pPr>
            <a:r>
              <a:rPr lang="en-US" sz="3200" dirty="0">
                <a:latin typeface="Arial" charset="0"/>
              </a:rPr>
              <a:t>Eye method</a:t>
            </a:r>
          </a:p>
          <a:p>
            <a:pPr>
              <a:spcBef>
                <a:spcPct val="50000"/>
              </a:spcBef>
              <a:buClr>
                <a:srgbClr val="66FF66"/>
              </a:buClr>
              <a:buFont typeface="Wingdings" pitchFamily="2" charset="2"/>
              <a:buChar char="l"/>
            </a:pPr>
            <a:r>
              <a:rPr lang="en-US" sz="3200" dirty="0">
                <a:latin typeface="Arial" charset="0"/>
              </a:rPr>
              <a:t>Machine method</a:t>
            </a:r>
          </a:p>
        </p:txBody>
      </p:sp>
    </p:spTree>
  </p:cSld>
  <p:clrMapOvr>
    <a:masterClrMapping/>
  </p:clrMapOvr>
  <p:transition>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Unconsciousness</a:t>
            </a:r>
          </a:p>
        </p:txBody>
      </p:sp>
      <p:sp>
        <p:nvSpPr>
          <p:cNvPr id="46084" name="Rectangle 4"/>
          <p:cNvSpPr>
            <a:spLocks noGrp="1" noChangeArrowheads="1"/>
          </p:cNvSpPr>
          <p:nvPr>
            <p:ph type="body" sz="half" idx="1"/>
          </p:nvPr>
        </p:nvSpPr>
        <p:spPr>
          <a:xfrm>
            <a:off x="762000" y="2209800"/>
            <a:ext cx="3962400" cy="4343400"/>
          </a:xfrm>
        </p:spPr>
        <p:txBody>
          <a:bodyPr/>
          <a:lstStyle/>
          <a:p>
            <a:pPr>
              <a:lnSpc>
                <a:spcPct val="90000"/>
              </a:lnSpc>
            </a:pPr>
            <a:r>
              <a:rPr lang="en-US" sz="2800"/>
              <a:t>Both sleep and dreaming are examples of unconsciousness</a:t>
            </a:r>
          </a:p>
          <a:p>
            <a:pPr>
              <a:lnSpc>
                <a:spcPct val="90000"/>
              </a:lnSpc>
            </a:pPr>
            <a:r>
              <a:rPr lang="en-US" sz="2800"/>
              <a:t>Definition: lack of awareness of one’s  surroundings or loss of consciousness</a:t>
            </a:r>
          </a:p>
        </p:txBody>
      </p:sp>
      <p:pic>
        <p:nvPicPr>
          <p:cNvPr id="46086" name="Picture 6" descr="MVC-005S"/>
          <p:cNvPicPr>
            <a:picLocks noGrp="1" noChangeAspect="1" noChangeArrowheads="1"/>
          </p:cNvPicPr>
          <p:nvPr>
            <p:ph type="clipArt" sz="half" idx="2"/>
          </p:nvPr>
        </p:nvPicPr>
        <p:blipFill>
          <a:blip r:embed="rId3" cstate="print"/>
          <a:stretch>
            <a:fillRect/>
          </a:stretch>
        </p:blipFill>
        <p:spPr>
          <a:xfrm>
            <a:off x="4648200" y="2686050"/>
            <a:ext cx="3810000" cy="2857500"/>
          </a:xfrm>
          <a:noFill/>
          <a:ln/>
        </p:spPr>
      </p:pic>
      <p:sp>
        <p:nvSpPr>
          <p:cNvPr id="5" name="Slide Number Placeholder 4"/>
          <p:cNvSpPr>
            <a:spLocks noGrp="1"/>
          </p:cNvSpPr>
          <p:nvPr>
            <p:ph type="sldNum" sz="quarter" idx="10"/>
          </p:nvPr>
        </p:nvSpPr>
        <p:spPr/>
        <p:txBody>
          <a:bodyPr/>
          <a:lstStyle/>
          <a:p>
            <a:r>
              <a:rPr lang="en-US"/>
              <a:t>Slide # </a:t>
            </a:r>
            <a:fld id="{EAAD4824-B8A8-45EC-932F-5ABC3C09E969}" type="slidenum">
              <a:rPr lang="en-US"/>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6084">
                                            <p:txEl>
                                              <p:pRg st="0" end="0"/>
                                            </p:txEl>
                                          </p:spTgt>
                                        </p:tgtEl>
                                        <p:attrNameLst>
                                          <p:attrName>style.visibility</p:attrName>
                                        </p:attrNameLst>
                                      </p:cBhvr>
                                      <p:to>
                                        <p:strVal val="visible"/>
                                      </p:to>
                                    </p:set>
                                    <p:anim calcmode="lin" valueType="num">
                                      <p:cBhvr>
                                        <p:cTn id="7" dur="1000" fill="hold"/>
                                        <p:tgtEl>
                                          <p:spTgt spid="4608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608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608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08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6084">
                                            <p:txEl>
                                              <p:pRg st="1" end="1"/>
                                            </p:txEl>
                                          </p:spTgt>
                                        </p:tgtEl>
                                        <p:attrNameLst>
                                          <p:attrName>style.visibility</p:attrName>
                                        </p:attrNameLst>
                                      </p:cBhvr>
                                      <p:to>
                                        <p:strVal val="visible"/>
                                      </p:to>
                                    </p:set>
                                    <p:anim calcmode="lin" valueType="num">
                                      <p:cBhvr>
                                        <p:cTn id="15" dur="1000" fill="hold"/>
                                        <p:tgtEl>
                                          <p:spTgt spid="4608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608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608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608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762000" y="685800"/>
            <a:ext cx="7772400" cy="1143000"/>
          </a:xfrm>
          <a:noFill/>
          <a:ln/>
        </p:spPr>
        <p:txBody>
          <a:bodyPr lIns="90488" tIns="44450" rIns="90488" bIns="44450" anchor="ctr">
            <a:normAutofit fontScale="90000"/>
          </a:bodyPr>
          <a:lstStyle/>
          <a:p>
            <a:r>
              <a:rPr lang="en-US"/>
              <a:t>Can You Be Made to Do Something Against Your Will?</a:t>
            </a:r>
          </a:p>
        </p:txBody>
      </p:sp>
      <p:sp>
        <p:nvSpPr>
          <p:cNvPr id="4" name="Slide Number Placeholder 2"/>
          <p:cNvSpPr>
            <a:spLocks noGrp="1"/>
          </p:cNvSpPr>
          <p:nvPr>
            <p:ph type="sldNum" sz="quarter" idx="12"/>
          </p:nvPr>
        </p:nvSpPr>
        <p:spPr/>
        <p:txBody>
          <a:bodyPr/>
          <a:lstStyle/>
          <a:p>
            <a:r>
              <a:rPr lang="en-US"/>
              <a:t>Slide # </a:t>
            </a:r>
            <a:fld id="{111BBBEE-0910-4F1B-8AF0-959A660B8502}" type="slidenum">
              <a:rPr lang="en-US"/>
              <a:pPr/>
              <a:t>40</a:t>
            </a:fld>
            <a:endParaRPr lang="en-US"/>
          </a:p>
        </p:txBody>
      </p:sp>
      <p:pic>
        <p:nvPicPr>
          <p:cNvPr id="209924" name="Picture 4" descr="mvc-020s"/>
          <p:cNvPicPr>
            <a:picLocks noChangeAspect="1" noChangeArrowheads="1"/>
          </p:cNvPicPr>
          <p:nvPr/>
        </p:nvPicPr>
        <p:blipFill>
          <a:blip r:embed="rId3" cstate="print"/>
          <a:srcRect/>
          <a:stretch>
            <a:fillRect/>
          </a:stretch>
        </p:blipFill>
        <p:spPr bwMode="auto">
          <a:xfrm>
            <a:off x="2971800" y="2286000"/>
            <a:ext cx="3200400" cy="4267200"/>
          </a:xfrm>
          <a:prstGeom prst="rect">
            <a:avLst/>
          </a:prstGeom>
          <a:noFill/>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1973" name="Rectangle 5"/>
          <p:cNvSpPr>
            <a:spLocks noGrp="1" noChangeArrowheads="1"/>
          </p:cNvSpPr>
          <p:nvPr>
            <p:ph type="ctrTitle"/>
          </p:nvPr>
        </p:nvSpPr>
        <p:spPr>
          <a:xfrm>
            <a:off x="685800" y="762000"/>
            <a:ext cx="7772400" cy="1143000"/>
          </a:xfrm>
        </p:spPr>
        <p:txBody>
          <a:bodyPr/>
          <a:lstStyle/>
          <a:p>
            <a:r>
              <a:rPr lang="en-US"/>
              <a:t>Hypnosis, Part 2</a:t>
            </a:r>
          </a:p>
        </p:txBody>
      </p:sp>
      <p:sp>
        <p:nvSpPr>
          <p:cNvPr id="211971" name="Rectangle 3"/>
          <p:cNvSpPr>
            <a:spLocks noGrp="1" noChangeArrowheads="1"/>
          </p:cNvSpPr>
          <p:nvPr>
            <p:ph type="subTitle" idx="1"/>
          </p:nvPr>
        </p:nvSpPr>
        <p:spPr>
          <a:noFill/>
          <a:ln/>
        </p:spPr>
        <p:txBody>
          <a:bodyPr lIns="90488" tIns="44450" rIns="90488" bIns="44450" anchor="t"/>
          <a:lstStyle/>
          <a:p>
            <a:pPr marL="342900" indent="-342900"/>
            <a:r>
              <a:rPr lang="en-US"/>
              <a:t>Posthypnotic suggestions</a:t>
            </a:r>
          </a:p>
        </p:txBody>
      </p:sp>
      <p:sp>
        <p:nvSpPr>
          <p:cNvPr id="6" name="Rectangle 9"/>
          <p:cNvSpPr>
            <a:spLocks noGrp="1" noChangeArrowheads="1"/>
          </p:cNvSpPr>
          <p:nvPr>
            <p:ph type="sldNum" sz="quarter" idx="12"/>
          </p:nvPr>
        </p:nvSpPr>
        <p:spPr/>
        <p:txBody>
          <a:bodyPr/>
          <a:lstStyle/>
          <a:p>
            <a:r>
              <a:rPr lang="en-US"/>
              <a:t>Slide # </a:t>
            </a:r>
            <a:fld id="{73F110F5-DBF3-4C17-ABD7-3DFBC44840DC}" type="slidenum">
              <a:rPr lang="en-US"/>
              <a:pPr/>
              <a:t>41</a:t>
            </a:fld>
            <a:endParaRPr lang="en-US"/>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1971">
                                            <p:txEl>
                                              <p:pRg st="0" end="0"/>
                                            </p:txEl>
                                          </p:spTgt>
                                        </p:tgtEl>
                                        <p:attrNameLst>
                                          <p:attrName>style.visibility</p:attrName>
                                        </p:attrNameLst>
                                      </p:cBhvr>
                                      <p:to>
                                        <p:strVal val="visible"/>
                                      </p:to>
                                    </p:set>
                                    <p:animEffect transition="in" filter="dissolve">
                                      <p:cBhvr>
                                        <p:cTn id="7" dur="500"/>
                                        <p:tgtEl>
                                          <p:spTgt spid="211971">
                                            <p:txEl>
                                              <p:pRg st="0" end="0"/>
                                            </p:txEl>
                                          </p:spTgt>
                                        </p:tgtEl>
                                      </p:cBhvr>
                                    </p:animEffect>
                                  </p:childTnLst>
                                  <p:subTnLst>
                                    <p:animClr clrSpc="rgb" dir="cw">
                                      <p:cBhvr override="childStyle">
                                        <p:cTn dur="1" fill="hold" display="0" masterRel="nextClick" afterEffect="1"/>
                                        <p:tgtEl>
                                          <p:spTgt spid="211971">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noFill/>
          <a:ln/>
        </p:spPr>
        <p:txBody>
          <a:bodyPr lIns="90488" tIns="44450" rIns="90488" bIns="44450">
            <a:normAutofit fontScale="90000"/>
          </a:bodyPr>
          <a:lstStyle/>
          <a:p>
            <a:r>
              <a:rPr lang="en-US"/>
              <a:t>How Do Posthypnotic Suggestions Work?</a:t>
            </a:r>
          </a:p>
        </p:txBody>
      </p:sp>
      <p:sp>
        <p:nvSpPr>
          <p:cNvPr id="212995" name="Rectangle 3"/>
          <p:cNvSpPr>
            <a:spLocks noGrp="1" noChangeArrowheads="1"/>
          </p:cNvSpPr>
          <p:nvPr>
            <p:ph type="body" sz="half" idx="1"/>
          </p:nvPr>
        </p:nvSpPr>
        <p:spPr>
          <a:noFill/>
          <a:ln/>
        </p:spPr>
        <p:txBody>
          <a:bodyPr lIns="90488" tIns="44450" rIns="90488" bIns="44450"/>
          <a:lstStyle/>
          <a:p>
            <a:r>
              <a:rPr lang="en-US" sz="2800" dirty="0"/>
              <a:t>Suggestions to remember when the trance has ended</a:t>
            </a:r>
          </a:p>
          <a:p>
            <a:r>
              <a:rPr lang="en-US" sz="2800" dirty="0"/>
              <a:t>Helps change unwanted behaviors (smoking, overeating)</a:t>
            </a:r>
          </a:p>
        </p:txBody>
      </p:sp>
      <p:graphicFrame>
        <p:nvGraphicFramePr>
          <p:cNvPr id="212996" name="Object 4">
            <a:hlinkClick r:id="" action="ppaction://ole?verb=0"/>
          </p:cNvPr>
          <p:cNvGraphicFramePr>
            <a:graphicFrameLocks noGrp="1"/>
          </p:cNvGraphicFramePr>
          <p:nvPr>
            <p:ph type="clipArt" sz="half" idx="2"/>
          </p:nvPr>
        </p:nvGraphicFramePr>
        <p:xfrm>
          <a:off x="4648200" y="2198688"/>
          <a:ext cx="3810000" cy="3832225"/>
        </p:xfrm>
        <a:graphic>
          <a:graphicData uri="http://schemas.openxmlformats.org/presentationml/2006/ole">
            <mc:AlternateContent xmlns:mc="http://schemas.openxmlformats.org/markup-compatibility/2006">
              <mc:Choice xmlns:v="urn:schemas-microsoft-com:vml" Requires="v">
                <p:oleObj spid="_x0000_s213002" name="Microsoft ClipArt Gallery" r:id="rId4" imgW="3944880" imgH="3968640" progId="">
                  <p:embed/>
                </p:oleObj>
              </mc:Choice>
              <mc:Fallback>
                <p:oleObj name="Microsoft ClipArt Gallery" r:id="rId4" imgW="3944880" imgH="3968640" progId="">
                  <p:embed/>
                  <p:pic>
                    <p:nvPicPr>
                      <p:cNvPr id="0"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198688"/>
                        <a:ext cx="3810000"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5" name="Slide Number Placeholder 4"/>
          <p:cNvSpPr>
            <a:spLocks noGrp="1"/>
          </p:cNvSpPr>
          <p:nvPr>
            <p:ph type="sldNum" sz="quarter" idx="10"/>
          </p:nvPr>
        </p:nvSpPr>
        <p:spPr/>
        <p:txBody>
          <a:bodyPr/>
          <a:lstStyle/>
          <a:p>
            <a:r>
              <a:rPr lang="en-US"/>
              <a:t>Slide # </a:t>
            </a:r>
            <a:fld id="{59C2C792-9E24-41DF-AB84-8E1C28BC9F9A}" type="slidenum">
              <a:rPr lang="en-US"/>
              <a:pPr/>
              <a:t>42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12995">
                                            <p:txEl>
                                              <p:pRg st="0" end="0"/>
                                            </p:txEl>
                                          </p:spTgt>
                                        </p:tgtEl>
                                        <p:attrNameLst>
                                          <p:attrName>style.visibility</p:attrName>
                                        </p:attrNameLst>
                                      </p:cBhvr>
                                      <p:to>
                                        <p:strVal val="visible"/>
                                      </p:to>
                                    </p:set>
                                    <p:animEffect transition="in" filter="strips(upLeft)">
                                      <p:cBhvr>
                                        <p:cTn id="7" dur="500"/>
                                        <p:tgtEl>
                                          <p:spTgt spid="2129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9" fill="hold" grpId="0" nodeType="clickEffect">
                                  <p:stCondLst>
                                    <p:cond delay="0"/>
                                  </p:stCondLst>
                                  <p:childTnLst>
                                    <p:set>
                                      <p:cBhvr>
                                        <p:cTn id="11" dur="1" fill="hold">
                                          <p:stCondLst>
                                            <p:cond delay="0"/>
                                          </p:stCondLst>
                                        </p:cTn>
                                        <p:tgtEl>
                                          <p:spTgt spid="212995">
                                            <p:txEl>
                                              <p:pRg st="1" end="1"/>
                                            </p:txEl>
                                          </p:spTgt>
                                        </p:tgtEl>
                                        <p:attrNameLst>
                                          <p:attrName>style.visibility</p:attrName>
                                        </p:attrNameLst>
                                      </p:cBhvr>
                                      <p:to>
                                        <p:strVal val="visible"/>
                                      </p:to>
                                    </p:set>
                                    <p:animEffect transition="in" filter="strips(upLeft)">
                                      <p:cBhvr>
                                        <p:cTn id="12" dur="500"/>
                                        <p:tgtEl>
                                          <p:spTgt spid="2129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noFill/>
          <a:ln/>
        </p:spPr>
        <p:txBody>
          <a:bodyPr lIns="90488" tIns="44450" rIns="90488" bIns="44450"/>
          <a:lstStyle/>
          <a:p>
            <a:r>
              <a:rPr lang="en-US"/>
              <a:t>Value of Hypnosis</a:t>
            </a:r>
          </a:p>
        </p:txBody>
      </p:sp>
      <p:sp>
        <p:nvSpPr>
          <p:cNvPr id="216067" name="Rectangle 3"/>
          <p:cNvSpPr>
            <a:spLocks noGrp="1" noChangeArrowheads="1"/>
          </p:cNvSpPr>
          <p:nvPr>
            <p:ph idx="1"/>
          </p:nvPr>
        </p:nvSpPr>
        <p:spPr>
          <a:noFill/>
          <a:ln/>
        </p:spPr>
        <p:txBody>
          <a:bodyPr lIns="90488" tIns="44450" rIns="90488" bIns="44450"/>
          <a:lstStyle/>
          <a:p>
            <a:r>
              <a:rPr lang="en-US" dirty="0"/>
              <a:t>Anesthesia</a:t>
            </a:r>
          </a:p>
          <a:p>
            <a:r>
              <a:rPr lang="en-US" dirty="0"/>
              <a:t>Sensory manipulation</a:t>
            </a:r>
          </a:p>
          <a:p>
            <a:r>
              <a:rPr lang="en-US" dirty="0"/>
              <a:t>Extraordinary strength?</a:t>
            </a:r>
          </a:p>
          <a:p>
            <a:r>
              <a:rPr lang="en-US" dirty="0"/>
              <a:t>Age regression</a:t>
            </a:r>
          </a:p>
          <a:p>
            <a:r>
              <a:rPr lang="en-US" dirty="0" err="1"/>
              <a:t>Hyperamnesia</a:t>
            </a:r>
            <a:endParaRPr lang="en-US" dirty="0"/>
          </a:p>
        </p:txBody>
      </p:sp>
      <p:sp>
        <p:nvSpPr>
          <p:cNvPr id="4" name="Slide Number Placeholder 3"/>
          <p:cNvSpPr>
            <a:spLocks noGrp="1"/>
          </p:cNvSpPr>
          <p:nvPr>
            <p:ph type="sldNum" sz="quarter" idx="12"/>
          </p:nvPr>
        </p:nvSpPr>
        <p:spPr/>
        <p:txBody>
          <a:bodyPr/>
          <a:lstStyle/>
          <a:p>
            <a:r>
              <a:rPr lang="en-US"/>
              <a:t>Slide # </a:t>
            </a:r>
            <a:fld id="{13BD9312-E0C0-41D6-9173-837F9AB54FC8}" type="slidenum">
              <a:rPr lang="en-US"/>
              <a:pPr/>
              <a:t>43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6067">
                                            <p:txEl>
                                              <p:pRg st="0" end="0"/>
                                            </p:txEl>
                                          </p:spTgt>
                                        </p:tgtEl>
                                        <p:attrNameLst>
                                          <p:attrName>style.visibility</p:attrName>
                                        </p:attrNameLst>
                                      </p:cBhvr>
                                      <p:to>
                                        <p:strVal val="visible"/>
                                      </p:to>
                                    </p:set>
                                    <p:animEffect transition="in" filter="dissolve">
                                      <p:cBhvr>
                                        <p:cTn id="7" dur="500"/>
                                        <p:tgtEl>
                                          <p:spTgt spid="2160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6067">
                                            <p:txEl>
                                              <p:pRg st="1" end="1"/>
                                            </p:txEl>
                                          </p:spTgt>
                                        </p:tgtEl>
                                        <p:attrNameLst>
                                          <p:attrName>style.visibility</p:attrName>
                                        </p:attrNameLst>
                                      </p:cBhvr>
                                      <p:to>
                                        <p:strVal val="visible"/>
                                      </p:to>
                                    </p:set>
                                    <p:animEffect transition="in" filter="dissolve">
                                      <p:cBhvr>
                                        <p:cTn id="12" dur="500"/>
                                        <p:tgtEl>
                                          <p:spTgt spid="2160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6067">
                                            <p:txEl>
                                              <p:pRg st="2" end="2"/>
                                            </p:txEl>
                                          </p:spTgt>
                                        </p:tgtEl>
                                        <p:attrNameLst>
                                          <p:attrName>style.visibility</p:attrName>
                                        </p:attrNameLst>
                                      </p:cBhvr>
                                      <p:to>
                                        <p:strVal val="visible"/>
                                      </p:to>
                                    </p:set>
                                    <p:animEffect transition="in" filter="dissolve">
                                      <p:cBhvr>
                                        <p:cTn id="17" dur="500"/>
                                        <p:tgtEl>
                                          <p:spTgt spid="2160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6067">
                                            <p:txEl>
                                              <p:pRg st="3" end="3"/>
                                            </p:txEl>
                                          </p:spTgt>
                                        </p:tgtEl>
                                        <p:attrNameLst>
                                          <p:attrName>style.visibility</p:attrName>
                                        </p:attrNameLst>
                                      </p:cBhvr>
                                      <p:to>
                                        <p:strVal val="visible"/>
                                      </p:to>
                                    </p:set>
                                    <p:animEffect transition="in" filter="dissolve">
                                      <p:cBhvr>
                                        <p:cTn id="22" dur="500"/>
                                        <p:tgtEl>
                                          <p:spTgt spid="2160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6067">
                                            <p:txEl>
                                              <p:pRg st="4" end="4"/>
                                            </p:txEl>
                                          </p:spTgt>
                                        </p:tgtEl>
                                        <p:attrNameLst>
                                          <p:attrName>style.visibility</p:attrName>
                                        </p:attrNameLst>
                                      </p:cBhvr>
                                      <p:to>
                                        <p:strVal val="visible"/>
                                      </p:to>
                                    </p:set>
                                    <p:animEffect transition="in" filter="dissolve">
                                      <p:cBhvr>
                                        <p:cTn id="27" dur="500"/>
                                        <p:tgtEl>
                                          <p:spTgt spid="2160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noFill/>
          <a:ln/>
        </p:spPr>
        <p:txBody>
          <a:bodyPr lIns="90488" tIns="44450" rIns="90488" bIns="44450"/>
          <a:lstStyle/>
          <a:p>
            <a:r>
              <a:rPr lang="en-US"/>
              <a:t>Dangers of Hypnosis</a:t>
            </a:r>
          </a:p>
        </p:txBody>
      </p:sp>
      <p:sp>
        <p:nvSpPr>
          <p:cNvPr id="217091" name="Rectangle 3"/>
          <p:cNvSpPr>
            <a:spLocks noGrp="1" noChangeArrowheads="1"/>
          </p:cNvSpPr>
          <p:nvPr>
            <p:ph type="body" sz="half" idx="1"/>
          </p:nvPr>
        </p:nvSpPr>
        <p:spPr>
          <a:noFill/>
          <a:ln/>
        </p:spPr>
        <p:txBody>
          <a:bodyPr lIns="90488" tIns="44450" rIns="90488" bIns="44450"/>
          <a:lstStyle/>
          <a:p>
            <a:r>
              <a:rPr lang="en-US" sz="2800" dirty="0"/>
              <a:t>Dissociation</a:t>
            </a:r>
          </a:p>
          <a:p>
            <a:r>
              <a:rPr lang="en-US" sz="2800" dirty="0"/>
              <a:t>Conversion symptoms and psychosomatic illnesses</a:t>
            </a:r>
          </a:p>
        </p:txBody>
      </p:sp>
      <p:graphicFrame>
        <p:nvGraphicFramePr>
          <p:cNvPr id="217092" name="Object 4">
            <a:hlinkClick r:id="" action="ppaction://ole?verb=0"/>
          </p:cNvPr>
          <p:cNvGraphicFramePr>
            <a:graphicFrameLocks noGrp="1"/>
          </p:cNvGraphicFramePr>
          <p:nvPr>
            <p:ph type="clipArt" sz="half" idx="2"/>
          </p:nvPr>
        </p:nvGraphicFramePr>
        <p:xfrm>
          <a:off x="5054600" y="1981200"/>
          <a:ext cx="2997200" cy="4267200"/>
        </p:xfrm>
        <a:graphic>
          <a:graphicData uri="http://schemas.openxmlformats.org/presentationml/2006/ole">
            <mc:AlternateContent xmlns:mc="http://schemas.openxmlformats.org/markup-compatibility/2006">
              <mc:Choice xmlns:v="urn:schemas-microsoft-com:vml" Requires="v">
                <p:oleObj spid="_x0000_s217098" name="Microsoft ClipArt Gallery" r:id="rId4" imgW="3846240" imgH="5476680" progId="">
                  <p:embed/>
                </p:oleObj>
              </mc:Choice>
              <mc:Fallback>
                <p:oleObj name="Microsoft ClipArt Gallery" r:id="rId4" imgW="3846240" imgH="5476680" progId="">
                  <p:embed/>
                  <p:pic>
                    <p:nvPicPr>
                      <p:cNvPr id="0"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4600" y="1981200"/>
                        <a:ext cx="299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5" name="Slide Number Placeholder 4"/>
          <p:cNvSpPr>
            <a:spLocks noGrp="1"/>
          </p:cNvSpPr>
          <p:nvPr>
            <p:ph type="sldNum" sz="quarter" idx="10"/>
          </p:nvPr>
        </p:nvSpPr>
        <p:spPr/>
        <p:txBody>
          <a:bodyPr/>
          <a:lstStyle/>
          <a:p>
            <a:r>
              <a:rPr lang="en-US"/>
              <a:t>Slide # </a:t>
            </a:r>
            <a:fld id="{14F763F6-7795-4027-9CBD-78DE0D7D0D62}" type="slidenum">
              <a:rPr lang="en-US"/>
              <a:pPr/>
              <a:t>44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7091">
                                            <p:txEl>
                                              <p:pRg st="0" end="0"/>
                                            </p:txEl>
                                          </p:spTgt>
                                        </p:tgtEl>
                                        <p:attrNameLst>
                                          <p:attrName>style.visibility</p:attrName>
                                        </p:attrNameLst>
                                      </p:cBhvr>
                                      <p:to>
                                        <p:strVal val="visible"/>
                                      </p:to>
                                    </p:set>
                                    <p:animEffect transition="in" filter="dissolve">
                                      <p:cBhvr>
                                        <p:cTn id="7" dur="500"/>
                                        <p:tgtEl>
                                          <p:spTgt spid="217091">
                                            <p:txEl>
                                              <p:pRg st="0" end="0"/>
                                            </p:txEl>
                                          </p:spTgt>
                                        </p:tgtEl>
                                      </p:cBhvr>
                                    </p:animEffect>
                                  </p:childTnLst>
                                  <p:subTnLst>
                                    <p:animClr clrSpc="rgb" dir="cw">
                                      <p:cBhvr override="childStyle">
                                        <p:cTn dur="1" fill="hold" display="0" masterRel="nextClick" afterEffect="1"/>
                                        <p:tgtEl>
                                          <p:spTgt spid="217091">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7091">
                                            <p:txEl>
                                              <p:pRg st="1" end="1"/>
                                            </p:txEl>
                                          </p:spTgt>
                                        </p:tgtEl>
                                        <p:attrNameLst>
                                          <p:attrName>style.visibility</p:attrName>
                                        </p:attrNameLst>
                                      </p:cBhvr>
                                      <p:to>
                                        <p:strVal val="visible"/>
                                      </p:to>
                                    </p:set>
                                    <p:animEffect transition="in" filter="dissolve">
                                      <p:cBhvr>
                                        <p:cTn id="12" dur="500"/>
                                        <p:tgtEl>
                                          <p:spTgt spid="2170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noFill/>
          <a:ln/>
        </p:spPr>
        <p:txBody>
          <a:bodyPr lIns="90488" tIns="44450" rIns="90488" bIns="44450">
            <a:normAutofit/>
          </a:bodyPr>
          <a:lstStyle/>
          <a:p>
            <a:r>
              <a:rPr lang="en-US" dirty="0"/>
              <a:t>Best </a:t>
            </a:r>
            <a:r>
              <a:rPr lang="en-US" dirty="0" smtClean="0"/>
              <a:t>Subjects		Poor Subjects</a:t>
            </a:r>
            <a:endParaRPr lang="en-US" dirty="0"/>
          </a:p>
        </p:txBody>
      </p:sp>
      <p:sp>
        <p:nvSpPr>
          <p:cNvPr id="219139" name="Rectangle 3"/>
          <p:cNvSpPr>
            <a:spLocks noGrp="1" noChangeArrowheads="1"/>
          </p:cNvSpPr>
          <p:nvPr>
            <p:ph sz="half" idx="1"/>
          </p:nvPr>
        </p:nvSpPr>
        <p:spPr>
          <a:xfrm>
            <a:off x="381000" y="1371600"/>
            <a:ext cx="4038600" cy="4525963"/>
          </a:xfrm>
          <a:noFill/>
          <a:ln/>
        </p:spPr>
        <p:txBody>
          <a:bodyPr lIns="90488" tIns="44450" rIns="90488" bIns="44450">
            <a:normAutofit/>
          </a:bodyPr>
          <a:lstStyle/>
          <a:p>
            <a:r>
              <a:rPr lang="en-US" sz="2800" dirty="0"/>
              <a:t>Teens or those in their early 20s</a:t>
            </a:r>
          </a:p>
          <a:p>
            <a:r>
              <a:rPr lang="en-US" sz="2800" dirty="0"/>
              <a:t>Above average IQ</a:t>
            </a:r>
          </a:p>
          <a:p>
            <a:r>
              <a:rPr lang="en-US" sz="2800" dirty="0"/>
              <a:t>85% of this group can be hypnotized</a:t>
            </a:r>
          </a:p>
          <a:p>
            <a:r>
              <a:rPr lang="en-US" sz="2800" dirty="0"/>
              <a:t>Introverted</a:t>
            </a:r>
          </a:p>
          <a:p>
            <a:r>
              <a:rPr lang="en-US" sz="2800" dirty="0"/>
              <a:t>Hysterical</a:t>
            </a:r>
          </a:p>
        </p:txBody>
      </p:sp>
      <p:sp>
        <p:nvSpPr>
          <p:cNvPr id="6" name="Content Placeholder 5"/>
          <p:cNvSpPr>
            <a:spLocks noGrp="1"/>
          </p:cNvSpPr>
          <p:nvPr>
            <p:ph sz="half" idx="2"/>
          </p:nvPr>
        </p:nvSpPr>
        <p:spPr>
          <a:xfrm>
            <a:off x="4953000" y="1447800"/>
            <a:ext cx="4038600" cy="4525963"/>
          </a:xfrm>
        </p:spPr>
        <p:txBody>
          <a:bodyPr>
            <a:normAutofit/>
          </a:bodyPr>
          <a:lstStyle/>
          <a:p>
            <a:r>
              <a:rPr lang="en-US" sz="2800" dirty="0" smtClean="0"/>
              <a:t>Introverted</a:t>
            </a:r>
          </a:p>
          <a:p>
            <a:r>
              <a:rPr lang="en-US" sz="2800" dirty="0" smtClean="0"/>
              <a:t>Hysterical</a:t>
            </a:r>
          </a:p>
          <a:p>
            <a:r>
              <a:rPr lang="en-US" sz="2800" dirty="0" smtClean="0"/>
              <a:t>Insane</a:t>
            </a:r>
          </a:p>
          <a:p>
            <a:r>
              <a:rPr lang="en-US" sz="2800" dirty="0" smtClean="0"/>
              <a:t>Stubborn</a:t>
            </a:r>
          </a:p>
          <a:p>
            <a:pPr marL="64008" indent="0">
              <a:buNone/>
            </a:pPr>
            <a:endParaRPr lang="en-US" dirty="0" smtClean="0"/>
          </a:p>
          <a:p>
            <a:endParaRPr lang="en-US" dirty="0" smtClean="0"/>
          </a:p>
          <a:p>
            <a:pPr marL="64008" indent="0">
              <a:buNone/>
            </a:pPr>
            <a:endParaRPr lang="en-US" dirty="0"/>
          </a:p>
        </p:txBody>
      </p:sp>
      <p:sp>
        <p:nvSpPr>
          <p:cNvPr id="5" name="Slide Number Placeholder 4"/>
          <p:cNvSpPr>
            <a:spLocks noGrp="1"/>
          </p:cNvSpPr>
          <p:nvPr>
            <p:ph type="sldNum" sz="quarter" idx="12"/>
          </p:nvPr>
        </p:nvSpPr>
        <p:spPr/>
        <p:txBody>
          <a:bodyPr/>
          <a:lstStyle/>
          <a:p>
            <a:r>
              <a:rPr lang="en-US"/>
              <a:t>Slide # </a:t>
            </a:r>
            <a:fld id="{2E54450F-4250-4054-A3A6-8E0B85D97670}" type="slidenum">
              <a:rPr lang="en-US"/>
              <a:pPr/>
              <a:t>45</a:t>
            </a:fld>
            <a:endParaRPr lang="en-US"/>
          </a:p>
        </p:txBody>
      </p:sp>
      <p:cxnSp>
        <p:nvCxnSpPr>
          <p:cNvPr id="8" name="Straight Connector 7"/>
          <p:cNvCxnSpPr/>
          <p:nvPr/>
        </p:nvCxnSpPr>
        <p:spPr>
          <a:xfrm>
            <a:off x="4648200" y="762000"/>
            <a:ext cx="0" cy="518160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9139">
                                            <p:txEl>
                                              <p:pRg st="0" end="0"/>
                                            </p:txEl>
                                          </p:spTgt>
                                        </p:tgtEl>
                                        <p:attrNameLst>
                                          <p:attrName>style.visibility</p:attrName>
                                        </p:attrNameLst>
                                      </p:cBhvr>
                                      <p:to>
                                        <p:strVal val="visible"/>
                                      </p:to>
                                    </p:set>
                                    <p:animEffect transition="in" filter="wipe(up)">
                                      <p:cBhvr>
                                        <p:cTn id="7" dur="500"/>
                                        <p:tgtEl>
                                          <p:spTgt spid="2191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19139">
                                            <p:txEl>
                                              <p:pRg st="1" end="1"/>
                                            </p:txEl>
                                          </p:spTgt>
                                        </p:tgtEl>
                                        <p:attrNameLst>
                                          <p:attrName>style.visibility</p:attrName>
                                        </p:attrNameLst>
                                      </p:cBhvr>
                                      <p:to>
                                        <p:strVal val="visible"/>
                                      </p:to>
                                    </p:set>
                                    <p:animEffect transition="in" filter="wipe(up)">
                                      <p:cBhvr>
                                        <p:cTn id="12" dur="500"/>
                                        <p:tgtEl>
                                          <p:spTgt spid="2191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19139">
                                            <p:txEl>
                                              <p:pRg st="2" end="2"/>
                                            </p:txEl>
                                          </p:spTgt>
                                        </p:tgtEl>
                                        <p:attrNameLst>
                                          <p:attrName>style.visibility</p:attrName>
                                        </p:attrNameLst>
                                      </p:cBhvr>
                                      <p:to>
                                        <p:strVal val="visible"/>
                                      </p:to>
                                    </p:set>
                                    <p:animEffect transition="in" filter="wipe(up)">
                                      <p:cBhvr>
                                        <p:cTn id="17" dur="500"/>
                                        <p:tgtEl>
                                          <p:spTgt spid="2191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19139">
                                            <p:txEl>
                                              <p:pRg st="3" end="3"/>
                                            </p:txEl>
                                          </p:spTgt>
                                        </p:tgtEl>
                                        <p:attrNameLst>
                                          <p:attrName>style.visibility</p:attrName>
                                        </p:attrNameLst>
                                      </p:cBhvr>
                                      <p:to>
                                        <p:strVal val="visible"/>
                                      </p:to>
                                    </p:set>
                                    <p:animEffect transition="in" filter="wipe(up)">
                                      <p:cBhvr>
                                        <p:cTn id="22" dur="500"/>
                                        <p:tgtEl>
                                          <p:spTgt spid="2191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19139">
                                            <p:txEl>
                                              <p:pRg st="4" end="4"/>
                                            </p:txEl>
                                          </p:spTgt>
                                        </p:tgtEl>
                                        <p:attrNameLst>
                                          <p:attrName>style.visibility</p:attrName>
                                        </p:attrNameLst>
                                      </p:cBhvr>
                                      <p:to>
                                        <p:strVal val="visible"/>
                                      </p:to>
                                    </p:set>
                                    <p:animEffect transition="in" filter="wipe(up)">
                                      <p:cBhvr>
                                        <p:cTn id="27" dur="500"/>
                                        <p:tgtEl>
                                          <p:spTgt spid="2191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down)">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wipe(down)">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wipe(down)">
                                      <p:cBhvr>
                                        <p:cTn id="42" dur="5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wipe(down)">
                                      <p:cBhvr>
                                        <p:cTn id="4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uiExpand="1"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r>
              <a:rPr lang="en-US"/>
              <a:t>Meditation</a:t>
            </a:r>
          </a:p>
        </p:txBody>
      </p:sp>
      <p:sp>
        <p:nvSpPr>
          <p:cNvPr id="239619" name="Rectangle 3"/>
          <p:cNvSpPr>
            <a:spLocks noGrp="1" noChangeArrowheads="1"/>
          </p:cNvSpPr>
          <p:nvPr>
            <p:ph idx="1"/>
          </p:nvPr>
        </p:nvSpPr>
        <p:spPr/>
        <p:txBody>
          <a:bodyPr/>
          <a:lstStyle/>
          <a:p>
            <a:r>
              <a:rPr lang="en-US"/>
              <a:t>A set of techniques intended to create an altered state of consciousness</a:t>
            </a:r>
          </a:p>
          <a:p>
            <a:r>
              <a:rPr lang="en-US"/>
              <a:t>Helps reduce anxiety and tension</a:t>
            </a:r>
          </a:p>
          <a:p>
            <a:r>
              <a:rPr lang="en-US"/>
              <a:t>Focus is provided by a word, sound, or object/mantra</a:t>
            </a:r>
          </a:p>
          <a:p>
            <a:r>
              <a:rPr lang="en-US"/>
              <a:t>Alpha waves</a:t>
            </a:r>
          </a:p>
        </p:txBody>
      </p:sp>
      <p:sp>
        <p:nvSpPr>
          <p:cNvPr id="4" name="Slide Number Placeholder 3"/>
          <p:cNvSpPr>
            <a:spLocks noGrp="1"/>
          </p:cNvSpPr>
          <p:nvPr>
            <p:ph type="sldNum" sz="quarter" idx="12"/>
          </p:nvPr>
        </p:nvSpPr>
        <p:spPr/>
        <p:txBody>
          <a:bodyPr/>
          <a:lstStyle/>
          <a:p>
            <a:r>
              <a:rPr lang="en-US"/>
              <a:t>Slide # </a:t>
            </a:r>
            <a:fld id="{7E36FEF7-8117-495B-928D-4DF9894EBE86}" type="slidenum">
              <a:rPr lang="en-US"/>
              <a:pPr/>
              <a:t>46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9619">
                                            <p:txEl>
                                              <p:pRg st="0" end="0"/>
                                            </p:txEl>
                                          </p:spTgt>
                                        </p:tgtEl>
                                        <p:attrNameLst>
                                          <p:attrName>style.visibility</p:attrName>
                                        </p:attrNameLst>
                                      </p:cBhvr>
                                      <p:to>
                                        <p:strVal val="visible"/>
                                      </p:to>
                                    </p:set>
                                    <p:animEffect transition="in" filter="checkerboard(across)">
                                      <p:cBhvr>
                                        <p:cTn id="7" dur="500"/>
                                        <p:tgtEl>
                                          <p:spTgt spid="239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39619">
                                            <p:txEl>
                                              <p:pRg st="1" end="1"/>
                                            </p:txEl>
                                          </p:spTgt>
                                        </p:tgtEl>
                                        <p:attrNameLst>
                                          <p:attrName>style.visibility</p:attrName>
                                        </p:attrNameLst>
                                      </p:cBhvr>
                                      <p:to>
                                        <p:strVal val="visible"/>
                                      </p:to>
                                    </p:set>
                                    <p:animEffect transition="in" filter="checkerboard(across)">
                                      <p:cBhvr>
                                        <p:cTn id="12" dur="500"/>
                                        <p:tgtEl>
                                          <p:spTgt spid="239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39619">
                                            <p:txEl>
                                              <p:pRg st="2" end="2"/>
                                            </p:txEl>
                                          </p:spTgt>
                                        </p:tgtEl>
                                        <p:attrNameLst>
                                          <p:attrName>style.visibility</p:attrName>
                                        </p:attrNameLst>
                                      </p:cBhvr>
                                      <p:to>
                                        <p:strVal val="visible"/>
                                      </p:to>
                                    </p:set>
                                    <p:animEffect transition="in" filter="checkerboard(across)">
                                      <p:cBhvr>
                                        <p:cTn id="17" dur="500"/>
                                        <p:tgtEl>
                                          <p:spTgt spid="239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39619">
                                            <p:txEl>
                                              <p:pRg st="3" end="3"/>
                                            </p:txEl>
                                          </p:spTgt>
                                        </p:tgtEl>
                                        <p:attrNameLst>
                                          <p:attrName>style.visibility</p:attrName>
                                        </p:attrNameLst>
                                      </p:cBhvr>
                                      <p:to>
                                        <p:strVal val="visible"/>
                                      </p:to>
                                    </p:set>
                                    <p:animEffect transition="in" filter="checkerboard(across)">
                                      <p:cBhvr>
                                        <p:cTn id="22" dur="500"/>
                                        <p:tgtEl>
                                          <p:spTgt spid="2396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Loss of Consciousness</a:t>
            </a:r>
          </a:p>
        </p:txBody>
      </p:sp>
      <p:sp>
        <p:nvSpPr>
          <p:cNvPr id="49155" name="Rectangle 3"/>
          <p:cNvSpPr>
            <a:spLocks noGrp="1" noChangeArrowheads="1"/>
          </p:cNvSpPr>
          <p:nvPr>
            <p:ph type="body" sz="half" idx="1"/>
          </p:nvPr>
        </p:nvSpPr>
        <p:spPr>
          <a:xfrm>
            <a:off x="685800" y="2209800"/>
            <a:ext cx="3810000" cy="4343400"/>
          </a:xfrm>
        </p:spPr>
        <p:txBody>
          <a:bodyPr/>
          <a:lstStyle/>
          <a:p>
            <a:r>
              <a:rPr lang="en-US" sz="2800"/>
              <a:t>Head trauma</a:t>
            </a:r>
          </a:p>
          <a:p>
            <a:r>
              <a:rPr lang="en-US" sz="2800"/>
              <a:t>Surgical anesthesia</a:t>
            </a:r>
          </a:p>
          <a:p>
            <a:r>
              <a:rPr lang="en-US" sz="2800"/>
              <a:t>Coma</a:t>
            </a:r>
          </a:p>
        </p:txBody>
      </p:sp>
      <p:pic>
        <p:nvPicPr>
          <p:cNvPr id="49160" name="Picture 8" descr="Boxing - Knockouts!"/>
          <p:cNvPicPr>
            <a:picLocks noGrp="1" noChangeAspect="1" noChangeArrowheads="1"/>
          </p:cNvPicPr>
          <p:nvPr>
            <p:ph type="clipArt" sz="half" idx="2"/>
          </p:nvPr>
        </p:nvPicPr>
        <p:blipFill>
          <a:blip r:embed="rId3" cstate="print"/>
          <a:stretch>
            <a:fillRect/>
          </a:stretch>
        </p:blipFill>
        <p:spPr>
          <a:xfrm>
            <a:off x="4648200" y="2822033"/>
            <a:ext cx="3810000" cy="2585533"/>
          </a:xfrm>
          <a:noFill/>
          <a:ln/>
        </p:spPr>
      </p:pic>
      <p:sp>
        <p:nvSpPr>
          <p:cNvPr id="5" name="Slide Number Placeholder 4"/>
          <p:cNvSpPr>
            <a:spLocks noGrp="1"/>
          </p:cNvSpPr>
          <p:nvPr>
            <p:ph type="sldNum" sz="quarter" idx="10"/>
          </p:nvPr>
        </p:nvSpPr>
        <p:spPr/>
        <p:txBody>
          <a:bodyPr/>
          <a:lstStyle/>
          <a:p>
            <a:r>
              <a:rPr lang="en-US"/>
              <a:t>Slide # </a:t>
            </a:r>
            <a:fld id="{427368CF-6FCC-42DD-A29A-E268F4CD11DE}" type="slidenum">
              <a:rPr lang="en-US"/>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additive="base">
                                        <p:cTn id="13" dur="500" fill="hold"/>
                                        <p:tgtEl>
                                          <p:spTgt spid="491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9155">
                                            <p:txEl>
                                              <p:pRg st="2" end="2"/>
                                            </p:txEl>
                                          </p:spTgt>
                                        </p:tgtEl>
                                        <p:attrNameLst>
                                          <p:attrName>style.visibility</p:attrName>
                                        </p:attrNameLst>
                                      </p:cBhvr>
                                      <p:to>
                                        <p:strVal val="visible"/>
                                      </p:to>
                                    </p:set>
                                    <p:anim calcmode="lin" valueType="num">
                                      <p:cBhvr additive="base">
                                        <p:cTn id="19" dur="500" fill="hold"/>
                                        <p:tgtEl>
                                          <p:spTgt spid="491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15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r>
              <a:rPr lang="en-US"/>
              <a:t>Altered States of Consciousness</a:t>
            </a:r>
          </a:p>
        </p:txBody>
      </p:sp>
      <p:pic>
        <p:nvPicPr>
          <p:cNvPr id="54280" name="Picture 8" descr="Drugs"/>
          <p:cNvPicPr>
            <a:picLocks noGrp="1" noChangeAspect="1" noChangeArrowheads="1"/>
          </p:cNvPicPr>
          <p:nvPr>
            <p:ph type="clipArt" sz="half" idx="1"/>
          </p:nvPr>
        </p:nvPicPr>
        <p:blipFill>
          <a:blip r:embed="rId3" cstate="print"/>
          <a:stretch>
            <a:fillRect/>
          </a:stretch>
        </p:blipFill>
        <p:spPr>
          <a:xfrm>
            <a:off x="685800" y="2198724"/>
            <a:ext cx="3810000" cy="3832152"/>
          </a:xfrm>
          <a:noFill/>
          <a:ln/>
        </p:spPr>
      </p:pic>
      <p:sp>
        <p:nvSpPr>
          <p:cNvPr id="54276" name="Rectangle 4"/>
          <p:cNvSpPr>
            <a:spLocks noGrp="1" noChangeArrowheads="1"/>
          </p:cNvSpPr>
          <p:nvPr>
            <p:ph type="body" sz="half" idx="2"/>
          </p:nvPr>
        </p:nvSpPr>
        <p:spPr/>
        <p:txBody>
          <a:bodyPr/>
          <a:lstStyle/>
          <a:p>
            <a:r>
              <a:rPr lang="en-US" sz="2800"/>
              <a:t>Daydreaming</a:t>
            </a:r>
          </a:p>
          <a:p>
            <a:r>
              <a:rPr lang="en-US" sz="2800"/>
              <a:t>Meditation</a:t>
            </a:r>
          </a:p>
          <a:p>
            <a:r>
              <a:rPr lang="en-US" sz="2800"/>
              <a:t>Hypnosis</a:t>
            </a:r>
          </a:p>
          <a:p>
            <a:r>
              <a:rPr lang="en-US" sz="2800"/>
              <a:t>Drug use</a:t>
            </a:r>
          </a:p>
        </p:txBody>
      </p:sp>
      <p:sp>
        <p:nvSpPr>
          <p:cNvPr id="5" name="Slide Number Placeholder 4"/>
          <p:cNvSpPr>
            <a:spLocks noGrp="1"/>
          </p:cNvSpPr>
          <p:nvPr>
            <p:ph type="sldNum" sz="quarter" idx="10"/>
          </p:nvPr>
        </p:nvSpPr>
        <p:spPr/>
        <p:txBody>
          <a:bodyPr/>
          <a:lstStyle/>
          <a:p>
            <a:r>
              <a:rPr lang="en-US"/>
              <a:t>Slide # </a:t>
            </a:r>
            <a:fld id="{F801594B-0788-4171-B5BE-6A44A6745D27}" type="slidenum">
              <a:rPr lang="en-US"/>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2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42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427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427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smtClean="0"/>
              <a:t>Slide # </a:t>
            </a:r>
            <a:fld id="{B679D785-BAD6-455E-BC47-7B5415FA35D3}" type="slidenum">
              <a:rPr lang="en-US" smtClean="0"/>
              <a:pPr/>
              <a:t>7</a:t>
            </a:fld>
            <a:endParaRPr lang="en-US"/>
          </a:p>
        </p:txBody>
      </p:sp>
      <p:graphicFrame>
        <p:nvGraphicFramePr>
          <p:cNvPr id="4" name="Table 3"/>
          <p:cNvGraphicFramePr>
            <a:graphicFrameLocks noGrp="1"/>
          </p:cNvGraphicFramePr>
          <p:nvPr/>
        </p:nvGraphicFramePr>
        <p:xfrm>
          <a:off x="228600" y="381001"/>
          <a:ext cx="8763000" cy="6133011"/>
        </p:xfrm>
        <a:graphic>
          <a:graphicData uri="http://schemas.openxmlformats.org/drawingml/2006/table">
            <a:tbl>
              <a:tblPr firstRow="1" bandRow="1">
                <a:tableStyleId>{7DF18680-E054-41AD-8BC1-D1AEF772440D}</a:tableStyleId>
              </a:tblPr>
              <a:tblGrid>
                <a:gridCol w="2921000"/>
                <a:gridCol w="2921000"/>
                <a:gridCol w="2921000"/>
              </a:tblGrid>
              <a:tr h="763050">
                <a:tc>
                  <a:txBody>
                    <a:bodyPr/>
                    <a:lstStyle/>
                    <a:p>
                      <a:r>
                        <a:rPr lang="en-US" dirty="0" smtClean="0"/>
                        <a:t>State of Consciousness</a:t>
                      </a:r>
                      <a:endParaRPr lang="en-US" dirty="0"/>
                    </a:p>
                  </a:txBody>
                  <a:tcPr/>
                </a:tc>
                <a:tc>
                  <a:txBody>
                    <a:bodyPr/>
                    <a:lstStyle/>
                    <a:p>
                      <a:r>
                        <a:rPr lang="en-US" dirty="0" smtClean="0"/>
                        <a:t>Level of Alertness</a:t>
                      </a:r>
                      <a:endParaRPr lang="en-US" dirty="0"/>
                    </a:p>
                  </a:txBody>
                  <a:tcPr/>
                </a:tc>
                <a:tc>
                  <a:txBody>
                    <a:bodyPr/>
                    <a:lstStyle/>
                    <a:p>
                      <a:r>
                        <a:rPr lang="en-US" dirty="0" smtClean="0"/>
                        <a:t>Examples</a:t>
                      </a:r>
                      <a:r>
                        <a:rPr lang="en-US" baseline="0" dirty="0" smtClean="0"/>
                        <a:t> or Features</a:t>
                      </a:r>
                      <a:endParaRPr lang="en-US" dirty="0"/>
                    </a:p>
                  </a:txBody>
                  <a:tcPr/>
                </a:tc>
              </a:tr>
              <a:tr h="1001503">
                <a:tc>
                  <a:txBody>
                    <a:bodyPr/>
                    <a:lstStyle/>
                    <a:p>
                      <a:r>
                        <a:rPr lang="en-US" sz="1800" dirty="0" smtClean="0"/>
                        <a:t>Focused awareness</a:t>
                      </a:r>
                      <a:endParaRPr lang="en-US" sz="1800" dirty="0"/>
                    </a:p>
                  </a:txBody>
                  <a:tcPr/>
                </a:tc>
                <a:tc>
                  <a:txBody>
                    <a:bodyPr/>
                    <a:lstStyle/>
                    <a:p>
                      <a:r>
                        <a:rPr lang="en-US" sz="1800" dirty="0" smtClean="0"/>
                        <a:t>High;</a:t>
                      </a:r>
                      <a:r>
                        <a:rPr lang="en-US" sz="1800" baseline="0" dirty="0" smtClean="0"/>
                        <a:t> fully awake and alert</a:t>
                      </a:r>
                      <a:endParaRPr lang="en-US" sz="1800" dirty="0"/>
                    </a:p>
                  </a:txBody>
                  <a:tcPr/>
                </a:tc>
                <a:tc>
                  <a:txBody>
                    <a:bodyPr/>
                    <a:lstStyle/>
                    <a:p>
                      <a:r>
                        <a:rPr lang="en-US" sz="1800" dirty="0" smtClean="0"/>
                        <a:t>Learning</a:t>
                      </a:r>
                      <a:r>
                        <a:rPr lang="en-US" sz="1800" baseline="0" dirty="0" smtClean="0"/>
                        <a:t> a skill, watching an exciting movie</a:t>
                      </a:r>
                      <a:endParaRPr lang="en-US" sz="1800" dirty="0"/>
                    </a:p>
                  </a:txBody>
                  <a:tcPr/>
                </a:tc>
              </a:tr>
              <a:tr h="763050">
                <a:tc>
                  <a:txBody>
                    <a:bodyPr/>
                    <a:lstStyle/>
                    <a:p>
                      <a:r>
                        <a:rPr lang="en-US" sz="1800" dirty="0" smtClean="0"/>
                        <a:t>Drifting consciousness</a:t>
                      </a:r>
                      <a:endParaRPr lang="en-US" sz="1800" dirty="0"/>
                    </a:p>
                  </a:txBody>
                  <a:tcPr/>
                </a:tc>
                <a:tc>
                  <a:txBody>
                    <a:bodyPr/>
                    <a:lstStyle/>
                    <a:p>
                      <a:r>
                        <a:rPr lang="en-US" sz="1800" dirty="0" smtClean="0"/>
                        <a:t>Variable or shifting</a:t>
                      </a:r>
                      <a:endParaRPr lang="en-US" sz="1800" dirty="0"/>
                    </a:p>
                  </a:txBody>
                  <a:tcPr/>
                </a:tc>
                <a:tc>
                  <a:txBody>
                    <a:bodyPr/>
                    <a:lstStyle/>
                    <a:p>
                      <a:r>
                        <a:rPr lang="en-US" sz="1800" dirty="0" smtClean="0"/>
                        <a:t>Day dreaming; mind wanders</a:t>
                      </a:r>
                      <a:endParaRPr lang="en-US" sz="1800" dirty="0"/>
                    </a:p>
                  </a:txBody>
                  <a:tcPr/>
                </a:tc>
              </a:tr>
              <a:tr h="901352">
                <a:tc>
                  <a:txBody>
                    <a:bodyPr/>
                    <a:lstStyle/>
                    <a:p>
                      <a:r>
                        <a:rPr lang="en-US" sz="1800" dirty="0" smtClean="0"/>
                        <a:t>Divided consciousness</a:t>
                      </a:r>
                      <a:endParaRPr lang="en-US" sz="1800" dirty="0"/>
                    </a:p>
                  </a:txBody>
                  <a:tcPr/>
                </a:tc>
                <a:tc>
                  <a:txBody>
                    <a:bodyPr/>
                    <a:lstStyle/>
                    <a:p>
                      <a:r>
                        <a:rPr lang="en-US" sz="1600" dirty="0" smtClean="0"/>
                        <a:t>Medium;</a:t>
                      </a:r>
                      <a:r>
                        <a:rPr lang="en-US" sz="1600" baseline="0" dirty="0" smtClean="0"/>
                        <a:t> attention divided between activities; multi-tasking</a:t>
                      </a:r>
                      <a:endParaRPr lang="en-US" sz="1600" dirty="0"/>
                    </a:p>
                  </a:txBody>
                  <a:tcPr/>
                </a:tc>
                <a:tc>
                  <a:txBody>
                    <a:bodyPr/>
                    <a:lstStyle/>
                    <a:p>
                      <a:r>
                        <a:rPr lang="en-US" sz="1600" dirty="0" smtClean="0"/>
                        <a:t>Talking on the phone while</a:t>
                      </a:r>
                      <a:r>
                        <a:rPr lang="en-US" sz="1600" baseline="0" dirty="0" smtClean="0"/>
                        <a:t> driving; doing homework &amp; watching </a:t>
                      </a:r>
                      <a:r>
                        <a:rPr lang="en-US" sz="1600" baseline="0" dirty="0" err="1" smtClean="0"/>
                        <a:t>tv</a:t>
                      </a:r>
                      <a:endParaRPr lang="en-US" sz="1600" dirty="0"/>
                    </a:p>
                  </a:txBody>
                  <a:tcPr/>
                </a:tc>
              </a:tr>
              <a:tr h="901352">
                <a:tc>
                  <a:txBody>
                    <a:bodyPr/>
                    <a:lstStyle/>
                    <a:p>
                      <a:r>
                        <a:rPr lang="en-US" sz="1800" dirty="0" smtClean="0"/>
                        <a:t>Sleeping or dreaming</a:t>
                      </a:r>
                      <a:endParaRPr lang="en-US" sz="1800" dirty="0"/>
                    </a:p>
                  </a:txBody>
                  <a:tcPr/>
                </a:tc>
                <a:tc>
                  <a:txBody>
                    <a:bodyPr/>
                    <a:lstStyle/>
                    <a:p>
                      <a:r>
                        <a:rPr lang="en-US" sz="1800" dirty="0" smtClean="0"/>
                        <a:t>low</a:t>
                      </a:r>
                      <a:endParaRPr lang="en-US" sz="1800" dirty="0"/>
                    </a:p>
                  </a:txBody>
                  <a:tcPr/>
                </a:tc>
                <a:tc>
                  <a:txBody>
                    <a:bodyPr/>
                    <a:lstStyle/>
                    <a:p>
                      <a:r>
                        <a:rPr lang="en-US" sz="1600" dirty="0" smtClean="0"/>
                        <a:t>Person unaware of surroundings but may</a:t>
                      </a:r>
                      <a:r>
                        <a:rPr lang="en-US" sz="1600" baseline="0" dirty="0" smtClean="0"/>
                        <a:t> respond to some stimuli</a:t>
                      </a:r>
                      <a:endParaRPr lang="en-US" sz="1600" dirty="0"/>
                    </a:p>
                  </a:txBody>
                  <a:tcPr/>
                </a:tc>
              </a:tr>
              <a:tr h="901352">
                <a:tc>
                  <a:txBody>
                    <a:bodyPr/>
                    <a:lstStyle/>
                    <a:p>
                      <a:r>
                        <a:rPr lang="en-US" dirty="0" smtClean="0"/>
                        <a:t>Deep unconsciousness</a:t>
                      </a:r>
                      <a:endParaRPr lang="en-US" dirty="0"/>
                    </a:p>
                  </a:txBody>
                  <a:tcPr/>
                </a:tc>
                <a:tc>
                  <a:txBody>
                    <a:bodyPr/>
                    <a:lstStyle/>
                    <a:p>
                      <a:r>
                        <a:rPr lang="en-US" sz="1800" dirty="0" smtClean="0"/>
                        <a:t>None</a:t>
                      </a:r>
                      <a:endParaRPr lang="en-US" sz="1800" dirty="0"/>
                    </a:p>
                  </a:txBody>
                  <a:tcPr/>
                </a:tc>
                <a:tc>
                  <a:txBody>
                    <a:bodyPr/>
                    <a:lstStyle/>
                    <a:p>
                      <a:r>
                        <a:rPr lang="en-US" sz="1600" dirty="0" smtClean="0"/>
                        <a:t>Complete loss of consciousness</a:t>
                      </a:r>
                      <a:r>
                        <a:rPr lang="en-US" sz="1600" baseline="0" dirty="0" smtClean="0"/>
                        <a:t> due to head blow, surgery, coma</a:t>
                      </a:r>
                      <a:endParaRPr lang="en-US" sz="1600" dirty="0"/>
                    </a:p>
                  </a:txBody>
                  <a:tcPr/>
                </a:tc>
              </a:tr>
              <a:tr h="901352">
                <a:tc>
                  <a:txBody>
                    <a:bodyPr/>
                    <a:lstStyle/>
                    <a:p>
                      <a:r>
                        <a:rPr lang="en-US" dirty="0" smtClean="0"/>
                        <a:t>Altered state</a:t>
                      </a:r>
                      <a:r>
                        <a:rPr lang="en-US" baseline="0" dirty="0" smtClean="0"/>
                        <a:t> of consciousness</a:t>
                      </a:r>
                      <a:endParaRPr lang="en-US" dirty="0"/>
                    </a:p>
                  </a:txBody>
                  <a:tcPr/>
                </a:tc>
                <a:tc>
                  <a:txBody>
                    <a:bodyPr/>
                    <a:lstStyle/>
                    <a:p>
                      <a:r>
                        <a:rPr lang="en-US" dirty="0" smtClean="0"/>
                        <a:t>Variable </a:t>
                      </a:r>
                      <a:endParaRPr lang="en-US" dirty="0"/>
                    </a:p>
                  </a:txBody>
                  <a:tcPr/>
                </a:tc>
                <a:tc>
                  <a:txBody>
                    <a:bodyPr/>
                    <a:lstStyle/>
                    <a:p>
                      <a:r>
                        <a:rPr lang="en-US" sz="1600" dirty="0" smtClean="0"/>
                        <a:t>Change in consciousness due to drug use, mediation or hypnosis</a:t>
                      </a:r>
                      <a:endParaRPr lang="en-US" sz="1600"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Sleeping and Dreaming</a:t>
            </a:r>
          </a:p>
        </p:txBody>
      </p:sp>
      <p:pic>
        <p:nvPicPr>
          <p:cNvPr id="57350" name="Picture 6" descr="MVC-009S"/>
          <p:cNvPicPr>
            <a:picLocks noGrp="1" noChangeAspect="1" noChangeArrowheads="1"/>
          </p:cNvPicPr>
          <p:nvPr>
            <p:ph type="clipArt" sz="half" idx="1"/>
          </p:nvPr>
        </p:nvPicPr>
        <p:blipFill>
          <a:blip r:embed="rId3" cstate="print"/>
          <a:stretch>
            <a:fillRect/>
          </a:stretch>
        </p:blipFill>
        <p:spPr>
          <a:xfrm>
            <a:off x="685800" y="2686050"/>
            <a:ext cx="3810000" cy="2857500"/>
          </a:xfrm>
          <a:noFill/>
          <a:ln/>
        </p:spPr>
      </p:pic>
      <p:sp>
        <p:nvSpPr>
          <p:cNvPr id="57348" name="Rectangle 4"/>
          <p:cNvSpPr>
            <a:spLocks noGrp="1" noChangeArrowheads="1"/>
          </p:cNvSpPr>
          <p:nvPr>
            <p:ph type="body" sz="half" idx="2"/>
          </p:nvPr>
        </p:nvSpPr>
        <p:spPr/>
        <p:txBody>
          <a:bodyPr/>
          <a:lstStyle/>
          <a:p>
            <a:r>
              <a:rPr lang="en-US" sz="2800"/>
              <a:t>One-third of our lives we are asleep;  hypothalamus</a:t>
            </a:r>
          </a:p>
          <a:p>
            <a:r>
              <a:rPr lang="en-US" sz="2800"/>
              <a:t>Circadian rhythms;   melatonin</a:t>
            </a:r>
          </a:p>
          <a:p>
            <a:r>
              <a:rPr lang="en-US" sz="2800"/>
              <a:t>Jet lag</a:t>
            </a:r>
          </a:p>
        </p:txBody>
      </p:sp>
      <p:sp>
        <p:nvSpPr>
          <p:cNvPr id="5" name="Slide Number Placeholder 4"/>
          <p:cNvSpPr>
            <a:spLocks noGrp="1"/>
          </p:cNvSpPr>
          <p:nvPr>
            <p:ph type="sldNum" sz="quarter" idx="10"/>
          </p:nvPr>
        </p:nvSpPr>
        <p:spPr/>
        <p:txBody>
          <a:bodyPr/>
          <a:lstStyle/>
          <a:p>
            <a:r>
              <a:rPr lang="en-US"/>
              <a:t>Slide # </a:t>
            </a:r>
            <a:fld id="{17C6BD75-DAB2-4A46-853A-4A36465DE9EC}" type="slidenum">
              <a:rPr lang="en-US"/>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348">
                                            <p:txEl>
                                              <p:pRg st="0" end="0"/>
                                            </p:txEl>
                                          </p:spTgt>
                                        </p:tgtEl>
                                        <p:attrNameLst>
                                          <p:attrName>style.visibility</p:attrName>
                                        </p:attrNameLst>
                                      </p:cBhvr>
                                      <p:to>
                                        <p:strVal val="visible"/>
                                      </p:to>
                                    </p:set>
                                    <p:animEffect transition="in" filter="blinds(horizontal)">
                                      <p:cBhvr>
                                        <p:cTn id="7" dur="500"/>
                                        <p:tgtEl>
                                          <p:spTgt spid="573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7348">
                                            <p:txEl>
                                              <p:pRg st="1" end="1"/>
                                            </p:txEl>
                                          </p:spTgt>
                                        </p:tgtEl>
                                        <p:attrNameLst>
                                          <p:attrName>style.visibility</p:attrName>
                                        </p:attrNameLst>
                                      </p:cBhvr>
                                      <p:to>
                                        <p:strVal val="visible"/>
                                      </p:to>
                                    </p:set>
                                    <p:animEffect transition="in" filter="blinds(horizontal)">
                                      <p:cBhvr>
                                        <p:cTn id="12" dur="500"/>
                                        <p:tgtEl>
                                          <p:spTgt spid="573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7348">
                                            <p:txEl>
                                              <p:pRg st="2" end="2"/>
                                            </p:txEl>
                                          </p:spTgt>
                                        </p:tgtEl>
                                        <p:attrNameLst>
                                          <p:attrName>style.visibility</p:attrName>
                                        </p:attrNameLst>
                                      </p:cBhvr>
                                      <p:to>
                                        <p:strVal val="visible"/>
                                      </p:to>
                                    </p:set>
                                    <p:animEffect transition="in" filter="blinds(horizontal)">
                                      <p:cBhvr>
                                        <p:cTn id="17" dur="500"/>
                                        <p:tgtEl>
                                          <p:spTgt spid="573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762000" y="152400"/>
            <a:ext cx="7772400" cy="685800"/>
          </a:xfrm>
        </p:spPr>
        <p:txBody>
          <a:bodyPr>
            <a:normAutofit fontScale="90000"/>
          </a:bodyPr>
          <a:lstStyle/>
          <a:p>
            <a:r>
              <a:rPr lang="en-US" dirty="0"/>
              <a:t>Wakefulness and Sleep</a:t>
            </a:r>
          </a:p>
        </p:txBody>
      </p:sp>
      <p:sp>
        <p:nvSpPr>
          <p:cNvPr id="4" name="Slide Number Placeholder 2"/>
          <p:cNvSpPr>
            <a:spLocks noGrp="1"/>
          </p:cNvSpPr>
          <p:nvPr>
            <p:ph type="sldNum" sz="quarter" idx="12"/>
          </p:nvPr>
        </p:nvSpPr>
        <p:spPr/>
        <p:txBody>
          <a:bodyPr/>
          <a:lstStyle/>
          <a:p>
            <a:r>
              <a:rPr lang="en-US"/>
              <a:t>Slide # </a:t>
            </a:r>
            <a:fld id="{BCA73D47-34B5-4B33-8753-8D367E997A7C}" type="slidenum">
              <a:rPr lang="en-US"/>
              <a:pPr/>
              <a:t>9</a:t>
            </a:fld>
            <a:endParaRPr lang="en-US"/>
          </a:p>
        </p:txBody>
      </p:sp>
      <p:pic>
        <p:nvPicPr>
          <p:cNvPr id="59397" name="Picture 5" descr="wakefulness and sleep"/>
          <p:cNvPicPr>
            <a:picLocks noChangeAspect="1" noChangeArrowheads="1"/>
          </p:cNvPicPr>
          <p:nvPr/>
        </p:nvPicPr>
        <p:blipFill>
          <a:blip r:embed="rId3" cstate="print"/>
          <a:srcRect l="4651" t="3094" r="13954" b="27296"/>
          <a:stretch>
            <a:fillRect/>
          </a:stretch>
        </p:blipFill>
        <p:spPr bwMode="auto">
          <a:xfrm>
            <a:off x="228600" y="762000"/>
            <a:ext cx="8593667" cy="58674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2774</TotalTime>
  <Words>6726</Words>
  <Application>Microsoft Office PowerPoint</Application>
  <PresentationFormat>On-screen Show (4:3)</PresentationFormat>
  <Paragraphs>412</Paragraphs>
  <Slides>46</Slides>
  <Notes>45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Verve</vt:lpstr>
      <vt:lpstr>Microsoft ClipArt Gallery</vt:lpstr>
      <vt:lpstr>States of Consciousness</vt:lpstr>
      <vt:lpstr>Definition of Consciousness</vt:lpstr>
      <vt:lpstr>Levels of awareness</vt:lpstr>
      <vt:lpstr>Unconsciousness</vt:lpstr>
      <vt:lpstr>Loss of Consciousness</vt:lpstr>
      <vt:lpstr>Altered States of Consciousness</vt:lpstr>
      <vt:lpstr>PowerPoint Presentation</vt:lpstr>
      <vt:lpstr>Sleeping and Dreaming</vt:lpstr>
      <vt:lpstr>Wakefulness and Sleep</vt:lpstr>
      <vt:lpstr>Brainwave Patterns  During Wakefulness and Sleep</vt:lpstr>
      <vt:lpstr>Changes in Sleep Patterns</vt:lpstr>
      <vt:lpstr>Freud and Dreams</vt:lpstr>
      <vt:lpstr>Sleep Deprivation</vt:lpstr>
      <vt:lpstr>Sleep Disorders</vt:lpstr>
      <vt:lpstr>Insomnia</vt:lpstr>
      <vt:lpstr>Characteristics of Insomnia Sufferers</vt:lpstr>
      <vt:lpstr>Using Drugs to Induce Sleep</vt:lpstr>
      <vt:lpstr>Things You Can Do to  Sleep Better</vt:lpstr>
      <vt:lpstr>Narcolepsy</vt:lpstr>
      <vt:lpstr>Sleep Apnea</vt:lpstr>
      <vt:lpstr>Nightmare Disorder</vt:lpstr>
      <vt:lpstr>Night Terrors</vt:lpstr>
      <vt:lpstr>Sleepwalking</vt:lpstr>
      <vt:lpstr>Sudden Infant Death Syndrome (SIDS)</vt:lpstr>
      <vt:lpstr>Altering  Consciousness through Drugs</vt:lpstr>
      <vt:lpstr>What is Considered Abuse?</vt:lpstr>
      <vt:lpstr>Drug Dependence</vt:lpstr>
      <vt:lpstr>Physical Dependence vs.  Psychological Dependence</vt:lpstr>
      <vt:lpstr>Depressants</vt:lpstr>
      <vt:lpstr>Alcohol</vt:lpstr>
      <vt:lpstr>The Effects of Alcohol</vt:lpstr>
      <vt:lpstr>Consequences of  Chronic Drinking </vt:lpstr>
      <vt:lpstr>Treatment of Alcoholism</vt:lpstr>
      <vt:lpstr>What Is Hypnosis?</vt:lpstr>
      <vt:lpstr>What Hypnosis Is Not</vt:lpstr>
      <vt:lpstr>What Hypnosis Can Accomplish</vt:lpstr>
      <vt:lpstr>Components  of  the Unconscious Mind</vt:lpstr>
      <vt:lpstr>How Does It Work ?</vt:lpstr>
      <vt:lpstr>Inducing a Trance</vt:lpstr>
      <vt:lpstr>Can You Be Made to Do Something Against Your Will?</vt:lpstr>
      <vt:lpstr>Hypnosis, Part 2</vt:lpstr>
      <vt:lpstr>How Do Posthypnotic Suggestions Work?</vt:lpstr>
      <vt:lpstr>Value of Hypnosis</vt:lpstr>
      <vt:lpstr>Dangers of Hypnosis</vt:lpstr>
      <vt:lpstr>Best Subjects  Poor Subjects</vt:lpstr>
      <vt:lpstr>Meditation</vt:lpstr>
    </vt:vector>
  </TitlesOfParts>
  <Company>Slcusd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CONSCIOUSNESS</dc:title>
  <dc:creator>HAL BELCH</dc:creator>
  <cp:lastModifiedBy>khogendorp</cp:lastModifiedBy>
  <cp:revision>209</cp:revision>
  <cp:lastPrinted>1601-01-01T00:00:00Z</cp:lastPrinted>
  <dcterms:created xsi:type="dcterms:W3CDTF">2004-03-07T22:00:43Z</dcterms:created>
  <dcterms:modified xsi:type="dcterms:W3CDTF">2011-12-02T14:56:37Z</dcterms:modified>
</cp:coreProperties>
</file>