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91E0F55-2B17-41DB-8267-AF3669F8825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4F9FB71-5A84-4A57-863C-C43DE53A7C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New Immigration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dirty="0" smtClean="0"/>
              <a:t>Eastern Europeans &amp; Jews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56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1930: 275,000 Jews (3</a:t>
            </a:r>
            <a:r>
              <a:rPr lang="en-US" baseline="30000" dirty="0" smtClean="0"/>
              <a:t>rd</a:t>
            </a:r>
            <a:r>
              <a:rPr lang="en-US" dirty="0" smtClean="0"/>
              <a:t> largest pop. behind New York &amp; Warsaw)</a:t>
            </a:r>
          </a:p>
          <a:p>
            <a:pPr lvl="1"/>
            <a:r>
              <a:rPr lang="en-US" dirty="0" smtClean="0"/>
              <a:t>80% from Eastern Europe (Russia, Poland, etc.)</a:t>
            </a:r>
          </a:p>
          <a:p>
            <a:r>
              <a:rPr lang="en-US" dirty="0" smtClean="0"/>
              <a:t>Maxwell &amp; Halsted St.= heart of Jewish neighborhood</a:t>
            </a:r>
          </a:p>
          <a:p>
            <a:r>
              <a:rPr lang="en-US" dirty="0" smtClean="0"/>
              <a:t>Many Jews become door-to-door salesmen</a:t>
            </a:r>
          </a:p>
          <a:p>
            <a:pPr lvl="1"/>
            <a:r>
              <a:rPr lang="en-US" dirty="0" smtClean="0"/>
              <a:t>No need for capital &amp; few craft skills</a:t>
            </a:r>
          </a:p>
          <a:p>
            <a:r>
              <a:rPr lang="en-US" dirty="0" smtClean="0"/>
              <a:t>Sales = cultural benefits</a:t>
            </a:r>
          </a:p>
          <a:p>
            <a:pPr lvl="1"/>
            <a:r>
              <a:rPr lang="en-US" dirty="0"/>
              <a:t>Interact with other cultures</a:t>
            </a:r>
          </a:p>
          <a:p>
            <a:pPr lvl="1"/>
            <a:r>
              <a:rPr lang="en-US" dirty="0"/>
              <a:t>Interactions lead to economic success</a:t>
            </a:r>
          </a:p>
          <a:p>
            <a:r>
              <a:rPr lang="en-US" dirty="0" smtClean="0"/>
              <a:t>German Jews (upper-class Jews) offended; try to assimilate</a:t>
            </a:r>
          </a:p>
          <a:p>
            <a:r>
              <a:rPr lang="en-US" dirty="0" smtClean="0"/>
              <a:t>Biggest reason for economic success = est. permanent homes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9923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Greek immigrants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Create Greek Town or Delta</a:t>
            </a:r>
          </a:p>
          <a:p>
            <a:r>
              <a:rPr lang="en-US" sz="2800" dirty="0" smtClean="0"/>
              <a:t>Push Italians out of housing units</a:t>
            </a:r>
          </a:p>
          <a:p>
            <a:r>
              <a:rPr lang="en-US" sz="2800" dirty="0" smtClean="0"/>
              <a:t>Most Greeks = fruit vendors</a:t>
            </a:r>
          </a:p>
          <a:p>
            <a:pPr lvl="1"/>
            <a:r>
              <a:rPr lang="en-US" sz="2800" dirty="0" smtClean="0"/>
              <a:t>Puts in direct competition w/Italians</a:t>
            </a:r>
          </a:p>
          <a:p>
            <a:pPr lvl="1"/>
            <a:r>
              <a:rPr lang="en-US" sz="2800" dirty="0" smtClean="0"/>
              <a:t>Almost run Italians out of fruit selling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46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Czech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267200" cy="5556187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Settle in </a:t>
            </a:r>
            <a:r>
              <a:rPr lang="en-US" sz="2400" dirty="0" err="1" smtClean="0"/>
              <a:t>Pilsen</a:t>
            </a:r>
            <a:r>
              <a:rPr lang="en-US" sz="2400" dirty="0" smtClean="0"/>
              <a:t> neighborhood</a:t>
            </a:r>
          </a:p>
          <a:p>
            <a:pPr lvl="1"/>
            <a:r>
              <a:rPr lang="en-US" sz="2400" dirty="0" smtClean="0"/>
              <a:t>16</a:t>
            </a:r>
            <a:r>
              <a:rPr lang="en-US" sz="2400" baseline="30000" dirty="0" smtClean="0"/>
              <a:t>th</a:t>
            </a:r>
            <a:r>
              <a:rPr lang="en-US" sz="2400" dirty="0"/>
              <a:t> </a:t>
            </a:r>
            <a:r>
              <a:rPr lang="en-US" sz="2400" dirty="0" smtClean="0"/>
              <a:t>– 22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–Halsted – Western </a:t>
            </a:r>
          </a:p>
          <a:p>
            <a:r>
              <a:rPr lang="en-US" sz="2400" dirty="0" smtClean="0"/>
              <a:t>Advantages over other immigrants</a:t>
            </a:r>
          </a:p>
          <a:p>
            <a:pPr lvl="1"/>
            <a:r>
              <a:rPr lang="en-US" sz="2400" dirty="0" smtClean="0"/>
              <a:t>Had more $$</a:t>
            </a:r>
          </a:p>
          <a:p>
            <a:pPr lvl="1"/>
            <a:r>
              <a:rPr lang="en-US" sz="2400" dirty="0" smtClean="0"/>
              <a:t>Educated (only 2% illiterate; 24% of other cultures illiterate) </a:t>
            </a:r>
          </a:p>
          <a:p>
            <a:r>
              <a:rPr lang="en-US" sz="2400" dirty="0" smtClean="0"/>
              <a:t>Upgrade to Czech California (present-day South Lawndale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Associate w/other ethnic groups</a:t>
            </a:r>
          </a:p>
          <a:p>
            <a:r>
              <a:rPr lang="en-US" dirty="0" smtClean="0"/>
              <a:t>Anton </a:t>
            </a:r>
            <a:r>
              <a:rPr lang="en-US" dirty="0" err="1" smtClean="0"/>
              <a:t>Cermak</a:t>
            </a:r>
            <a:r>
              <a:rPr lang="en-US" dirty="0" smtClean="0"/>
              <a:t> = Czech mayor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097280"/>
            <a:ext cx="4038600" cy="5577840"/>
          </a:xfrm>
        </p:spPr>
      </p:pic>
      <p:cxnSp>
        <p:nvCxnSpPr>
          <p:cNvPr id="7" name="Straight Arrow Connector 6"/>
          <p:cNvCxnSpPr/>
          <p:nvPr/>
        </p:nvCxnSpPr>
        <p:spPr>
          <a:xfrm flipV="1">
            <a:off x="3352800" y="3886200"/>
            <a:ext cx="3352800" cy="1676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/>
          <p:nvPr/>
        </p:nvCxnSpPr>
        <p:spPr>
          <a:xfrm>
            <a:off x="2937164" y="1447800"/>
            <a:ext cx="4572000" cy="2133600"/>
          </a:xfrm>
          <a:prstGeom prst="bentConnector3">
            <a:avLst>
              <a:gd name="adj1" fmla="val 100000"/>
            </a:avLst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88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Swedish immigration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Swedes in Chicago pre-1880</a:t>
            </a:r>
          </a:p>
          <a:p>
            <a:r>
              <a:rPr lang="en-US" dirty="0" smtClean="0"/>
              <a:t>Established neighborhoods &amp; support system for immigrants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0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Immigrants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1880s – “new” immigrants come to Chicago</a:t>
            </a:r>
          </a:p>
          <a:p>
            <a:pPr lvl="1"/>
            <a:r>
              <a:rPr lang="en-US" dirty="0" smtClean="0"/>
              <a:t>Mostly from southern and eastern Europe</a:t>
            </a:r>
          </a:p>
          <a:p>
            <a:r>
              <a:rPr lang="en-US" dirty="0" smtClean="0"/>
              <a:t>“Old” immigrants (pre-1880) easier to assimilate</a:t>
            </a:r>
          </a:p>
          <a:p>
            <a:pPr lvl="1"/>
            <a:r>
              <a:rPr lang="en-US" dirty="0" smtClean="0"/>
              <a:t>Many spoke English (British, Irish, Canadians)</a:t>
            </a:r>
          </a:p>
          <a:p>
            <a:pPr lvl="1"/>
            <a:r>
              <a:rPr lang="en-US" dirty="0" smtClean="0"/>
              <a:t>Have valuable skills to build a city (Germans)</a:t>
            </a:r>
          </a:p>
          <a:p>
            <a:r>
              <a:rPr lang="en-US" dirty="0" smtClean="0"/>
              <a:t>New immigrants = Polish, Italian, Russian Jews</a:t>
            </a:r>
          </a:p>
          <a:p>
            <a:pPr lvl="1"/>
            <a:r>
              <a:rPr lang="en-US" dirty="0" smtClean="0"/>
              <a:t>Don’t speak English</a:t>
            </a:r>
          </a:p>
          <a:p>
            <a:pPr lvl="1"/>
            <a:r>
              <a:rPr lang="en-US" dirty="0" smtClean="0"/>
              <a:t>Uneducated</a:t>
            </a:r>
          </a:p>
          <a:p>
            <a:pPr lvl="1"/>
            <a:r>
              <a:rPr lang="en-US" dirty="0" smtClean="0"/>
              <a:t>Don’t have a skill set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Polish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1870 = 2,000 Poles</a:t>
            </a:r>
          </a:p>
          <a:p>
            <a:r>
              <a:rPr lang="en-US" dirty="0" smtClean="0"/>
              <a:t>1890 = 40,000 Poles (1</a:t>
            </a:r>
            <a:r>
              <a:rPr lang="en-US" baseline="30000" dirty="0" smtClean="0"/>
              <a:t>st</a:t>
            </a:r>
            <a:r>
              <a:rPr lang="en-US" dirty="0" smtClean="0"/>
              <a:t> and 2</a:t>
            </a:r>
            <a:r>
              <a:rPr lang="en-US" baseline="30000" dirty="0" smtClean="0"/>
              <a:t>nd</a:t>
            </a:r>
            <a:r>
              <a:rPr lang="en-US" dirty="0" smtClean="0"/>
              <a:t> generation)</a:t>
            </a:r>
          </a:p>
          <a:p>
            <a:r>
              <a:rPr lang="en-US" dirty="0" smtClean="0"/>
              <a:t>1910 = 210,000 Poles</a:t>
            </a:r>
          </a:p>
          <a:p>
            <a:r>
              <a:rPr lang="en-US" dirty="0" smtClean="0"/>
              <a:t>1930 = 401,000 Poles</a:t>
            </a:r>
          </a:p>
          <a:p>
            <a:r>
              <a:rPr lang="en-US" dirty="0" smtClean="0"/>
              <a:t>Limited agriculture skills due to history of feudal culture</a:t>
            </a:r>
          </a:p>
          <a:p>
            <a:r>
              <a:rPr lang="en-US" dirty="0" smtClean="0"/>
              <a:t>Moved to cities w/heavy industry &amp; factories</a:t>
            </a:r>
          </a:p>
          <a:p>
            <a:r>
              <a:rPr lang="en-US" dirty="0" smtClean="0"/>
              <a:t>Paid poorly b/c discrimination and no skills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Polish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/>
          </a:bodyPr>
          <a:lstStyle/>
          <a:p>
            <a:r>
              <a:rPr lang="en-US" dirty="0" smtClean="0"/>
              <a:t>Five Polish neighborhoods created</a:t>
            </a:r>
          </a:p>
          <a:p>
            <a:r>
              <a:rPr lang="en-US" dirty="0" smtClean="0"/>
              <a:t>“Institutional Completeness”</a:t>
            </a:r>
          </a:p>
          <a:p>
            <a:pPr lvl="1"/>
            <a:r>
              <a:rPr lang="en-US" dirty="0" smtClean="0"/>
              <a:t>Polish communities create institutions to help as they adjust to life in U.S.</a:t>
            </a:r>
          </a:p>
          <a:p>
            <a:pPr lvl="1"/>
            <a:r>
              <a:rPr lang="en-US" dirty="0" smtClean="0"/>
              <a:t>Death-benefit societies (insure Polish burial)</a:t>
            </a:r>
          </a:p>
          <a:p>
            <a:pPr lvl="1"/>
            <a:r>
              <a:rPr lang="en-US" dirty="0" smtClean="0"/>
              <a:t>Building and Loan societies (owning home IMPT)</a:t>
            </a:r>
          </a:p>
          <a:p>
            <a:pPr lvl="1"/>
            <a:r>
              <a:rPr lang="en-US" dirty="0" smtClean="0"/>
              <a:t>Orphanages</a:t>
            </a:r>
          </a:p>
          <a:p>
            <a:pPr lvl="1"/>
            <a:r>
              <a:rPr lang="en-US" dirty="0" smtClean="0"/>
              <a:t>Schools</a:t>
            </a:r>
          </a:p>
          <a:p>
            <a:pPr lvl="1"/>
            <a:r>
              <a:rPr lang="en-US" dirty="0" smtClean="0"/>
              <a:t>Nurseries</a:t>
            </a:r>
          </a:p>
          <a:p>
            <a:pPr lvl="1"/>
            <a:r>
              <a:rPr lang="en-US" dirty="0" smtClean="0"/>
              <a:t>Hospitals</a:t>
            </a:r>
          </a:p>
          <a:p>
            <a:pPr lvl="1"/>
            <a:r>
              <a:rPr lang="en-US" dirty="0" smtClean="0"/>
              <a:t>Newspapers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Polish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Polish Catholic Church = most important institution</a:t>
            </a:r>
          </a:p>
          <a:p>
            <a:r>
              <a:rPr lang="en-US" dirty="0" smtClean="0"/>
              <a:t>1920 - 76% of Polish kids attended parochial schools</a:t>
            </a:r>
          </a:p>
          <a:p>
            <a:pPr lvl="1"/>
            <a:r>
              <a:rPr lang="en-US" dirty="0" smtClean="0"/>
              <a:t>Only 1 of 10 Italian Catholic parishes operate a school</a:t>
            </a:r>
          </a:p>
          <a:p>
            <a:r>
              <a:rPr lang="en-US" dirty="0" smtClean="0"/>
              <a:t>Conflict between Roman Catholics</a:t>
            </a:r>
          </a:p>
          <a:p>
            <a:pPr lvl="1"/>
            <a:r>
              <a:rPr lang="en-US" dirty="0" smtClean="0"/>
              <a:t>Irish = in power b/c here 1</a:t>
            </a:r>
            <a:r>
              <a:rPr lang="en-US" baseline="30000" dirty="0" smtClean="0"/>
              <a:t>st</a:t>
            </a:r>
            <a:r>
              <a:rPr lang="en-US" dirty="0" smtClean="0"/>
              <a:t>, spoke English</a:t>
            </a:r>
          </a:p>
          <a:p>
            <a:pPr lvl="1"/>
            <a:r>
              <a:rPr lang="en-US" dirty="0" smtClean="0"/>
              <a:t>Poles want more autonomy w/ Church matters</a:t>
            </a:r>
          </a:p>
          <a:p>
            <a:pPr lvl="1"/>
            <a:r>
              <a:rPr lang="en-US" dirty="0" smtClean="0"/>
              <a:t>Archdiocese rejects this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Polish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1939 George William Mundelein named archbishop</a:t>
            </a:r>
          </a:p>
          <a:p>
            <a:r>
              <a:rPr lang="en-US" dirty="0" smtClean="0"/>
              <a:t>Mundelein wants to end ethnic churches</a:t>
            </a:r>
          </a:p>
          <a:p>
            <a:pPr lvl="1"/>
            <a:r>
              <a:rPr lang="en-US" dirty="0" smtClean="0"/>
              <a:t>Appoints Polish priests to non-Polish parishes</a:t>
            </a:r>
          </a:p>
          <a:p>
            <a:pPr lvl="1"/>
            <a:r>
              <a:rPr lang="en-US" dirty="0" smtClean="0"/>
              <a:t>Stops forming of ethnic parishes</a:t>
            </a:r>
          </a:p>
          <a:p>
            <a:pPr lvl="1"/>
            <a:r>
              <a:rPr lang="en-US" dirty="0" smtClean="0"/>
              <a:t>Standardized parochial education (English only)</a:t>
            </a:r>
          </a:p>
          <a:p>
            <a:r>
              <a:rPr lang="en-US" dirty="0" smtClean="0"/>
              <a:t>Poles resist Mundelein’s changes</a:t>
            </a:r>
          </a:p>
          <a:p>
            <a:r>
              <a:rPr lang="en-US" dirty="0" smtClean="0"/>
              <a:t>Polish unity forces Mundelein to relax desires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Polish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Polish unity leads to societal restrictions</a:t>
            </a:r>
          </a:p>
          <a:p>
            <a:pPr lvl="1"/>
            <a:r>
              <a:rPr lang="en-US" dirty="0" smtClean="0"/>
              <a:t>They don’t become politicians, business leaders, professionals (doctors, lawyers, etc.)</a:t>
            </a:r>
          </a:p>
          <a:p>
            <a:pPr lvl="1"/>
            <a:r>
              <a:rPr lang="en-US" dirty="0" smtClean="0"/>
              <a:t>Due to refusal to work w/other ethnic groups &amp; lack majority to be large influence</a:t>
            </a:r>
          </a:p>
          <a:p>
            <a:r>
              <a:rPr lang="en-US" dirty="0" smtClean="0"/>
              <a:t>Success an </a:t>
            </a:r>
            <a:r>
              <a:rPr lang="en-US" smtClean="0"/>
              <a:t>individual pursuit &amp; community </a:t>
            </a:r>
            <a:r>
              <a:rPr lang="en-US" dirty="0" smtClean="0"/>
              <a:t>philosophy prevents expanding personal wealth, interests</a:t>
            </a:r>
          </a:p>
          <a:p>
            <a:r>
              <a:rPr lang="en-US" dirty="0" smtClean="0"/>
              <a:t>Polish success:</a:t>
            </a:r>
          </a:p>
          <a:p>
            <a:pPr lvl="1"/>
            <a:r>
              <a:rPr lang="en-US" dirty="0" smtClean="0"/>
              <a:t>Economic stability</a:t>
            </a:r>
          </a:p>
          <a:p>
            <a:pPr lvl="1"/>
            <a:r>
              <a:rPr lang="en-US" dirty="0" smtClean="0"/>
              <a:t>Tight knit communities</a:t>
            </a:r>
          </a:p>
          <a:p>
            <a:pPr lvl="1"/>
            <a:r>
              <a:rPr lang="en-US" dirty="0" smtClean="0"/>
              <a:t>Religious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762000"/>
          </a:xfrm>
        </p:spPr>
        <p:txBody>
          <a:bodyPr/>
          <a:lstStyle/>
          <a:p>
            <a:r>
              <a:rPr lang="en-US" dirty="0" smtClean="0"/>
              <a:t>Italian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/>
          <a:lstStyle/>
          <a:p>
            <a:r>
              <a:rPr lang="en-US" dirty="0" smtClean="0"/>
              <a:t>Most Italian immigrants from south &amp; central (poor illiterate farmers)</a:t>
            </a:r>
          </a:p>
          <a:p>
            <a:r>
              <a:rPr lang="en-US" dirty="0" smtClean="0"/>
              <a:t>Immigration patterns distinguish Italians</a:t>
            </a:r>
          </a:p>
          <a:p>
            <a:pPr lvl="1"/>
            <a:r>
              <a:rPr lang="en-US" dirty="0" smtClean="0"/>
              <a:t>Most Italians = temporary immigrants (work for 5 yrs. then return home)</a:t>
            </a:r>
          </a:p>
          <a:p>
            <a:pPr lvl="1"/>
            <a:r>
              <a:rPr lang="en-US" dirty="0" smtClean="0"/>
              <a:t>Work found thru “</a:t>
            </a:r>
            <a:r>
              <a:rPr lang="en-US" dirty="0" err="1" smtClean="0"/>
              <a:t>padrone</a:t>
            </a:r>
            <a:r>
              <a:rPr lang="en-US" dirty="0" smtClean="0"/>
              <a:t>” system</a:t>
            </a:r>
          </a:p>
          <a:p>
            <a:pPr lvl="2"/>
            <a:r>
              <a:rPr lang="en-US" dirty="0" err="1" smtClean="0"/>
              <a:t>Padrone</a:t>
            </a:r>
            <a:r>
              <a:rPr lang="en-US" dirty="0" smtClean="0"/>
              <a:t> = job broker (finds jobs, negotiates wages)</a:t>
            </a:r>
          </a:p>
          <a:p>
            <a:pPr lvl="2"/>
            <a:r>
              <a:rPr lang="en-US" dirty="0" smtClean="0"/>
              <a:t>Works for Italian men b/c no family or ties; very mobile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Campanilismo</a:t>
            </a:r>
            <a:r>
              <a:rPr lang="en-US" dirty="0"/>
              <a:t>”</a:t>
            </a:r>
          </a:p>
          <a:p>
            <a:pPr lvl="2"/>
            <a:r>
              <a:rPr lang="en-US" dirty="0"/>
              <a:t>Men from entire villages immigrate together &amp; live w/friends &amp; relatives from the old country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965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Italian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Campanilisimo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Men from entire villages immigrate together &amp; live with family &amp; friends from old country</a:t>
            </a:r>
          </a:p>
          <a:p>
            <a:r>
              <a:rPr lang="en-US" dirty="0" smtClean="0"/>
              <a:t>Italian neighborhoods spread thru city</a:t>
            </a:r>
          </a:p>
          <a:p>
            <a:r>
              <a:rPr lang="en-US" dirty="0" smtClean="0"/>
              <a:t>Italian workers (</a:t>
            </a:r>
            <a:r>
              <a:rPr lang="en-US" dirty="0" err="1" smtClean="0"/>
              <a:t>contadini</a:t>
            </a:r>
            <a:r>
              <a:rPr lang="en-US" dirty="0" smtClean="0"/>
              <a:t>) prefer outside work</a:t>
            </a:r>
          </a:p>
          <a:p>
            <a:pPr lvl="1"/>
            <a:r>
              <a:rPr lang="en-US" dirty="0" smtClean="0"/>
              <a:t>RR workers, construction, fruit vendors</a:t>
            </a:r>
          </a:p>
          <a:p>
            <a:r>
              <a:rPr lang="en-US" dirty="0" smtClean="0"/>
              <a:t>Surprising conflict w/Catholic Church</a:t>
            </a:r>
          </a:p>
          <a:p>
            <a:pPr lvl="1"/>
            <a:r>
              <a:rPr lang="en-US" dirty="0" smtClean="0"/>
              <a:t>Church sides w/wealthy landowners</a:t>
            </a:r>
          </a:p>
          <a:p>
            <a:pPr lvl="1"/>
            <a:r>
              <a:rPr lang="en-US" dirty="0" smtClean="0"/>
              <a:t>Church exploits </a:t>
            </a:r>
            <a:r>
              <a:rPr lang="en-US" dirty="0" err="1" smtClean="0"/>
              <a:t>contadini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511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179</TotalTime>
  <Words>634</Words>
  <Application>Microsoft Office PowerPoint</Application>
  <PresentationFormat>On-screen Show (4:3)</PresentationFormat>
  <Paragraphs>103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Chapter 7</vt:lpstr>
      <vt:lpstr>New Immigrants</vt:lpstr>
      <vt:lpstr>Polish Immigration</vt:lpstr>
      <vt:lpstr>Polish Immigration</vt:lpstr>
      <vt:lpstr>Polish Immigration</vt:lpstr>
      <vt:lpstr>Polish Immigration</vt:lpstr>
      <vt:lpstr>Polish Immigration</vt:lpstr>
      <vt:lpstr>Italian Immigration</vt:lpstr>
      <vt:lpstr>Italian Immigration</vt:lpstr>
      <vt:lpstr>Eastern Europeans &amp; Jews</vt:lpstr>
      <vt:lpstr>Greek immigrants</vt:lpstr>
      <vt:lpstr>Czech immigration</vt:lpstr>
      <vt:lpstr>Swedish immigration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khogendorp</dc:creator>
  <cp:lastModifiedBy>khogendorp</cp:lastModifiedBy>
  <cp:revision>16</cp:revision>
  <dcterms:created xsi:type="dcterms:W3CDTF">2011-04-11T12:22:12Z</dcterms:created>
  <dcterms:modified xsi:type="dcterms:W3CDTF">2012-04-10T13:01:00Z</dcterms:modified>
</cp:coreProperties>
</file>