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7" autoAdjust="0"/>
    <p:restoredTop sz="94660"/>
  </p:normalViewPr>
  <p:slideViewPr>
    <p:cSldViewPr>
      <p:cViewPr varScale="1">
        <p:scale>
          <a:sx n="69" d="100"/>
          <a:sy n="69" d="100"/>
        </p:scale>
        <p:origin x="-63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7C14EED-6C64-45EC-9871-F4C08446B859}" type="datetimeFigureOut">
              <a:rPr lang="en-US" smtClean="0"/>
              <a:pPr/>
              <a:t>3/14/2011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454A062-B0B8-47A8-A94D-C3E888B8D10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C14EED-6C64-45EC-9871-F4C08446B859}" type="datetimeFigureOut">
              <a:rPr lang="en-US" smtClean="0"/>
              <a:pPr/>
              <a:t>3/14/2011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4A062-B0B8-47A8-A94D-C3E888B8D1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C14EED-6C64-45EC-9871-F4C08446B859}" type="datetimeFigureOut">
              <a:rPr lang="en-US" smtClean="0"/>
              <a:pPr/>
              <a:t>3/14/2011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4A062-B0B8-47A8-A94D-C3E888B8D10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C14EED-6C64-45EC-9871-F4C08446B859}" type="datetimeFigureOut">
              <a:rPr lang="en-US" smtClean="0"/>
              <a:pPr/>
              <a:t>3/14/2011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4A062-B0B8-47A8-A94D-C3E888B8D10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7C14EED-6C64-45EC-9871-F4C08446B859}" type="datetimeFigureOut">
              <a:rPr lang="en-US" smtClean="0"/>
              <a:pPr/>
              <a:t>3/14/2011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4A062-B0B8-47A8-A94D-C3E888B8D10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C14EED-6C64-45EC-9871-F4C08446B859}" type="datetimeFigureOut">
              <a:rPr lang="en-US" smtClean="0"/>
              <a:pPr/>
              <a:t>3/14/2011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54A062-B0B8-47A8-A94D-C3E888B8D10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7C14EED-6C64-45EC-9871-F4C08446B859}" type="datetimeFigureOut">
              <a:rPr lang="en-US" smtClean="0"/>
              <a:pPr/>
              <a:t>3/14/2011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54A062-B0B8-47A8-A94D-C3E888B8D10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7C14EED-6C64-45EC-9871-F4C08446B859}" type="datetimeFigureOut">
              <a:rPr lang="en-US" smtClean="0"/>
              <a:pPr/>
              <a:t>3/14/2011</a:t>
            </a:fld>
            <a:endParaRPr lang="en-US"/>
          </a:p>
        </p:txBody>
      </p:sp>
      <p:sp>
        <p:nvSpPr>
          <p:cNvPr id="8" name="Slide Number Placeholder 7"/>
          <p:cNvSpPr>
            <a:spLocks noGrp="1"/>
          </p:cNvSpPr>
          <p:nvPr>
            <p:ph type="sldNum" sz="quarter" idx="11"/>
          </p:nvPr>
        </p:nvSpPr>
        <p:spPr/>
        <p:txBody>
          <a:bodyPr/>
          <a:lstStyle/>
          <a:p>
            <a:fld id="{E454A062-B0B8-47A8-A94D-C3E888B8D101}"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14EED-6C64-45EC-9871-F4C08446B859}" type="datetimeFigureOut">
              <a:rPr lang="en-US" smtClean="0"/>
              <a:pPr/>
              <a:t>3/14/2011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54A062-B0B8-47A8-A94D-C3E888B8D1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C14EED-6C64-45EC-9871-F4C08446B859}" type="datetimeFigureOut">
              <a:rPr lang="en-US" smtClean="0"/>
              <a:pPr/>
              <a:t>3/14/2011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E454A062-B0B8-47A8-A94D-C3E888B8D10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D7C14EED-6C64-45EC-9871-F4C08446B859}" type="datetimeFigureOut">
              <a:rPr lang="en-US" smtClean="0"/>
              <a:pPr/>
              <a:t>3/14/2011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54A062-B0B8-47A8-A94D-C3E888B8D10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7C14EED-6C64-45EC-9871-F4C08446B859}" type="datetimeFigureOut">
              <a:rPr lang="en-US" smtClean="0"/>
              <a:pPr/>
              <a:t>3/14/2011</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E454A062-B0B8-47A8-A94D-C3E888B8D10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Chicago Personalities</a:t>
            </a:r>
            <a:endParaRPr lang="en-US" dirty="0"/>
          </a:p>
        </p:txBody>
      </p:sp>
      <p:sp>
        <p:nvSpPr>
          <p:cNvPr id="3" name="Subtitle 2"/>
          <p:cNvSpPr>
            <a:spLocks noGrp="1"/>
          </p:cNvSpPr>
          <p:nvPr>
            <p:ph type="subTitle" idx="1"/>
          </p:nvPr>
        </p:nvSpPr>
        <p:spPr/>
        <p:txBody>
          <a:bodyPr>
            <a:normAutofit/>
          </a:bodyPr>
          <a:lstStyle/>
          <a:p>
            <a:r>
              <a:rPr lang="en-US" spc="-100" dirty="0" smtClean="0">
                <a:effectLst>
                  <a:outerShdw blurRad="38100" dist="38100" dir="2700000" algn="tl">
                    <a:srgbClr val="000000">
                      <a:alpha val="43137"/>
                    </a:srgbClr>
                  </a:outerShdw>
                </a:effectLst>
              </a:rPr>
              <a:t>Yasmin Rihani</a:t>
            </a:r>
          </a:p>
          <a:p>
            <a:r>
              <a:rPr lang="en-US" spc="-100" dirty="0" smtClean="0">
                <a:effectLst>
                  <a:outerShdw blurRad="38100" dist="38100" dir="2700000" algn="tl">
                    <a:srgbClr val="000000">
                      <a:alpha val="43137"/>
                    </a:srgbClr>
                  </a:outerShdw>
                </a:effectLst>
              </a:rPr>
              <a:t>Maggie Rountree</a:t>
            </a:r>
          </a:p>
          <a:p>
            <a:r>
              <a:rPr lang="en-US" spc="-100" dirty="0" smtClean="0">
                <a:effectLst>
                  <a:outerShdw blurRad="38100" dist="38100" dir="2700000" algn="tl">
                    <a:srgbClr val="000000">
                      <a:alpha val="43137"/>
                    </a:srgbClr>
                  </a:outerShdw>
                </a:effectLst>
              </a:rPr>
              <a:t>Lauren Luthringshausen</a:t>
            </a:r>
          </a:p>
          <a:p>
            <a:r>
              <a:rPr lang="en-US" spc="-100" dirty="0" smtClean="0">
                <a:effectLst>
                  <a:outerShdw blurRad="38100" dist="38100" dir="2700000" algn="tl">
                    <a:srgbClr val="000000">
                      <a:alpha val="43137"/>
                    </a:srgbClr>
                  </a:outerShdw>
                </a:effectLst>
              </a:rPr>
              <a:t>Rachel Armstrong</a:t>
            </a:r>
            <a:endParaRPr lang="en-US" spc="-1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George Pullman (ctd.)</a:t>
            </a:r>
            <a:endParaRPr lang="en-US" dirty="0"/>
          </a:p>
        </p:txBody>
      </p:sp>
      <p:sp>
        <p:nvSpPr>
          <p:cNvPr id="3" name="Content Placeholder 2"/>
          <p:cNvSpPr>
            <a:spLocks noGrp="1"/>
          </p:cNvSpPr>
          <p:nvPr>
            <p:ph idx="1"/>
          </p:nvPr>
        </p:nvSpPr>
        <p:spPr/>
        <p:txBody>
          <a:bodyPr>
            <a:normAutofit/>
          </a:bodyPr>
          <a:lstStyle/>
          <a:p>
            <a:r>
              <a:rPr lang="en-US" sz="2000" dirty="0" smtClean="0">
                <a:latin typeface="Garamond" pitchFamily="18" charset="0"/>
              </a:rPr>
              <a:t>Tinkered with redesigning the cars while he worked at raising buildings</a:t>
            </a:r>
          </a:p>
          <a:p>
            <a:r>
              <a:rPr lang="en-US" sz="2000" dirty="0" smtClean="0">
                <a:latin typeface="Garamond" pitchFamily="18" charset="0"/>
              </a:rPr>
              <a:t>1864, he finished work on an elaborate, comfortable sleeping car.</a:t>
            </a:r>
          </a:p>
          <a:p>
            <a:pPr lvl="1"/>
            <a:r>
              <a:rPr lang="en-US" sz="1800" dirty="0" smtClean="0">
                <a:latin typeface="Garamond" pitchFamily="18" charset="0"/>
              </a:rPr>
              <a:t>“Palace on wheels”</a:t>
            </a:r>
          </a:p>
          <a:p>
            <a:pPr lvl="1"/>
            <a:r>
              <a:rPr lang="en-US" sz="1800" dirty="0" smtClean="0">
                <a:latin typeface="Garamond" pitchFamily="18" charset="0"/>
              </a:rPr>
              <a:t>Soft cloth-covered seats</a:t>
            </a:r>
          </a:p>
          <a:p>
            <a:pPr lvl="1"/>
            <a:r>
              <a:rPr lang="en-US" sz="1800" dirty="0" smtClean="0">
                <a:latin typeface="Garamond" pitchFamily="18" charset="0"/>
              </a:rPr>
              <a:t>Heaters</a:t>
            </a:r>
          </a:p>
          <a:p>
            <a:pPr lvl="1"/>
            <a:r>
              <a:rPr lang="en-US" sz="1800" dirty="0" smtClean="0">
                <a:latin typeface="Garamond" pitchFamily="18" charset="0"/>
              </a:rPr>
              <a:t>Fine woodwork</a:t>
            </a:r>
          </a:p>
          <a:p>
            <a:pPr lvl="1"/>
            <a:r>
              <a:rPr lang="en-US" sz="1800" dirty="0" smtClean="0">
                <a:latin typeface="Garamond" pitchFamily="18" charset="0"/>
              </a:rPr>
              <a:t>Carpeting</a:t>
            </a:r>
          </a:p>
          <a:p>
            <a:pPr lvl="1"/>
            <a:r>
              <a:rPr lang="en-US" sz="1800" dirty="0" smtClean="0">
                <a:latin typeface="Garamond" pitchFamily="18" charset="0"/>
              </a:rPr>
              <a:t>Oil lamps</a:t>
            </a:r>
          </a:p>
          <a:p>
            <a:pPr lvl="1"/>
            <a:r>
              <a:rPr lang="en-US" sz="1800" dirty="0" smtClean="0">
                <a:latin typeface="Garamond" pitchFamily="18" charset="0"/>
              </a:rPr>
              <a:t>Velvet curtains</a:t>
            </a:r>
          </a:p>
          <a:p>
            <a:pPr lvl="1"/>
            <a:r>
              <a:rPr lang="en-US" sz="1800" dirty="0" smtClean="0">
                <a:latin typeface="Garamond" pitchFamily="18" charset="0"/>
              </a:rPr>
              <a:t>Potted plants</a:t>
            </a:r>
          </a:p>
          <a:p>
            <a:pPr lvl="1"/>
            <a:r>
              <a:rPr lang="en-US" sz="1800" dirty="0" smtClean="0">
                <a:latin typeface="Garamond" pitchFamily="18" charset="0"/>
              </a:rPr>
              <a:t>Comfortable beds that could be hidden during daylight hours in hinged upper berths*.</a:t>
            </a:r>
          </a:p>
        </p:txBody>
      </p:sp>
      <p:sp>
        <p:nvSpPr>
          <p:cNvPr id="4" name="TextBox 3"/>
          <p:cNvSpPr txBox="1"/>
          <p:nvPr/>
        </p:nvSpPr>
        <p:spPr>
          <a:xfrm>
            <a:off x="5562600" y="5934670"/>
            <a:ext cx="3581400" cy="923330"/>
          </a:xfrm>
          <a:prstGeom prst="rect">
            <a:avLst/>
          </a:prstGeom>
          <a:noFill/>
        </p:spPr>
        <p:txBody>
          <a:bodyPr wrap="square" rtlCol="0">
            <a:spAutoFit/>
          </a:bodyPr>
          <a:lstStyle/>
          <a:p>
            <a:r>
              <a:rPr lang="en-US" dirty="0" smtClean="0">
                <a:latin typeface="Garamond" pitchFamily="18" charset="0"/>
              </a:rPr>
              <a:t>* A berth is a shelf like sleeping space as on a ship, airplane, or railroad car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George Pullman (ctd.)</a:t>
            </a:r>
            <a:endParaRPr lang="en-US" dirty="0"/>
          </a:p>
        </p:txBody>
      </p:sp>
      <p:sp>
        <p:nvSpPr>
          <p:cNvPr id="3" name="Content Placeholder 2"/>
          <p:cNvSpPr>
            <a:spLocks noGrp="1"/>
          </p:cNvSpPr>
          <p:nvPr>
            <p:ph idx="1"/>
          </p:nvPr>
        </p:nvSpPr>
        <p:spPr/>
        <p:txBody>
          <a:bodyPr/>
          <a:lstStyle/>
          <a:p>
            <a:r>
              <a:rPr lang="en-US" sz="2000" dirty="0" smtClean="0">
                <a:latin typeface="Garamond" pitchFamily="18" charset="0"/>
              </a:rPr>
              <a:t>Expensive car made the chances of marketing it on a larger scale were slim. </a:t>
            </a:r>
            <a:endParaRPr lang="en-US" dirty="0" smtClean="0"/>
          </a:p>
          <a:p>
            <a:r>
              <a:rPr lang="en-US" sz="2000" dirty="0" smtClean="0">
                <a:latin typeface="Garamond" pitchFamily="18" charset="0"/>
              </a:rPr>
              <a:t>Assassination of Lincoln</a:t>
            </a:r>
          </a:p>
          <a:p>
            <a:pPr lvl="1"/>
            <a:r>
              <a:rPr lang="en-US" sz="1600" dirty="0" smtClean="0">
                <a:latin typeface="Garamond" pitchFamily="18" charset="0"/>
              </a:rPr>
              <a:t>Pullman offered the luxury sleeper car to bring Lincoln’s body home to Illinois.</a:t>
            </a:r>
            <a:endParaRPr lang="en-US" sz="1400" dirty="0" smtClean="0">
              <a:latin typeface="Garamond" pitchFamily="18" charset="0"/>
            </a:endParaRPr>
          </a:p>
          <a:p>
            <a:r>
              <a:rPr lang="en-US" sz="2000" dirty="0" smtClean="0">
                <a:latin typeface="Garamond" pitchFamily="18" charset="0"/>
              </a:rPr>
              <a:t>Within the funeral train people saw both the deceased president and Pullman’s impressive sleeper car.</a:t>
            </a:r>
          </a:p>
          <a:p>
            <a:r>
              <a:rPr lang="en-US" sz="2000" dirty="0" smtClean="0">
                <a:latin typeface="Garamond" pitchFamily="18" charset="0"/>
              </a:rPr>
              <a:t>Solitary trip that made Pullman’s sleeper car a success.</a:t>
            </a:r>
          </a:p>
          <a:p>
            <a:r>
              <a:rPr lang="en-US" sz="2000" dirty="0" smtClean="0">
                <a:latin typeface="Garamond" pitchFamily="18" charset="0"/>
              </a:rPr>
              <a:t>Formed Pullman Palace Car Company in 1867</a:t>
            </a:r>
          </a:p>
          <a:p>
            <a:pPr lvl="1"/>
            <a:r>
              <a:rPr lang="en-US" sz="1600" dirty="0" smtClean="0">
                <a:latin typeface="Garamond" pitchFamily="18" charset="0"/>
              </a:rPr>
              <a:t>Railroad travel increases in 1870s</a:t>
            </a:r>
          </a:p>
          <a:p>
            <a:pPr lvl="1"/>
            <a:r>
              <a:rPr lang="en-US" sz="1600" dirty="0" smtClean="0">
                <a:latin typeface="Garamond" pitchFamily="18" charset="0"/>
              </a:rPr>
              <a:t>Nearly all rail companies purchased the sleeper car.</a:t>
            </a:r>
          </a:p>
          <a:p>
            <a:r>
              <a:rPr lang="en-US" sz="2000" dirty="0" smtClean="0">
                <a:latin typeface="Garamond" pitchFamily="18" charset="0"/>
              </a:rPr>
              <a:t>Business flourishes, many job opportunities for white and African American Chicagoans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George Pullman (ctd.)</a:t>
            </a:r>
            <a:endParaRPr lang="en-US" dirty="0"/>
          </a:p>
        </p:txBody>
      </p:sp>
      <p:sp>
        <p:nvSpPr>
          <p:cNvPr id="3" name="Content Placeholder 2"/>
          <p:cNvSpPr>
            <a:spLocks noGrp="1"/>
          </p:cNvSpPr>
          <p:nvPr>
            <p:ph idx="1"/>
          </p:nvPr>
        </p:nvSpPr>
        <p:spPr/>
        <p:txBody>
          <a:bodyPr>
            <a:normAutofit/>
          </a:bodyPr>
          <a:lstStyle/>
          <a:p>
            <a:r>
              <a:rPr lang="en-US" sz="2000" dirty="0" smtClean="0">
                <a:latin typeface="Garamond" pitchFamily="18" charset="0"/>
              </a:rPr>
              <a:t>Contributed significantly large amounts of money to the city’s huge black South Side community</a:t>
            </a:r>
          </a:p>
          <a:p>
            <a:r>
              <a:rPr lang="en-US" sz="2000" dirty="0" smtClean="0">
                <a:latin typeface="Garamond" pitchFamily="18" charset="0"/>
              </a:rPr>
              <a:t>Interracial Provident Hospital founded in 1891 by Daniel Hale Williams with help from donations by Pullman’s daughter Florence.</a:t>
            </a:r>
          </a:p>
          <a:p>
            <a:r>
              <a:rPr lang="en-US" sz="2000" dirty="0" smtClean="0">
                <a:latin typeface="Garamond" pitchFamily="18" charset="0"/>
              </a:rPr>
              <a:t>Pullman’s positive relationship with Chicago was put to the test in 1877 when the Great Railroad Strike took place.</a:t>
            </a:r>
          </a:p>
          <a:p>
            <a:pPr lvl="1"/>
            <a:r>
              <a:rPr lang="en-US" sz="1600" dirty="0" smtClean="0">
                <a:latin typeface="Garamond" pitchFamily="18" charset="0"/>
              </a:rPr>
              <a:t>A nationwide strike that resulted in more than one hundred thousand workers walk off from their jobs for many days. Workers flaunted meat cleavers and clubs while stalking the streets of Chicago. </a:t>
            </a:r>
          </a:p>
          <a:p>
            <a:pPr lvl="1"/>
            <a:r>
              <a:rPr lang="en-US" sz="1600" dirty="0" smtClean="0">
                <a:latin typeface="Garamond" pitchFamily="18" charset="0"/>
              </a:rPr>
              <a:t>In the end,  30 were dead and over 200 were wounded from policemen </a:t>
            </a:r>
            <a:r>
              <a:rPr lang="en-US" sz="1600" smtClean="0">
                <a:latin typeface="Garamond" pitchFamily="18" charset="0"/>
              </a:rPr>
              <a:t>fighting back.</a:t>
            </a:r>
            <a:endParaRPr lang="en-US" sz="1600" dirty="0">
              <a:latin typeface="Garamond"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pc="-110" dirty="0" smtClean="0">
                <a:effectLst>
                  <a:outerShdw blurRad="38100" dist="38100" dir="2700000" algn="tl">
                    <a:srgbClr val="000000">
                      <a:alpha val="43137"/>
                    </a:srgbClr>
                  </a:outerShdw>
                </a:effectLst>
                <a:latin typeface="Garamond" pitchFamily="18" charset="0"/>
              </a:rPr>
              <a:t>Myra Bradwell</a:t>
            </a:r>
            <a:endParaRPr lang="en-US" spc="-110" dirty="0">
              <a:effectLst>
                <a:outerShdw blurRad="38100" dist="38100" dir="2700000" algn="tl">
                  <a:srgbClr val="000000">
                    <a:alpha val="43137"/>
                  </a:srgbClr>
                </a:outerShdw>
              </a:effectLst>
              <a:latin typeface="Garamond" pitchFamily="18" charset="0"/>
            </a:endParaRPr>
          </a:p>
        </p:txBody>
      </p:sp>
      <p:sp>
        <p:nvSpPr>
          <p:cNvPr id="3" name="Content Placeholder 2"/>
          <p:cNvSpPr>
            <a:spLocks noGrp="1"/>
          </p:cNvSpPr>
          <p:nvPr>
            <p:ph idx="1"/>
          </p:nvPr>
        </p:nvSpPr>
        <p:spPr/>
        <p:txBody>
          <a:bodyPr>
            <a:normAutofit fontScale="92500"/>
          </a:bodyPr>
          <a:lstStyle/>
          <a:p>
            <a:pPr>
              <a:lnSpc>
                <a:spcPct val="150000"/>
              </a:lnSpc>
              <a:spcAft>
                <a:spcPts val="1200"/>
              </a:spcAft>
            </a:pPr>
            <a:r>
              <a:rPr lang="en-US" sz="2600" spc="-120" dirty="0" smtClean="0">
                <a:effectLst>
                  <a:outerShdw blurRad="38100" dist="38100" dir="2700000" algn="tl">
                    <a:srgbClr val="000000">
                      <a:alpha val="43137"/>
                    </a:srgbClr>
                  </a:outerShdw>
                </a:effectLst>
                <a:latin typeface="Garamond" pitchFamily="18" charset="0"/>
              </a:rPr>
              <a:t>1</a:t>
            </a:r>
            <a:r>
              <a:rPr lang="en-US" sz="2600" spc="-120" baseline="30000" dirty="0" smtClean="0">
                <a:effectLst>
                  <a:outerShdw blurRad="38100" dist="38100" dir="2700000" algn="tl">
                    <a:srgbClr val="000000">
                      <a:alpha val="43137"/>
                    </a:srgbClr>
                  </a:outerShdw>
                </a:effectLst>
                <a:latin typeface="Garamond" pitchFamily="18" charset="0"/>
              </a:rPr>
              <a:t>st</a:t>
            </a:r>
            <a:r>
              <a:rPr lang="en-US" sz="2600" spc="-120" dirty="0" smtClean="0">
                <a:effectLst>
                  <a:outerShdw blurRad="38100" dist="38100" dir="2700000" algn="tl">
                    <a:srgbClr val="000000">
                      <a:alpha val="43137"/>
                    </a:srgbClr>
                  </a:outerShdw>
                </a:effectLst>
                <a:latin typeface="Garamond" pitchFamily="18" charset="0"/>
              </a:rPr>
              <a:t> Female Lawyer in Illinois</a:t>
            </a:r>
          </a:p>
          <a:p>
            <a:pPr marL="420624" lvl="1" indent="-384048">
              <a:lnSpc>
                <a:spcPct val="150000"/>
              </a:lnSpc>
              <a:spcAft>
                <a:spcPts val="1200"/>
              </a:spcAft>
              <a:buSzPct val="80000"/>
              <a:buFont typeface="Wingdings 2"/>
              <a:buChar char=""/>
            </a:pPr>
            <a:r>
              <a:rPr lang="en-US" sz="2600" spc="-120" dirty="0" smtClean="0">
                <a:effectLst>
                  <a:outerShdw blurRad="38100" dist="38100" dir="2700000" algn="tl">
                    <a:srgbClr val="000000">
                      <a:alpha val="43137"/>
                    </a:srgbClr>
                  </a:outerShdw>
                </a:effectLst>
                <a:latin typeface="Garamond" pitchFamily="18" charset="0"/>
              </a:rPr>
              <a:t>Husband was a local judge</a:t>
            </a:r>
          </a:p>
          <a:p>
            <a:pPr marL="704088" lvl="2" indent="-384048">
              <a:lnSpc>
                <a:spcPct val="150000"/>
              </a:lnSpc>
              <a:spcAft>
                <a:spcPts val="1200"/>
              </a:spcAft>
              <a:buSzPct val="80000"/>
              <a:buFont typeface="Wingdings 2"/>
              <a:buChar char=""/>
            </a:pPr>
            <a:r>
              <a:rPr lang="en-US" spc="-120" dirty="0" smtClean="0">
                <a:effectLst>
                  <a:outerShdw blurRad="38100" dist="38100" dir="2700000" algn="tl">
                    <a:srgbClr val="000000">
                      <a:alpha val="43137"/>
                    </a:srgbClr>
                  </a:outerShdw>
                </a:effectLst>
                <a:latin typeface="Garamond" pitchFamily="18" charset="0"/>
              </a:rPr>
              <a:t>Taught Myra the basics of law. </a:t>
            </a:r>
            <a:endParaRPr lang="en-US" sz="2600" spc="-120" dirty="0" smtClean="0">
              <a:effectLst>
                <a:outerShdw blurRad="38100" dist="38100" dir="2700000" algn="tl">
                  <a:srgbClr val="000000">
                    <a:alpha val="43137"/>
                  </a:srgbClr>
                </a:outerShdw>
              </a:effectLst>
              <a:latin typeface="Garamond" pitchFamily="18" charset="0"/>
            </a:endParaRPr>
          </a:p>
          <a:p>
            <a:pPr>
              <a:lnSpc>
                <a:spcPct val="150000"/>
              </a:lnSpc>
              <a:spcAft>
                <a:spcPts val="1200"/>
              </a:spcAft>
            </a:pPr>
            <a:r>
              <a:rPr lang="en-US" sz="2600" spc="-120" dirty="0" smtClean="0">
                <a:effectLst>
                  <a:outerShdw blurRad="38100" dist="38100" dir="2700000" algn="tl">
                    <a:srgbClr val="000000">
                      <a:alpha val="43137"/>
                    </a:srgbClr>
                  </a:outerShdw>
                </a:effectLst>
                <a:latin typeface="Garamond" pitchFamily="18" charset="0"/>
              </a:rPr>
              <a:t>Took State Bar Exam and passed it.</a:t>
            </a:r>
          </a:p>
          <a:p>
            <a:pPr>
              <a:lnSpc>
                <a:spcPct val="150000"/>
              </a:lnSpc>
              <a:spcAft>
                <a:spcPts val="1200"/>
              </a:spcAft>
            </a:pPr>
            <a:r>
              <a:rPr lang="en-US" sz="2600" spc="-120" dirty="0" smtClean="0">
                <a:effectLst>
                  <a:outerShdw blurRad="38100" dist="38100" dir="2700000" algn="tl">
                    <a:srgbClr val="000000">
                      <a:alpha val="43137"/>
                    </a:srgbClr>
                  </a:outerShdw>
                </a:effectLst>
                <a:latin typeface="Garamond" pitchFamily="18" charset="0"/>
              </a:rPr>
              <a:t>Founded Chicago Le gal News</a:t>
            </a:r>
          </a:p>
          <a:p>
            <a:pPr>
              <a:lnSpc>
                <a:spcPct val="150000"/>
              </a:lnSpc>
              <a:spcAft>
                <a:spcPts val="1200"/>
              </a:spcAft>
            </a:pPr>
            <a:r>
              <a:rPr lang="en-US" sz="2600" spc="-120" dirty="0" smtClean="0">
                <a:effectLst>
                  <a:outerShdw blurRad="38100" dist="38100" dir="2700000" algn="tl">
                    <a:srgbClr val="000000">
                      <a:alpha val="43137"/>
                    </a:srgbClr>
                  </a:outerShdw>
                </a:effectLst>
                <a:latin typeface="Garamond" pitchFamily="18" charset="0"/>
              </a:rPr>
              <a:t>Applied to State Bar, was rejected to practice law in Illinois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pc="-120" dirty="0" smtClean="0">
                <a:effectLst>
                  <a:outerShdw blurRad="38100" dist="38100" dir="2700000" algn="tl">
                    <a:srgbClr val="000000">
                      <a:alpha val="43137"/>
                    </a:srgbClr>
                  </a:outerShdw>
                </a:effectLst>
                <a:latin typeface="Garamond" pitchFamily="18" charset="0"/>
              </a:rPr>
              <a:t>Myra Bradwell (ctd.) </a:t>
            </a:r>
            <a:endParaRPr lang="en-US" spc="-120" dirty="0">
              <a:effectLst>
                <a:outerShdw blurRad="38100" dist="38100" dir="2700000" algn="tl">
                  <a:srgbClr val="000000">
                    <a:alpha val="43137"/>
                  </a:srgbClr>
                </a:outerShdw>
              </a:effectLst>
              <a:latin typeface="Garamond" pitchFamily="18" charset="0"/>
            </a:endParaRPr>
          </a:p>
        </p:txBody>
      </p:sp>
      <p:sp>
        <p:nvSpPr>
          <p:cNvPr id="3" name="Content Placeholder 2"/>
          <p:cNvSpPr>
            <a:spLocks noGrp="1"/>
          </p:cNvSpPr>
          <p:nvPr>
            <p:ph idx="1"/>
          </p:nvPr>
        </p:nvSpPr>
        <p:spPr/>
        <p:txBody>
          <a:bodyPr/>
          <a:lstStyle/>
          <a:p>
            <a:r>
              <a:rPr lang="en-US" spc="-120" dirty="0" smtClean="0">
                <a:latin typeface="Garamond" pitchFamily="18" charset="0"/>
              </a:rPr>
              <a:t>Appealed to the Illinois State Supreme Court in 1869</a:t>
            </a:r>
          </a:p>
          <a:p>
            <a:pPr lvl="1"/>
            <a:r>
              <a:rPr lang="en-US" spc="-120" dirty="0" smtClean="0">
                <a:latin typeface="Garamond" pitchFamily="18" charset="0"/>
              </a:rPr>
              <a:t>Refused to grant Bradwell a license because of her marital status.</a:t>
            </a:r>
          </a:p>
          <a:p>
            <a:pPr lvl="1"/>
            <a:r>
              <a:rPr lang="en-US" spc="-120" dirty="0" smtClean="0">
                <a:latin typeface="Garamond" pitchFamily="18" charset="0"/>
              </a:rPr>
              <a:t>“Applications of the same character have occasionally been made by persons under 21 and have always been denied upon the same ground. If not bound by contracts, you are under a legal disability.”</a:t>
            </a:r>
          </a:p>
          <a:p>
            <a:pPr lvl="2"/>
            <a:r>
              <a:rPr lang="en-US" spc="-120" dirty="0" smtClean="0">
                <a:latin typeface="Garamond" pitchFamily="18" charset="0"/>
              </a:rPr>
              <a:t>Disability = Married woman’s lack of legal standings. </a:t>
            </a:r>
          </a:p>
          <a:p>
            <a:pPr lvl="1"/>
            <a:endParaRPr lang="en-US" spc="-120" dirty="0">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pc="-120" dirty="0" smtClean="0">
                <a:latin typeface="Garamond" pitchFamily="18" charset="0"/>
              </a:rPr>
              <a:t>Myra Bradwell (ctd.)</a:t>
            </a:r>
            <a:endParaRPr lang="en-US" spc="-120" dirty="0">
              <a:latin typeface="Garamond" pitchFamily="18" charset="0"/>
            </a:endParaRPr>
          </a:p>
        </p:txBody>
      </p:sp>
      <p:sp>
        <p:nvSpPr>
          <p:cNvPr id="3" name="Content Placeholder 2"/>
          <p:cNvSpPr>
            <a:spLocks noGrp="1"/>
          </p:cNvSpPr>
          <p:nvPr>
            <p:ph idx="1"/>
          </p:nvPr>
        </p:nvSpPr>
        <p:spPr/>
        <p:txBody>
          <a:bodyPr>
            <a:normAutofit/>
          </a:bodyPr>
          <a:lstStyle/>
          <a:p>
            <a:r>
              <a:rPr lang="en-US" sz="2000" spc="-100" dirty="0" smtClean="0">
                <a:effectLst>
                  <a:outerShdw blurRad="38100" dist="38100" dir="2700000" algn="tl">
                    <a:srgbClr val="000000">
                      <a:alpha val="43137"/>
                    </a:srgbClr>
                  </a:outerShdw>
                </a:effectLst>
                <a:latin typeface="Garamond" pitchFamily="18" charset="0"/>
              </a:rPr>
              <a:t>Court compared women to children</a:t>
            </a:r>
          </a:p>
          <a:p>
            <a:pPr lvl="1"/>
            <a:r>
              <a:rPr lang="en-US" sz="1800" spc="-100" dirty="0" smtClean="0">
                <a:effectLst>
                  <a:outerShdw blurRad="38100" dist="38100" dir="2700000" algn="tl">
                    <a:srgbClr val="000000">
                      <a:alpha val="43137"/>
                    </a:srgbClr>
                  </a:outerShdw>
                </a:effectLst>
                <a:latin typeface="Garamond" pitchFamily="18" charset="0"/>
              </a:rPr>
              <a:t>Could not make contracts</a:t>
            </a:r>
          </a:p>
          <a:p>
            <a:pPr lvl="1"/>
            <a:r>
              <a:rPr lang="en-US" sz="1800" spc="-100" dirty="0" smtClean="0">
                <a:effectLst>
                  <a:outerShdw blurRad="38100" dist="38100" dir="2700000" algn="tl">
                    <a:srgbClr val="000000">
                      <a:alpha val="43137"/>
                    </a:srgbClr>
                  </a:outerShdw>
                </a:effectLst>
                <a:latin typeface="Garamond" pitchFamily="18" charset="0"/>
              </a:rPr>
              <a:t>Could not own property</a:t>
            </a:r>
          </a:p>
          <a:p>
            <a:pPr lvl="1"/>
            <a:r>
              <a:rPr lang="en-US" sz="1800" spc="-100" dirty="0" smtClean="0">
                <a:effectLst>
                  <a:outerShdw blurRad="38100" dist="38100" dir="2700000" algn="tl">
                    <a:srgbClr val="000000">
                      <a:alpha val="43137"/>
                    </a:srgbClr>
                  </a:outerShdw>
                </a:effectLst>
                <a:latin typeface="Garamond" pitchFamily="18" charset="0"/>
              </a:rPr>
              <a:t>Could not sue or be sued.</a:t>
            </a:r>
          </a:p>
          <a:p>
            <a:r>
              <a:rPr lang="en-US" sz="2000" spc="-100" dirty="0" smtClean="0">
                <a:effectLst>
                  <a:outerShdw blurRad="38100" dist="38100" dir="2700000" algn="tl">
                    <a:srgbClr val="000000">
                      <a:alpha val="43137"/>
                    </a:srgbClr>
                  </a:outerShdw>
                </a:effectLst>
                <a:latin typeface="Garamond" pitchFamily="18" charset="0"/>
              </a:rPr>
              <a:t>Bradwell appeals case to the US Supreme Court</a:t>
            </a:r>
          </a:p>
          <a:p>
            <a:pPr lvl="1"/>
            <a:r>
              <a:rPr lang="en-US" sz="1800" spc="-100" dirty="0" smtClean="0">
                <a:effectLst>
                  <a:outerShdw blurRad="38100" dist="38100" dir="2700000" algn="tl">
                    <a:srgbClr val="000000">
                      <a:alpha val="43137"/>
                    </a:srgbClr>
                  </a:outerShdw>
                </a:effectLst>
                <a:latin typeface="Garamond" pitchFamily="18" charset="0"/>
              </a:rPr>
              <a:t>Affirmed that maintaining that being a lawyer was not “one of the privileges of female citizens.” </a:t>
            </a:r>
          </a:p>
          <a:p>
            <a:r>
              <a:rPr lang="en-US" sz="2000" spc="-100" dirty="0" smtClean="0">
                <a:effectLst>
                  <a:outerShdw blurRad="38100" dist="38100" dir="2700000" algn="tl">
                    <a:srgbClr val="000000">
                      <a:alpha val="43137"/>
                    </a:srgbClr>
                  </a:outerShdw>
                </a:effectLst>
                <a:latin typeface="Garamond" pitchFamily="18" charset="0"/>
              </a:rPr>
              <a:t>Met with another woman with the same problem, Alta Hulett.</a:t>
            </a:r>
          </a:p>
          <a:p>
            <a:pPr lvl="1"/>
            <a:r>
              <a:rPr lang="en-US" sz="1600" spc="-100" dirty="0" smtClean="0">
                <a:effectLst>
                  <a:outerShdw blurRad="38100" dist="38100" dir="2700000" algn="tl">
                    <a:srgbClr val="000000">
                      <a:alpha val="43137"/>
                    </a:srgbClr>
                  </a:outerShdw>
                </a:effectLst>
                <a:latin typeface="Garamond" pitchFamily="18" charset="0"/>
              </a:rPr>
              <a:t>Prepared bill for Illinois State Legislature</a:t>
            </a:r>
          </a:p>
          <a:p>
            <a:pPr lvl="1"/>
            <a:r>
              <a:rPr lang="en-US" sz="1600" spc="-100" dirty="0" smtClean="0">
                <a:effectLst>
                  <a:outerShdw blurRad="38100" dist="38100" dir="2700000" algn="tl">
                    <a:srgbClr val="000000">
                      <a:alpha val="43137"/>
                    </a:srgbClr>
                  </a:outerShdw>
                </a:effectLst>
                <a:latin typeface="Garamond" pitchFamily="18" charset="0"/>
              </a:rPr>
              <a:t>Bill would make it illegal to deprive citizens of employment based on their gender.</a:t>
            </a:r>
          </a:p>
          <a:p>
            <a:r>
              <a:rPr lang="en-US" sz="2000" spc="-100" dirty="0" smtClean="0">
                <a:effectLst>
                  <a:outerShdw blurRad="38100" dist="38100" dir="2700000" algn="tl">
                    <a:srgbClr val="000000">
                      <a:alpha val="43137"/>
                    </a:srgbClr>
                  </a:outerShdw>
                </a:effectLst>
                <a:latin typeface="Garamond" pitchFamily="18" charset="0"/>
              </a:rPr>
              <a:t>Legislature passes bill. </a:t>
            </a:r>
            <a:endParaRPr lang="en-US" sz="1600" spc="-100" dirty="0" smtClean="0">
              <a:effectLst>
                <a:outerShdw blurRad="38100" dist="38100" dir="2700000" algn="tl">
                  <a:srgbClr val="000000">
                    <a:alpha val="43137"/>
                  </a:srgbClr>
                </a:outerShdw>
              </a:effectLst>
              <a:latin typeface="Garamond" pitchFamily="18" charset="0"/>
            </a:endParaRPr>
          </a:p>
          <a:p>
            <a:r>
              <a:rPr lang="en-US" sz="2000" spc="-100" dirty="0" smtClean="0">
                <a:effectLst>
                  <a:outerShdw blurRad="38100" dist="38100" dir="2700000" algn="tl">
                    <a:srgbClr val="000000">
                      <a:alpha val="43137"/>
                    </a:srgbClr>
                  </a:outerShdw>
                </a:effectLst>
                <a:latin typeface="Garamond" pitchFamily="18" charset="0"/>
              </a:rPr>
              <a:t>Bradwell is granted a license in 1890 by the Illinois State Supreme Court.</a:t>
            </a:r>
            <a:endParaRPr lang="en-US" sz="2800" spc="-100" dirty="0" smtClean="0">
              <a:effectLst>
                <a:outerShdw blurRad="38100" dist="38100" dir="2700000" algn="tl">
                  <a:srgbClr val="000000">
                    <a:alpha val="43137"/>
                  </a:srgbClr>
                </a:outerShdw>
              </a:effectLst>
              <a:latin typeface="Garamond"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Marshall Field</a:t>
            </a:r>
            <a:endParaRPr lang="en-US" dirty="0"/>
          </a:p>
        </p:txBody>
      </p:sp>
      <p:sp>
        <p:nvSpPr>
          <p:cNvPr id="3" name="Content Placeholder 2"/>
          <p:cNvSpPr>
            <a:spLocks noGrp="1"/>
          </p:cNvSpPr>
          <p:nvPr>
            <p:ph idx="1"/>
          </p:nvPr>
        </p:nvSpPr>
        <p:spPr/>
        <p:txBody>
          <a:bodyPr>
            <a:normAutofit/>
          </a:bodyPr>
          <a:lstStyle/>
          <a:p>
            <a:r>
              <a:rPr lang="en-US" sz="2400" spc="-120" dirty="0" smtClean="0">
                <a:latin typeface="Garamond" pitchFamily="18" charset="0"/>
              </a:rPr>
              <a:t> Multimillionaire retail store owner</a:t>
            </a:r>
          </a:p>
          <a:p>
            <a:r>
              <a:rPr lang="en-US" sz="2400" spc="-120" dirty="0" smtClean="0">
                <a:latin typeface="Garamond" pitchFamily="18" charset="0"/>
              </a:rPr>
              <a:t>Began business by selling his dry goods in a gigantic building starting from State Street to Wabash Avenue. </a:t>
            </a:r>
          </a:p>
          <a:p>
            <a:pPr lvl="1"/>
            <a:r>
              <a:rPr lang="en-US" sz="2400" spc="-120" dirty="0" smtClean="0">
                <a:latin typeface="Garamond" pitchFamily="18" charset="0"/>
              </a:rPr>
              <a:t>Employed 90,000 Workers.</a:t>
            </a:r>
          </a:p>
          <a:p>
            <a:pPr lvl="2"/>
            <a:r>
              <a:rPr lang="en-US" sz="1700" spc="90" dirty="0" smtClean="0">
                <a:latin typeface="Garamond" pitchFamily="18" charset="0"/>
              </a:rPr>
              <a:t>Operated 53 elevators</a:t>
            </a:r>
          </a:p>
          <a:p>
            <a:pPr lvl="2"/>
            <a:r>
              <a:rPr lang="en-US" sz="1700" spc="90" dirty="0" smtClean="0">
                <a:latin typeface="Garamond" pitchFamily="18" charset="0"/>
              </a:rPr>
              <a:t>Medical Dispensary</a:t>
            </a:r>
          </a:p>
          <a:p>
            <a:pPr lvl="2"/>
            <a:r>
              <a:rPr lang="en-US" sz="1700" spc="90" dirty="0" smtClean="0">
                <a:latin typeface="Garamond" pitchFamily="18" charset="0"/>
              </a:rPr>
              <a:t>Post Office</a:t>
            </a:r>
          </a:p>
          <a:p>
            <a:pPr lvl="2"/>
            <a:r>
              <a:rPr lang="en-US" sz="1700" spc="90" dirty="0" smtClean="0">
                <a:latin typeface="Garamond" pitchFamily="18" charset="0"/>
              </a:rPr>
              <a:t>Telephone Switchboard </a:t>
            </a:r>
            <a:r>
              <a:rPr lang="en-US" sz="1700" spc="90" baseline="30000" dirty="0" smtClean="0">
                <a:latin typeface="Garamond" pitchFamily="18" charset="0"/>
              </a:rPr>
              <a:t>*</a:t>
            </a:r>
            <a:r>
              <a:rPr lang="en-US" sz="1700" spc="90" dirty="0" smtClean="0">
                <a:latin typeface="Garamond" pitchFamily="18" charset="0"/>
              </a:rPr>
              <a:t>(Largest private switchboard in the world)</a:t>
            </a:r>
            <a:endParaRPr lang="en-US" sz="1700" spc="90" dirty="0">
              <a:latin typeface="Garamond" pitchFamily="18" charset="0"/>
            </a:endParaRPr>
          </a:p>
        </p:txBody>
      </p:sp>
      <p:sp>
        <p:nvSpPr>
          <p:cNvPr id="4" name="TextBox 3"/>
          <p:cNvSpPr txBox="1"/>
          <p:nvPr/>
        </p:nvSpPr>
        <p:spPr>
          <a:xfrm>
            <a:off x="3810000" y="5867400"/>
            <a:ext cx="5029200" cy="877163"/>
          </a:xfrm>
          <a:prstGeom prst="rect">
            <a:avLst/>
          </a:prstGeom>
          <a:noFill/>
        </p:spPr>
        <p:txBody>
          <a:bodyPr wrap="square" rtlCol="0">
            <a:spAutoFit/>
          </a:bodyPr>
          <a:lstStyle/>
          <a:p>
            <a:r>
              <a:rPr lang="en-US" sz="1700" b="1" dirty="0" smtClean="0">
                <a:effectLst>
                  <a:outerShdw blurRad="38100" dist="38100" dir="2700000" algn="tl">
                    <a:srgbClr val="000000">
                      <a:alpha val="43137"/>
                    </a:srgbClr>
                  </a:outerShdw>
                </a:effectLst>
                <a:latin typeface="High Tower Text" pitchFamily="18" charset="0"/>
              </a:rPr>
              <a:t>* A switchboard is a structural unit on which are mounted switches and instruments necessary to complete telephone circuits manually.  </a:t>
            </a:r>
            <a:endParaRPr lang="en-US" sz="1700" b="1" dirty="0">
              <a:effectLst>
                <a:outerShdw blurRad="38100" dist="38100" dir="2700000" algn="tl">
                  <a:srgbClr val="000000">
                    <a:alpha val="43137"/>
                  </a:srgbClr>
                </a:outerShdw>
              </a:effectLst>
              <a:latin typeface="High Tower Text"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effectLst>
                  <a:outerShdw blurRad="38100" dist="38100" dir="2700000" algn="tl">
                    <a:srgbClr val="000000">
                      <a:alpha val="43137"/>
                    </a:srgbClr>
                  </a:outerShdw>
                </a:effectLst>
              </a:rPr>
              <a:t>Marshall Field (ctd.)</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2100" dirty="0" smtClean="0">
                <a:effectLst>
                  <a:outerShdw blurRad="38100" dist="38100" dir="2700000" algn="tl">
                    <a:srgbClr val="000000">
                      <a:alpha val="43137"/>
                    </a:srgbClr>
                  </a:outerShdw>
                </a:effectLst>
                <a:latin typeface="Garamond" pitchFamily="18" charset="0"/>
              </a:rPr>
              <a:t>Discovered his female employees were leaving everyday for lunch</a:t>
            </a:r>
          </a:p>
          <a:p>
            <a:pPr lvl="1"/>
            <a:r>
              <a:rPr lang="en-US" sz="2100" dirty="0" smtClean="0">
                <a:effectLst>
                  <a:outerShdw blurRad="38100" dist="38100" dir="2700000" algn="tl">
                    <a:srgbClr val="000000">
                      <a:alpha val="43137"/>
                    </a:srgbClr>
                  </a:outerShdw>
                </a:effectLst>
                <a:latin typeface="Garamond" pitchFamily="18" charset="0"/>
              </a:rPr>
              <a:t>Added a tea room next to the women’s furs</a:t>
            </a:r>
          </a:p>
          <a:p>
            <a:pPr lvl="1"/>
            <a:r>
              <a:rPr lang="en-US" sz="2100" dirty="0" smtClean="0">
                <a:effectLst>
                  <a:outerShdw blurRad="38100" dist="38100" dir="2700000" algn="tl">
                    <a:srgbClr val="000000">
                      <a:alpha val="43137"/>
                    </a:srgbClr>
                  </a:outerShdw>
                </a:effectLst>
                <a:latin typeface="Garamond" pitchFamily="18" charset="0"/>
              </a:rPr>
              <a:t>expanded tea room into an entire floor of:</a:t>
            </a:r>
          </a:p>
          <a:p>
            <a:pPr lvl="2"/>
            <a:r>
              <a:rPr lang="en-US" sz="1900" dirty="0" smtClean="0">
                <a:effectLst>
                  <a:outerShdw blurRad="38100" dist="38100" dir="2700000" algn="tl">
                    <a:srgbClr val="000000">
                      <a:alpha val="43137"/>
                    </a:srgbClr>
                  </a:outerShdw>
                </a:effectLst>
                <a:latin typeface="Garamond" pitchFamily="18" charset="0"/>
              </a:rPr>
              <a:t> posh restaurants</a:t>
            </a:r>
          </a:p>
          <a:p>
            <a:pPr lvl="2"/>
            <a:r>
              <a:rPr lang="en-US" sz="1900" dirty="0" smtClean="0">
                <a:effectLst>
                  <a:outerShdw blurRad="38100" dist="38100" dir="2700000" algn="tl">
                    <a:srgbClr val="000000">
                      <a:alpha val="43137"/>
                    </a:srgbClr>
                  </a:outerShdw>
                </a:effectLst>
                <a:latin typeface="Garamond" pitchFamily="18" charset="0"/>
              </a:rPr>
              <a:t>a nursery</a:t>
            </a:r>
          </a:p>
          <a:p>
            <a:pPr lvl="2"/>
            <a:r>
              <a:rPr lang="en-US" sz="1900" dirty="0" smtClean="0">
                <a:effectLst>
                  <a:outerShdw blurRad="38100" dist="38100" dir="2700000" algn="tl">
                    <a:srgbClr val="000000">
                      <a:alpha val="43137"/>
                    </a:srgbClr>
                  </a:outerShdw>
                </a:effectLst>
                <a:latin typeface="Garamond" pitchFamily="18" charset="0"/>
              </a:rPr>
              <a:t>Writing rooms with complimentary stationary and pens</a:t>
            </a:r>
          </a:p>
          <a:p>
            <a:pPr lvl="2"/>
            <a:r>
              <a:rPr lang="en-US" sz="1900" dirty="0" smtClean="0">
                <a:effectLst>
                  <a:outerShdw blurRad="38100" dist="38100" dir="2700000" algn="tl">
                    <a:srgbClr val="000000">
                      <a:alpha val="43137"/>
                    </a:srgbClr>
                  </a:outerShdw>
                </a:effectLst>
                <a:latin typeface="Garamond" pitchFamily="18" charset="0"/>
              </a:rPr>
              <a:t>Customer’s parlor</a:t>
            </a:r>
          </a:p>
          <a:p>
            <a:pPr lvl="2"/>
            <a:r>
              <a:rPr lang="en-US" sz="1900" dirty="0" smtClean="0">
                <a:effectLst>
                  <a:outerShdw blurRad="38100" dist="38100" dir="2700000" algn="tl">
                    <a:srgbClr val="000000">
                      <a:alpha val="43137"/>
                    </a:srgbClr>
                  </a:outerShdw>
                </a:effectLst>
                <a:latin typeface="Garamond" pitchFamily="18" charset="0"/>
              </a:rPr>
              <a:t>Library</a:t>
            </a:r>
          </a:p>
          <a:p>
            <a:pPr lvl="2"/>
            <a:r>
              <a:rPr lang="en-US" sz="1900" dirty="0" smtClean="0">
                <a:effectLst>
                  <a:outerShdw blurRad="38100" dist="38100" dir="2700000" algn="tl">
                    <a:srgbClr val="000000">
                      <a:alpha val="43137"/>
                    </a:srgbClr>
                  </a:outerShdw>
                </a:effectLst>
                <a:latin typeface="Garamond" pitchFamily="18" charset="0"/>
              </a:rPr>
              <a:t>Meeting rooms</a:t>
            </a:r>
            <a:endParaRPr lang="en-US" sz="1900" dirty="0">
              <a:effectLst>
                <a:outerShdw blurRad="38100" dist="38100" dir="2700000" algn="tl">
                  <a:srgbClr val="000000">
                    <a:alpha val="43137"/>
                  </a:srgbClr>
                </a:outerShdw>
              </a:effectLst>
              <a:latin typeface="Garamond"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Marshall Field (ctd.)</a:t>
            </a:r>
            <a:endParaRPr lang="en-US" dirty="0"/>
          </a:p>
        </p:txBody>
      </p:sp>
      <p:sp>
        <p:nvSpPr>
          <p:cNvPr id="3" name="Content Placeholder 2"/>
          <p:cNvSpPr>
            <a:spLocks noGrp="1"/>
          </p:cNvSpPr>
          <p:nvPr>
            <p:ph idx="1"/>
          </p:nvPr>
        </p:nvSpPr>
        <p:spPr>
          <a:xfrm>
            <a:off x="0" y="1219200"/>
            <a:ext cx="9144000" cy="5638800"/>
          </a:xfrm>
        </p:spPr>
        <p:txBody>
          <a:bodyPr>
            <a:normAutofit/>
          </a:bodyPr>
          <a:lstStyle/>
          <a:p>
            <a:r>
              <a:rPr lang="en-US" sz="1800" dirty="0" smtClean="0">
                <a:latin typeface="Garamond" pitchFamily="18" charset="0"/>
              </a:rPr>
              <a:t>His store became an urban refuge for middle- and upper-class Chicago women.</a:t>
            </a:r>
          </a:p>
          <a:p>
            <a:pPr lvl="1"/>
            <a:r>
              <a:rPr lang="en-US" sz="1800" dirty="0" smtClean="0">
                <a:latin typeface="Garamond" pitchFamily="18" charset="0"/>
              </a:rPr>
              <a:t>Husbands had downtown dinners and smoke clubs, they had Marshall Field’s store.</a:t>
            </a:r>
          </a:p>
          <a:p>
            <a:r>
              <a:rPr lang="en-US" sz="1800" dirty="0" smtClean="0">
                <a:latin typeface="Garamond" pitchFamily="18" charset="0"/>
              </a:rPr>
              <a:t>Field did not cater to the commoner and working-class women</a:t>
            </a:r>
          </a:p>
          <a:p>
            <a:pPr lvl="1"/>
            <a:r>
              <a:rPr lang="en-US" sz="1800" dirty="0" smtClean="0">
                <a:latin typeface="Garamond" pitchFamily="18" charset="0"/>
              </a:rPr>
              <a:t>They relied on Ernest J. Lehmann’s department store.</a:t>
            </a:r>
          </a:p>
          <a:p>
            <a:r>
              <a:rPr lang="en-US" sz="2200" dirty="0" smtClean="0">
                <a:latin typeface="Garamond" pitchFamily="18" charset="0"/>
              </a:rPr>
              <a:t>Field stocked his store with</a:t>
            </a:r>
          </a:p>
          <a:p>
            <a:pPr lvl="1"/>
            <a:r>
              <a:rPr lang="en-US" sz="1800" dirty="0" smtClean="0">
                <a:latin typeface="Garamond" pitchFamily="18" charset="0"/>
              </a:rPr>
              <a:t>Fine linen handkerchiefs</a:t>
            </a:r>
          </a:p>
          <a:p>
            <a:pPr lvl="1"/>
            <a:r>
              <a:rPr lang="en-US" sz="1800" dirty="0" smtClean="0">
                <a:latin typeface="Garamond" pitchFamily="18" charset="0"/>
              </a:rPr>
              <a:t>Silk scarves</a:t>
            </a:r>
          </a:p>
          <a:p>
            <a:pPr lvl="1"/>
            <a:r>
              <a:rPr lang="en-US" sz="1800" dirty="0" smtClean="0">
                <a:latin typeface="Garamond" pitchFamily="18" charset="0"/>
              </a:rPr>
              <a:t>Imported Parisian gloves</a:t>
            </a:r>
          </a:p>
          <a:p>
            <a:pPr lvl="1"/>
            <a:r>
              <a:rPr lang="en-US" sz="1800" dirty="0" smtClean="0">
                <a:latin typeface="Garamond" pitchFamily="18" charset="0"/>
              </a:rPr>
              <a:t>Custom-made Oriental rugs</a:t>
            </a:r>
          </a:p>
          <a:p>
            <a:pPr lvl="1"/>
            <a:r>
              <a:rPr lang="en-US" sz="1800" dirty="0" smtClean="0">
                <a:latin typeface="Garamond" pitchFamily="18" charset="0"/>
              </a:rPr>
              <a:t>Designer evening gowns</a:t>
            </a:r>
          </a:p>
          <a:p>
            <a:r>
              <a:rPr lang="en-US" sz="2200" dirty="0" smtClean="0">
                <a:latin typeface="Garamond" pitchFamily="18" charset="0"/>
              </a:rPr>
              <a:t>Protected his store’s fashion image by firing any worker who was caught drinking, gambling, or associating with labor union officials.</a:t>
            </a:r>
          </a:p>
          <a:p>
            <a:r>
              <a:rPr lang="en-US" sz="2200" dirty="0" smtClean="0">
                <a:latin typeface="Garamond" pitchFamily="18" charset="0"/>
              </a:rPr>
              <a:t>Opened “bargain basement” in late 1800s</a:t>
            </a:r>
          </a:p>
          <a:p>
            <a:r>
              <a:rPr lang="en-US" sz="2200" dirty="0" smtClean="0">
                <a:latin typeface="Garamond" pitchFamily="18" charset="0"/>
              </a:rPr>
              <a:t>Opened separate men’s store at a different location </a:t>
            </a:r>
          </a:p>
          <a:p>
            <a:pPr lvl="1"/>
            <a:r>
              <a:rPr lang="en-US" sz="1800" dirty="0" smtClean="0">
                <a:latin typeface="Garamond" pitchFamily="18" charset="0"/>
              </a:rPr>
              <a:t>Women’s store on State on Washington made his fame skyrocket.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effectLst>
                  <a:outerShdw blurRad="38100" dist="38100" dir="2700000" algn="tl">
                    <a:srgbClr val="000000">
                      <a:alpha val="43137"/>
                    </a:srgbClr>
                  </a:outerShdw>
                </a:effectLst>
              </a:rPr>
              <a:t>Marshall Field (ctd.)</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r>
              <a:rPr lang="en-US" dirty="0" smtClean="0">
                <a:latin typeface="Garamond" pitchFamily="18" charset="0"/>
              </a:rPr>
              <a:t>Built his store upon Potter Palmer’s ideas</a:t>
            </a:r>
          </a:p>
          <a:p>
            <a:r>
              <a:rPr lang="en-US" dirty="0" smtClean="0">
                <a:latin typeface="Garamond" pitchFamily="18" charset="0"/>
              </a:rPr>
              <a:t>Pampered female customer</a:t>
            </a:r>
          </a:p>
          <a:p>
            <a:r>
              <a:rPr lang="en-US" dirty="0" smtClean="0">
                <a:latin typeface="Garamond" pitchFamily="18" charset="0"/>
              </a:rPr>
              <a:t>Eliminated haggling over prices’ settled on a low, fixed price on goods.</a:t>
            </a:r>
          </a:p>
          <a:p>
            <a:r>
              <a:rPr lang="en-US" dirty="0" smtClean="0">
                <a:latin typeface="Garamond" pitchFamily="18" charset="0"/>
              </a:rPr>
              <a:t>Liberal Return Policy</a:t>
            </a:r>
          </a:p>
          <a:p>
            <a:pPr lvl="1"/>
            <a:r>
              <a:rPr lang="en-US" dirty="0" smtClean="0">
                <a:latin typeface="Garamond" pitchFamily="18" charset="0"/>
              </a:rPr>
              <a:t>Encouraged impulse buying</a:t>
            </a:r>
          </a:p>
          <a:p>
            <a:r>
              <a:rPr lang="en-US" dirty="0" smtClean="0">
                <a:latin typeface="Garamond" pitchFamily="18" charset="0"/>
              </a:rPr>
              <a:t>Established two principles:</a:t>
            </a:r>
          </a:p>
          <a:p>
            <a:pPr lvl="1"/>
            <a:r>
              <a:rPr lang="en-US" dirty="0" smtClean="0">
                <a:latin typeface="Garamond" pitchFamily="18" charset="0"/>
              </a:rPr>
              <a:t>Customer is </a:t>
            </a:r>
            <a:r>
              <a:rPr lang="en-US" u="sng" dirty="0" smtClean="0">
                <a:latin typeface="Garamond" pitchFamily="18" charset="0"/>
              </a:rPr>
              <a:t>always</a:t>
            </a:r>
            <a:r>
              <a:rPr lang="en-US" dirty="0" smtClean="0">
                <a:latin typeface="Garamond" pitchFamily="18" charset="0"/>
              </a:rPr>
              <a:t> right</a:t>
            </a:r>
          </a:p>
          <a:p>
            <a:pPr lvl="1"/>
            <a:r>
              <a:rPr lang="en-US" dirty="0" smtClean="0">
                <a:latin typeface="Garamond" pitchFamily="18" charset="0"/>
              </a:rPr>
              <a:t>Always give a woman what she wants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George Pullman</a:t>
            </a:r>
            <a:endParaRPr lang="en-US" dirty="0"/>
          </a:p>
        </p:txBody>
      </p:sp>
      <p:sp>
        <p:nvSpPr>
          <p:cNvPr id="3" name="Content Placeholder 2"/>
          <p:cNvSpPr>
            <a:spLocks noGrp="1"/>
          </p:cNvSpPr>
          <p:nvPr>
            <p:ph idx="1"/>
          </p:nvPr>
        </p:nvSpPr>
        <p:spPr/>
        <p:txBody>
          <a:bodyPr>
            <a:normAutofit/>
          </a:bodyPr>
          <a:lstStyle/>
          <a:p>
            <a:r>
              <a:rPr lang="en-US" sz="2400" dirty="0" smtClean="0">
                <a:latin typeface="Garamond" pitchFamily="18" charset="0"/>
              </a:rPr>
              <a:t> Began career as a cabinet-maker and construction contractor</a:t>
            </a:r>
          </a:p>
          <a:p>
            <a:r>
              <a:rPr lang="en-US" sz="2400" dirty="0" smtClean="0">
                <a:latin typeface="Garamond" pitchFamily="18" charset="0"/>
              </a:rPr>
              <a:t>Came from New York to Chicago in 1855</a:t>
            </a:r>
          </a:p>
          <a:p>
            <a:r>
              <a:rPr lang="en-US" sz="2400" dirty="0" smtClean="0">
                <a:latin typeface="Garamond" pitchFamily="18" charset="0"/>
              </a:rPr>
              <a:t>Mastered art of using jacks to raise Chicago’s buildings out of mud</a:t>
            </a:r>
          </a:p>
          <a:p>
            <a:pPr lvl="1"/>
            <a:r>
              <a:rPr lang="en-US" sz="2000" dirty="0" smtClean="0">
                <a:latin typeface="Garamond" pitchFamily="18" charset="0"/>
              </a:rPr>
              <a:t>Remembered physically painful ride in the railroad cars from New York to Chicago</a:t>
            </a:r>
          </a:p>
          <a:p>
            <a:pPr lvl="2"/>
            <a:r>
              <a:rPr lang="en-US" sz="1800" dirty="0" smtClean="0">
                <a:latin typeface="Garamond" pitchFamily="18" charset="0"/>
              </a:rPr>
              <a:t>Uncomfortable, unheated cars that consisted of wooden benches.</a:t>
            </a:r>
          </a:p>
          <a:p>
            <a:pPr lvl="2"/>
            <a:r>
              <a:rPr lang="en-US" sz="1800" dirty="0" smtClean="0">
                <a:latin typeface="Garamond" pitchFamily="18" charset="0"/>
              </a:rPr>
              <a:t>Passengers slept sitting up and raced into terminals during brief stops to quickly have a meal (food not served on the transit)</a:t>
            </a:r>
            <a:endParaRPr lang="en-US" sz="1400" dirty="0" smtClean="0">
              <a:latin typeface="Garamond" pitchFamily="18" charset="0"/>
            </a:endParaRPr>
          </a:p>
          <a:p>
            <a:endParaRPr lang="en-US" sz="2400" dirty="0" smtClean="0">
              <a:latin typeface="Garamond"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80</TotalTime>
  <Words>880</Words>
  <Application>Microsoft Office PowerPoint</Application>
  <PresentationFormat>On-screen Show (4:3)</PresentationFormat>
  <Paragraphs>108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Technic</vt:lpstr>
      <vt:lpstr>Chicago Personalities</vt:lpstr>
      <vt:lpstr>Myra Bradwell</vt:lpstr>
      <vt:lpstr>Myra Bradwell (ctd.) </vt:lpstr>
      <vt:lpstr>Myra Bradwell (ctd.)</vt:lpstr>
      <vt:lpstr>Marshall Field</vt:lpstr>
      <vt:lpstr>Marshall Field (ctd.)</vt:lpstr>
      <vt:lpstr>Marshall Field (ctd.)</vt:lpstr>
      <vt:lpstr>Marshall Field (ctd.)</vt:lpstr>
      <vt:lpstr>George Pullman</vt:lpstr>
      <vt:lpstr>George Pullman (ctd.)</vt:lpstr>
      <vt:lpstr>George Pullman (ctd.)</vt:lpstr>
      <vt:lpstr>George Pullman (ctd.)</vt:lpstr>
    </vt:vector>
  </TitlesOfParts>
  <Company>Saint Viator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Chicago Personalities</dc:title>
  <dc:creator>saint viator high school</dc:creator>
  <cp:lastModifiedBy>khogendorp</cp:lastModifiedBy>
  <cp:revision>15</cp:revision>
  <dcterms:created xsi:type="dcterms:W3CDTF">2011-03-02T15:46:16Z</dcterms:created>
  <dcterms:modified xsi:type="dcterms:W3CDTF">2011-03-14T15:20:28Z</dcterms:modified>
</cp:coreProperties>
</file>