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58" r:id="rId6"/>
    <p:sldId id="26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521F19-BB1F-439B-A356-AF8CEECD5DEB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195236-27FE-4D3E-A2D3-8157A3556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773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7BEF3A-A885-4C08-A0E8-E6977CAFBCE1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414263-B8CE-41E3-9656-A80BBC35A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548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http://www.measuringworth.com/uscompare/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9569F8-C99B-47BD-B1A9-BC2DE68A02BE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6BC91E-1523-44D2-B1B3-F50E71171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Monetary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bimetalism</a:t>
            </a:r>
            <a:r>
              <a:rPr lang="en-US" dirty="0" smtClean="0"/>
              <a:t> debate in the late 1800s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7504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Since the beginning U.S. currency was issued as “Representative money” backed by the gold and silver owned by the U.S. treasury. </a:t>
            </a:r>
          </a:p>
          <a:p>
            <a:pPr lvl="1"/>
            <a:r>
              <a:rPr lang="en-US" dirty="0" smtClean="0"/>
              <a:t>Exception: Greenbacks—issued during the Civil War—were fiat </a:t>
            </a:r>
            <a:r>
              <a:rPr lang="en-US" dirty="0" smtClean="0"/>
              <a:t>(authorized by govt., but not convertible into gold or silver) money</a:t>
            </a:r>
            <a:r>
              <a:rPr lang="en-US" dirty="0" smtClean="0"/>
              <a:t>.</a:t>
            </a:r>
          </a:p>
          <a:p>
            <a:r>
              <a:rPr lang="en-US" dirty="0" smtClean="0"/>
              <a:t>Value of Silver set a mint value in relation to gold value  = 16:1 ratio </a:t>
            </a:r>
            <a:r>
              <a:rPr lang="en-US" i="1" dirty="0" smtClean="0"/>
              <a:t>in 1837</a:t>
            </a:r>
          </a:p>
          <a:p>
            <a:r>
              <a:rPr lang="en-US" dirty="0" smtClean="0"/>
              <a:t>By the mid-1800s silver became unused as a monetary object b/c its market value &gt; mint value.</a:t>
            </a:r>
          </a:p>
          <a:p>
            <a:r>
              <a:rPr lang="en-US" dirty="0" smtClean="0"/>
              <a:t>Silver owners no longer chose to sell their silver on the market instead of deal with the U.S. Treasury.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 Resumption Act of 1873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U. S. Treasury discontinued silver coinage</a:t>
            </a:r>
          </a:p>
          <a:p>
            <a:pPr lvl="1"/>
            <a:r>
              <a:rPr lang="en-US" dirty="0" smtClean="0"/>
              <a:t>European governments moved to gold standard.</a:t>
            </a:r>
          </a:p>
          <a:p>
            <a:pPr lvl="1"/>
            <a:r>
              <a:rPr lang="en-US" dirty="0" smtClean="0"/>
              <a:t>Discovery of silver in the west = decline in value.</a:t>
            </a:r>
          </a:p>
          <a:p>
            <a:r>
              <a:rPr lang="en-US" dirty="0" smtClean="0"/>
              <a:t>Many blamed the Panic of 1873 on the demonetization of silver (b/c several NY financial companies failed).</a:t>
            </a:r>
          </a:p>
          <a:p>
            <a:r>
              <a:rPr lang="en-US" dirty="0" err="1" smtClean="0"/>
              <a:t>Bimetalism</a:t>
            </a:r>
            <a:r>
              <a:rPr lang="en-US" dirty="0" smtClean="0"/>
              <a:t> advocates called it the “Crime of 73”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Proponents of Greenbacks and Silver advocated more $$ in circulation.</a:t>
            </a:r>
          </a:p>
          <a:p>
            <a:r>
              <a:rPr lang="en-US" dirty="0" smtClean="0"/>
              <a:t>Gold Proponents wanted less.</a:t>
            </a:r>
          </a:p>
          <a:p>
            <a:endParaRPr lang="en-US" dirty="0" smtClean="0"/>
          </a:p>
          <a:p>
            <a:r>
              <a:rPr lang="en-US" dirty="0" smtClean="0"/>
              <a:t>More $$ = inflation in currency = devalued</a:t>
            </a:r>
          </a:p>
          <a:p>
            <a:r>
              <a:rPr lang="en-US" dirty="0" smtClean="0"/>
              <a:t>Debtors like this b/c they could repay their debts for less (creditors obviously hated this).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0" name="Picture 12" descr="ch16_charts_hsus_se_p0540b"/>
          <p:cNvPicPr>
            <a:picLocks noChangeAspect="1" noChangeArrowheads="1"/>
          </p:cNvPicPr>
          <p:nvPr/>
        </p:nvPicPr>
        <p:blipFill>
          <a:blip r:embed="rId3" cstate="print"/>
          <a:srcRect t="15149" b="5325"/>
          <a:stretch>
            <a:fillRect/>
          </a:stretch>
        </p:blipFill>
        <p:spPr bwMode="auto">
          <a:xfrm>
            <a:off x="2801938" y="1158875"/>
            <a:ext cx="5867400" cy="2587625"/>
          </a:xfrm>
          <a:prstGeom prst="rect">
            <a:avLst/>
          </a:prstGeom>
          <a:noFill/>
        </p:spPr>
      </p:pic>
      <p:sp>
        <p:nvSpPr>
          <p:cNvPr id="12290" name="Text Box 6"/>
          <p:cNvSpPr txBox="1">
            <a:spLocks noChangeArrowheads="1"/>
          </p:cNvSpPr>
          <p:nvPr/>
        </p:nvSpPr>
        <p:spPr bwMode="auto">
          <a:xfrm>
            <a:off x="457200" y="1403350"/>
            <a:ext cx="25908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Verdana" pitchFamily="34" charset="0"/>
              </a:rPr>
              <a:t>The debate over monetary policy was </a:t>
            </a:r>
            <a:br>
              <a:rPr lang="en-US" b="1">
                <a:latin typeface="Verdana" pitchFamily="34" charset="0"/>
              </a:rPr>
            </a:br>
            <a:r>
              <a:rPr lang="en-US" b="1">
                <a:latin typeface="Verdana" pitchFamily="34" charset="0"/>
              </a:rPr>
              <a:t>an important issue of the day. </a:t>
            </a:r>
          </a:p>
        </p:txBody>
      </p:sp>
      <p:sp>
        <p:nvSpPr>
          <p:cNvPr id="141323" name="AutoShape 11"/>
          <p:cNvSpPr>
            <a:spLocks noChangeArrowheads="1"/>
          </p:cNvSpPr>
          <p:nvPr/>
        </p:nvSpPr>
        <p:spPr bwMode="auto">
          <a:xfrm rot="5400000" flipH="1">
            <a:off x="1600200" y="3505200"/>
            <a:ext cx="1524000" cy="3048000"/>
          </a:xfrm>
          <a:prstGeom prst="upArrowCallout">
            <a:avLst>
              <a:gd name="adj1" fmla="val 25944"/>
              <a:gd name="adj2" fmla="val 18875"/>
              <a:gd name="adj3" fmla="val 19926"/>
              <a:gd name="adj4" fmla="val 77361"/>
            </a:avLst>
          </a:prstGeom>
          <a:gradFill rotWithShape="1">
            <a:gsLst>
              <a:gs pos="0">
                <a:schemeClr val="bg1"/>
              </a:gs>
              <a:gs pos="100000">
                <a:srgbClr val="CDCDFF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990600" y="4419600"/>
            <a:ext cx="22860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Verdana" pitchFamily="34" charset="0"/>
              </a:rPr>
              <a:t>Those who wanted a</a:t>
            </a:r>
            <a:r>
              <a:rPr lang="en-US" sz="1800" b="1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gold</a:t>
            </a:r>
            <a:r>
              <a:rPr lang="en-US" sz="1800" b="1">
                <a:latin typeface="Verdana" pitchFamily="34" charset="0"/>
              </a:rPr>
              <a:t> </a:t>
            </a:r>
            <a:r>
              <a:rPr lang="en-US" sz="1800">
                <a:latin typeface="Verdana" pitchFamily="34" charset="0"/>
              </a:rPr>
              <a:t>standard were on one side.</a:t>
            </a:r>
            <a:r>
              <a:rPr lang="en-US" sz="1800" b="1">
                <a:latin typeface="Verdana" pitchFamily="34" charset="0"/>
              </a:rPr>
              <a:t>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86200" y="4267200"/>
            <a:ext cx="4495800" cy="1785938"/>
            <a:chOff x="2448" y="2688"/>
            <a:chExt cx="2832" cy="1125"/>
          </a:xfrm>
        </p:grpSpPr>
        <p:sp>
          <p:nvSpPr>
            <p:cNvPr id="141324" name="AutoShape 12"/>
            <p:cNvSpPr>
              <a:spLocks noChangeArrowheads="1"/>
            </p:cNvSpPr>
            <p:nvPr/>
          </p:nvSpPr>
          <p:spPr bwMode="auto">
            <a:xfrm rot="16200000" flipH="1">
              <a:off x="3360" y="1776"/>
              <a:ext cx="960" cy="2784"/>
            </a:xfrm>
            <a:prstGeom prst="upArrowCallout">
              <a:avLst>
                <a:gd name="adj1" fmla="val 28546"/>
                <a:gd name="adj2" fmla="val 18875"/>
                <a:gd name="adj3" fmla="val 24153"/>
                <a:gd name="adj4" fmla="val 82005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296" name="Text Box 10"/>
            <p:cNvSpPr txBox="1">
              <a:spLocks noChangeArrowheads="1"/>
            </p:cNvSpPr>
            <p:nvPr/>
          </p:nvSpPr>
          <p:spPr bwMode="auto">
            <a:xfrm>
              <a:off x="3040" y="2784"/>
              <a:ext cx="2240" cy="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>
                  <a:latin typeface="Verdana" pitchFamily="34" charset="0"/>
                </a:rPr>
                <a:t>Those who wanted to </a:t>
              </a:r>
              <a:br>
                <a:rPr lang="en-US" sz="1800">
                  <a:latin typeface="Verdana" pitchFamily="34" charset="0"/>
                </a:rPr>
              </a:br>
              <a:r>
                <a:rPr lang="en-US" sz="1800">
                  <a:latin typeface="Verdana" pitchFamily="34" charset="0"/>
                </a:rPr>
                <a:t>use</a:t>
              </a:r>
              <a:r>
                <a:rPr lang="en-US" sz="1800" b="1">
                  <a:latin typeface="Verdana" pitchFamily="34" charset="0"/>
                </a:rPr>
                <a:t> </a:t>
              </a:r>
              <a:r>
                <a:rPr lang="en-US" sz="2000" b="1">
                  <a:latin typeface="Verdana" pitchFamily="34" charset="0"/>
                </a:rPr>
                <a:t>silver</a:t>
              </a:r>
              <a:r>
                <a:rPr lang="en-US" sz="1800">
                  <a:latin typeface="Verdana" pitchFamily="34" charset="0"/>
                </a:rPr>
                <a:t>—including the Populist Party—were </a:t>
              </a:r>
              <a:br>
                <a:rPr lang="en-US" sz="1800">
                  <a:latin typeface="Verdana" pitchFamily="34" charset="0"/>
                </a:rPr>
              </a:br>
              <a:r>
                <a:rPr lang="en-US" sz="1800">
                  <a:latin typeface="Verdana" pitchFamily="34" charset="0"/>
                </a:rPr>
                <a:t>on the other.</a:t>
              </a:r>
            </a:p>
            <a:p>
              <a:pPr>
                <a:spcBef>
                  <a:spcPct val="50000"/>
                </a:spcBef>
              </a:pPr>
              <a:endParaRPr lang="en-US" sz="1800">
                <a:latin typeface="Verdana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Monetary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5604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Resumption Act of 1875 – mandated U.S. Treasury issue specie in exchange for greenback currency.</a:t>
            </a:r>
          </a:p>
          <a:p>
            <a:r>
              <a:rPr lang="en-US" dirty="0" smtClean="0"/>
              <a:t>Bland-Allison Act (1878) </a:t>
            </a:r>
          </a:p>
          <a:p>
            <a:pPr lvl="1"/>
            <a:r>
              <a:rPr lang="en-US" dirty="0" smtClean="0"/>
              <a:t>Required U.S. Treasury to mint $2-4 million worth of silver each month.</a:t>
            </a:r>
          </a:p>
          <a:p>
            <a:pPr lvl="1"/>
            <a:r>
              <a:rPr lang="en-US" dirty="0" smtClean="0"/>
              <a:t>Failed b/c the treasury did not mint the maximum and the supply of $$ in circulation did not increase.</a:t>
            </a:r>
          </a:p>
          <a:p>
            <a:r>
              <a:rPr lang="en-US" dirty="0" smtClean="0"/>
              <a:t>Sherman Silver Purchase Act (1890)</a:t>
            </a:r>
          </a:p>
          <a:p>
            <a:pPr lvl="1"/>
            <a:r>
              <a:rPr lang="en-US" dirty="0" smtClean="0"/>
              <a:t>Treasury required to purchase the maximum domestic production of silver.</a:t>
            </a:r>
          </a:p>
          <a:p>
            <a:pPr lvl="1"/>
            <a:r>
              <a:rPr lang="en-US" dirty="0" smtClean="0"/>
              <a:t>Problem: Silver that was purchased was not coined.</a:t>
            </a:r>
          </a:p>
          <a:p>
            <a:pPr lvl="1"/>
            <a:r>
              <a:rPr lang="en-US" dirty="0" smtClean="0"/>
              <a:t>Repealed in 1893 when depression hit (panic occurred when people were trading in their silver for gold)</a:t>
            </a:r>
          </a:p>
          <a:p>
            <a:r>
              <a:rPr lang="en-US" dirty="0" smtClean="0"/>
              <a:t>Gold Standard Act (1900)</a:t>
            </a:r>
          </a:p>
          <a:p>
            <a:pPr lvl="1"/>
            <a:r>
              <a:rPr lang="en-US" dirty="0" smtClean="0"/>
              <a:t>U.S. went back to a sole gold standard</a:t>
            </a:r>
          </a:p>
          <a:p>
            <a:pPr lvl="1"/>
            <a:r>
              <a:rPr lang="en-US" dirty="0" smtClean="0"/>
              <a:t>Will remain this way until 1975 under the Bretton-Woods Agreement when the U.S. officially left the gold standard</a:t>
            </a:r>
          </a:p>
          <a:p>
            <a:pPr lvl="1"/>
            <a:r>
              <a:rPr lang="en-US" dirty="0" smtClean="0"/>
              <a:t>Currently use fiat money = based on faith of U.S. credit worthiness.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120</TotalTime>
  <Words>400</Words>
  <Application>Microsoft Office PowerPoint</Application>
  <PresentationFormat>On-screen Show (4:3)</PresentationFormat>
  <Paragraphs>37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Monetary Policy</vt:lpstr>
      <vt:lpstr>Monetary Policy</vt:lpstr>
      <vt:lpstr>Gold Resumption Act of 1873</vt:lpstr>
      <vt:lpstr>Monetary Stances</vt:lpstr>
      <vt:lpstr>PowerPoint Presentation</vt:lpstr>
      <vt:lpstr>Key Monetary Legislation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Inflation &amp; Deflation</dc:title>
  <dc:creator>tgromala</dc:creator>
  <cp:lastModifiedBy>kjordan</cp:lastModifiedBy>
  <cp:revision>11</cp:revision>
  <cp:lastPrinted>2011-11-15T00:22:23Z</cp:lastPrinted>
  <dcterms:created xsi:type="dcterms:W3CDTF">2010-11-17T13:49:50Z</dcterms:created>
  <dcterms:modified xsi:type="dcterms:W3CDTF">2011-11-17T19:13:49Z</dcterms:modified>
</cp:coreProperties>
</file>