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handoutMasterIdLst>
    <p:handoutMasterId r:id="rId22"/>
  </p:handoutMasterIdLst>
  <p:sldIdLst>
    <p:sldId id="256" r:id="rId2"/>
    <p:sldId id="257" r:id="rId3"/>
    <p:sldId id="258" r:id="rId4"/>
    <p:sldId id="259" r:id="rId5"/>
    <p:sldId id="264" r:id="rId6"/>
    <p:sldId id="261" r:id="rId7"/>
    <p:sldId id="269" r:id="rId8"/>
    <p:sldId id="265" r:id="rId9"/>
    <p:sldId id="268" r:id="rId10"/>
    <p:sldId id="266" r:id="rId11"/>
    <p:sldId id="260" r:id="rId12"/>
    <p:sldId id="263" r:id="rId13"/>
    <p:sldId id="262" r:id="rId14"/>
    <p:sldId id="272" r:id="rId15"/>
    <p:sldId id="270" r:id="rId16"/>
    <p:sldId id="273" r:id="rId17"/>
    <p:sldId id="274" r:id="rId18"/>
    <p:sldId id="275" r:id="rId19"/>
    <p:sldId id="271" r:id="rId20"/>
    <p:sldId id="267" r:id="rId21"/>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6" d="100"/>
          <a:sy n="56" d="100"/>
        </p:scale>
        <p:origin x="-384" y="-9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4820"/>
          </a:xfrm>
          <a:prstGeom prst="rect">
            <a:avLst/>
          </a:prstGeom>
        </p:spPr>
        <p:txBody>
          <a:bodyPr vert="horz" lIns="93177" tIns="46589" rIns="93177" bIns="46589" rtlCol="0"/>
          <a:lstStyle>
            <a:lvl1pPr algn="r">
              <a:defRPr sz="1200"/>
            </a:lvl1pPr>
          </a:lstStyle>
          <a:p>
            <a:fld id="{90B5055C-7384-409B-9B1D-CA662CAE7CA7}" type="datetimeFigureOut">
              <a:rPr lang="en-US" smtClean="0"/>
              <a:t>4/19/2012</a:t>
            </a:fld>
            <a:endParaRPr lang="en-US"/>
          </a:p>
        </p:txBody>
      </p:sp>
      <p:sp>
        <p:nvSpPr>
          <p:cNvPr id="4" name="Footer Placeholder 3"/>
          <p:cNvSpPr>
            <a:spLocks noGrp="1"/>
          </p:cNvSpPr>
          <p:nvPr>
            <p:ph type="ftr" sz="quarter" idx="2"/>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3177" tIns="46589" rIns="93177" bIns="46589" rtlCol="0" anchor="b"/>
          <a:lstStyle>
            <a:lvl1pPr algn="r">
              <a:defRPr sz="1200"/>
            </a:lvl1pPr>
          </a:lstStyle>
          <a:p>
            <a:fld id="{0AC22449-C9FF-4AC1-A3DE-38EB030F4E10}" type="slidenum">
              <a:rPr lang="en-US" smtClean="0"/>
              <a:t>‹#›</a:t>
            </a:fld>
            <a:endParaRPr lang="en-US"/>
          </a:p>
        </p:txBody>
      </p:sp>
    </p:spTree>
    <p:extLst>
      <p:ext uri="{BB962C8B-B14F-4D97-AF65-F5344CB8AC3E}">
        <p14:creationId xmlns:p14="http://schemas.microsoft.com/office/powerpoint/2010/main" val="22594065"/>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3" name="Group 42"/>
          <p:cNvGrpSpPr/>
          <p:nvPr/>
        </p:nvGrpSpPr>
        <p:grpSpPr>
          <a:xfrm>
            <a:off x="-382404" y="0"/>
            <a:ext cx="9932332" cy="6858000"/>
            <a:chOff x="-382404" y="0"/>
            <a:chExt cx="9932332" cy="6858000"/>
          </a:xfrm>
        </p:grpSpPr>
        <p:grpSp>
          <p:nvGrpSpPr>
            <p:cNvPr id="44" name="Group 44"/>
            <p:cNvGrpSpPr/>
            <p:nvPr/>
          </p:nvGrpSpPr>
          <p:grpSpPr>
            <a:xfrm>
              <a:off x="0" y="0"/>
              <a:ext cx="9144000" cy="6858000"/>
              <a:chOff x="0" y="0"/>
              <a:chExt cx="9144000" cy="6858000"/>
            </a:xfrm>
          </p:grpSpPr>
          <p:grpSp>
            <p:nvGrpSpPr>
              <p:cNvPr id="70" name="Group 4"/>
              <p:cNvGrpSpPr/>
              <p:nvPr/>
            </p:nvGrpSpPr>
            <p:grpSpPr>
              <a:xfrm>
                <a:off x="0" y="0"/>
                <a:ext cx="2514600" cy="6858000"/>
                <a:chOff x="0" y="0"/>
                <a:chExt cx="2514600" cy="6858000"/>
              </a:xfrm>
            </p:grpSpPr>
            <p:sp>
              <p:nvSpPr>
                <p:cNvPr id="115" name="Rectangle 11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1" name="Group 5"/>
              <p:cNvGrpSpPr/>
              <p:nvPr/>
            </p:nvGrpSpPr>
            <p:grpSpPr>
              <a:xfrm>
                <a:off x="422910" y="0"/>
                <a:ext cx="2514600" cy="6858000"/>
                <a:chOff x="0" y="0"/>
                <a:chExt cx="2514600" cy="6858000"/>
              </a:xfrm>
            </p:grpSpPr>
            <p:sp>
              <p:nvSpPr>
                <p:cNvPr id="85" name="Rectangle 8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11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Rectangle 80"/>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5" name="Freeform 44"/>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Freeform 51"/>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3" name="Hexagon 52"/>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Freeform 57"/>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Freeform 67"/>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Freeform 68"/>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p:cNvSpPr/>
          <p:nvPr/>
        </p:nvSpPr>
        <p:spPr>
          <a:xfrm>
            <a:off x="4649096" y="-21511"/>
            <a:ext cx="3505200" cy="231288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733365" y="2708476"/>
            <a:ext cx="3313355" cy="1702160"/>
          </a:xfrm>
        </p:spPr>
        <p:txBody>
          <a:bodyPr>
            <a:normAutofit/>
          </a:bodyPr>
          <a:lstStyle>
            <a:lvl1pPr>
              <a:defRPr sz="3600"/>
            </a:lvl1pPr>
          </a:lstStyle>
          <a:p>
            <a:r>
              <a:rPr lang="en-US" smtClean="0"/>
              <a:t>Click to edit Master title style</a:t>
            </a:r>
            <a:endParaRPr lang="en-US" dirty="0"/>
          </a:p>
        </p:txBody>
      </p:sp>
      <p:sp>
        <p:nvSpPr>
          <p:cNvPr id="3" name="Subtitle 2"/>
          <p:cNvSpPr>
            <a:spLocks noGrp="1"/>
          </p:cNvSpPr>
          <p:nvPr>
            <p:ph type="subTitle" idx="1"/>
          </p:nvPr>
        </p:nvSpPr>
        <p:spPr>
          <a:xfrm>
            <a:off x="4733365" y="4421080"/>
            <a:ext cx="3309803" cy="1260629"/>
          </a:xfrm>
        </p:spPr>
        <p:txBody>
          <a:bodyPr>
            <a:normAutofit/>
          </a:bodyPr>
          <a:lstStyle>
            <a:lvl1pPr marL="0" indent="0" algn="l">
              <a:buNone/>
              <a:defRPr sz="1800">
                <a:solidFill>
                  <a:srgbClr val="42424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a:xfrm>
            <a:off x="4738744" y="1516828"/>
            <a:ext cx="2133600" cy="750981"/>
          </a:xfrm>
        </p:spPr>
        <p:txBody>
          <a:bodyPr anchor="b"/>
          <a:lstStyle>
            <a:lvl1pPr algn="l">
              <a:defRPr sz="2400"/>
            </a:lvl1pPr>
          </a:lstStyle>
          <a:p>
            <a:fld id="{F7ED501D-0C0E-4873-8B74-C11CAEB98A3E}" type="datetimeFigureOut">
              <a:rPr lang="en-US" smtClean="0"/>
              <a:t>4/19/2012</a:t>
            </a:fld>
            <a:endParaRPr lang="en-US"/>
          </a:p>
        </p:txBody>
      </p:sp>
      <p:sp>
        <p:nvSpPr>
          <p:cNvPr id="50" name="Rectangle 49"/>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a:xfrm>
            <a:off x="5303520" y="5719966"/>
            <a:ext cx="2831592" cy="365125"/>
          </a:xfrm>
        </p:spPr>
        <p:txBody>
          <a:bodyPr>
            <a:normAutofit/>
          </a:bodyPr>
          <a:lstStyle>
            <a:lvl1pPr>
              <a:defRPr>
                <a:solidFill>
                  <a:schemeClr val="accent1"/>
                </a:solidFill>
              </a:defRPr>
            </a:lvl1pPr>
          </a:lstStyle>
          <a:p>
            <a:endParaRPr lang="en-US"/>
          </a:p>
        </p:txBody>
      </p:sp>
      <p:sp>
        <p:nvSpPr>
          <p:cNvPr id="6" name="Slide Number Placeholder 5"/>
          <p:cNvSpPr>
            <a:spLocks noGrp="1"/>
          </p:cNvSpPr>
          <p:nvPr>
            <p:ph type="sldNum" sz="quarter" idx="12"/>
          </p:nvPr>
        </p:nvSpPr>
        <p:spPr>
          <a:xfrm>
            <a:off x="4649096" y="5719966"/>
            <a:ext cx="643666" cy="365125"/>
          </a:xfrm>
        </p:spPr>
        <p:txBody>
          <a:bodyPr/>
          <a:lstStyle>
            <a:lvl1pPr>
              <a:defRPr>
                <a:solidFill>
                  <a:schemeClr val="accent1"/>
                </a:solidFill>
              </a:defRPr>
            </a:lvl1pPr>
          </a:lstStyle>
          <a:p>
            <a:fld id="{EA44AD67-01DF-4AB6-879F-6E7C45D05FDB}" type="slidenum">
              <a:rPr lang="en-US" smtClean="0"/>
              <a:t>‹#›</a:t>
            </a:fld>
            <a:endParaRPr lang="en-US"/>
          </a:p>
        </p:txBody>
      </p:sp>
      <p:sp>
        <p:nvSpPr>
          <p:cNvPr id="89" name="Rectangle 88"/>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7ED501D-0C0E-4873-8B74-C11CAEB98A3E}" type="datetimeFigureOut">
              <a:rPr lang="en-US" smtClean="0"/>
              <a:t>4/19/2012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44AD67-01DF-4AB6-879F-6E7C45D05FDB}"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030147"/>
            <a:ext cx="1484453" cy="4780344"/>
          </a:xfrm>
        </p:spPr>
        <p:txBody>
          <a:bodyPr vert="eaVert" anchor="ctr"/>
          <a:lstStyle/>
          <a:p>
            <a:r>
              <a:rPr lang="en-US" smtClean="0"/>
              <a:t>Click to edit Master title style</a:t>
            </a:r>
            <a:endParaRPr lang="en-US"/>
          </a:p>
        </p:txBody>
      </p:sp>
      <p:sp>
        <p:nvSpPr>
          <p:cNvPr id="3" name="Vertical Text Placeholder 2"/>
          <p:cNvSpPr>
            <a:spLocks noGrp="1"/>
          </p:cNvSpPr>
          <p:nvPr>
            <p:ph type="body" orient="vert" idx="1"/>
          </p:nvPr>
        </p:nvSpPr>
        <p:spPr>
          <a:xfrm>
            <a:off x="1053296" y="1030147"/>
            <a:ext cx="5423704" cy="478034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7ED501D-0C0E-4873-8B74-C11CAEB98A3E}" type="datetimeFigureOut">
              <a:rPr lang="en-US" smtClean="0"/>
              <a:t>4/19/2012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44AD67-01DF-4AB6-879F-6E7C45D05FDB}"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7ED501D-0C0E-4873-8B74-C11CAEB98A3E}" type="datetimeFigureOut">
              <a:rPr lang="en-US" smtClean="0"/>
              <a:t>4/19/2012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44AD67-01DF-4AB6-879F-6E7C45D05FDB}"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58645" y="2900829"/>
            <a:ext cx="6637468" cy="1362075"/>
          </a:xfrm>
        </p:spPr>
        <p:txBody>
          <a:bodyPr anchor="b"/>
          <a:lstStyle>
            <a:lvl1pPr algn="l">
              <a:defRPr sz="4000" b="0" cap="none" baseline="0"/>
            </a:lvl1pPr>
          </a:lstStyle>
          <a:p>
            <a:r>
              <a:rPr lang="en-US" smtClean="0"/>
              <a:t>Click to edit Master title style</a:t>
            </a:r>
            <a:endParaRPr lang="en-US" dirty="0"/>
          </a:p>
        </p:txBody>
      </p:sp>
      <p:sp>
        <p:nvSpPr>
          <p:cNvPr id="3" name="Text Placeholder 2"/>
          <p:cNvSpPr>
            <a:spLocks noGrp="1"/>
          </p:cNvSpPr>
          <p:nvPr>
            <p:ph type="body" idx="1"/>
          </p:nvPr>
        </p:nvSpPr>
        <p:spPr>
          <a:xfrm>
            <a:off x="1258645" y="4267200"/>
            <a:ext cx="6637467" cy="1520413"/>
          </a:xfrm>
        </p:spPr>
        <p:txBody>
          <a:bodyPr anchor="t"/>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7ED501D-0C0E-4873-8B74-C11CAEB98A3E}" type="datetimeFigureOut">
              <a:rPr lang="en-US" smtClean="0"/>
              <a:t>4/19/2012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44AD67-01DF-4AB6-879F-6E7C45D05FDB}"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Date Placeholder 4"/>
          <p:cNvSpPr>
            <a:spLocks noGrp="1"/>
          </p:cNvSpPr>
          <p:nvPr>
            <p:ph type="dt" sz="half" idx="10"/>
          </p:nvPr>
        </p:nvSpPr>
        <p:spPr/>
        <p:txBody>
          <a:bodyPr/>
          <a:lstStyle/>
          <a:p>
            <a:fld id="{F7ED501D-0C0E-4873-8B74-C11CAEB98A3E}" type="datetimeFigureOut">
              <a:rPr lang="en-US" smtClean="0"/>
              <a:t>4/19/2012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A44AD67-01DF-4AB6-879F-6E7C45D05FDB}" type="slidenum">
              <a:rPr lang="en-US" smtClean="0"/>
              <a:t>‹#›</a:t>
            </a:fld>
            <a:endParaRPr lang="en-US"/>
          </a:p>
        </p:txBody>
      </p:sp>
      <p:sp>
        <p:nvSpPr>
          <p:cNvPr id="9" name="Content Placeholder 8"/>
          <p:cNvSpPr>
            <a:spLocks noGrp="1"/>
          </p:cNvSpPr>
          <p:nvPr>
            <p:ph sz="quarter" idx="13"/>
          </p:nvPr>
        </p:nvSpPr>
        <p:spPr>
          <a:xfrm>
            <a:off x="1042416" y="2313432"/>
            <a:ext cx="3419856" cy="349300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Content Placeholder 10"/>
          <p:cNvSpPr>
            <a:spLocks noGrp="1"/>
          </p:cNvSpPr>
          <p:nvPr>
            <p:ph sz="quarter" idx="14"/>
          </p:nvPr>
        </p:nvSpPr>
        <p:spPr>
          <a:xfrm>
            <a:off x="4645152" y="2313431"/>
            <a:ext cx="3419856" cy="349300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412111" y="2316009"/>
            <a:ext cx="3057148"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41721"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11837" y="2316010"/>
            <a:ext cx="3055717"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152"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F7ED501D-0C0E-4873-8B74-C11CAEB98A3E}" type="datetimeFigureOut">
              <a:rPr lang="en-US" smtClean="0"/>
              <a:t>4/19/2012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A44AD67-01DF-4AB6-879F-6E7C45D05FDB}"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7ED501D-0C0E-4873-8B74-C11CAEB98A3E}" type="datetimeFigureOut">
              <a:rPr lang="en-US" smtClean="0"/>
              <a:t>4/19/2012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A44AD67-01DF-4AB6-879F-6E7C45D05FDB}"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7ED501D-0C0E-4873-8B74-C11CAEB98A3E}" type="datetimeFigureOut">
              <a:rPr lang="en-US" smtClean="0"/>
              <a:t>4/19/2012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A44AD67-01DF-4AB6-879F-6E7C45D05FDB}"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2" name="Group 4"/>
              <p:cNvGrpSpPr/>
              <p:nvPr/>
            </p:nvGrpSpPr>
            <p:grpSpPr>
              <a:xfrm>
                <a:off x="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5"/>
              <p:cNvGrpSpPr/>
              <p:nvPr/>
            </p:nvGrpSpPr>
            <p:grpSpPr>
              <a:xfrm>
                <a:off x="42291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4"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7" name="Freeform 46"/>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Hexagon 51"/>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Freeform 58"/>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Freeform 69"/>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Freeform 70"/>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F7ED501D-0C0E-4873-8B74-C11CAEB98A3E}" type="datetimeFigureOut">
              <a:rPr lang="en-US" smtClean="0"/>
              <a:t>4/19/2012</a:t>
            </a:fld>
            <a:endParaRPr lang="en-US"/>
          </a:p>
        </p:txBody>
      </p:sp>
      <p:sp>
        <p:nvSpPr>
          <p:cNvPr id="7" name="Slide Number Placeholder 6"/>
          <p:cNvSpPr>
            <a:spLocks noGrp="1"/>
          </p:cNvSpPr>
          <p:nvPr>
            <p:ph type="sldNum" sz="quarter" idx="12"/>
          </p:nvPr>
        </p:nvSpPr>
        <p:spPr/>
        <p:txBody>
          <a:bodyPr/>
          <a:lstStyle/>
          <a:p>
            <a:fld id="{EA44AD67-01DF-4AB6-879F-6E7C45D05FDB}" type="slidenum">
              <a:rPr lang="en-US" smtClean="0"/>
              <a:t>‹#›</a:t>
            </a:fld>
            <a:endParaRPr lang="en-US"/>
          </a:p>
        </p:txBody>
      </p:sp>
      <p:sp>
        <p:nvSpPr>
          <p:cNvPr id="58" name="Rectangle 57"/>
          <p:cNvSpPr/>
          <p:nvPr/>
        </p:nvSpPr>
        <p:spPr>
          <a:xfrm>
            <a:off x="905571" y="601883"/>
            <a:ext cx="3562257" cy="5648445"/>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1145894" y="856527"/>
            <a:ext cx="3090440" cy="5150734"/>
          </a:xfrm>
        </p:spPr>
        <p:txBody>
          <a:bodyP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1" name="Rectangle 60"/>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en-US"/>
          </a:p>
        </p:txBody>
      </p:sp>
      <p:sp>
        <p:nvSpPr>
          <p:cNvPr id="2" name="Title 1"/>
          <p:cNvSpPr>
            <a:spLocks noGrp="1"/>
          </p:cNvSpPr>
          <p:nvPr>
            <p:ph type="title"/>
          </p:nvPr>
        </p:nvSpPr>
        <p:spPr>
          <a:xfrm>
            <a:off x="4739833" y="2657434"/>
            <a:ext cx="3304572" cy="1463153"/>
          </a:xfrm>
        </p:spPr>
        <p:txBody>
          <a:bodyPr anchor="b">
            <a:normAutofit/>
          </a:bodyPr>
          <a:lstStyle>
            <a:lvl1pPr algn="l">
              <a:defRPr sz="2800" b="0"/>
            </a:lvl1pPr>
          </a:lstStyle>
          <a:p>
            <a:r>
              <a:rPr lang="en-US" smtClean="0"/>
              <a:t>Click to edit Master title style</a:t>
            </a:r>
            <a:endParaRPr lang="en-US"/>
          </a:p>
        </p:txBody>
      </p:sp>
      <p:sp>
        <p:nvSpPr>
          <p:cNvPr id="4" name="Text Placeholder 3"/>
          <p:cNvSpPr>
            <a:spLocks noGrp="1"/>
          </p:cNvSpPr>
          <p:nvPr>
            <p:ph type="body" sz="half" idx="2"/>
          </p:nvPr>
        </p:nvSpPr>
        <p:spPr>
          <a:xfrm>
            <a:off x="4736592" y="4136994"/>
            <a:ext cx="3298784" cy="1517904"/>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5" name="Group 4"/>
              <p:cNvGrpSpPr/>
              <p:nvPr/>
            </p:nvGrpSpPr>
            <p:grpSpPr>
              <a:xfrm>
                <a:off x="0" y="0"/>
                <a:ext cx="2514600" cy="6858000"/>
                <a:chOff x="0" y="0"/>
                <a:chExt cx="2514600" cy="6858000"/>
              </a:xfrm>
            </p:grpSpPr>
            <p:sp>
              <p:nvSpPr>
                <p:cNvPr id="87" name="Rectangle 8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6" name="Group 5"/>
              <p:cNvGrpSpPr/>
              <p:nvPr/>
            </p:nvGrpSpPr>
            <p:grpSpPr>
              <a:xfrm>
                <a:off x="42291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84"/>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7" name="Group 9"/>
              <p:cNvGrpSpPr/>
              <p:nvPr/>
            </p:nvGrpSpPr>
            <p:grpSpPr>
              <a:xfrm rot="10800000">
                <a:off x="662940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8" name="Rectangle 77"/>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Freeform 45"/>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Hexagon 50"/>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Freeform 62"/>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Hexagon 69"/>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Hexagon 70"/>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Hexagon 71"/>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Freeform 72"/>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Freeform 73"/>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94" name="Rectangle 93"/>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Rectangle 10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Rectangle 101"/>
          <p:cNvSpPr/>
          <p:nvPr/>
        </p:nvSpPr>
        <p:spPr>
          <a:xfrm>
            <a:off x="905571" y="601883"/>
            <a:ext cx="3562257" cy="5648445"/>
          </a:xfrm>
          <a:prstGeom prst="rect">
            <a:avLst/>
          </a:prstGeom>
          <a:solidFill>
            <a:srgbClr val="FFFFFF"/>
          </a:solidFill>
          <a:ln w="317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734424" y="2660904"/>
            <a:ext cx="3300984" cy="1463040"/>
          </a:xfrm>
        </p:spPr>
        <p:txBody>
          <a:bodyPr anchor="b">
            <a:normAutofit/>
          </a:bodyPr>
          <a:lstStyle>
            <a:lvl1pPr algn="l">
              <a:defRPr sz="2800" b="0"/>
            </a:lvl1pPr>
          </a:lstStyle>
          <a:p>
            <a:r>
              <a:rPr lang="en-US" smtClean="0"/>
              <a:t>Click to edit Master title style</a:t>
            </a:r>
            <a:endParaRPr lang="en-US"/>
          </a:p>
        </p:txBody>
      </p:sp>
      <p:sp>
        <p:nvSpPr>
          <p:cNvPr id="3" name="Picture Placeholder 2"/>
          <p:cNvSpPr>
            <a:spLocks noGrp="1"/>
          </p:cNvSpPr>
          <p:nvPr>
            <p:ph type="pic" idx="1"/>
          </p:nvPr>
        </p:nvSpPr>
        <p:spPr>
          <a:xfrm>
            <a:off x="1005208" y="693795"/>
            <a:ext cx="3359623" cy="5468112"/>
          </a:xfrm>
        </p:spPr>
        <p:txBody>
          <a:bodyPr/>
          <a:lstStyle>
            <a:lvl1pPr marL="0" indent="0">
              <a:buNone/>
              <a:defRPr sz="3200">
                <a:solidFill>
                  <a:schemeClr val="accent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4734630" y="4133088"/>
            <a:ext cx="3300573" cy="1519561"/>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7ED501D-0C0E-4873-8B74-C11CAEB98A3E}" type="datetimeFigureOut">
              <a:rPr lang="en-US" smtClean="0"/>
              <a:t>4/19/2012</a:t>
            </a:fld>
            <a:endParaRPr lang="en-US"/>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en-US"/>
          </a:p>
        </p:txBody>
      </p:sp>
      <p:sp>
        <p:nvSpPr>
          <p:cNvPr id="7" name="Slide Number Placeholder 6"/>
          <p:cNvSpPr>
            <a:spLocks noGrp="1"/>
          </p:cNvSpPr>
          <p:nvPr>
            <p:ph type="sldNum" sz="quarter" idx="12"/>
          </p:nvPr>
        </p:nvSpPr>
        <p:spPr/>
        <p:txBody>
          <a:bodyPr/>
          <a:lstStyle/>
          <a:p>
            <a:fld id="{EA44AD67-01DF-4AB6-879F-6E7C45D05FDB}"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42" name="Group 41"/>
          <p:cNvGrpSpPr/>
          <p:nvPr/>
        </p:nvGrpSpPr>
        <p:grpSpPr>
          <a:xfrm>
            <a:off x="-304800" y="0"/>
            <a:ext cx="9932332" cy="6858000"/>
            <a:chOff x="-382404" y="0"/>
            <a:chExt cx="9932332" cy="6858000"/>
          </a:xfrm>
        </p:grpSpPr>
        <p:grpSp>
          <p:nvGrpSpPr>
            <p:cNvPr id="43" name="Group 44"/>
            <p:cNvGrpSpPr/>
            <p:nvPr/>
          </p:nvGrpSpPr>
          <p:grpSpPr>
            <a:xfrm>
              <a:off x="0" y="0"/>
              <a:ext cx="9144000" cy="6858000"/>
              <a:chOff x="0" y="0"/>
              <a:chExt cx="9144000" cy="6858000"/>
            </a:xfrm>
          </p:grpSpPr>
          <p:grpSp>
            <p:nvGrpSpPr>
              <p:cNvPr id="101" name="Group 4"/>
              <p:cNvGrpSpPr/>
              <p:nvPr/>
            </p:nvGrpSpPr>
            <p:grpSpPr>
              <a:xfrm>
                <a:off x="0" y="0"/>
                <a:ext cx="2514600" cy="6858000"/>
                <a:chOff x="0" y="0"/>
                <a:chExt cx="2514600" cy="6858000"/>
              </a:xfrm>
            </p:grpSpPr>
            <p:sp>
              <p:nvSpPr>
                <p:cNvPr id="113" name="Rectangle 112"/>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2" name="Group 5"/>
              <p:cNvGrpSpPr/>
              <p:nvPr/>
            </p:nvGrpSpPr>
            <p:grpSpPr>
              <a:xfrm>
                <a:off x="422910" y="0"/>
                <a:ext cx="2514600" cy="6858000"/>
                <a:chOff x="0" y="0"/>
                <a:chExt cx="2514600" cy="6858000"/>
              </a:xfrm>
            </p:grpSpPr>
            <p:sp>
              <p:nvSpPr>
                <p:cNvPr id="110" name="Rectangle 109"/>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Rectangle 110"/>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Rectangle 111"/>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3" name="Group 9"/>
              <p:cNvGrpSpPr/>
              <p:nvPr/>
            </p:nvGrpSpPr>
            <p:grpSpPr>
              <a:xfrm rot="10800000">
                <a:off x="6629400" y="0"/>
                <a:ext cx="2514600" cy="6858000"/>
                <a:chOff x="0" y="0"/>
                <a:chExt cx="2514600" cy="6858000"/>
              </a:xfrm>
            </p:grpSpPr>
            <p:sp>
              <p:nvSpPr>
                <p:cNvPr id="107" name="Rectangle 10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Rectangle 107"/>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Rectangle 108"/>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4" name="Rectangle 103"/>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Rectangle 105"/>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4" name="Freeform 43"/>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5" name="Freeform 44"/>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6" name="Freeform 45"/>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Hexagon 49"/>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Hexagon 50"/>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Freeform 54"/>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Hexagon 57"/>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Hexagon 94"/>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Hexagon 95"/>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Hexagon 96"/>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Hexagon 97"/>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Freeform 98"/>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Freeform 99"/>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6" name="Rectangle 65"/>
          <p:cNvSpPr/>
          <p:nvPr/>
        </p:nvSpPr>
        <p:spPr>
          <a:xfrm>
            <a:off x="457200" y="333487"/>
            <a:ext cx="8229600" cy="6185647"/>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Rectangle 69"/>
          <p:cNvSpPr/>
          <p:nvPr/>
        </p:nvSpPr>
        <p:spPr>
          <a:xfrm>
            <a:off x="4561242" y="-21511"/>
            <a:ext cx="3679116" cy="699244"/>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Rectangle 7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043490" y="1027664"/>
            <a:ext cx="7024744" cy="1143000"/>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43492" y="2323652"/>
            <a:ext cx="6777317" cy="350897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5997388" y="224492"/>
            <a:ext cx="2133600" cy="365125"/>
          </a:xfrm>
          <a:prstGeom prst="rect">
            <a:avLst/>
          </a:prstGeom>
        </p:spPr>
        <p:txBody>
          <a:bodyPr vert="horz" lIns="91440" tIns="45720" rIns="91440" bIns="45720" rtlCol="0" anchor="ctr"/>
          <a:lstStyle>
            <a:lvl1pPr algn="r">
              <a:defRPr sz="1200">
                <a:solidFill>
                  <a:srgbClr val="FEFEFE"/>
                </a:solidFill>
              </a:defRPr>
            </a:lvl1pPr>
          </a:lstStyle>
          <a:p>
            <a:fld id="{F7ED501D-0C0E-4873-8B74-C11CAEB98A3E}" type="datetimeFigureOut">
              <a:rPr lang="en-US" smtClean="0"/>
              <a:t>4/19/2012</a:t>
            </a:fld>
            <a:endParaRPr lang="en-US"/>
          </a:p>
        </p:txBody>
      </p:sp>
      <p:sp>
        <p:nvSpPr>
          <p:cNvPr id="5" name="Footer Placeholder 4"/>
          <p:cNvSpPr>
            <a:spLocks noGrp="1"/>
          </p:cNvSpPr>
          <p:nvPr>
            <p:ph type="ftr" sz="quarter" idx="3"/>
          </p:nvPr>
        </p:nvSpPr>
        <p:spPr>
          <a:xfrm>
            <a:off x="4641448" y="5852160"/>
            <a:ext cx="3502152" cy="365125"/>
          </a:xfrm>
          <a:prstGeom prst="rect">
            <a:avLst/>
          </a:prstGeom>
        </p:spPr>
        <p:txBody>
          <a:bodyPr vert="horz" lIns="91440" tIns="45720" rIns="91440" bIns="45720" rtlCol="0" anchor="ctr"/>
          <a:lstStyle>
            <a:lvl1pPr algn="r">
              <a:defRPr sz="1200">
                <a:solidFill>
                  <a:schemeClr val="accent1"/>
                </a:solidFill>
              </a:defRPr>
            </a:lvl1pPr>
          </a:lstStyle>
          <a:p>
            <a:endParaRPr lang="en-US"/>
          </a:p>
        </p:txBody>
      </p:sp>
      <p:sp>
        <p:nvSpPr>
          <p:cNvPr id="6" name="Slide Number Placeholder 5"/>
          <p:cNvSpPr>
            <a:spLocks noGrp="1"/>
          </p:cNvSpPr>
          <p:nvPr>
            <p:ph type="sldNum" sz="quarter" idx="4"/>
          </p:nvPr>
        </p:nvSpPr>
        <p:spPr>
          <a:xfrm>
            <a:off x="4649096" y="224491"/>
            <a:ext cx="1332156" cy="365125"/>
          </a:xfrm>
          <a:prstGeom prst="rect">
            <a:avLst/>
          </a:prstGeom>
        </p:spPr>
        <p:txBody>
          <a:bodyPr vert="horz" lIns="91440" tIns="45720" rIns="91440" bIns="45720" rtlCol="0" anchor="ctr"/>
          <a:lstStyle>
            <a:lvl1pPr algn="l">
              <a:defRPr sz="1200">
                <a:solidFill>
                  <a:srgbClr val="FEFEFE"/>
                </a:solidFill>
              </a:defRPr>
            </a:lvl1pPr>
          </a:lstStyle>
          <a:p>
            <a:fld id="{EA44AD67-01DF-4AB6-879F-6E7C45D05FDB}"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40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274320" algn="l" defTabSz="914400" rtl="0"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l" defTabSz="914400" rtl="0"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http://writingcenter.unc.edu/" TargetMode="External"/><Relationship Id="rId2" Type="http://schemas.openxmlformats.org/officeDocument/2006/relationships/hyperlink" Target="http://writingcenter.unc.edu/resources/handouts-demos/writing-the-paper/conclusions"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Conclusions</a:t>
            </a:r>
            <a:endParaRPr lang="en-US" dirty="0"/>
          </a:p>
        </p:txBody>
      </p:sp>
      <p:sp>
        <p:nvSpPr>
          <p:cNvPr id="3" name="Subtitle 2"/>
          <p:cNvSpPr>
            <a:spLocks noGrp="1"/>
          </p:cNvSpPr>
          <p:nvPr>
            <p:ph type="subTitle" idx="1"/>
          </p:nvPr>
        </p:nvSpPr>
        <p:spPr/>
        <p:txBody>
          <a:bodyPr>
            <a:normAutofit/>
          </a:bodyPr>
          <a:lstStyle/>
          <a:p>
            <a:r>
              <a:rPr lang="en-US" dirty="0" smtClean="0"/>
              <a:t>American Literature Honors</a:t>
            </a:r>
          </a:p>
          <a:p>
            <a:r>
              <a:rPr lang="en-US" dirty="0" smtClean="0"/>
              <a:t>Spring 2012</a:t>
            </a:r>
          </a:p>
          <a:p>
            <a:endParaRPr lang="en-US" dirty="0"/>
          </a:p>
        </p:txBody>
      </p:sp>
    </p:spTree>
    <p:extLst>
      <p:ext uri="{BB962C8B-B14F-4D97-AF65-F5344CB8AC3E}">
        <p14:creationId xmlns:p14="http://schemas.microsoft.com/office/powerpoint/2010/main" val="381115427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533400"/>
            <a:ext cx="7024744" cy="685800"/>
          </a:xfrm>
        </p:spPr>
        <p:txBody>
          <a:bodyPr>
            <a:normAutofit/>
          </a:bodyPr>
          <a:lstStyle/>
          <a:p>
            <a:r>
              <a:rPr lang="en-US" sz="2800" dirty="0" smtClean="0"/>
              <a:t>Strategies for Conclusions</a:t>
            </a:r>
            <a:endParaRPr lang="en-US" sz="2800" dirty="0"/>
          </a:p>
        </p:txBody>
      </p:sp>
      <p:sp>
        <p:nvSpPr>
          <p:cNvPr id="3" name="Content Placeholder 2"/>
          <p:cNvSpPr>
            <a:spLocks noGrp="1"/>
          </p:cNvSpPr>
          <p:nvPr>
            <p:ph idx="1"/>
          </p:nvPr>
        </p:nvSpPr>
        <p:spPr>
          <a:xfrm>
            <a:off x="762000" y="1371600"/>
            <a:ext cx="7620000" cy="4876800"/>
          </a:xfrm>
        </p:spPr>
        <p:txBody>
          <a:bodyPr/>
          <a:lstStyle/>
          <a:p>
            <a:r>
              <a:rPr lang="en-US" b="1" u="sng" dirty="0" smtClean="0"/>
              <a:t>Number FIVE:</a:t>
            </a:r>
            <a:r>
              <a:rPr lang="en-US" b="1" dirty="0" smtClean="0"/>
              <a:t>  Point </a:t>
            </a:r>
            <a:r>
              <a:rPr lang="en-US" b="1" dirty="0"/>
              <a:t>to broader implications. </a:t>
            </a:r>
            <a:endParaRPr lang="en-US" b="1" dirty="0" smtClean="0"/>
          </a:p>
          <a:p>
            <a:r>
              <a:rPr lang="en-US" dirty="0" smtClean="0"/>
              <a:t>For </a:t>
            </a:r>
            <a:r>
              <a:rPr lang="en-US" dirty="0"/>
              <a:t>example, if your paper examines the Greensboro sit-ins or another event in the Civil Rights Movement, you could point out its impact on the Civil Rights Movement as a whole. A paper about the style of writer Virginia Woolf could point to her influence on other writers or on later feminists</a:t>
            </a:r>
            <a:r>
              <a:rPr lang="en-US" dirty="0" smtClean="0"/>
              <a:t>.</a:t>
            </a:r>
          </a:p>
          <a:p>
            <a:endParaRPr lang="en-US" dirty="0"/>
          </a:p>
          <a:p>
            <a:r>
              <a:rPr lang="en-US" sz="2000" i="1" dirty="0" smtClean="0"/>
              <a:t>Example: Frederick Douglass’ belief that everyone is equal was a major factor in the women’s suffrage movement.</a:t>
            </a:r>
            <a:endParaRPr lang="en-US" sz="2000" i="1" dirty="0"/>
          </a:p>
        </p:txBody>
      </p:sp>
    </p:spTree>
    <p:extLst>
      <p:ext uri="{BB962C8B-B14F-4D97-AF65-F5344CB8AC3E}">
        <p14:creationId xmlns:p14="http://schemas.microsoft.com/office/powerpoint/2010/main" val="410090258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533400"/>
            <a:ext cx="7924800" cy="762000"/>
          </a:xfrm>
        </p:spPr>
        <p:txBody>
          <a:bodyPr>
            <a:normAutofit/>
          </a:bodyPr>
          <a:lstStyle/>
          <a:p>
            <a:r>
              <a:rPr lang="en-US" sz="2800" dirty="0" smtClean="0"/>
              <a:t>Strategies for Writing an Effective Conclusion </a:t>
            </a:r>
            <a:endParaRPr lang="en-US" sz="2800" dirty="0"/>
          </a:p>
        </p:txBody>
      </p:sp>
      <p:sp>
        <p:nvSpPr>
          <p:cNvPr id="3" name="Content Placeholder 2"/>
          <p:cNvSpPr>
            <a:spLocks noGrp="1"/>
          </p:cNvSpPr>
          <p:nvPr>
            <p:ph idx="1"/>
          </p:nvPr>
        </p:nvSpPr>
        <p:spPr>
          <a:xfrm>
            <a:off x="762000" y="1752600"/>
            <a:ext cx="7620000" cy="4495800"/>
          </a:xfrm>
        </p:spPr>
        <p:txBody>
          <a:bodyPr/>
          <a:lstStyle/>
          <a:p>
            <a:r>
              <a:rPr lang="en-US" b="1" u="sng" dirty="0" smtClean="0"/>
              <a:t>Number </a:t>
            </a:r>
            <a:r>
              <a:rPr lang="en-US" b="1" u="sng" dirty="0" smtClean="0"/>
              <a:t>SIX:</a:t>
            </a:r>
            <a:r>
              <a:rPr lang="en-US" b="1" dirty="0" smtClean="0"/>
              <a:t> </a:t>
            </a:r>
            <a:r>
              <a:rPr lang="en-US" b="1" dirty="0" smtClean="0"/>
              <a:t>Play </a:t>
            </a:r>
            <a:r>
              <a:rPr lang="en-US" b="1" dirty="0"/>
              <a:t>the "So What" Game. </a:t>
            </a:r>
            <a:endParaRPr lang="en-US" dirty="0" smtClean="0"/>
          </a:p>
          <a:p>
            <a:r>
              <a:rPr lang="en-US" dirty="0" smtClean="0"/>
              <a:t>If </a:t>
            </a:r>
            <a:r>
              <a:rPr lang="en-US" dirty="0"/>
              <a:t>you're stuck and feel like your conclusion isn't saying anything new or interesting, ask a friend to read it with you. Whenever you make a statement from your conclusion, ask the friend to say, "So what?" or "Why should anybody care?" Then ponder that question and answer it</a:t>
            </a:r>
            <a:r>
              <a:rPr lang="en-US" dirty="0" smtClean="0"/>
              <a:t>.</a:t>
            </a:r>
          </a:p>
          <a:p>
            <a:endParaRPr lang="en-US" dirty="0"/>
          </a:p>
        </p:txBody>
      </p:sp>
    </p:spTree>
    <p:extLst>
      <p:ext uri="{BB962C8B-B14F-4D97-AF65-F5344CB8AC3E}">
        <p14:creationId xmlns:p14="http://schemas.microsoft.com/office/powerpoint/2010/main" val="215712022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533400"/>
            <a:ext cx="7024744" cy="685800"/>
          </a:xfrm>
        </p:spPr>
        <p:txBody>
          <a:bodyPr>
            <a:normAutofit fontScale="90000"/>
          </a:bodyPr>
          <a:lstStyle/>
          <a:p>
            <a:r>
              <a:rPr lang="en-US" dirty="0" smtClean="0"/>
              <a:t>Here’s How It Might Go:</a:t>
            </a:r>
            <a:endParaRPr lang="en-US" dirty="0"/>
          </a:p>
        </p:txBody>
      </p:sp>
      <p:sp>
        <p:nvSpPr>
          <p:cNvPr id="3" name="Content Placeholder 2"/>
          <p:cNvSpPr>
            <a:spLocks noGrp="1"/>
          </p:cNvSpPr>
          <p:nvPr>
            <p:ph idx="1"/>
          </p:nvPr>
        </p:nvSpPr>
        <p:spPr>
          <a:xfrm>
            <a:off x="762000" y="1371600"/>
            <a:ext cx="7620000" cy="4876800"/>
          </a:xfrm>
        </p:spPr>
        <p:txBody>
          <a:bodyPr/>
          <a:lstStyle/>
          <a:p>
            <a:r>
              <a:rPr lang="en-US" b="1" dirty="0" smtClean="0"/>
              <a:t>You</a:t>
            </a:r>
            <a:r>
              <a:rPr lang="en-US" b="1" dirty="0"/>
              <a:t>: </a:t>
            </a:r>
            <a:r>
              <a:rPr lang="en-US" i="1" dirty="0"/>
              <a:t>Basically, I'm just saying that education was important to Douglass.</a:t>
            </a:r>
            <a:endParaRPr lang="en-US" dirty="0"/>
          </a:p>
          <a:p>
            <a:r>
              <a:rPr lang="en-US" b="1" dirty="0"/>
              <a:t>Friend: </a:t>
            </a:r>
            <a:r>
              <a:rPr lang="en-US" i="1" dirty="0"/>
              <a:t>So what?</a:t>
            </a:r>
            <a:endParaRPr lang="en-US" dirty="0"/>
          </a:p>
          <a:p>
            <a:r>
              <a:rPr lang="en-US" b="1" dirty="0"/>
              <a:t>You: </a:t>
            </a:r>
            <a:r>
              <a:rPr lang="en-US" i="1" dirty="0"/>
              <a:t>Well, it was important because it was a key to him feeling like a free and equal citizen.</a:t>
            </a:r>
            <a:endParaRPr lang="en-US" dirty="0"/>
          </a:p>
          <a:p>
            <a:r>
              <a:rPr lang="en-US" b="1" dirty="0"/>
              <a:t>Friend: </a:t>
            </a:r>
            <a:r>
              <a:rPr lang="en-US" i="1" dirty="0"/>
              <a:t>Why should anybody care?</a:t>
            </a:r>
            <a:endParaRPr lang="en-US" dirty="0"/>
          </a:p>
          <a:p>
            <a:r>
              <a:rPr lang="en-US" b="1" dirty="0"/>
              <a:t>You: </a:t>
            </a:r>
            <a:r>
              <a:rPr lang="en-US" i="1" dirty="0"/>
              <a:t>That's important because plantation owners tried to keep slaves from being educated so that they could maintain control. When Douglass obtained an education, he undermined that control </a:t>
            </a:r>
            <a:r>
              <a:rPr lang="en-US" i="1" dirty="0" smtClean="0"/>
              <a:t>and empowered himself.</a:t>
            </a:r>
            <a:endParaRPr lang="en-US" dirty="0"/>
          </a:p>
        </p:txBody>
      </p:sp>
    </p:spTree>
    <p:extLst>
      <p:ext uri="{BB962C8B-B14F-4D97-AF65-F5344CB8AC3E}">
        <p14:creationId xmlns:p14="http://schemas.microsoft.com/office/powerpoint/2010/main" val="64626078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533400"/>
            <a:ext cx="7024744" cy="685800"/>
          </a:xfrm>
        </p:spPr>
        <p:txBody>
          <a:bodyPr>
            <a:normAutofit fontScale="90000"/>
          </a:bodyPr>
          <a:lstStyle/>
          <a:p>
            <a:r>
              <a:rPr lang="en-US" dirty="0" smtClean="0"/>
              <a:t>Strategies to </a:t>
            </a:r>
            <a:r>
              <a:rPr lang="en-US" b="1" dirty="0" smtClean="0"/>
              <a:t>AVOID</a:t>
            </a:r>
            <a:endParaRPr lang="en-US" b="1" dirty="0"/>
          </a:p>
        </p:txBody>
      </p:sp>
      <p:sp>
        <p:nvSpPr>
          <p:cNvPr id="3" name="Content Placeholder 2"/>
          <p:cNvSpPr>
            <a:spLocks noGrp="1"/>
          </p:cNvSpPr>
          <p:nvPr>
            <p:ph idx="1"/>
          </p:nvPr>
        </p:nvSpPr>
        <p:spPr>
          <a:xfrm>
            <a:off x="762000" y="1371600"/>
            <a:ext cx="7620000" cy="4876800"/>
          </a:xfrm>
        </p:spPr>
        <p:txBody>
          <a:bodyPr/>
          <a:lstStyle/>
          <a:p>
            <a:r>
              <a:rPr lang="en-US" dirty="0"/>
              <a:t>Beginning with an unnecessary, overused phrase such as "in conclusion," "in summary," or "in closing." Although these phrases can work in speeches, they come across as wooden and trite in writing</a:t>
            </a:r>
            <a:r>
              <a:rPr lang="en-US" dirty="0" smtClean="0"/>
              <a:t>.</a:t>
            </a:r>
          </a:p>
          <a:p>
            <a:endParaRPr lang="en-US" dirty="0"/>
          </a:p>
          <a:p>
            <a:r>
              <a:rPr lang="en-US" dirty="0"/>
              <a:t>Stating the thesis for the very first time in the conclusion</a:t>
            </a:r>
            <a:r>
              <a:rPr lang="en-US" dirty="0" smtClean="0"/>
              <a:t>.</a:t>
            </a:r>
          </a:p>
          <a:p>
            <a:endParaRPr lang="en-US" dirty="0"/>
          </a:p>
          <a:p>
            <a:r>
              <a:rPr lang="en-US" dirty="0"/>
              <a:t>Introducing a new idea or subtopic in your conclusion.</a:t>
            </a:r>
          </a:p>
        </p:txBody>
      </p:sp>
    </p:spTree>
    <p:extLst>
      <p:ext uri="{BB962C8B-B14F-4D97-AF65-F5344CB8AC3E}">
        <p14:creationId xmlns:p14="http://schemas.microsoft.com/office/powerpoint/2010/main" val="209574606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533400"/>
            <a:ext cx="7024744" cy="685800"/>
          </a:xfrm>
        </p:spPr>
        <p:txBody>
          <a:bodyPr>
            <a:normAutofit fontScale="90000"/>
          </a:bodyPr>
          <a:lstStyle/>
          <a:p>
            <a:r>
              <a:rPr lang="en-US" dirty="0" smtClean="0"/>
              <a:t>Strategies to </a:t>
            </a:r>
            <a:r>
              <a:rPr lang="en-US" b="1" dirty="0" smtClean="0"/>
              <a:t>AVOID,</a:t>
            </a:r>
            <a:r>
              <a:rPr lang="en-US" dirty="0" smtClean="0"/>
              <a:t> cont’d</a:t>
            </a:r>
            <a:endParaRPr lang="en-US" b="1" dirty="0"/>
          </a:p>
        </p:txBody>
      </p:sp>
      <p:sp>
        <p:nvSpPr>
          <p:cNvPr id="3" name="Content Placeholder 2"/>
          <p:cNvSpPr>
            <a:spLocks noGrp="1"/>
          </p:cNvSpPr>
          <p:nvPr>
            <p:ph idx="1"/>
          </p:nvPr>
        </p:nvSpPr>
        <p:spPr>
          <a:xfrm>
            <a:off x="762000" y="1371600"/>
            <a:ext cx="7620000" cy="4876800"/>
          </a:xfrm>
        </p:spPr>
        <p:txBody>
          <a:bodyPr/>
          <a:lstStyle/>
          <a:p>
            <a:r>
              <a:rPr lang="en-US" dirty="0"/>
              <a:t>Ending with a rephrased thesis statement without any substantive changes</a:t>
            </a:r>
            <a:r>
              <a:rPr lang="en-US" dirty="0" smtClean="0"/>
              <a:t>.</a:t>
            </a:r>
          </a:p>
          <a:p>
            <a:endParaRPr lang="en-US" dirty="0"/>
          </a:p>
          <a:p>
            <a:r>
              <a:rPr lang="en-US" dirty="0"/>
              <a:t>Making sentimental, emotional appeals that are out of character with the rest of an analytical paper</a:t>
            </a:r>
            <a:r>
              <a:rPr lang="en-US" dirty="0" smtClean="0"/>
              <a:t>.</a:t>
            </a:r>
          </a:p>
          <a:p>
            <a:endParaRPr lang="en-US" dirty="0"/>
          </a:p>
          <a:p>
            <a:r>
              <a:rPr lang="en-US" dirty="0"/>
              <a:t>Including evidence (quotations, statistics, etc.) that should be in the body of the paper.</a:t>
            </a:r>
          </a:p>
        </p:txBody>
      </p:sp>
    </p:spTree>
    <p:extLst>
      <p:ext uri="{BB962C8B-B14F-4D97-AF65-F5344CB8AC3E}">
        <p14:creationId xmlns:p14="http://schemas.microsoft.com/office/powerpoint/2010/main" val="140750004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533400"/>
            <a:ext cx="7772400" cy="685800"/>
          </a:xfrm>
        </p:spPr>
        <p:txBody>
          <a:bodyPr>
            <a:normAutofit fontScale="90000"/>
          </a:bodyPr>
          <a:lstStyle/>
          <a:p>
            <a:r>
              <a:rPr lang="en-US" dirty="0" smtClean="0"/>
              <a:t>4 Kinds of Ineffective Conclusions</a:t>
            </a:r>
            <a:endParaRPr lang="en-US" dirty="0"/>
          </a:p>
        </p:txBody>
      </p:sp>
      <p:sp>
        <p:nvSpPr>
          <p:cNvPr id="3" name="Content Placeholder 2"/>
          <p:cNvSpPr>
            <a:spLocks noGrp="1"/>
          </p:cNvSpPr>
          <p:nvPr>
            <p:ph idx="1"/>
          </p:nvPr>
        </p:nvSpPr>
        <p:spPr>
          <a:xfrm>
            <a:off x="762000" y="1371600"/>
            <a:ext cx="7620000" cy="4876800"/>
          </a:xfrm>
        </p:spPr>
        <p:txBody>
          <a:bodyPr/>
          <a:lstStyle/>
          <a:p>
            <a:pPr marL="68580" indent="0">
              <a:buNone/>
            </a:pPr>
            <a:r>
              <a:rPr lang="en-US" b="1" dirty="0" smtClean="0"/>
              <a:t>1. </a:t>
            </a:r>
            <a:r>
              <a:rPr lang="en-US" b="1" dirty="0" smtClean="0"/>
              <a:t>The </a:t>
            </a:r>
            <a:r>
              <a:rPr lang="en-US" b="1" dirty="0"/>
              <a:t>"That's My Story and I'm Sticking to It" Conclusion. </a:t>
            </a:r>
            <a:endParaRPr lang="en-US" b="1" dirty="0" smtClean="0"/>
          </a:p>
          <a:p>
            <a:pPr marL="68580" indent="0">
              <a:buNone/>
            </a:pPr>
            <a:r>
              <a:rPr lang="en-US" dirty="0" smtClean="0"/>
              <a:t>This </a:t>
            </a:r>
            <a:r>
              <a:rPr lang="en-US" dirty="0"/>
              <a:t>conclusion just restates the thesis and is usually painfully short. It does not push the ideas forward. People write this kind of conclusion when they can't think of anything else to say. </a:t>
            </a:r>
            <a:endParaRPr lang="en-US" dirty="0" smtClean="0"/>
          </a:p>
          <a:p>
            <a:pPr marL="68580" indent="0">
              <a:buNone/>
            </a:pPr>
            <a:endParaRPr lang="en-US" dirty="0"/>
          </a:p>
          <a:p>
            <a:pPr marL="68580" indent="0">
              <a:buNone/>
            </a:pPr>
            <a:r>
              <a:rPr lang="en-US" i="1" dirty="0" smtClean="0"/>
              <a:t>Example</a:t>
            </a:r>
            <a:r>
              <a:rPr lang="en-US" i="1" dirty="0"/>
              <a:t>: In conclusion, Frederick Douglass was, as we have seen, a pioneer in American education, proving that education was a major force for social change with regard to slavery.</a:t>
            </a:r>
          </a:p>
          <a:p>
            <a:pPr marL="68580" indent="0">
              <a:buNone/>
            </a:pPr>
            <a:endParaRPr lang="en-US" dirty="0"/>
          </a:p>
        </p:txBody>
      </p:sp>
    </p:spTree>
    <p:extLst>
      <p:ext uri="{BB962C8B-B14F-4D97-AF65-F5344CB8AC3E}">
        <p14:creationId xmlns:p14="http://schemas.microsoft.com/office/powerpoint/2010/main" val="414617186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457200"/>
            <a:ext cx="7772400" cy="609600"/>
          </a:xfrm>
        </p:spPr>
        <p:txBody>
          <a:bodyPr>
            <a:normAutofit fontScale="90000"/>
          </a:bodyPr>
          <a:lstStyle/>
          <a:p>
            <a:r>
              <a:rPr lang="en-US" dirty="0" smtClean="0"/>
              <a:t>4 Kinds of Ineffective Conclusions</a:t>
            </a:r>
            <a:endParaRPr lang="en-US" dirty="0"/>
          </a:p>
        </p:txBody>
      </p:sp>
      <p:sp>
        <p:nvSpPr>
          <p:cNvPr id="3" name="Content Placeholder 2"/>
          <p:cNvSpPr>
            <a:spLocks noGrp="1"/>
          </p:cNvSpPr>
          <p:nvPr>
            <p:ph idx="1"/>
          </p:nvPr>
        </p:nvSpPr>
        <p:spPr>
          <a:xfrm>
            <a:off x="609600" y="1219200"/>
            <a:ext cx="7772400" cy="5181600"/>
          </a:xfrm>
        </p:spPr>
        <p:txBody>
          <a:bodyPr>
            <a:normAutofit fontScale="92500" lnSpcReduction="20000"/>
          </a:bodyPr>
          <a:lstStyle/>
          <a:p>
            <a:pPr marL="68580" indent="0">
              <a:buNone/>
            </a:pPr>
            <a:r>
              <a:rPr lang="en-US" b="1" dirty="0"/>
              <a:t>2</a:t>
            </a:r>
            <a:r>
              <a:rPr lang="en-US" b="1" dirty="0" smtClean="0"/>
              <a:t>. </a:t>
            </a:r>
            <a:r>
              <a:rPr lang="en-US" b="1" dirty="0"/>
              <a:t>The "Sherlock Holmes" Conclusion. </a:t>
            </a:r>
            <a:endParaRPr lang="en-US" b="1" dirty="0" smtClean="0"/>
          </a:p>
          <a:p>
            <a:pPr marL="68580" indent="0">
              <a:buNone/>
            </a:pPr>
            <a:r>
              <a:rPr lang="en-US" dirty="0" smtClean="0"/>
              <a:t>Sometimes </a:t>
            </a:r>
            <a:r>
              <a:rPr lang="en-US" dirty="0"/>
              <a:t>writers will state the thesis for the very first time in the conclusion. You might be tempted to use this strategy if you don't want to give everything away too early in your paper. You may think it would be more dramatic to keep the reader in the dark until the end and then "wow" him with your main idea, as in a Sherlock Holmes mystery. The reader, however, does not expect a mystery, but an analytical discussion of your topic in an academic style, with the main argument (thesis) stated up front. </a:t>
            </a:r>
            <a:endParaRPr lang="en-US" dirty="0" smtClean="0"/>
          </a:p>
          <a:p>
            <a:pPr marL="68580" indent="0">
              <a:buNone/>
            </a:pPr>
            <a:endParaRPr lang="en-US" dirty="0"/>
          </a:p>
          <a:p>
            <a:pPr marL="68580" indent="0">
              <a:buNone/>
            </a:pPr>
            <a:r>
              <a:rPr lang="en-US" i="1" dirty="0" smtClean="0"/>
              <a:t>Example</a:t>
            </a:r>
            <a:r>
              <a:rPr lang="en-US" i="1" dirty="0"/>
              <a:t>: (After a paper that lists numerous incidents from the book but never says what these incidents reveal about Douglass and his views on education): So, as the evidence above demonstrates, Douglass saw education as a way to undermine the slaveholders' power and also an important step toward freedom.</a:t>
            </a:r>
          </a:p>
          <a:p>
            <a:pPr marL="68580" indent="0">
              <a:buNone/>
            </a:pPr>
            <a:endParaRPr lang="en-US" dirty="0"/>
          </a:p>
        </p:txBody>
      </p:sp>
    </p:spTree>
    <p:extLst>
      <p:ext uri="{BB962C8B-B14F-4D97-AF65-F5344CB8AC3E}">
        <p14:creationId xmlns:p14="http://schemas.microsoft.com/office/powerpoint/2010/main" val="371504106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533400"/>
            <a:ext cx="7772400" cy="685800"/>
          </a:xfrm>
        </p:spPr>
        <p:txBody>
          <a:bodyPr>
            <a:normAutofit fontScale="90000"/>
          </a:bodyPr>
          <a:lstStyle/>
          <a:p>
            <a:r>
              <a:rPr lang="en-US" dirty="0" smtClean="0"/>
              <a:t>4 Kinds of Ineffective Conclusions</a:t>
            </a:r>
            <a:endParaRPr lang="en-US" dirty="0"/>
          </a:p>
        </p:txBody>
      </p:sp>
      <p:sp>
        <p:nvSpPr>
          <p:cNvPr id="3" name="Content Placeholder 2"/>
          <p:cNvSpPr>
            <a:spLocks noGrp="1"/>
          </p:cNvSpPr>
          <p:nvPr>
            <p:ph idx="1"/>
          </p:nvPr>
        </p:nvSpPr>
        <p:spPr>
          <a:xfrm>
            <a:off x="762000" y="1371600"/>
            <a:ext cx="7772400" cy="5029200"/>
          </a:xfrm>
        </p:spPr>
        <p:txBody>
          <a:bodyPr>
            <a:normAutofit lnSpcReduction="10000"/>
          </a:bodyPr>
          <a:lstStyle/>
          <a:p>
            <a:pPr marL="68580" indent="0">
              <a:buNone/>
            </a:pPr>
            <a:r>
              <a:rPr lang="en-US" b="1" dirty="0"/>
              <a:t>3</a:t>
            </a:r>
            <a:r>
              <a:rPr lang="en-US" b="1" dirty="0" smtClean="0"/>
              <a:t>. </a:t>
            </a:r>
            <a:r>
              <a:rPr lang="en-US" b="1" dirty="0" smtClean="0"/>
              <a:t>The </a:t>
            </a:r>
            <a:r>
              <a:rPr lang="en-US" b="1" dirty="0"/>
              <a:t>"America the Beautiful"/"I Am Woman"/"We Shall Overcome" Conclusion. </a:t>
            </a:r>
            <a:endParaRPr lang="en-US" b="1" dirty="0" smtClean="0"/>
          </a:p>
          <a:p>
            <a:pPr marL="68580" indent="0">
              <a:buNone/>
            </a:pPr>
            <a:r>
              <a:rPr lang="en-US" dirty="0" smtClean="0"/>
              <a:t>This </a:t>
            </a:r>
            <a:r>
              <a:rPr lang="en-US" dirty="0"/>
              <a:t>kind of conclusion usually draws on emotion to make its appeal, but while this emotion and even sentimentality may be very heartfelt, it is usually out of character with the rest of an analytical paper. A more sophisticated commentary, rather than emotional praise, would be a more fitting tribute to the topic. </a:t>
            </a:r>
            <a:endParaRPr lang="en-US" dirty="0" smtClean="0"/>
          </a:p>
          <a:p>
            <a:pPr marL="68580" indent="0">
              <a:buNone/>
            </a:pPr>
            <a:r>
              <a:rPr lang="en-US" i="1" dirty="0" smtClean="0"/>
              <a:t>Example</a:t>
            </a:r>
            <a:r>
              <a:rPr lang="en-US" i="1" dirty="0"/>
              <a:t>: Because of the efforts of fine Americans like Frederick Douglass, countless others have seen the shining beacon of light that is education. His example was a torch that lit the way for others. Frederick Douglass was truly an American hero.</a:t>
            </a:r>
          </a:p>
          <a:p>
            <a:pPr marL="68580" indent="0">
              <a:buNone/>
            </a:pPr>
            <a:endParaRPr lang="en-US" dirty="0"/>
          </a:p>
        </p:txBody>
      </p:sp>
    </p:spTree>
    <p:extLst>
      <p:ext uri="{BB962C8B-B14F-4D97-AF65-F5344CB8AC3E}">
        <p14:creationId xmlns:p14="http://schemas.microsoft.com/office/powerpoint/2010/main" val="100663351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533400"/>
            <a:ext cx="7772400" cy="685800"/>
          </a:xfrm>
        </p:spPr>
        <p:txBody>
          <a:bodyPr>
            <a:normAutofit fontScale="90000"/>
          </a:bodyPr>
          <a:lstStyle/>
          <a:p>
            <a:r>
              <a:rPr lang="en-US" dirty="0" smtClean="0"/>
              <a:t>4 Kinds of Ineffective Conclusions</a:t>
            </a:r>
            <a:endParaRPr lang="en-US" dirty="0"/>
          </a:p>
        </p:txBody>
      </p:sp>
      <p:sp>
        <p:nvSpPr>
          <p:cNvPr id="3" name="Content Placeholder 2"/>
          <p:cNvSpPr>
            <a:spLocks noGrp="1"/>
          </p:cNvSpPr>
          <p:nvPr>
            <p:ph idx="1"/>
          </p:nvPr>
        </p:nvSpPr>
        <p:spPr>
          <a:xfrm>
            <a:off x="762000" y="1219200"/>
            <a:ext cx="7620000" cy="5181600"/>
          </a:xfrm>
        </p:spPr>
        <p:txBody>
          <a:bodyPr>
            <a:normAutofit fontScale="92500" lnSpcReduction="10000"/>
          </a:bodyPr>
          <a:lstStyle/>
          <a:p>
            <a:pPr marL="68580" indent="0">
              <a:buNone/>
            </a:pPr>
            <a:r>
              <a:rPr lang="en-US" b="1" dirty="0" smtClean="0"/>
              <a:t>1. </a:t>
            </a:r>
            <a:r>
              <a:rPr lang="en-US" b="1" dirty="0" smtClean="0"/>
              <a:t>The </a:t>
            </a:r>
            <a:r>
              <a:rPr lang="en-US" b="1" dirty="0"/>
              <a:t>"Grab Bag" Conclusion. </a:t>
            </a:r>
            <a:endParaRPr lang="en-US" b="1" dirty="0" smtClean="0"/>
          </a:p>
          <a:p>
            <a:pPr marL="68580" indent="0">
              <a:buNone/>
            </a:pPr>
            <a:r>
              <a:rPr lang="en-US" dirty="0" smtClean="0"/>
              <a:t>This </a:t>
            </a:r>
            <a:r>
              <a:rPr lang="en-US" dirty="0"/>
              <a:t>kind of conclusion includes extra information that the writer found or thought of but couldn't integrate into the main paper. You may find it hard to leave out details that you discovered after hours of research and thought, but adding random facts and bits of evidence at the end of an otherwise-well-organized essay can just create confusion. </a:t>
            </a:r>
            <a:endParaRPr lang="en-US" dirty="0" smtClean="0"/>
          </a:p>
          <a:p>
            <a:pPr marL="68580" indent="0">
              <a:buNone/>
            </a:pPr>
            <a:endParaRPr lang="en-US" dirty="0" smtClean="0"/>
          </a:p>
          <a:p>
            <a:pPr marL="68580" indent="0">
              <a:buNone/>
            </a:pPr>
            <a:r>
              <a:rPr lang="en-US" i="1" dirty="0" smtClean="0"/>
              <a:t>Example</a:t>
            </a:r>
            <a:r>
              <a:rPr lang="en-US" i="1" dirty="0"/>
              <a:t>: In addition to being an educational pioneer, Frederick Douglass provides an interesting case study for masculinity in the American South. He also offers historians an interesting glimpse into slave resistance when he confronts Covey, the overseer. His relationships with female relatives reveal the importance of family in the slave community.</a:t>
            </a:r>
          </a:p>
          <a:p>
            <a:pPr marL="68580" indent="0">
              <a:buNone/>
            </a:pPr>
            <a:endParaRPr lang="en-US" dirty="0"/>
          </a:p>
        </p:txBody>
      </p:sp>
    </p:spTree>
    <p:extLst>
      <p:ext uri="{BB962C8B-B14F-4D97-AF65-F5344CB8AC3E}">
        <p14:creationId xmlns:p14="http://schemas.microsoft.com/office/powerpoint/2010/main" val="154714758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533400"/>
            <a:ext cx="7024744" cy="685800"/>
          </a:xfrm>
        </p:spPr>
        <p:txBody>
          <a:bodyPr>
            <a:normAutofit fontScale="90000"/>
          </a:bodyPr>
          <a:lstStyle/>
          <a:p>
            <a:r>
              <a:rPr lang="en-US" dirty="0" smtClean="0"/>
              <a:t>End of PPT</a:t>
            </a:r>
            <a:endParaRPr lang="en-US" dirty="0"/>
          </a:p>
        </p:txBody>
      </p:sp>
      <p:sp>
        <p:nvSpPr>
          <p:cNvPr id="3" name="Content Placeholder 2"/>
          <p:cNvSpPr>
            <a:spLocks noGrp="1"/>
          </p:cNvSpPr>
          <p:nvPr>
            <p:ph idx="1"/>
          </p:nvPr>
        </p:nvSpPr>
        <p:spPr>
          <a:xfrm>
            <a:off x="762000" y="1371600"/>
            <a:ext cx="7620000" cy="4876800"/>
          </a:xfrm>
        </p:spPr>
        <p:txBody>
          <a:bodyPr>
            <a:normAutofit/>
          </a:bodyPr>
          <a:lstStyle/>
          <a:p>
            <a:r>
              <a:rPr lang="en-US" sz="3600" b="1" dirty="0" smtClean="0"/>
              <a:t>I’m done. </a:t>
            </a:r>
          </a:p>
          <a:p>
            <a:r>
              <a:rPr lang="en-US" sz="3600" b="1" dirty="0" smtClean="0"/>
              <a:t>Any questions?</a:t>
            </a:r>
            <a:endParaRPr lang="en-US" sz="3600" b="1" dirty="0"/>
          </a:p>
        </p:txBody>
      </p:sp>
    </p:spTree>
    <p:extLst>
      <p:ext uri="{BB962C8B-B14F-4D97-AF65-F5344CB8AC3E}">
        <p14:creationId xmlns:p14="http://schemas.microsoft.com/office/powerpoint/2010/main" val="316667215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609600"/>
            <a:ext cx="7024744" cy="1143000"/>
          </a:xfrm>
        </p:spPr>
        <p:txBody>
          <a:bodyPr/>
          <a:lstStyle/>
          <a:p>
            <a:r>
              <a:rPr lang="en-US" dirty="0" smtClean="0"/>
              <a:t>What are we doing today?</a:t>
            </a:r>
            <a:endParaRPr lang="en-US" dirty="0"/>
          </a:p>
        </p:txBody>
      </p:sp>
      <p:sp>
        <p:nvSpPr>
          <p:cNvPr id="3" name="Content Placeholder 2"/>
          <p:cNvSpPr>
            <a:spLocks noGrp="1"/>
          </p:cNvSpPr>
          <p:nvPr>
            <p:ph idx="1"/>
          </p:nvPr>
        </p:nvSpPr>
        <p:spPr/>
        <p:txBody>
          <a:bodyPr/>
          <a:lstStyle/>
          <a:p>
            <a:r>
              <a:rPr lang="en-US" dirty="0" smtClean="0"/>
              <a:t>This presentation will explain the functions of conclusions, offer strategies for writing effective ones, help you evaluate your drafted conclusions, and suggest conclusion strategies to avoid.</a:t>
            </a:r>
          </a:p>
          <a:p>
            <a:pPr marL="68580" indent="0">
              <a:buNone/>
            </a:pPr>
            <a:endParaRPr lang="en-US" dirty="0" smtClean="0"/>
          </a:p>
          <a:p>
            <a:r>
              <a:rPr lang="en-US" dirty="0" smtClean="0"/>
              <a:t>Later we will practice crafting good conclusions.</a:t>
            </a:r>
          </a:p>
          <a:p>
            <a:endParaRPr lang="en-US" dirty="0"/>
          </a:p>
        </p:txBody>
      </p:sp>
    </p:spTree>
    <p:extLst>
      <p:ext uri="{BB962C8B-B14F-4D97-AF65-F5344CB8AC3E}">
        <p14:creationId xmlns:p14="http://schemas.microsoft.com/office/powerpoint/2010/main" val="319629303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533400"/>
            <a:ext cx="7024744" cy="685800"/>
          </a:xfrm>
        </p:spPr>
        <p:txBody>
          <a:bodyPr>
            <a:normAutofit fontScale="90000"/>
          </a:bodyPr>
          <a:lstStyle/>
          <a:p>
            <a:endParaRPr lang="en-US" dirty="0"/>
          </a:p>
        </p:txBody>
      </p:sp>
      <p:sp>
        <p:nvSpPr>
          <p:cNvPr id="3" name="Content Placeholder 2"/>
          <p:cNvSpPr>
            <a:spLocks noGrp="1"/>
          </p:cNvSpPr>
          <p:nvPr>
            <p:ph idx="1"/>
          </p:nvPr>
        </p:nvSpPr>
        <p:spPr>
          <a:xfrm>
            <a:off x="762000" y="1371600"/>
            <a:ext cx="7620000" cy="4876800"/>
          </a:xfrm>
        </p:spPr>
        <p:txBody>
          <a:bodyPr/>
          <a:lstStyle/>
          <a:p>
            <a:r>
              <a:rPr lang="en-US" b="1" dirty="0"/>
              <a:t>Source: </a:t>
            </a:r>
            <a:r>
              <a:rPr lang="en-US" dirty="0">
                <a:hlinkClick r:id="rId2"/>
              </a:rPr>
              <a:t>http://</a:t>
            </a:r>
            <a:r>
              <a:rPr lang="en-US" dirty="0" smtClean="0">
                <a:hlinkClick r:id="rId2"/>
              </a:rPr>
              <a:t>writingcenter.unc.edu/resources/handouts-demos/writing-the-paper/conclusions</a:t>
            </a:r>
            <a:r>
              <a:rPr lang="en-US" dirty="0" smtClean="0"/>
              <a:t> </a:t>
            </a:r>
            <a:endParaRPr lang="en-US" dirty="0" smtClean="0"/>
          </a:p>
          <a:p>
            <a:endParaRPr lang="en-US" dirty="0"/>
          </a:p>
          <a:p>
            <a:r>
              <a:rPr lang="en-US" dirty="0" smtClean="0"/>
              <a:t>The UNC Writing Center is sort of like Purdue’s OWL website, but, in my opinion, more comprehensive and better. Check it out! </a:t>
            </a:r>
          </a:p>
          <a:p>
            <a:pPr marL="68580" indent="0">
              <a:buNone/>
            </a:pPr>
            <a:r>
              <a:rPr lang="en-US" dirty="0" smtClean="0"/>
              <a:t>            </a:t>
            </a:r>
            <a:r>
              <a:rPr lang="en-US" dirty="0" smtClean="0">
                <a:hlinkClick r:id="rId3"/>
              </a:rPr>
              <a:t>http</a:t>
            </a:r>
            <a:r>
              <a:rPr lang="en-US" dirty="0">
                <a:hlinkClick r:id="rId3"/>
              </a:rPr>
              <a:t>://writingcenter.unc.edu</a:t>
            </a:r>
            <a:r>
              <a:rPr lang="en-US" dirty="0" smtClean="0">
                <a:hlinkClick r:id="rId3"/>
              </a:rPr>
              <a:t>/</a:t>
            </a:r>
            <a:r>
              <a:rPr lang="en-US" dirty="0" smtClean="0"/>
              <a:t> </a:t>
            </a:r>
            <a:endParaRPr lang="en-US" dirty="0"/>
          </a:p>
        </p:txBody>
      </p:sp>
    </p:spTree>
    <p:extLst>
      <p:ext uri="{BB962C8B-B14F-4D97-AF65-F5344CB8AC3E}">
        <p14:creationId xmlns:p14="http://schemas.microsoft.com/office/powerpoint/2010/main" val="384225673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533400"/>
            <a:ext cx="7772400" cy="685800"/>
          </a:xfrm>
        </p:spPr>
        <p:txBody>
          <a:bodyPr>
            <a:normAutofit/>
          </a:bodyPr>
          <a:lstStyle/>
          <a:p>
            <a:r>
              <a:rPr lang="en-US" sz="3200" dirty="0" smtClean="0"/>
              <a:t>Importance of Conclusions</a:t>
            </a:r>
            <a:endParaRPr lang="en-US" sz="3200" dirty="0"/>
          </a:p>
        </p:txBody>
      </p:sp>
      <p:sp>
        <p:nvSpPr>
          <p:cNvPr id="3" name="Content Placeholder 2"/>
          <p:cNvSpPr>
            <a:spLocks noGrp="1"/>
          </p:cNvSpPr>
          <p:nvPr>
            <p:ph idx="1"/>
          </p:nvPr>
        </p:nvSpPr>
        <p:spPr>
          <a:xfrm>
            <a:off x="762000" y="1371600"/>
            <a:ext cx="7620000" cy="4876800"/>
          </a:xfrm>
        </p:spPr>
        <p:txBody>
          <a:bodyPr/>
          <a:lstStyle/>
          <a:p>
            <a:r>
              <a:rPr lang="en-US" dirty="0"/>
              <a:t>An introduction and conclusion frame your thoughts and bridge your ideas for the reader</a:t>
            </a:r>
            <a:r>
              <a:rPr lang="en-US" dirty="0" smtClean="0"/>
              <a:t>.</a:t>
            </a:r>
          </a:p>
          <a:p>
            <a:r>
              <a:rPr lang="en-US" dirty="0" smtClean="0"/>
              <a:t>Conclusions help readers </a:t>
            </a:r>
            <a:r>
              <a:rPr lang="en-US" dirty="0"/>
              <a:t>see why all your analysis and information should matter to them after they put the paper down</a:t>
            </a:r>
            <a:r>
              <a:rPr lang="en-US" dirty="0" smtClean="0"/>
              <a:t>.</a:t>
            </a:r>
          </a:p>
          <a:p>
            <a:r>
              <a:rPr lang="en-US" dirty="0"/>
              <a:t>The conclusion allows you to have the final say on the issues you have raised in your paper, to summarize your thoughts, to demonstrate the importance of your ideas, and to propel your reader to a new view of the subject. It is also your opportunity to make a good final impression and to end on a positive note.</a:t>
            </a:r>
          </a:p>
          <a:p>
            <a:endParaRPr lang="en-US" dirty="0"/>
          </a:p>
          <a:p>
            <a:endParaRPr lang="en-US" dirty="0"/>
          </a:p>
        </p:txBody>
      </p:sp>
    </p:spTree>
    <p:extLst>
      <p:ext uri="{BB962C8B-B14F-4D97-AF65-F5344CB8AC3E}">
        <p14:creationId xmlns:p14="http://schemas.microsoft.com/office/powerpoint/2010/main" val="233767566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533400"/>
            <a:ext cx="7620000" cy="685800"/>
          </a:xfrm>
        </p:spPr>
        <p:txBody>
          <a:bodyPr>
            <a:noAutofit/>
          </a:bodyPr>
          <a:lstStyle/>
          <a:p>
            <a:r>
              <a:rPr lang="en-US" sz="3200" dirty="0"/>
              <a:t>Importance of </a:t>
            </a:r>
            <a:r>
              <a:rPr lang="en-US" sz="3200" dirty="0" smtClean="0"/>
              <a:t>Conclusions, cont’d</a:t>
            </a:r>
            <a:endParaRPr lang="en-US" sz="3200" dirty="0"/>
          </a:p>
        </p:txBody>
      </p:sp>
      <p:sp>
        <p:nvSpPr>
          <p:cNvPr id="3" name="Content Placeholder 2"/>
          <p:cNvSpPr>
            <a:spLocks noGrp="1"/>
          </p:cNvSpPr>
          <p:nvPr>
            <p:ph idx="1"/>
          </p:nvPr>
        </p:nvSpPr>
        <p:spPr>
          <a:xfrm>
            <a:off x="762000" y="1371600"/>
            <a:ext cx="7620000" cy="4876800"/>
          </a:xfrm>
        </p:spPr>
        <p:txBody>
          <a:bodyPr>
            <a:normAutofit lnSpcReduction="10000"/>
          </a:bodyPr>
          <a:lstStyle/>
          <a:p>
            <a:r>
              <a:rPr lang="en-US" dirty="0"/>
              <a:t>Your conclusion can go beyond the confines of the assignment. The conclusion pushes beyond the boundaries of the prompt and allows you to consider broader issues, make new connections, and elaborate on the significance of your findings.</a:t>
            </a:r>
          </a:p>
          <a:p>
            <a:endParaRPr lang="en-US" dirty="0"/>
          </a:p>
          <a:p>
            <a:r>
              <a:rPr lang="en-US" dirty="0" smtClean="0"/>
              <a:t>Your </a:t>
            </a:r>
            <a:r>
              <a:rPr lang="en-US" dirty="0"/>
              <a:t>conclusion gives your reader something to take away that will help them see things differently or appreciate your topic in personally relevant ways. It can suggest broader implications that will not only interest your reader, but also enrich your reader's life in some way. </a:t>
            </a:r>
            <a:endParaRPr lang="en-US" dirty="0" smtClean="0"/>
          </a:p>
        </p:txBody>
      </p:sp>
    </p:spTree>
    <p:extLst>
      <p:ext uri="{BB962C8B-B14F-4D97-AF65-F5344CB8AC3E}">
        <p14:creationId xmlns:p14="http://schemas.microsoft.com/office/powerpoint/2010/main" val="196850081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533400"/>
            <a:ext cx="8077200" cy="685800"/>
          </a:xfrm>
        </p:spPr>
        <p:txBody>
          <a:bodyPr>
            <a:normAutofit/>
          </a:bodyPr>
          <a:lstStyle/>
          <a:p>
            <a:r>
              <a:rPr lang="en-US" sz="2800" dirty="0"/>
              <a:t>Strategies for Writing an Effective Conclusion </a:t>
            </a:r>
          </a:p>
        </p:txBody>
      </p:sp>
      <p:sp>
        <p:nvSpPr>
          <p:cNvPr id="3" name="Content Placeholder 2"/>
          <p:cNvSpPr>
            <a:spLocks noGrp="1"/>
          </p:cNvSpPr>
          <p:nvPr>
            <p:ph idx="1"/>
          </p:nvPr>
        </p:nvSpPr>
        <p:spPr>
          <a:xfrm>
            <a:off x="762000" y="1371600"/>
            <a:ext cx="7620000" cy="4876800"/>
          </a:xfrm>
        </p:spPr>
        <p:txBody>
          <a:bodyPr/>
          <a:lstStyle/>
          <a:p>
            <a:r>
              <a:rPr lang="en-US" b="1" u="sng" dirty="0" smtClean="0"/>
              <a:t>NUMBER ONE: </a:t>
            </a:r>
            <a:r>
              <a:rPr lang="en-US" b="1" dirty="0" smtClean="0"/>
              <a:t>Synthesize</a:t>
            </a:r>
            <a:r>
              <a:rPr lang="en-US" b="1" dirty="0"/>
              <a:t>, don't </a:t>
            </a:r>
            <a:r>
              <a:rPr lang="en-US" b="1" dirty="0" smtClean="0"/>
              <a:t>summarize.</a:t>
            </a:r>
          </a:p>
          <a:p>
            <a:pPr marL="68580" indent="0">
              <a:buNone/>
            </a:pPr>
            <a:endParaRPr lang="en-US" b="1" dirty="0" smtClean="0"/>
          </a:p>
          <a:p>
            <a:r>
              <a:rPr lang="en-US" dirty="0" smtClean="0"/>
              <a:t> </a:t>
            </a:r>
            <a:r>
              <a:rPr lang="en-US" dirty="0"/>
              <a:t>Include a brief summary of the paper's main points, but don't simply repeat things that were in your paper. Instead, show your reader how the points you made and the support and examples you used fit together. Pull it all together</a:t>
            </a:r>
            <a:r>
              <a:rPr lang="en-US" dirty="0" smtClean="0"/>
              <a:t>.</a:t>
            </a:r>
          </a:p>
          <a:p>
            <a:endParaRPr lang="en-US" dirty="0" smtClean="0"/>
          </a:p>
          <a:p>
            <a:r>
              <a:rPr lang="en-US" sz="1800" i="1" dirty="0"/>
              <a:t>Ex: </a:t>
            </a:r>
            <a:r>
              <a:rPr lang="en-US" sz="1800" i="1" dirty="0" smtClean="0"/>
              <a:t>“Frederick Douglass’ resolve to educate himself; his insistence on equal education for all people, not just blacks; and his confidence in the face of degrading setbacks show him to be a man who </a:t>
            </a:r>
            <a:r>
              <a:rPr lang="en-US" sz="1800" i="1" dirty="0" smtClean="0"/>
              <a:t>values education over wealth and privilege.</a:t>
            </a:r>
            <a:endParaRPr lang="en-US" sz="1800" i="1" dirty="0"/>
          </a:p>
          <a:p>
            <a:endParaRPr lang="en-US" dirty="0"/>
          </a:p>
        </p:txBody>
      </p:sp>
    </p:spTree>
    <p:extLst>
      <p:ext uri="{BB962C8B-B14F-4D97-AF65-F5344CB8AC3E}">
        <p14:creationId xmlns:p14="http://schemas.microsoft.com/office/powerpoint/2010/main" val="96786161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077200" cy="685800"/>
          </a:xfrm>
        </p:spPr>
        <p:txBody>
          <a:bodyPr>
            <a:noAutofit/>
          </a:bodyPr>
          <a:lstStyle/>
          <a:p>
            <a:r>
              <a:rPr lang="en-US" sz="2800" dirty="0"/>
              <a:t>Strategies for Writing an Effective Conclusion </a:t>
            </a:r>
          </a:p>
        </p:txBody>
      </p:sp>
      <p:sp>
        <p:nvSpPr>
          <p:cNvPr id="3" name="Content Placeholder 2"/>
          <p:cNvSpPr>
            <a:spLocks noGrp="1"/>
          </p:cNvSpPr>
          <p:nvPr>
            <p:ph idx="1"/>
          </p:nvPr>
        </p:nvSpPr>
        <p:spPr>
          <a:xfrm>
            <a:off x="762000" y="1371600"/>
            <a:ext cx="7620000" cy="4876800"/>
          </a:xfrm>
        </p:spPr>
        <p:txBody>
          <a:bodyPr>
            <a:normAutofit/>
          </a:bodyPr>
          <a:lstStyle/>
          <a:p>
            <a:r>
              <a:rPr lang="en-US" b="1" u="sng" dirty="0" smtClean="0"/>
              <a:t>Number TWO: </a:t>
            </a:r>
          </a:p>
          <a:p>
            <a:pPr marL="68580" indent="0">
              <a:buNone/>
            </a:pPr>
            <a:r>
              <a:rPr lang="en-US" b="1" dirty="0" smtClean="0"/>
              <a:t>Return </a:t>
            </a:r>
            <a:r>
              <a:rPr lang="en-US" b="1" dirty="0"/>
              <a:t>to the theme or themes in the introduction. </a:t>
            </a:r>
            <a:r>
              <a:rPr lang="en-US" dirty="0"/>
              <a:t>This strategy brings the reader full circle. </a:t>
            </a:r>
            <a:endParaRPr lang="en-US" dirty="0" smtClean="0"/>
          </a:p>
          <a:p>
            <a:r>
              <a:rPr lang="en-US" dirty="0" smtClean="0"/>
              <a:t>For </a:t>
            </a:r>
            <a:r>
              <a:rPr lang="en-US" dirty="0"/>
              <a:t>example, if you begin by describing a </a:t>
            </a:r>
            <a:r>
              <a:rPr lang="en-US" b="1" dirty="0" smtClean="0"/>
              <a:t>scenario/hypothetical situation</a:t>
            </a:r>
            <a:r>
              <a:rPr lang="en-US" dirty="0" smtClean="0"/>
              <a:t>, </a:t>
            </a:r>
            <a:r>
              <a:rPr lang="en-US" dirty="0"/>
              <a:t>you can end with the same scenario as proof that your essay is helpful in creating a new understanding. You may also refer to the introductory paragraph by using </a:t>
            </a:r>
            <a:r>
              <a:rPr lang="en-US" b="1" dirty="0"/>
              <a:t>key words </a:t>
            </a:r>
            <a:r>
              <a:rPr lang="en-US" dirty="0"/>
              <a:t>or </a:t>
            </a:r>
            <a:r>
              <a:rPr lang="en-US" b="1" dirty="0"/>
              <a:t>parallel concepts </a:t>
            </a:r>
            <a:r>
              <a:rPr lang="en-US" dirty="0"/>
              <a:t>and </a:t>
            </a:r>
            <a:r>
              <a:rPr lang="en-US" b="1" dirty="0"/>
              <a:t>images</a:t>
            </a:r>
            <a:r>
              <a:rPr lang="en-US" dirty="0"/>
              <a:t> that you also used in the introduction</a:t>
            </a:r>
            <a:r>
              <a:rPr lang="en-US" dirty="0" smtClean="0"/>
              <a:t>.</a:t>
            </a:r>
          </a:p>
          <a:p>
            <a:endParaRPr lang="en-US" dirty="0" smtClean="0"/>
          </a:p>
          <a:p>
            <a:endParaRPr lang="en-US" dirty="0" err="1" smtClean="0"/>
          </a:p>
        </p:txBody>
      </p:sp>
    </p:spTree>
    <p:extLst>
      <p:ext uri="{BB962C8B-B14F-4D97-AF65-F5344CB8AC3E}">
        <p14:creationId xmlns:p14="http://schemas.microsoft.com/office/powerpoint/2010/main" val="111539512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762000"/>
            <a:ext cx="7024744" cy="572536"/>
          </a:xfrm>
        </p:spPr>
        <p:txBody>
          <a:bodyPr>
            <a:normAutofit fontScale="90000"/>
          </a:bodyPr>
          <a:lstStyle/>
          <a:p>
            <a:r>
              <a:rPr lang="en-US" dirty="0" smtClean="0"/>
              <a:t>How this might look:</a:t>
            </a:r>
            <a:endParaRPr lang="en-US" dirty="0"/>
          </a:p>
        </p:txBody>
      </p:sp>
      <p:sp>
        <p:nvSpPr>
          <p:cNvPr id="3" name="Content Placeholder 2"/>
          <p:cNvSpPr>
            <a:spLocks noGrp="1"/>
          </p:cNvSpPr>
          <p:nvPr>
            <p:ph idx="1"/>
          </p:nvPr>
        </p:nvSpPr>
        <p:spPr>
          <a:xfrm>
            <a:off x="762000" y="1447800"/>
            <a:ext cx="7543800" cy="4724400"/>
          </a:xfrm>
        </p:spPr>
        <p:txBody>
          <a:bodyPr/>
          <a:lstStyle/>
          <a:p>
            <a:r>
              <a:rPr lang="en-US" i="1" dirty="0" smtClean="0"/>
              <a:t>Example “hook” </a:t>
            </a:r>
            <a:r>
              <a:rPr lang="en-US" i="1" dirty="0"/>
              <a:t>from introduction: “Imagine being trapped </a:t>
            </a:r>
            <a:r>
              <a:rPr lang="en-US" i="1" dirty="0" smtClean="0"/>
              <a:t>in a place where </a:t>
            </a:r>
            <a:r>
              <a:rPr lang="en-US" i="1" dirty="0"/>
              <a:t>there is a secret language of power you don’t know, and aren’t allowed to speak.”</a:t>
            </a:r>
          </a:p>
          <a:p>
            <a:endParaRPr lang="en-US" dirty="0" smtClean="0"/>
          </a:p>
          <a:p>
            <a:r>
              <a:rPr lang="en-US" i="1" dirty="0" smtClean="0"/>
              <a:t>Example return to hook from Conclusion: “While the written word was a forbidden language of power for most slaves, Frederick Douglass was able to harness that power and escape the entrapment of slavery.”</a:t>
            </a:r>
            <a:endParaRPr lang="en-US" i="1" dirty="0"/>
          </a:p>
        </p:txBody>
      </p:sp>
    </p:spTree>
    <p:extLst>
      <p:ext uri="{BB962C8B-B14F-4D97-AF65-F5344CB8AC3E}">
        <p14:creationId xmlns:p14="http://schemas.microsoft.com/office/powerpoint/2010/main" val="145599667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533400"/>
            <a:ext cx="8001000" cy="685800"/>
          </a:xfrm>
        </p:spPr>
        <p:txBody>
          <a:bodyPr>
            <a:normAutofit/>
          </a:bodyPr>
          <a:lstStyle/>
          <a:p>
            <a:r>
              <a:rPr lang="en-US" sz="2800" dirty="0"/>
              <a:t>Strategies for Writing an Effective Conclusion </a:t>
            </a:r>
            <a:endParaRPr lang="en-US" sz="2800" dirty="0"/>
          </a:p>
        </p:txBody>
      </p:sp>
      <p:sp>
        <p:nvSpPr>
          <p:cNvPr id="3" name="Content Placeholder 2"/>
          <p:cNvSpPr>
            <a:spLocks noGrp="1"/>
          </p:cNvSpPr>
          <p:nvPr>
            <p:ph idx="1"/>
          </p:nvPr>
        </p:nvSpPr>
        <p:spPr>
          <a:xfrm>
            <a:off x="762000" y="1371600"/>
            <a:ext cx="7620000" cy="4876800"/>
          </a:xfrm>
        </p:spPr>
        <p:txBody>
          <a:bodyPr/>
          <a:lstStyle/>
          <a:p>
            <a:r>
              <a:rPr lang="en-US" b="1" u="sng" dirty="0" smtClean="0"/>
              <a:t>Number THREE</a:t>
            </a:r>
            <a:r>
              <a:rPr lang="en-US" b="1" dirty="0" smtClean="0"/>
              <a:t>: Bring in an outside quote to help you tie up your essay.</a:t>
            </a:r>
          </a:p>
          <a:p>
            <a:r>
              <a:rPr lang="en-US" dirty="0" smtClean="0"/>
              <a:t>Include </a:t>
            </a:r>
            <a:r>
              <a:rPr lang="en-US" dirty="0"/>
              <a:t>a provocative insight or quotation from the research or </a:t>
            </a:r>
            <a:r>
              <a:rPr lang="en-US" dirty="0" smtClean="0"/>
              <a:t>reading </a:t>
            </a:r>
            <a:r>
              <a:rPr lang="en-US" dirty="0"/>
              <a:t>you did for your paper</a:t>
            </a:r>
            <a:r>
              <a:rPr lang="en-US" dirty="0" smtClean="0"/>
              <a:t>.</a:t>
            </a:r>
          </a:p>
          <a:p>
            <a:endParaRPr lang="en-US" dirty="0"/>
          </a:p>
          <a:p>
            <a:r>
              <a:rPr lang="en-US" i="1" dirty="0" smtClean="0"/>
              <a:t>Ex: “Part of the reason why Douglass is so inspirational,” adds historian James Ready, “is that he always seemed to focus on how he could help others empower themselves.”</a:t>
            </a:r>
            <a:endParaRPr lang="en-US" i="1" dirty="0"/>
          </a:p>
        </p:txBody>
      </p:sp>
    </p:spTree>
    <p:extLst>
      <p:ext uri="{BB962C8B-B14F-4D97-AF65-F5344CB8AC3E}">
        <p14:creationId xmlns:p14="http://schemas.microsoft.com/office/powerpoint/2010/main" val="348905971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533400"/>
            <a:ext cx="7696200" cy="685800"/>
          </a:xfrm>
        </p:spPr>
        <p:txBody>
          <a:bodyPr>
            <a:normAutofit/>
          </a:bodyPr>
          <a:lstStyle/>
          <a:p>
            <a:r>
              <a:rPr lang="en-US" sz="2800" dirty="0" smtClean="0"/>
              <a:t>Strategies for Conclusions </a:t>
            </a:r>
            <a:endParaRPr lang="en-US" sz="2800" dirty="0"/>
          </a:p>
        </p:txBody>
      </p:sp>
      <p:sp>
        <p:nvSpPr>
          <p:cNvPr id="3" name="Content Placeholder 2"/>
          <p:cNvSpPr>
            <a:spLocks noGrp="1"/>
          </p:cNvSpPr>
          <p:nvPr>
            <p:ph idx="1"/>
          </p:nvPr>
        </p:nvSpPr>
        <p:spPr>
          <a:xfrm>
            <a:off x="762000" y="1371600"/>
            <a:ext cx="7620000" cy="4876800"/>
          </a:xfrm>
        </p:spPr>
        <p:txBody>
          <a:bodyPr>
            <a:normAutofit lnSpcReduction="10000"/>
          </a:bodyPr>
          <a:lstStyle/>
          <a:p>
            <a:r>
              <a:rPr lang="en-US" b="1" u="sng" dirty="0" smtClean="0"/>
              <a:t>Number FOUR: </a:t>
            </a:r>
            <a:r>
              <a:rPr lang="en-US" b="1" dirty="0" smtClean="0"/>
              <a:t>What now? (This is closely related, and is an alternative, to “so what?”)</a:t>
            </a:r>
          </a:p>
          <a:p>
            <a:r>
              <a:rPr lang="en-US" dirty="0"/>
              <a:t>Propose a course of action, a solution to an issue, or questions for further study. This can redirect your reader's thought process and help her to apply your info and ideas to her own life or to see the broader implications</a:t>
            </a:r>
            <a:r>
              <a:rPr lang="en-US" dirty="0" smtClean="0"/>
              <a:t>.</a:t>
            </a:r>
          </a:p>
          <a:p>
            <a:endParaRPr lang="en-US" dirty="0"/>
          </a:p>
          <a:p>
            <a:r>
              <a:rPr lang="en-US" sz="2000" i="1" dirty="0" smtClean="0"/>
              <a:t>Ex: “The 21</a:t>
            </a:r>
            <a:r>
              <a:rPr lang="en-US" sz="2000" i="1" baseline="30000" dirty="0" smtClean="0"/>
              <a:t>st</a:t>
            </a:r>
            <a:r>
              <a:rPr lang="en-US" sz="2000" i="1" dirty="0" smtClean="0"/>
              <a:t> century may not have slavery, but it presents challenges to self-education and empowerment Douglass could never have anticipated. His story is a constant reminder that the importance– and challenges–  of literacy should be in the forefront of Congressional policy in the upcoming election.”</a:t>
            </a:r>
            <a:endParaRPr lang="en-US" sz="2000" i="1" dirty="0"/>
          </a:p>
          <a:p>
            <a:endParaRPr lang="en-US" b="1" dirty="0"/>
          </a:p>
        </p:txBody>
      </p:sp>
    </p:spTree>
    <p:extLst>
      <p:ext uri="{BB962C8B-B14F-4D97-AF65-F5344CB8AC3E}">
        <p14:creationId xmlns:p14="http://schemas.microsoft.com/office/powerpoint/2010/main" val="3811525896"/>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ustin">
  <a:themeElements>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Austin">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ustin">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lumMod val="100000"/>
              </a:schemeClr>
            </a:gs>
          </a:gsLst>
          <a:lin ang="5040000" scaled="1"/>
        </a:gradFill>
        <a:gradFill rotWithShape="1">
          <a:gsLst>
            <a:gs pos="0">
              <a:schemeClr val="phClr"/>
            </a:gs>
            <a:gs pos="100000">
              <a:schemeClr val="phClr">
                <a:shade val="75000"/>
                <a:satMod val="120000"/>
                <a:lumMod val="9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a:effectStyle>
        <a:effectStyle>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phClr">
                <a:shade val="30000"/>
              </a:schemeClr>
            </a:contourClr>
          </a:sp3d>
        </a:effectStyle>
      </a:effectStyleLst>
      <a:bgFillStyleLst>
        <a:solidFill>
          <a:schemeClr val="phClr"/>
        </a:solidFill>
        <a:gradFill rotWithShape="1">
          <a:gsLst>
            <a:gs pos="0">
              <a:schemeClr val="phClr">
                <a:shade val="94000"/>
                <a:satMod val="114000"/>
                <a:lumMod val="96000"/>
              </a:schemeClr>
            </a:gs>
            <a:gs pos="62000">
              <a:schemeClr val="phClr">
                <a:tint val="92000"/>
                <a:shade val="66000"/>
                <a:satMod val="110000"/>
                <a:lumMod val="80000"/>
              </a:schemeClr>
            </a:gs>
            <a:gs pos="100000">
              <a:schemeClr val="phClr">
                <a:tint val="89000"/>
                <a:shade val="62000"/>
                <a:satMod val="110000"/>
                <a:lumMod val="72000"/>
              </a:schemeClr>
            </a:gs>
          </a:gsLst>
          <a:lin ang="5400000" scaled="0"/>
        </a:gradFill>
        <a:blipFill rotWithShape="1">
          <a:blip xmlns:r="http://schemas.openxmlformats.org/officeDocument/2006/relationships" r:embed="rId1">
            <a:duotone>
              <a:schemeClr val="phClr">
                <a:tint val="80000"/>
                <a:shade val="58000"/>
              </a:schemeClr>
              <a:schemeClr val="phClr">
                <a:tint val="73000"/>
                <a:shade val="68000"/>
                <a:satMod val="15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Austin</Template>
  <TotalTime>227</TotalTime>
  <Words>1653</Words>
  <Application>Microsoft Office PowerPoint</Application>
  <PresentationFormat>On-screen Show (4:3)</PresentationFormat>
  <Paragraphs>91</Paragraphs>
  <Slides>20</Slides>
  <Notes>0</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Austin</vt:lpstr>
      <vt:lpstr>Conclusions</vt:lpstr>
      <vt:lpstr>What are we doing today?</vt:lpstr>
      <vt:lpstr>Importance of Conclusions</vt:lpstr>
      <vt:lpstr>Importance of Conclusions, cont’d</vt:lpstr>
      <vt:lpstr>Strategies for Writing an Effective Conclusion </vt:lpstr>
      <vt:lpstr>Strategies for Writing an Effective Conclusion </vt:lpstr>
      <vt:lpstr>How this might look:</vt:lpstr>
      <vt:lpstr>Strategies for Writing an Effective Conclusion </vt:lpstr>
      <vt:lpstr>Strategies for Conclusions </vt:lpstr>
      <vt:lpstr>Strategies for Conclusions</vt:lpstr>
      <vt:lpstr>Strategies for Writing an Effective Conclusion </vt:lpstr>
      <vt:lpstr>Here’s How It Might Go:</vt:lpstr>
      <vt:lpstr>Strategies to AVOID</vt:lpstr>
      <vt:lpstr>Strategies to AVOID, cont’d</vt:lpstr>
      <vt:lpstr>4 Kinds of Ineffective Conclusions</vt:lpstr>
      <vt:lpstr>4 Kinds of Ineffective Conclusions</vt:lpstr>
      <vt:lpstr>4 Kinds of Ineffective Conclusions</vt:lpstr>
      <vt:lpstr>4 Kinds of Ineffective Conclusions</vt:lpstr>
      <vt:lpstr>End of PPT</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Conclusions</dc:title>
  <dc:creator>Saint Viator</dc:creator>
  <cp:lastModifiedBy>Saint Viator</cp:lastModifiedBy>
  <cp:revision>11</cp:revision>
  <cp:lastPrinted>2012-04-19T17:29:56Z</cp:lastPrinted>
  <dcterms:created xsi:type="dcterms:W3CDTF">2012-04-18T16:58:27Z</dcterms:created>
  <dcterms:modified xsi:type="dcterms:W3CDTF">2012-04-19T17:30:56Z</dcterms:modified>
</cp:coreProperties>
</file>