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presProps.xml" Type="http://schemas.openxmlformats.org/officeDocument/2006/relationships/presProps" Id="rId2"/><Relationship Target="theme/theme3.xml" Type="http://schemas.openxmlformats.org/officeDocument/2006/relationships/theme" Id="rId1"/><Relationship Target="slides/slide5.xml" Type="http://schemas.openxmlformats.org/officeDocument/2006/relationships/slide" Id="rId10"/><Relationship Target="slideMasters/slideMaster1.xml" Type="http://schemas.openxmlformats.org/officeDocument/2006/relationships/slideMaster" Id="rId4"/><Relationship Target="slides/slide6.xml" Type="http://schemas.openxmlformats.org/officeDocument/2006/relationships/slide" Id="rId11"/><Relationship Target="tableStyles.xml" Type="http://schemas.openxmlformats.org/officeDocument/2006/relationships/tableStyles" Id="rId3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2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1" name="Shape 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" name="Shape 4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43" name="Shape 4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7" name="Shape 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" name="Shape 4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3" name="Shape 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" name="Shape 5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9" name="Shape 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5" name="Shape 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6" name="Shape 66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1" name="Shape 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/>
          <p:nvPr/>
        </p:nvSpPr>
        <p:spPr>
          <a:xfrm rot="10800000" flipH="1">
            <a:off y="2984999" x="0"/>
            <a:ext cy="21585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9" name="Shape 9"/>
          <p:cNvSpPr/>
          <p:nvPr/>
        </p:nvSpPr>
        <p:spPr>
          <a:xfrm>
            <a:off y="2393175" x="0"/>
            <a:ext cy="590502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0" name="Shape 10"/>
          <p:cNvSpPr/>
          <p:nvPr/>
        </p:nvSpPr>
        <p:spPr>
          <a:xfrm rot="10800000" flipH="1">
            <a:off y="2983958" x="0"/>
            <a:ext cy="571095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1" name="Shape 11"/>
          <p:cNvSpPr txBox="1"/>
          <p:nvPr>
            <p:ph type="ctrTitle"/>
          </p:nvPr>
        </p:nvSpPr>
        <p:spPr>
          <a:xfrm>
            <a:off y="1746892" x="685800"/>
            <a:ext cy="1238099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subTitle"/>
          </p:nvPr>
        </p:nvSpPr>
        <p:spPr>
          <a:xfrm>
            <a:off y="3093357" x="685800"/>
            <a:ext cy="666600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indent="1524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1pPr>
            <a:lvl2pPr algn="ctr" indent="152400" marL="0">
              <a:spcBef>
                <a:spcPts val="0"/>
              </a:spcBef>
              <a:buClr>
                <a:schemeClr val="dk2"/>
              </a:buClr>
              <a:buNone/>
              <a:defRPr i="1">
                <a:solidFill>
                  <a:schemeClr val="dk2"/>
                </a:solidFill>
              </a:defRPr>
            </a:lvl2pPr>
            <a:lvl3pPr algn="ctr" indent="152400" marL="0">
              <a:spcBef>
                <a:spcPts val="0"/>
              </a:spcBef>
              <a:buClr>
                <a:schemeClr val="dk2"/>
              </a:buClr>
              <a:buNone/>
              <a:defRPr i="1">
                <a:solidFill>
                  <a:schemeClr val="dk2"/>
                </a:solidFill>
              </a:defRPr>
            </a:lvl3pPr>
            <a:lvl4pPr algn="ctr" indent="1524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4pPr>
            <a:lvl5pPr algn="ctr" indent="1524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5pPr>
            <a:lvl6pPr algn="ctr" indent="1524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6pPr>
            <a:lvl7pPr algn="ctr" indent="1524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7pPr>
            <a:lvl8pPr algn="ctr" indent="1524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8pPr>
            <a:lvl9pPr algn="ctr" indent="1524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/>
          <p:nvPr/>
        </p:nvSpPr>
        <p:spPr>
          <a:xfrm rot="10800000" flipH="1">
            <a:off y="1163100" x="0"/>
            <a:ext cy="3980399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5" name="Shape 15"/>
          <p:cNvSpPr/>
          <p:nvPr/>
        </p:nvSpPr>
        <p:spPr>
          <a:xfrm flipH="1">
            <a:off y="571349" x="4526627"/>
            <a:ext cy="590502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6" name="Shape 16"/>
          <p:cNvSpPr/>
          <p:nvPr/>
        </p:nvSpPr>
        <p:spPr>
          <a:xfrm rot="10800000">
            <a:off y="1162132" x="4526627"/>
            <a:ext cy="571095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7" name="Shape 1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/>
          <p:nvPr/>
        </p:nvSpPr>
        <p:spPr>
          <a:xfrm rot="10800000" flipH="1">
            <a:off y="1163100" x="0"/>
            <a:ext cy="3980399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" name="Shape 21"/>
          <p:cNvSpPr/>
          <p:nvPr/>
        </p:nvSpPr>
        <p:spPr>
          <a:xfrm rot="10800000">
            <a:off y="1162132" x="4526627"/>
            <a:ext cy="571095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2" name="Shape 2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y="1200150" x="457200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24" name="Shape 24"/>
          <p:cNvSpPr/>
          <p:nvPr/>
        </p:nvSpPr>
        <p:spPr>
          <a:xfrm flipH="1">
            <a:off y="571349" x="4526627"/>
            <a:ext cy="590502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5" name="Shape 25"/>
          <p:cNvSpPr txBox="1"/>
          <p:nvPr>
            <p:ph idx="2" type="body"/>
          </p:nvPr>
        </p:nvSpPr>
        <p:spPr>
          <a:xfrm>
            <a:off y="1200150" x="4692273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6" name="Shape 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" name="Shape 27"/>
          <p:cNvSpPr/>
          <p:nvPr/>
        </p:nvSpPr>
        <p:spPr>
          <a:xfrm rot="10800000" flipH="1">
            <a:off y="1163100" x="0"/>
            <a:ext cy="3980399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8" name="Shape 28"/>
          <p:cNvSpPr/>
          <p:nvPr/>
        </p:nvSpPr>
        <p:spPr>
          <a:xfrm flipH="1">
            <a:off y="571349" x="4526627"/>
            <a:ext cy="590502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" name="Shape 2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30" name="Shape 30"/>
          <p:cNvSpPr/>
          <p:nvPr/>
        </p:nvSpPr>
        <p:spPr>
          <a:xfrm rot="10800000">
            <a:off y="1162132" x="4526627"/>
            <a:ext cy="571095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31" name="Shape 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" name="Shape 32"/>
          <p:cNvSpPr/>
          <p:nvPr/>
        </p:nvSpPr>
        <p:spPr>
          <a:xfrm rot="10800000" flipH="1">
            <a:off y="4412699" x="0"/>
            <a:ext cy="730799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" name="Shape 33"/>
          <p:cNvSpPr/>
          <p:nvPr/>
        </p:nvSpPr>
        <p:spPr>
          <a:xfrm flipH="1">
            <a:off y="3820834" x="4526627"/>
            <a:ext cy="590502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4" name="Shape 34"/>
          <p:cNvSpPr/>
          <p:nvPr/>
        </p:nvSpPr>
        <p:spPr>
          <a:xfrm rot="10800000">
            <a:off y="4411617" x="4526627"/>
            <a:ext cy="571095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" name="Shape 35"/>
          <p:cNvSpPr txBox="1"/>
          <p:nvPr>
            <p:ph idx="1" type="body"/>
          </p:nvPr>
        </p:nvSpPr>
        <p:spPr>
          <a:xfrm>
            <a:off y="4421726" x="457200"/>
            <a:ext cy="505200" cx="8229600"/>
          </a:xfrm>
          <a:prstGeom prst="rect">
            <a:avLst/>
          </a:prstGeom>
        </p:spPr>
        <p:txBody>
          <a:bodyPr bIns="91425" rIns="91425" lIns="91425" tIns="91425" anchor="ctr" anchorCtr="0"/>
          <a:lstStyle>
            <a:lvl1pPr indent="152400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36" name="Shape 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" name="Shape 37"/>
          <p:cNvSpPr/>
          <p:nvPr/>
        </p:nvSpPr>
        <p:spPr>
          <a:xfrm>
            <a:off y="76256" x="6676"/>
            <a:ext cy="5054792" cx="9134130"/>
          </a:xfrm>
          <a:custGeom>
            <a:pathLst>
              <a:path w="9157023" extrusionOk="0" h="6739723">
                <a:moveTo>
                  <a:pt y="0" x="1629"/>
                </a:moveTo>
                <a:lnTo>
                  <a:pt y="4340980" x="9157023"/>
                </a:lnTo>
                <a:lnTo>
                  <a:pt y="6739723" x="1593"/>
                </a:lnTo>
                <a:cubicBezTo>
                  <a:pt y="5123960" x="-3941"/>
                  <a:pt y="1615763" x="7163"/>
                  <a:pt y="0" x="162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1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t="50%" b="50%" r="50%" l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ctr" anchorCtr="0"/>
          <a:lstStyle>
            <a:lvl1pPr indent="304800" marL="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304800" marL="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304800" marL="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304800" marL="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304800" marL="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304800" marL="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304800" marL="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304800" marL="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304800" marL="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indent="-152400" marL="342900">
              <a:spcBef>
                <a:spcPts val="600"/>
              </a:spcBef>
              <a:buClr>
                <a:schemeClr val="dk1"/>
              </a:buClr>
              <a:buSzPct val="100000"/>
              <a:buFont typeface="Georgia"/>
              <a:defRPr sz="3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133350" marL="742950">
              <a:spcBef>
                <a:spcPts val="480"/>
              </a:spcBef>
              <a:buClr>
                <a:schemeClr val="dk1"/>
              </a:buClr>
              <a:buSzPct val="100000"/>
              <a:buFont typeface="Georgia"/>
              <a:defRPr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76200" marL="1143000">
              <a:spcBef>
                <a:spcPts val="480"/>
              </a:spcBef>
              <a:buClr>
                <a:schemeClr val="dk1"/>
              </a:buClr>
              <a:buSzPct val="100000"/>
              <a:buFont typeface="Georgia"/>
              <a:defRPr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114300" marL="16002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114300" marL="20574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114300" marL="25146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114300" marL="29718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114300" marL="34290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114300" marL="38862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8" name="Shape 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" name="Shape 39"/>
          <p:cNvSpPr txBox="1"/>
          <p:nvPr>
            <p:ph type="ctrTitle"/>
          </p:nvPr>
        </p:nvSpPr>
        <p:spPr>
          <a:xfrm>
            <a:off y="1746892" x="685800"/>
            <a:ext cy="1238099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The Civil War Era</a:t>
            </a:r>
          </a:p>
        </p:txBody>
      </p:sp>
      <p:sp>
        <p:nvSpPr>
          <p:cNvPr id="40" name="Shape 40"/>
          <p:cNvSpPr txBox="1"/>
          <p:nvPr>
            <p:ph idx="1" type="subTitle"/>
          </p:nvPr>
        </p:nvSpPr>
        <p:spPr>
          <a:xfrm>
            <a:off y="3093357" x="685800"/>
            <a:ext cy="666600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en"/>
              <a:t>1850-1880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4" name="Shape 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buNone/>
            </a:pPr>
            <a:r>
              <a:rPr lang="en"/>
              <a:t>Three Main Ideas</a:t>
            </a:r>
          </a:p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buClr>
                <a:schemeClr val="dk1"/>
              </a:buClr>
              <a:buSzPct val="100000"/>
              <a:buFont typeface="Georgia"/>
              <a:buAutoNum type="arabicPeriod"/>
            </a:pPr>
            <a:r>
              <a:rPr lang="en"/>
              <a:t>Resistance to Slavery</a:t>
            </a:r>
          </a:p>
          <a:p>
            <a:pPr rtl="0"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African American culture shaped by struggle against slavery.</a:t>
            </a:r>
          </a:p>
          <a:p>
            <a:pPr rtl="0"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This was reflected by spirituals and slave narratives.</a:t>
            </a:r>
          </a:p>
          <a:p>
            <a:pPr rtl="0"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They showed realities of slavery </a:t>
            </a:r>
          </a:p>
          <a:p>
            <a:r>
              <a:t/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buNone/>
            </a:pPr>
            <a:r>
              <a:rPr lang="en"/>
              <a:t>Three Main Ideas</a:t>
            </a:r>
          </a:p>
        </p:txBody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en"/>
              <a:t>2. A Nation Divided</a:t>
            </a:r>
          </a:p>
          <a:p>
            <a:pPr rtl="0"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The literature created during this time vividly reflected the fear, loss, suffering, and death of both sides.</a:t>
            </a:r>
          </a:p>
          <a:p>
            <a:pPr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Literature included letters, journals, speeches, poetry, and stories.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6" name="Shape 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" name="Shape 5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buNone/>
            </a:pPr>
            <a:r>
              <a:rPr lang="en"/>
              <a:t>Three Main Ideas</a:t>
            </a:r>
          </a:p>
        </p:txBody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en"/>
              <a:t>3. A Poetic Revolution</a:t>
            </a:r>
          </a:p>
          <a:p>
            <a:pPr rtl="0"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Just as the nation was changing, so was American poetry.</a:t>
            </a:r>
          </a:p>
          <a:p>
            <a:pPr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Walt Whitman and Emily Dickinson used new forms of verse during this time, exploring how the self relates to the world.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" name="Shape 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buNone/>
            </a:pPr>
            <a:r>
              <a:rPr lang="en"/>
              <a:t>Spirituals</a:t>
            </a:r>
          </a:p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Spirituals were “sorrow songs” that came from  the African American oral tradition.</a:t>
            </a:r>
          </a:p>
          <a:p>
            <a:pPr rtl="0"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They were religious, utilizing Christian hymns and texts, but they added the flair of traditional African music. </a:t>
            </a:r>
          </a:p>
          <a:p>
            <a:pPr rtl="0"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A call and response pattern was common.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" name="Shape 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buNone/>
            </a:pPr>
            <a:r>
              <a:rPr lang="en"/>
              <a:t>Spirituals</a:t>
            </a:r>
          </a:p>
        </p:txBody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The enslaved African Americans often connected with the plight of the Jewish in the Bible. </a:t>
            </a:r>
          </a:p>
          <a:p>
            <a:pPr rtl="0"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They hoped that they too would be delivered.</a:t>
            </a:r>
          </a:p>
          <a:p>
            <a:pPr lvl="0" indent="-419100" marL="4572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Therefore, the songs were often coded with dual meanings about faith and freedom.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paper-plane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