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9BB75E79-52D3-43AB-B6B7-ADF3E341ADE4}" type="datetimeFigureOut">
              <a:rPr lang="en-US" smtClean="0"/>
              <a:t>4/7/2014</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547AEF0B-7394-4A71-9693-FB657A0323C3}"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BB75E79-52D3-43AB-B6B7-ADF3E341ADE4}" type="datetimeFigureOut">
              <a:rPr lang="en-US" smtClean="0"/>
              <a:t>4/7/2014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7AEF0B-7394-4A71-9693-FB657A0323C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BB75E79-52D3-43AB-B6B7-ADF3E341ADE4}" type="datetimeFigureOut">
              <a:rPr lang="en-US" smtClean="0"/>
              <a:t>4/7/2014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7AEF0B-7394-4A71-9693-FB657A0323C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9BB75E79-52D3-43AB-B6B7-ADF3E341ADE4}" type="datetimeFigureOut">
              <a:rPr lang="en-US" smtClean="0"/>
              <a:t>4/7/2014</a:t>
            </a:fld>
            <a:endParaRPr lang="en-US"/>
          </a:p>
        </p:txBody>
      </p:sp>
      <p:sp>
        <p:nvSpPr>
          <p:cNvPr id="9" name="Slide Number Placeholder 8"/>
          <p:cNvSpPr>
            <a:spLocks noGrp="1"/>
          </p:cNvSpPr>
          <p:nvPr>
            <p:ph type="sldNum" sz="quarter" idx="15"/>
          </p:nvPr>
        </p:nvSpPr>
        <p:spPr/>
        <p:txBody>
          <a:bodyPr rtlCol="0"/>
          <a:lstStyle/>
          <a:p>
            <a:fld id="{547AEF0B-7394-4A71-9693-FB657A0323C3}"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9BB75E79-52D3-43AB-B6B7-ADF3E341ADE4}" type="datetimeFigureOut">
              <a:rPr lang="en-US" smtClean="0"/>
              <a:t>4/7/2014</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547AEF0B-7394-4A71-9693-FB657A0323C3}"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BB75E79-52D3-43AB-B6B7-ADF3E341ADE4}" type="datetimeFigureOut">
              <a:rPr lang="en-US" smtClean="0"/>
              <a:t>4/7/2014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7AEF0B-7394-4A71-9693-FB657A0323C3}"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9BB75E79-52D3-43AB-B6B7-ADF3E341ADE4}" type="datetimeFigureOut">
              <a:rPr lang="en-US" smtClean="0"/>
              <a:t>4/7/2014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7AEF0B-7394-4A71-9693-FB657A0323C3}"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9BB75E79-52D3-43AB-B6B7-ADF3E341ADE4}" type="datetimeFigureOut">
              <a:rPr lang="en-US" smtClean="0"/>
              <a:t>4/7/2014</a:t>
            </a:fld>
            <a:endParaRPr lang="en-US"/>
          </a:p>
        </p:txBody>
      </p:sp>
      <p:sp>
        <p:nvSpPr>
          <p:cNvPr id="7" name="Slide Number Placeholder 6"/>
          <p:cNvSpPr>
            <a:spLocks noGrp="1"/>
          </p:cNvSpPr>
          <p:nvPr>
            <p:ph type="sldNum" sz="quarter" idx="11"/>
          </p:nvPr>
        </p:nvSpPr>
        <p:spPr/>
        <p:txBody>
          <a:bodyPr rtlCol="0"/>
          <a:lstStyle/>
          <a:p>
            <a:fld id="{547AEF0B-7394-4A71-9693-FB657A0323C3}"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B75E79-52D3-43AB-B6B7-ADF3E341ADE4}" type="datetimeFigureOut">
              <a:rPr lang="en-US" smtClean="0"/>
              <a:t>4/7/2014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7AEF0B-7394-4A71-9693-FB657A0323C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9BB75E79-52D3-43AB-B6B7-ADF3E341ADE4}" type="datetimeFigureOut">
              <a:rPr lang="en-US" smtClean="0"/>
              <a:t>4/7/2014</a:t>
            </a:fld>
            <a:endParaRPr lang="en-US"/>
          </a:p>
        </p:txBody>
      </p:sp>
      <p:sp>
        <p:nvSpPr>
          <p:cNvPr id="22" name="Slide Number Placeholder 21"/>
          <p:cNvSpPr>
            <a:spLocks noGrp="1"/>
          </p:cNvSpPr>
          <p:nvPr>
            <p:ph type="sldNum" sz="quarter" idx="15"/>
          </p:nvPr>
        </p:nvSpPr>
        <p:spPr/>
        <p:txBody>
          <a:bodyPr rtlCol="0"/>
          <a:lstStyle/>
          <a:p>
            <a:fld id="{547AEF0B-7394-4A71-9693-FB657A0323C3}"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9BB75E79-52D3-43AB-B6B7-ADF3E341ADE4}" type="datetimeFigureOut">
              <a:rPr lang="en-US" smtClean="0"/>
              <a:t>4/7/2014</a:t>
            </a:fld>
            <a:endParaRPr lang="en-US"/>
          </a:p>
        </p:txBody>
      </p:sp>
      <p:sp>
        <p:nvSpPr>
          <p:cNvPr id="18" name="Slide Number Placeholder 17"/>
          <p:cNvSpPr>
            <a:spLocks noGrp="1"/>
          </p:cNvSpPr>
          <p:nvPr>
            <p:ph type="sldNum" sz="quarter" idx="11"/>
          </p:nvPr>
        </p:nvSpPr>
        <p:spPr/>
        <p:txBody>
          <a:bodyPr rtlCol="0"/>
          <a:lstStyle/>
          <a:p>
            <a:fld id="{547AEF0B-7394-4A71-9693-FB657A0323C3}"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BB75E79-52D3-43AB-B6B7-ADF3E341ADE4}" type="datetimeFigureOut">
              <a:rPr lang="en-US" smtClean="0"/>
              <a:t>4/7/2014</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547AEF0B-7394-4A71-9693-FB657A0323C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Journal #1</a:t>
            </a:r>
            <a:endParaRPr lang="en-US" dirty="0"/>
          </a:p>
        </p:txBody>
      </p:sp>
      <p:sp>
        <p:nvSpPr>
          <p:cNvPr id="5" name="Content Placeholder 4"/>
          <p:cNvSpPr>
            <a:spLocks noGrp="1"/>
          </p:cNvSpPr>
          <p:nvPr>
            <p:ph sz="quarter" idx="1"/>
          </p:nvPr>
        </p:nvSpPr>
        <p:spPr>
          <a:xfrm>
            <a:off x="457200" y="1295400"/>
            <a:ext cx="8229600" cy="4525963"/>
          </a:xfrm>
        </p:spPr>
        <p:txBody>
          <a:bodyPr>
            <a:normAutofit fontScale="92500" lnSpcReduction="10000"/>
          </a:bodyPr>
          <a:lstStyle/>
          <a:p>
            <a:r>
              <a:rPr lang="en-US" dirty="0"/>
              <a:t>“There have been too many stops on the road of the last twenty-nine years since her family left this island behind. She and her sisters have led such turbulent lives – so many husbands, homes, jobs, wrong turns among them. But look at her cousins, women with households and authority in their voices. Let this turn out to be my home, Yolanda wishes. She pictures the maids in their quiet mysterious cluster at the end of the patio, </a:t>
            </a:r>
            <a:r>
              <a:rPr lang="en-US" dirty="0" err="1"/>
              <a:t>Altagracia</a:t>
            </a:r>
            <a:r>
              <a:rPr lang="en-US" dirty="0"/>
              <a:t> with her hands in her lap</a:t>
            </a:r>
            <a:r>
              <a:rPr lang="en-US" dirty="0" smtClean="0"/>
              <a:t>.”</a:t>
            </a:r>
          </a:p>
          <a:p>
            <a:r>
              <a:rPr lang="en-US" dirty="0"/>
              <a:t> Reflect on Yolanda’s perception of life in the Dominican Republic vs. her life in the United States. Why does she say to herself, “Let this turn out to be my home”? What, according to Yolanda, is she missing by living in the United States?  </a:t>
            </a:r>
          </a:p>
        </p:txBody>
      </p:sp>
    </p:spTree>
    <p:extLst>
      <p:ext uri="{BB962C8B-B14F-4D97-AF65-F5344CB8AC3E}">
        <p14:creationId xmlns:p14="http://schemas.microsoft.com/office/powerpoint/2010/main" val="370281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315200" cy="914400"/>
          </a:xfrm>
        </p:spPr>
        <p:txBody>
          <a:bodyPr/>
          <a:lstStyle/>
          <a:p>
            <a:r>
              <a:rPr lang="en-US" dirty="0" smtClean="0"/>
              <a:t>Journal #2</a:t>
            </a:r>
            <a:endParaRPr lang="en-US" dirty="0"/>
          </a:p>
        </p:txBody>
      </p:sp>
      <p:sp>
        <p:nvSpPr>
          <p:cNvPr id="3" name="Content Placeholder 2"/>
          <p:cNvSpPr>
            <a:spLocks noGrp="1"/>
          </p:cNvSpPr>
          <p:nvPr>
            <p:ph sz="quarter" idx="1"/>
          </p:nvPr>
        </p:nvSpPr>
        <p:spPr>
          <a:xfrm>
            <a:off x="457200" y="914400"/>
            <a:ext cx="7848600" cy="5791200"/>
          </a:xfrm>
        </p:spPr>
        <p:txBody>
          <a:bodyPr>
            <a:normAutofit fontScale="77500" lnSpcReduction="20000"/>
          </a:bodyPr>
          <a:lstStyle/>
          <a:p>
            <a:r>
              <a:rPr lang="en-US" dirty="0" smtClean="0"/>
              <a:t>“During </a:t>
            </a:r>
            <a:r>
              <a:rPr lang="en-US" dirty="0"/>
              <a:t>his two visits, the grandfather had stood guard by the crib all day, speaking to little Carlos. </a:t>
            </a:r>
            <a:r>
              <a:rPr lang="en-US" dirty="0" smtClean="0"/>
              <a:t>‘Charles </a:t>
            </a:r>
            <a:r>
              <a:rPr lang="en-US" dirty="0"/>
              <a:t>the Fifth; Charles Dickens; Prince Charles</a:t>
            </a:r>
            <a:r>
              <a:rPr lang="en-US" dirty="0" smtClean="0"/>
              <a:t>.’ </a:t>
            </a:r>
            <a:r>
              <a:rPr lang="en-US" dirty="0"/>
              <a:t>He enumerated the names of famous </a:t>
            </a:r>
            <a:r>
              <a:rPr lang="en-US" dirty="0" err="1"/>
              <a:t>Charleses</a:t>
            </a:r>
            <a:r>
              <a:rPr lang="en-US" dirty="0"/>
              <a:t> in order to stir up genetic ambition in the boy. “Charlemagne,” he cooed at him also, for the bay was large and big-boned with blond fuzz on his pale pink skin, and blue eyes just like his German father’s. All the grandfather’s Caribbean fondness for a male heir and for fair Nordic looks had surfaced. There was not good blood in the family against a future bad choice by one of its women</a:t>
            </a:r>
            <a:r>
              <a:rPr lang="en-US" dirty="0" smtClean="0"/>
              <a:t>.</a:t>
            </a:r>
            <a:endParaRPr lang="en-US" dirty="0"/>
          </a:p>
          <a:p>
            <a:pPr marL="0" indent="0">
              <a:buNone/>
            </a:pPr>
            <a:r>
              <a:rPr lang="en-US" dirty="0" smtClean="0"/>
              <a:t>‘You </a:t>
            </a:r>
            <a:r>
              <a:rPr lang="en-US" dirty="0"/>
              <a:t>can be president, you were born here</a:t>
            </a:r>
            <a:r>
              <a:rPr lang="en-US" dirty="0" smtClean="0"/>
              <a:t>,’ </a:t>
            </a:r>
            <a:r>
              <a:rPr lang="en-US" dirty="0"/>
              <a:t>the grandfather crooned. </a:t>
            </a:r>
            <a:r>
              <a:rPr lang="en-US" dirty="0" smtClean="0"/>
              <a:t>‘You </a:t>
            </a:r>
            <a:r>
              <a:rPr lang="en-US" dirty="0"/>
              <a:t>can go to the moon, maybe even to mars by the time you are of my age</a:t>
            </a:r>
            <a:r>
              <a:rPr lang="en-US" dirty="0" smtClean="0"/>
              <a:t>.’</a:t>
            </a:r>
            <a:r>
              <a:rPr lang="en-US" dirty="0"/>
              <a:t> </a:t>
            </a:r>
          </a:p>
          <a:p>
            <a:pPr marL="0" indent="0">
              <a:buNone/>
            </a:pPr>
            <a:r>
              <a:rPr lang="en-US" dirty="0"/>
              <a:t>His macho baby talk brought back Sofia’s old antagonism towards her father. How obnoxious for him to go on and on like that while beside him stood his little granddaughter, wide eyed and sad at all the things her baby brother, no bigger than one of her dolls, was going to be able to do just because he was a </a:t>
            </a:r>
            <a:r>
              <a:rPr lang="en-US" dirty="0" smtClean="0"/>
              <a:t>boy” (26-27).</a:t>
            </a:r>
          </a:p>
          <a:p>
            <a:pPr marL="0" indent="0">
              <a:buNone/>
            </a:pPr>
            <a:endParaRPr lang="en-US" dirty="0" smtClean="0"/>
          </a:p>
          <a:p>
            <a:r>
              <a:rPr lang="en-US" dirty="0"/>
              <a:t>Reflect on Sofia’s struggle with her father. Why does she consider his “cooing” to her son “obnoxious”? What do his predictions for little Carlos’ life reveal regarding the perception of the role of women in Dominican culture? Explain your thinking.   </a:t>
            </a:r>
          </a:p>
          <a:p>
            <a:pPr marL="0" indent="0">
              <a:buNone/>
            </a:pPr>
            <a:endParaRPr lang="en-US" dirty="0"/>
          </a:p>
        </p:txBody>
      </p:sp>
    </p:spTree>
    <p:extLst>
      <p:ext uri="{BB962C8B-B14F-4D97-AF65-F5344CB8AC3E}">
        <p14:creationId xmlns:p14="http://schemas.microsoft.com/office/powerpoint/2010/main" val="4132162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Journal #3</a:t>
            </a:r>
            <a:endParaRPr lang="en-US" dirty="0"/>
          </a:p>
        </p:txBody>
      </p:sp>
      <p:sp>
        <p:nvSpPr>
          <p:cNvPr id="3" name="Content Placeholder 2"/>
          <p:cNvSpPr>
            <a:spLocks noGrp="1"/>
          </p:cNvSpPr>
          <p:nvPr>
            <p:ph sz="quarter" idx="1"/>
          </p:nvPr>
        </p:nvSpPr>
        <p:spPr/>
        <p:txBody>
          <a:bodyPr/>
          <a:lstStyle/>
          <a:p>
            <a:r>
              <a:rPr lang="en-US" dirty="0"/>
              <a:t>Based on your reading last night, why has the mother always referred to her children as “the four girls”? Describe the significance of the colors that the girls were dressed in by their mother. In the text it states, “Each of the four girls had the same party dress, school clothes, underwear, toothbrush, bedspread, nightgown, plastic towel, brush and comb set as the other three, but the first girl brushed in yellow, the second one … in blue, the third one …. pink, and the baby … in white” (41). </a:t>
            </a:r>
            <a:r>
              <a:rPr lang="en-US"/>
              <a:t>What did the colors as imposed by the mother suggest about the girls’ identity?</a:t>
            </a:r>
          </a:p>
          <a:p>
            <a:endParaRPr lang="en-US"/>
          </a:p>
        </p:txBody>
      </p:sp>
    </p:spTree>
    <p:extLst>
      <p:ext uri="{BB962C8B-B14F-4D97-AF65-F5344CB8AC3E}">
        <p14:creationId xmlns:p14="http://schemas.microsoft.com/office/powerpoint/2010/main" val="2509215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Journal #4</a:t>
            </a:r>
            <a:endParaRPr lang="en-US" dirty="0"/>
          </a:p>
        </p:txBody>
      </p:sp>
      <p:sp>
        <p:nvSpPr>
          <p:cNvPr id="3" name="Content Placeholder 2"/>
          <p:cNvSpPr>
            <a:spLocks noGrp="1"/>
          </p:cNvSpPr>
          <p:nvPr>
            <p:ph sz="quarter" idx="1"/>
          </p:nvPr>
        </p:nvSpPr>
        <p:spPr/>
        <p:txBody>
          <a:bodyPr/>
          <a:lstStyle/>
          <a:p>
            <a:pPr lvl="0"/>
            <a:r>
              <a:rPr lang="en-US" dirty="0"/>
              <a:t>The chapter Joe begins as follows:  “Yolanda, nicknamed </a:t>
            </a:r>
            <a:r>
              <a:rPr lang="en-US" i="1" dirty="0" err="1"/>
              <a:t>Yo</a:t>
            </a:r>
            <a:r>
              <a:rPr lang="en-US" i="1" dirty="0"/>
              <a:t> </a:t>
            </a:r>
            <a:r>
              <a:rPr lang="en-US" dirty="0"/>
              <a:t>in Spanish, misunderstood </a:t>
            </a:r>
            <a:r>
              <a:rPr lang="en-US" i="1" dirty="0"/>
              <a:t>Joe </a:t>
            </a:r>
            <a:r>
              <a:rPr lang="en-US" dirty="0"/>
              <a:t>in English, doubled and pronounced like the toy, </a:t>
            </a:r>
            <a:r>
              <a:rPr lang="en-US" i="1" dirty="0"/>
              <a:t>Yoyo – </a:t>
            </a:r>
            <a:r>
              <a:rPr lang="en-US" dirty="0"/>
              <a:t>or when forced to select from a rack of personalized key chains, </a:t>
            </a:r>
            <a:r>
              <a:rPr lang="en-US" i="1" dirty="0"/>
              <a:t>Joey </a:t>
            </a:r>
            <a:r>
              <a:rPr lang="en-US" dirty="0"/>
              <a:t>– stands at the third-story window watching a man walk across the lawn with a tennis racket.” Why does the author, Julia Alvarez, go through such lengths to highlight the different iterations of Yolanda’s name? Why might this be significant in the greater scheme of the novel? How might it affect Yolanda’s perception of herself, or the perception others hold toward her?</a:t>
            </a:r>
          </a:p>
          <a:p>
            <a:endParaRPr lang="en-US" dirty="0"/>
          </a:p>
        </p:txBody>
      </p:sp>
    </p:spTree>
    <p:extLst>
      <p:ext uri="{BB962C8B-B14F-4D97-AF65-F5344CB8AC3E}">
        <p14:creationId xmlns:p14="http://schemas.microsoft.com/office/powerpoint/2010/main" val="38002641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Journal #5</a:t>
            </a:r>
            <a:endParaRPr lang="en-US" dirty="0"/>
          </a:p>
        </p:txBody>
      </p:sp>
      <p:sp>
        <p:nvSpPr>
          <p:cNvPr id="3" name="Content Placeholder 2"/>
          <p:cNvSpPr>
            <a:spLocks noGrp="1"/>
          </p:cNvSpPr>
          <p:nvPr>
            <p:ph sz="quarter" idx="1"/>
          </p:nvPr>
        </p:nvSpPr>
        <p:spPr/>
        <p:txBody>
          <a:bodyPr/>
          <a:lstStyle/>
          <a:p>
            <a:r>
              <a:rPr lang="en-US"/>
              <a:t>Why, at the end of “Joe”, does Yolanda suggest to her mother that her marriage to John ended because “We just didn’t speak the same language”? </a:t>
            </a:r>
          </a:p>
          <a:p>
            <a:endParaRPr lang="en-US"/>
          </a:p>
        </p:txBody>
      </p:sp>
    </p:spTree>
    <p:extLst>
      <p:ext uri="{BB962C8B-B14F-4D97-AF65-F5344CB8AC3E}">
        <p14:creationId xmlns:p14="http://schemas.microsoft.com/office/powerpoint/2010/main" val="33975215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35</TotalTime>
  <Words>591</Words>
  <Application>Microsoft Office PowerPoint</Application>
  <PresentationFormat>On-screen Show (4:3)</PresentationFormat>
  <Paragraphs>15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Oriel</vt:lpstr>
      <vt:lpstr>Journal #1</vt:lpstr>
      <vt:lpstr>Journal #2</vt:lpstr>
      <vt:lpstr>Journal #3</vt:lpstr>
      <vt:lpstr>Journal #4</vt:lpstr>
      <vt:lpstr>Journal #5</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Journal #1</dc:title>
  <dc:creator>Derek</dc:creator>
  <cp:lastModifiedBy>Saint Viator</cp:lastModifiedBy>
  <cp:revision>5</cp:revision>
  <dcterms:created xsi:type="dcterms:W3CDTF">2014-03-28T19:39:03Z</dcterms:created>
  <dcterms:modified xsi:type="dcterms:W3CDTF">2014-04-07T14:48:05Z</dcterms:modified>
</cp:coreProperties>
</file>