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handoutMasterIdLst>
    <p:handoutMasterId r:id="rId56"/>
  </p:handoutMasterIdLst>
  <p:sldIdLst>
    <p:sldId id="256" r:id="rId2"/>
    <p:sldId id="257" r:id="rId3"/>
    <p:sldId id="258" r:id="rId4"/>
    <p:sldId id="259" r:id="rId5"/>
    <p:sldId id="267" r:id="rId6"/>
    <p:sldId id="260" r:id="rId7"/>
    <p:sldId id="261" r:id="rId8"/>
    <p:sldId id="262" r:id="rId9"/>
    <p:sldId id="273" r:id="rId10"/>
    <p:sldId id="263" r:id="rId11"/>
    <p:sldId id="264" r:id="rId12"/>
    <p:sldId id="265" r:id="rId13"/>
    <p:sldId id="266" r:id="rId14"/>
    <p:sldId id="268" r:id="rId15"/>
    <p:sldId id="269" r:id="rId16"/>
    <p:sldId id="272" r:id="rId17"/>
    <p:sldId id="283" r:id="rId18"/>
    <p:sldId id="274" r:id="rId19"/>
    <p:sldId id="286" r:id="rId20"/>
    <p:sldId id="275" r:id="rId21"/>
    <p:sldId id="271" r:id="rId22"/>
    <p:sldId id="270" r:id="rId23"/>
    <p:sldId id="278" r:id="rId24"/>
    <p:sldId id="279" r:id="rId25"/>
    <p:sldId id="280" r:id="rId26"/>
    <p:sldId id="288" r:id="rId27"/>
    <p:sldId id="281" r:id="rId28"/>
    <p:sldId id="284" r:id="rId29"/>
    <p:sldId id="285" r:id="rId30"/>
    <p:sldId id="282" r:id="rId31"/>
    <p:sldId id="287" r:id="rId32"/>
    <p:sldId id="291" r:id="rId33"/>
    <p:sldId id="289" r:id="rId34"/>
    <p:sldId id="292" r:id="rId35"/>
    <p:sldId id="293" r:id="rId36"/>
    <p:sldId id="294" r:id="rId37"/>
    <p:sldId id="295" r:id="rId38"/>
    <p:sldId id="300" r:id="rId39"/>
    <p:sldId id="296" r:id="rId40"/>
    <p:sldId id="297" r:id="rId41"/>
    <p:sldId id="298" r:id="rId42"/>
    <p:sldId id="302" r:id="rId43"/>
    <p:sldId id="299" r:id="rId44"/>
    <p:sldId id="301" r:id="rId45"/>
    <p:sldId id="303" r:id="rId46"/>
    <p:sldId id="304" r:id="rId47"/>
    <p:sldId id="305" r:id="rId48"/>
    <p:sldId id="306" r:id="rId49"/>
    <p:sldId id="307" r:id="rId50"/>
    <p:sldId id="308" r:id="rId51"/>
    <p:sldId id="309" r:id="rId52"/>
    <p:sldId id="31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4A2C7B-BEED-41D3-AA0D-4AAD70C09067}" type="datetimeFigureOut">
              <a:rPr lang="en-US" smtClean="0"/>
              <a:t>9/13/2010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0E096F-2373-43E6-AC5A-6881D0E7D90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B92D4-775D-4B0D-B134-36D3EC3ED3C8}" type="datetimeFigureOut">
              <a:rPr lang="en-US" smtClean="0"/>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3BA9C-10CC-4247-9EAE-888007A93D0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013BA9C-10CC-4247-9EAE-888007A93D0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5FF6D4-D4D7-426A-98F7-170A3668379E}" type="datetime1">
              <a:rPr lang="en-US" smtClean="0"/>
              <a:pPr/>
              <a:t>9/13/2010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A9071-CFF5-4E3B-B0AB-39782972E256}" type="datetime1">
              <a:rPr lang="en-US" smtClean="0"/>
              <a:pPr/>
              <a:t>9/13/2010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8BD1F-DE98-4C29-8281-9EC9927620DF}" type="datetime1">
              <a:rPr lang="en-US" smtClean="0"/>
              <a:pPr/>
              <a:t>9/13/2010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67CD6D-7520-4B34-A5A3-E8385FA3AFC6}" type="datetime1">
              <a:rPr lang="en-US" smtClean="0"/>
              <a:pPr/>
              <a:t>9/13/2010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295D47-465E-4A05-802B-049480555B6D}" type="datetime1">
              <a:rPr lang="en-US" smtClean="0"/>
              <a:pPr/>
              <a:t>9/13/2010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791DB0-D703-40B5-AE3D-532AFE0356D1}" type="datetime1">
              <a:rPr lang="en-US" smtClean="0"/>
              <a:pPr/>
              <a:t>9/13/2010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48C029-2200-4EB8-BDE8-5EE0E23571A6}" type="datetime1">
              <a:rPr lang="en-US" smtClean="0"/>
              <a:pPr/>
              <a:t>9/13/2010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E45A1C-C0DD-4ED6-B23E-A9D2DD110058}" type="datetime1">
              <a:rPr lang="en-US" smtClean="0"/>
              <a:pPr/>
              <a:t>9/13/2010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9/13/2010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F1D29-8BEE-49F3-AF49-7A09F617BF67}" type="datetime1">
              <a:rPr lang="en-US" smtClean="0"/>
              <a:pPr/>
              <a:t>9/13/2010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B273CF-8910-423E-9890-FC81E25E5084}" type="datetime1">
              <a:rPr lang="en-US" smtClean="0"/>
              <a:pPr/>
              <a:t>9/13/2010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AD20DFC-E2D5-4BD6-B744-D8DEEAB5F7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C5816F-D43D-40D1-9B38-E1A2C18F0972}" type="datetime1">
              <a:rPr lang="en-US" smtClean="0"/>
              <a:pPr/>
              <a:t>9/13/2010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D20DFC-E2D5-4BD6-B744-D8DEEAB5F7C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onarchcenters.wikispaces.com/A+Journey+Through+The+Digestive+System"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ABSORPTION, METABOLISM</a:t>
            </a:r>
            <a:endParaRPr lang="en-US" sz="6600" dirty="0"/>
          </a:p>
        </p:txBody>
      </p:sp>
      <p:sp>
        <p:nvSpPr>
          <p:cNvPr id="3" name="Subtitle 2"/>
          <p:cNvSpPr>
            <a:spLocks noGrp="1"/>
          </p:cNvSpPr>
          <p:nvPr>
            <p:ph type="subTitle" idx="1"/>
          </p:nvPr>
        </p:nvSpPr>
        <p:spPr/>
        <p:txBody>
          <a:bodyPr>
            <a:normAutofit fontScale="92500" lnSpcReduction="20000"/>
          </a:bodyPr>
          <a:lstStyle/>
          <a:p>
            <a:endParaRPr lang="en-US" sz="6000" b="1" dirty="0" smtClean="0"/>
          </a:p>
          <a:p>
            <a:r>
              <a:rPr lang="en-US" sz="6000" b="1" dirty="0" smtClean="0"/>
              <a:t>ENERGY</a:t>
            </a:r>
            <a:r>
              <a:rPr lang="en-US" sz="6000" dirty="0" smtClean="0"/>
              <a:t> </a:t>
            </a:r>
            <a:r>
              <a:rPr lang="en-US" sz="6000" b="1" dirty="0" smtClean="0"/>
              <a:t>BALANCE</a:t>
            </a:r>
            <a:endParaRPr lang="en-US" sz="6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838200"/>
            <a:ext cx="8305800" cy="369332"/>
          </a:xfrm>
          <a:prstGeom prst="rect">
            <a:avLst/>
          </a:prstGeom>
          <a:noFill/>
        </p:spPr>
        <p:txBody>
          <a:bodyPr wrap="square" rtlCol="0">
            <a:spAutoFit/>
          </a:bodyPr>
          <a:lstStyle/>
          <a:p>
            <a:endParaRPr lang="en-US" dirty="0"/>
          </a:p>
        </p:txBody>
      </p:sp>
      <p:sp>
        <p:nvSpPr>
          <p:cNvPr id="8" name="Title 7"/>
          <p:cNvSpPr>
            <a:spLocks noGrp="1"/>
          </p:cNvSpPr>
          <p:nvPr>
            <p:ph type="title"/>
          </p:nvPr>
        </p:nvSpPr>
        <p:spPr/>
        <p:txBody>
          <a:bodyPr>
            <a:normAutofit fontScale="90000"/>
          </a:bodyPr>
          <a:lstStyle/>
          <a:p>
            <a:pPr lvl="0"/>
            <a:r>
              <a:rPr lang="en-US" sz="3600" dirty="0" smtClean="0"/>
              <a:t/>
            </a:r>
            <a:br>
              <a:rPr lang="en-US" sz="3600" dirty="0" smtClean="0"/>
            </a:br>
            <a:r>
              <a:rPr lang="en-US" sz="6000" dirty="0" smtClean="0">
                <a:solidFill>
                  <a:schemeClr val="tx1"/>
                </a:solidFill>
                <a:latin typeface="Arial" pitchFamily="34" charset="0"/>
                <a:cs typeface="Arial" pitchFamily="34" charset="0"/>
              </a:rPr>
              <a:t/>
            </a:r>
            <a:br>
              <a:rPr lang="en-US" sz="6000" dirty="0" smtClean="0">
                <a:solidFill>
                  <a:schemeClr val="tx1"/>
                </a:solidFill>
                <a:latin typeface="Arial" pitchFamily="34" charset="0"/>
                <a:cs typeface="Arial" pitchFamily="34" charset="0"/>
              </a:rPr>
            </a:br>
            <a:r>
              <a:rPr lang="en-US" sz="3100" dirty="0" smtClean="0"/>
              <a:t> When digestion is completed, food has been changed into simple end products ready for cell use</a:t>
            </a:r>
            <a:r>
              <a:rPr lang="en-US" sz="5400" dirty="0" smtClean="0"/>
              <a:t>.</a:t>
            </a:r>
            <a:endParaRPr lang="en-US" dirty="0"/>
          </a:p>
        </p:txBody>
      </p:sp>
      <p:sp>
        <p:nvSpPr>
          <p:cNvPr id="9" name="Content Placeholder 8"/>
          <p:cNvSpPr>
            <a:spLocks noGrp="1"/>
          </p:cNvSpPr>
          <p:nvPr>
            <p:ph idx="1"/>
          </p:nvPr>
        </p:nvSpPr>
        <p:spPr>
          <a:xfrm>
            <a:off x="457200" y="2286000"/>
            <a:ext cx="8229600" cy="4389120"/>
          </a:xfrm>
          <a:ln>
            <a:noFill/>
          </a:ln>
        </p:spPr>
        <p:txBody>
          <a:bodyPr/>
          <a:lstStyle/>
          <a:p>
            <a:r>
              <a:rPr lang="en-US" b="1" dirty="0" smtClean="0"/>
              <a:t>We know that carbohydrates are reduced to </a:t>
            </a:r>
            <a:r>
              <a:rPr lang="en-US" b="1" u="sng" dirty="0" smtClean="0"/>
              <a:t>simple</a:t>
            </a:r>
            <a:r>
              <a:rPr lang="en-US" b="1" dirty="0" smtClean="0"/>
              <a:t> </a:t>
            </a:r>
            <a:r>
              <a:rPr lang="en-US" b="1" u="sng" dirty="0" smtClean="0"/>
              <a:t>sugars, </a:t>
            </a:r>
            <a:r>
              <a:rPr lang="en-US" b="1" dirty="0" smtClean="0"/>
              <a:t>glucose, fructose and </a:t>
            </a:r>
            <a:r>
              <a:rPr lang="en-US" b="1" dirty="0" err="1" smtClean="0"/>
              <a:t>galactose</a:t>
            </a:r>
            <a:r>
              <a:rPr lang="en-US" b="1" dirty="0" smtClean="0"/>
              <a:t>.  Fats are transformed into fatty acids and </a:t>
            </a:r>
            <a:r>
              <a:rPr lang="en-US" b="1" dirty="0" err="1" smtClean="0"/>
              <a:t>glycerides</a:t>
            </a:r>
            <a:r>
              <a:rPr lang="en-US" b="1" dirty="0" smtClean="0"/>
              <a:t>. Protein foods are changed into single amino acids.  Vitamins and minerals are liberated.  With a water base for transport and supply of electrolytes the end products are ready for absorption.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occur?</a:t>
            </a:r>
            <a:endParaRPr lang="en-US" dirty="0"/>
          </a:p>
        </p:txBody>
      </p:sp>
      <p:sp>
        <p:nvSpPr>
          <p:cNvPr id="3" name="Content Placeholder 2"/>
          <p:cNvSpPr>
            <a:spLocks noGrp="1"/>
          </p:cNvSpPr>
          <p:nvPr>
            <p:ph idx="1"/>
          </p:nvPr>
        </p:nvSpPr>
        <p:spPr>
          <a:xfrm>
            <a:off x="533400" y="2286000"/>
            <a:ext cx="8229600" cy="4389120"/>
          </a:xfrm>
        </p:spPr>
        <p:txBody>
          <a:bodyPr/>
          <a:lstStyle/>
          <a:p>
            <a:r>
              <a:rPr lang="en-US" b="1" dirty="0" smtClean="0"/>
              <a:t>The point of absorption for many nutrients especially the vitamins and minerals are the determining factor in how much is actually kept for use in the body.  While the normal GI tract is quite efficient, not all nutrients are absorbed due to : 1) amount available,2) competition between nutrients for absorption sites, and 3) the form in which it is present ( can it be readily absorbed?).</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4 Absorption Processes</a:t>
            </a:r>
            <a:endParaRPr lang="en-US" b="1" i="1" dirty="0"/>
          </a:p>
        </p:txBody>
      </p:sp>
      <p:sp>
        <p:nvSpPr>
          <p:cNvPr id="3" name="Content Placeholder 2"/>
          <p:cNvSpPr>
            <a:spLocks noGrp="1"/>
          </p:cNvSpPr>
          <p:nvPr>
            <p:ph idx="1"/>
          </p:nvPr>
        </p:nvSpPr>
        <p:spPr/>
        <p:txBody>
          <a:bodyPr>
            <a:normAutofit fontScale="92500" lnSpcReduction="20000"/>
          </a:bodyPr>
          <a:lstStyle/>
          <a:p>
            <a:r>
              <a:rPr lang="en-US" b="1" dirty="0" smtClean="0"/>
              <a:t>Absorption processes are classified as:</a:t>
            </a:r>
            <a:endParaRPr lang="en-US" dirty="0" smtClean="0"/>
          </a:p>
          <a:p>
            <a:r>
              <a:rPr lang="en-US" b="1" dirty="0" smtClean="0"/>
              <a:t>	Simple diffusion - movement of particles moving from area of greater concentration to lesser concentration (like a balance system). This type if diffusion does not require assistance.</a:t>
            </a:r>
            <a:endParaRPr lang="en-US" dirty="0" smtClean="0"/>
          </a:p>
          <a:p>
            <a:r>
              <a:rPr lang="en-US" b="1" dirty="0" smtClean="0"/>
              <a:t>	Facilitated diffusion - similar to above but utilizes a </a:t>
            </a:r>
            <a:r>
              <a:rPr lang="en-US" b="1" dirty="0" err="1" smtClean="0"/>
              <a:t>a</a:t>
            </a:r>
            <a:r>
              <a:rPr lang="en-US" b="1" dirty="0" smtClean="0"/>
              <a:t> protein channel for carrier assisted transport (large items)</a:t>
            </a:r>
            <a:endParaRPr lang="en-US" dirty="0" smtClean="0"/>
          </a:p>
          <a:p>
            <a:r>
              <a:rPr lang="en-US" b="1" dirty="0" smtClean="0"/>
              <a:t>	Active transport - the force by which the particles move across the gradient.  This transport usually requires a transport partner ( glucose and Na++).</a:t>
            </a:r>
            <a:endParaRPr lang="en-US" dirty="0" smtClean="0"/>
          </a:p>
          <a:p>
            <a:r>
              <a:rPr lang="en-US" b="1" dirty="0" smtClean="0"/>
              <a:t>	</a:t>
            </a:r>
            <a:r>
              <a:rPr lang="en-US" b="1" dirty="0" err="1" smtClean="0"/>
              <a:t>Pinocytosis</a:t>
            </a:r>
            <a:r>
              <a:rPr lang="en-US" b="1" dirty="0" smtClean="0"/>
              <a:t> - the penetration of larger materials by attaching to thicker cell membrane and then engulfed or swallowed by the cell.</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comes next?</a:t>
            </a:r>
            <a:endParaRPr lang="en-US" i="1" dirty="0"/>
          </a:p>
        </p:txBody>
      </p:sp>
      <p:sp>
        <p:nvSpPr>
          <p:cNvPr id="3" name="Content Placeholder 2"/>
          <p:cNvSpPr>
            <a:spLocks noGrp="1"/>
          </p:cNvSpPr>
          <p:nvPr>
            <p:ph idx="1"/>
          </p:nvPr>
        </p:nvSpPr>
        <p:spPr/>
        <p:txBody>
          <a:bodyPr/>
          <a:lstStyle/>
          <a:p>
            <a:r>
              <a:rPr lang="en-US" b="1" dirty="0" smtClean="0"/>
              <a:t>Once </a:t>
            </a:r>
            <a:r>
              <a:rPr lang="en-US" b="1" dirty="0" smtClean="0"/>
              <a:t>digestion is complete, cellular absorption and resulting transport of macronutrients are in the blood, they now can be converted into energy and storage for later use.</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those nutrients to use</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Krebs cycle is the hub of energy formation in the cell.  The combination of processes ensure that the body has energy from ATP adenosine </a:t>
            </a:r>
            <a:r>
              <a:rPr lang="en-US" b="1" dirty="0" err="1" smtClean="0"/>
              <a:t>triphosphate</a:t>
            </a:r>
            <a:r>
              <a:rPr lang="en-US" b="1" dirty="0" smtClean="0"/>
              <a:t>. The production of ATP is dependant upon needed energy. </a:t>
            </a:r>
            <a:r>
              <a:rPr lang="en-US" b="1" dirty="0" err="1" smtClean="0"/>
              <a:t>Ie</a:t>
            </a:r>
            <a:r>
              <a:rPr lang="en-US" b="1" dirty="0" smtClean="0"/>
              <a:t>; less is produced during sleep and rest.</a:t>
            </a:r>
            <a:endParaRPr lang="en-US" dirty="0" smtClean="0"/>
          </a:p>
          <a:p>
            <a:r>
              <a:rPr lang="en-US" b="1" dirty="0" smtClean="0"/>
              <a:t>The body prefers to use glucoses as it’s number one source of fuel/energy.  Protein can be used for energy but is rather insufficient and results in excess nitrogen waste (and we know what that means!) the body will only use protein for energy when glucose and fatty acids are in low supply.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how much fuel?</a:t>
            </a:r>
            <a:endParaRPr lang="en-US" dirty="0"/>
          </a:p>
        </p:txBody>
      </p:sp>
      <p:sp>
        <p:nvSpPr>
          <p:cNvPr id="3" name="Content Placeholder 2"/>
          <p:cNvSpPr>
            <a:spLocks noGrp="1"/>
          </p:cNvSpPr>
          <p:nvPr>
            <p:ph idx="1"/>
          </p:nvPr>
        </p:nvSpPr>
        <p:spPr/>
        <p:txBody>
          <a:bodyPr/>
          <a:lstStyle/>
          <a:p>
            <a:r>
              <a:rPr lang="en-US" b="1" dirty="0" smtClean="0"/>
              <a:t>If the amount of food consumed, digested, </a:t>
            </a:r>
            <a:r>
              <a:rPr lang="en-US" b="1" dirty="0" err="1" smtClean="0"/>
              <a:t>absorbed,transported</a:t>
            </a:r>
            <a:r>
              <a:rPr lang="en-US" b="1" dirty="0" smtClean="0"/>
              <a:t> is greater than what the body needs, the remaining energy is stored for later use.  The body has a unique way of storing excess and not wasting it.  Energy or </a:t>
            </a:r>
            <a:r>
              <a:rPr lang="en-US" b="1" dirty="0" err="1" smtClean="0"/>
              <a:t>KILOcalories</a:t>
            </a:r>
            <a:r>
              <a:rPr lang="en-US" b="1" dirty="0" smtClean="0"/>
              <a:t>..</a:t>
            </a:r>
            <a:r>
              <a:rPr lang="en-US" b="1" dirty="0" err="1" smtClean="0"/>
              <a:t>carbs</a:t>
            </a:r>
            <a:r>
              <a:rPr lang="en-US" b="1" dirty="0" smtClean="0"/>
              <a:t> have 4kcal/g, fat has 9kcal/g and even alcohol 7kcal/g can be used as fuel/energy.</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endParaRPr lang="en-US" dirty="0" smtClean="0"/>
          </a:p>
          <a:p>
            <a:endParaRPr lang="en-US" dirty="0" smtClean="0"/>
          </a:p>
          <a:p>
            <a:endParaRPr lang="en-US" dirty="0" smtClean="0"/>
          </a:p>
          <a:p>
            <a:endParaRPr lang="en-US" dirty="0"/>
          </a:p>
        </p:txBody>
      </p:sp>
      <p:pic>
        <p:nvPicPr>
          <p:cNvPr id="21506" name="Picture 2" descr="http://www.veganhealth.org/b12/images/b12absorption1.gif"/>
          <p:cNvPicPr>
            <a:picLocks noChangeAspect="1" noChangeArrowheads="1"/>
          </p:cNvPicPr>
          <p:nvPr/>
        </p:nvPicPr>
        <p:blipFill>
          <a:blip r:embed="rId2" cstate="print"/>
          <a:srcRect/>
          <a:stretch>
            <a:fillRect/>
          </a:stretch>
        </p:blipFill>
        <p:spPr bwMode="auto">
          <a:xfrm>
            <a:off x="2590800" y="1295400"/>
            <a:ext cx="4295775" cy="47910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evidenceofdesign.com/wp-content/uploads/2009/05/digestion.gif"/>
          <p:cNvPicPr>
            <a:picLocks noChangeAspect="1" noChangeArrowheads="1"/>
          </p:cNvPicPr>
          <p:nvPr/>
        </p:nvPicPr>
        <p:blipFill>
          <a:blip r:embed="rId2" cstate="print"/>
          <a:srcRect/>
          <a:stretch>
            <a:fillRect/>
          </a:stretch>
        </p:blipFill>
        <p:spPr bwMode="auto">
          <a:xfrm>
            <a:off x="685800" y="381000"/>
            <a:ext cx="7239000" cy="609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grainfieldsaustralia.com/CA/lactobacillus_research/graphics/smIntestine.gif"/>
          <p:cNvPicPr>
            <a:picLocks noChangeAspect="1" noChangeArrowheads="1"/>
          </p:cNvPicPr>
          <p:nvPr/>
        </p:nvPicPr>
        <p:blipFill>
          <a:blip r:embed="rId2" cstate="print"/>
          <a:srcRect/>
          <a:stretch>
            <a:fillRect/>
          </a:stretch>
        </p:blipFill>
        <p:spPr bwMode="auto">
          <a:xfrm>
            <a:off x="3429000" y="685800"/>
            <a:ext cx="5149414" cy="5782056"/>
          </a:xfrm>
          <a:prstGeom prst="rect">
            <a:avLst/>
          </a:prstGeom>
          <a:noFill/>
        </p:spPr>
      </p:pic>
      <p:sp>
        <p:nvSpPr>
          <p:cNvPr id="3" name="TextBox 2"/>
          <p:cNvSpPr txBox="1"/>
          <p:nvPr/>
        </p:nvSpPr>
        <p:spPr>
          <a:xfrm>
            <a:off x="685800" y="533400"/>
            <a:ext cx="2190023" cy="6001643"/>
          </a:xfrm>
          <a:prstGeom prst="rect">
            <a:avLst/>
          </a:prstGeom>
          <a:noFill/>
        </p:spPr>
        <p:txBody>
          <a:bodyPr wrap="square" rtlCol="0">
            <a:spAutoFit/>
          </a:bodyPr>
          <a:lstStyle/>
          <a:p>
            <a:r>
              <a:rPr lang="en-US" sz="3600" b="1" dirty="0" smtClean="0"/>
              <a:t>Tiny micro </a:t>
            </a:r>
            <a:r>
              <a:rPr lang="en-US" sz="6000" b="1" dirty="0" err="1" smtClean="0"/>
              <a:t>villi</a:t>
            </a:r>
            <a:r>
              <a:rPr lang="en-US" sz="3600" b="1" dirty="0" smtClean="0"/>
              <a:t> </a:t>
            </a:r>
          </a:p>
          <a:p>
            <a:r>
              <a:rPr lang="en-US" sz="3600" b="1" dirty="0" smtClean="0"/>
              <a:t>are extracting their</a:t>
            </a:r>
          </a:p>
          <a:p>
            <a:r>
              <a:rPr lang="en-US" sz="3600" b="1" dirty="0" smtClean="0"/>
              <a:t>Specific nutrients </a:t>
            </a:r>
          </a:p>
          <a:p>
            <a:r>
              <a:rPr lang="en-US" sz="3600" b="1" dirty="0" smtClean="0"/>
              <a:t>For transport</a:t>
            </a:r>
            <a:endParaRPr lang="en-US"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4154984"/>
          </a:xfrm>
          <a:prstGeom prst="rect">
            <a:avLst/>
          </a:prstGeom>
        </p:spPr>
        <p:txBody>
          <a:bodyPr>
            <a:spAutoFit/>
          </a:bodyPr>
          <a:lstStyle/>
          <a:p>
            <a:r>
              <a:rPr lang="en-US" sz="2400" b="1" dirty="0" smtClean="0">
                <a:latin typeface="+mj-lt"/>
              </a:rPr>
              <a:t>The small intestine contains so many ridges and fingers (called </a:t>
            </a:r>
            <a:r>
              <a:rPr lang="en-US" sz="2400" b="1" dirty="0" err="1" smtClean="0">
                <a:latin typeface="+mj-lt"/>
              </a:rPr>
              <a:t>villi</a:t>
            </a:r>
            <a:r>
              <a:rPr lang="en-US" sz="2400" b="1" dirty="0" smtClean="0">
                <a:latin typeface="+mj-lt"/>
              </a:rPr>
              <a:t>) to absorb the nutrition chemicals that, were it smooth, it would have to be 600 times longer to accomplish the same task!</a:t>
            </a:r>
          </a:p>
          <a:p>
            <a:r>
              <a:rPr lang="en-US" sz="2400" b="1" dirty="0" smtClean="0">
                <a:latin typeface="+mj-lt"/>
              </a:rPr>
              <a:t>The large intestine is 5-6 feet long and 2.5 inches in diameter and, among other things, reabsorbs 2 gallons of fluids into the body to avoid dehydration.</a:t>
            </a:r>
            <a:endParaRPr lang="en-US" sz="24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g;base64,/9j/4AAQSkZJRgABAQAAAQABAAD/2wBDAAkGBwgHBgkIBwgKCgkLDRYPDQwMDRsUFRAWIB0iIiAdHx8kKDQsJCYxJx8fLT0tMTU3Ojo6Iys/RD84QzQ5Ojf/2wBDAQoKCg0MDRoPDxo3JR8lNzc3Nzc3Nzc3Nzc3Nzc3Nzc3Nzc3Nzc3Nzc3Nzc3Nzc3Nzc3Nzc3Nzc3Nzc3Nzc3Nzf/wAARCADHAIwDASIAAhEBAxEB/8QAGwAAAgMBAQEAAAAAAAAAAAAAAAUDBAYBAgf/xABAEAACAQMDAgQDBAYHCQEAAAABAgMABBESITEFQRMiUWEGcYEUMpGhFSNCsdHwJDNDUpLBwgdTYoKDotLh8bL/xAAZAQADAQEBAAAAAAAAAAAAAAAAAQIDBAX/xAAtEQACAgEDAwIFAwUAAAAAAAAAAQIRAwQSITFBURMUBRUigfAjMsFCUmFxsf/aAAwDAQACEQMRAD8A+40UVwnAoA7Rmq0sumqsl4wPNUotibSGeaKUfpAjk139IkKWJwo7nijYxbkNqM5pDN1K4JIh8FV2C5bLk9/LsB9T8wKt9LvXn8aOSSOQxOF8SMjDZGfoR3Hy9akoZ0V5DZr1QAUUUUAFFFFABRRRQAUUUUAFRyHAqSoZ3RELOyqo5LHAoAX3soijeRi2lFLHCknA9huflSSW5u5MS29rqiVRrDNhsk4AA7HPt2PHJZdQmmkhc2JtjpIzLM/kA21fd5wM9wM/Wld2LdZBIk2hjIjkIchjqBHHBJI4IJzWnbgjpLk8wXsc0nh7pISQEcbk5IwOx4O3O1RxXLXLzIUyofSnGlwO+QScZAGMDOeapNMk7fZ55I5nXCKzHDIcHHAyQCWOnHOMsTTO3CCFAkmtVAGrIJP4d6aufDCSiuUQztcGP9RcRxOmcakOlgDv3OM4IyBtjary39xbwuVEKhQXJdGxgEZy2rnFUmMn6PlUsvjlJFVQzbN5sAY2IOQdxnBz2ovponMaXYgNtM3n8Q4BBDYxvvk4224bbasscMcPpiqByb5NPY9Qt7qJpLeYSqhIJUHkc0ut/iCebrsdmbTTbSA+G+dTNjPm9Au387ZT2d1GtveRNN/R1j0f1WCFAYlucnGeP7o24pp8Nzr1A/pG4tHt7nQI1V+yEZDD01Z/LHzmcZNqjWDVNs0orteVIIr1VEhRRRQAUUUUAFFFFAHDxWJuesRXXWuoQ3VwIfs0qxwJKdIGkAsw43J/LHYnO2NZP4w6T024Aurq2Ek33dOSDJsfT099sA1nkg5qkVCW12Rw9Tgv+rR9PhZJ2NvJ9qaPzKqYwNR4ySdu+x9aLroLSXPif0R4wwcCWAHzftbDGxP78dqjt4bDolmIulWrwwgLNcyBC7OCPXVkt7Z+QOd3FpM0kAkdHXJ8okXDAYBwfcEkfSrxwpU2E587kJpujzrbTQRywojxhSscQXVjJXOMcHv7VW6Rgs0ilj4iZfONyGO5x3zqJ5P40/ubkRDW2Tg7Ack+g/ntSa1t+qm9EBtFRItRy5KoF7ANp5wR67jtWlKLVEOcpp2Vrq4g+2hZbaSRo/2gpOAORjgg5z67ZqK2sbS+Z1urKIkZx5duWGc5Pm3I225x7NXsrz9JKpFoZdPiaTI33QCvOnnLVF0/p12sUwtUsyuopkSEDWpIJ+7xn+fW7VmdOiL7HDaRoYFj/VRmKNZ11rpO5GMj07c/kdHIv2S5jTXnVFvtgDSdgB2HmNZb9H/E1z0OSMizW9kyAzyGEpt20hsHO4O/uK78Ow9WsrY23XriS5vUZiJXmMuVOnYNpXg47dxS4k+CuUuTaRTggb1YWQHvSGK4IqzHdj1pOAKY41D1ruRS5LnPzqdJ81DTRVpluio0fNewc0hnaKKKAA1nfiSYJNCUlMUkX6zxMqAB/wA23Y/hvWiNZ34hiZ7uIYm0umhjGMg+b9r02Lb+5oQCuwsrkwNPc3EMkBIM0ER2Xtp+Q2450j6uppNQNJIuv2Ml/J0QQy/pHJZ3Ma6BpKu3mzxk7bd+KZ87A5rWCM5Mp3VwYbqBghfBLBRznB75/kgVA3VLiQIjKzATblZFV2AJ5UHYA855wc+9q7txKmCSp7MvIquYpsAK0RONyQRn3xmoyrLf0CjI8G/6uZsr4IhyRjT5sHjbI4453r3bXvUllZrkRsjgELGdkPfn8e+5/HyYp+SIfxavYSbQchAfUOT/AKa5csdXt/T6ji1fJ7uepXEFs8xiBCDOnxBueMfiaz/T7+9l6tMbjwzJIU21Y8uQu2+ANwffB+jq4t2uLd4HVTG4wcuQfpgbH3pb07oB6azTw3kt3cEKNV2wI2zjgDjLHPqd+2H8P944y90qd8V4KybLWwZ+Oki+GzPCzIGBHYEHvuBuCK6J1gdtU4bCFyrNxj0ycjPz/Co7dPCv4nuZI1hUY8M+chQGy3A2y2+xx3NWOsgNcMlm8a4iKPjbLHcLwd/b5etdMsslKtpKittnS80R1NPrCtvqQDYsB2PYH0rst+yeIUmVNIGQ4X8QMgtnjA7jbfaqsk5lijVFJaRxkl1ww1AjA3PAzuPaqbSyW7XUQj3mXTqLfdGOdsDfNP1NzpLjz/BWOCk+pr7O68SNH41KDjnFMIpMisJNdPZ2isnjq4XA8Rjp1bbeXjcfTcZrTdBvDd2McuSdyM5zn6/l9DWWObyK9rj/AL6lVXcdCu15U7V6qgClvW+nT9QsJre1vZLKd1wlxGoYxnIOcHnjH1plRQB80h/2X3cd9Jfn4rvRdu7OZI7WMDLZ1bHPP+QraWvSvs1rDE88kzxoFaV8apCBgscdzzTeuEZFNSaFtQnmtRjaqUkJHrT2VBill5hcb4BIGfTJA/zrWM2Zyj4FxG2RXOKX3fUMyabe3kkdpAQE1FtOR78YP517+1Ttk/YpQfTzb/8AdT9QWwu5ozils17cqoK2M4Ksp23Db8HckfSuJeXTzuRY3XhlR5VOAp+ZB7e+2Pc096DYSdStIpnSf7PG06gosrDJQHsPQnjPqRUCWSXSAXFtCVQidIkJCxS44GD/ADyeamnmlltpY/sl2hddIOdW3fbAzUdrKbZWX7Pc+Zy2lUwozztg98/j9TO7mx7eCK1dluSkEJWfV+tLZw+Tlh94407b98j6l3G8954kwjQQhgSfvIMgqwGRnO+x+m+akjndbgzMs5B1Y0pjOceq4PHpUc+ue/huDFcfqgAmIiSpzv2A/EfhRuQ6fUJ7ZbP4fS2SNI2OMpqyA3J3Y+3cnitL8NbWATGCkjgj/myO/oRWbu3mvZlt47W6dg6lBIoXGxB9BpweSO/0rYdGsvsdnFCW1PjU7Ek6mPJyf52qJO2OK4GacV7rgG1dqCwooooAKDXCcVG8mKACXik3Vo3kgcR41jBGTgbEH/Kr8s/O9L725VIXkJwEUsd60iiJMy073luj+BE41+Uo8bYz93kDGPfjaqkvXbqCeSMQ3E4Q48RIGQN8gEP7/pVvrEjTqJnU+HEzLqC+QnIBydRIA0nfH0pbI8Q0zG7sxhSQdOSAdzkB+w57bc1MuOhcVu6ujzF8RdQbCtbO8igZIidSR640bZwfwridf6gkSmezkMijzOY9GTn00HHarKGPxHY3dvqkxqKpktjj+03rrTBScXSE8kGAkj3wGqbfhj2LyilJ8Q3i22gQFpuC/h+TPrp8Pv8AOrdj1a5vI5ZEgWJI20GKSNWL8Ek+QaQB885FQM0eks09kyyN4hZ1OCcDzfewOB7VY6ffCO71pdQTEro8JEYMSASMAnvkc8g59MNSbdUDikuGhhbdRkjjdPAiXyllMagZxvjIHpjb0PbFaaCDUFPYjbvtWS6pGkl+xZdOY8MuTgnSOcbdx+AreW4BxVq1aM+oQQYGMbHmraLiuqABXuobspKgooopDCuGu14c4FAHiV8Cl88+O9SXUuM0nkuIpZGVJUcoRqVWBK/OtIxIk/B7uboRjXO6xRf33PPrgDn8qVXd8lxEEhgubhWYalMACsMjI3ySPlmp1Pj3Ks5DeFDEFyOCw1k/9wFUr++1yRwQSPGHXzrC2lmbZcEk+p/I02+BJcnbUzReS1tZfCwcqhVdL+w0kjbkV5v7e+u2U/ZHXCOo1yOV8wA4EYP7+K9xdOmGW1hdRyFLs2n8++5qT7A5zmWPfnMRP+qjbKugWj2rX641RKQNsNLJ+/whVa7tbu8ZfFjiZVDDSPHOM7d8g8DsKm/RvrLGT7xn/wAq4enN/vUP/TP/AJU9svAbkdEN4tkLcy5Aj8PV4M3pjONWPpUkIW0ik2lJbzEJEwHGwAx/P4YhPTNsM8Z/6J/8q5+jcAlTb57Zt/3+anUl2FaKVwRLdSukisxVmJGPLsNI2yNwBW4tZcgEnfvWYjsMBUd1MQwNKj72PX/5+FOIp8Hc0lF82Pch+jAipKW2twPWr0bahmsmqLTskooopDCoJ2wtT1TuTsaa6gUdXi3RQrlFG5/4sZ/Dj8aqXPTY7mKQhhGyg6WXYqccimFjn7PdE53mOP8ACtIesTPGrhWIBG+Kfc308N3Ao6J1Jp+pX1lJpJhVCpXuAqp/pX86tXAQdQs2cZ8rb43zrkpB8Hkv8TXurgQDPv5xTgh454maN5Ht2ZCA+GU6iQw98nUM+tXJ0kxarFHHmcY+EOXhu1jNwyRraAgEgFnHvjIBHyP41KEgPM8vtiNf88146O8/UbF0a7migDMoQKocjPc6f/debGOKa2V3lkDZIKjGAQSNtvasnqYx/czJYJP9pMI7bf8AX3H+BP4V0x2p/trgf8qfwoa1hxtPJz6j+FeXMUIzlnyDgM2/PsPSpetxJcsa02VnrwrftcT/AFRP4V5MUP7Nw31iz/nVCdpIS7JO4XVsrFTj8qrvc3GreYjUP7o2/KsvmOG+5r7HK/A1Ma6SUuFLY21QnB/7qjsjJMSrmFZ1UExhydj3Bxiks17dY/rio/4VG/5UpvpJfEScyu7qwBkL4IXjG2Mjfv8APtT+YY+yYexydzcW025ByCDgg7EH0IpzaTZGK+e9N6pPFdRRTuzxfcUtuVHO55I9MnbgbVtLOQggGujHkjmhuRzzxyxT2sdjiu15jOUBr1UjCqF3wavmqF0Mg011E+gut7aZormWG7kjLOV0sAyjyjcDtSLrXjYPiaMYwdJO/vwf31qLE/0WcZ4mP/5FZrr26uT70+516RWzM/B+k/Ed5pDLi38xLA6vMO2Nq1vWbWOW28dYg0icsow2Mbcc4O+PnWR+C9/iC/bHEIH4sK3QfAArSUN8KFr5KGptf4E8N+1laLJaFfAKA6eRnHI+dQQzTW9s0kr6RkudXbO5plP0+zmlErW66xvqBK7+uAeffmknUrZZbuSF5CiDICNMy7Z2OdW+f47cV5OTQZO8rRpDW410jyTp1y3Y4FwhyMjt7fvoPVrdv7VePXFKx0e3+0ARm2cBTqJuSWUbYx581KOiK+NKQR6XzkTOdQ/xUno8SXV/n2H7zJ4RdfqVnpOZk33J1DioD1CCQEpMMDY4IIqAdFjTWZltgurYmRxttzl8Hgf/AChukL4TosdkrDIXDsSBxn73p6/+6laTD15/PsHvMq8HgXMcs3hROdxnGnbb/wC1UuYhLKIyxBTzFsbA7/n7fxp303pFi6zCS3iMmMF43cgA59WI/A+lcsulWj+LG0TJpUoUjkYAYzwCTjvuMEijUadYUpJ8M0wah5bi+oklJij1M+CAMMSBg9vzxW+6TOk9vFLG2VZQRnnHvWdhsoI7o+DCplAVVeQl/lzttueO1aSyQRqiDJA2yeT7mur4e7jJ9jm13Diu5o4D+rFSVFb/ANWKlrpOYKqXK+U1bqKRMjigBLb3NxF9rQ2bvGJfJJGwOfKOR2rO9bnYqAbeUZ5yMBdq10KhYroDtN/pWsv137r/AFp9zr0iuRl/g90j+Ir4GVfPEMg7bhhtv33/AHVtEmQ7K4PyOa+f9J6jNb9RuLZReTR4ZzDaISxOoeYkA7Df05FMrjqc2gY6VfsO5ngnfHvg7H8BVeqohq8GTJmb/k1NzewwRuxZdQBwjHGT6VSTrUEhCiS3BPZp/wCAxSWxvE1JeS3cEcSyJFLE8AiMBLftAcbdjxkfTVqsMihgkZDb5ABBq9zmuHRwSgoOmKPttvBLNIXtMytqALs2NgD29h+VcfqNpnzCyz7xr/mRTxEiGwjT/CNqlURf7tfnio9Of9//AAN0fBlby4tLiEL4VkcOGyIhkYO+4b0q9068+1TLGILeQEsTJEmnSN8Ejceg578U+eVUXO+dgNPJJOMVGJhIAyg8dxg1cIuPV2JyT6IjKhQAOB2qlL/R7xJjrMcnlbALebtsPX8sGrrEdzilcV7dEa5rdHiW6ZC0GSyKrkaip52G+PwrPVY1kxOLL083DImTdNUTZutLBWzo1DBx6/lt7D3pxajLCl3TiJLSJ1J0kZGe4yacWce4zTwwjjxKKFlm8mRtje3/AKsVLXiMYUV7qGWFcYZGK7RQAiub5IZrqCYSW7GUFGkACuNC7q3HO3Y7Vm+tXELIcSxt8nBrfsgYEEAg8gjmsJ/tSH2HoENzYgQT/alTxIlAOkq2Qcdth+AouuTp0sn6iiu5nfgi0lbrt/cmF/B8LRrxtnIOM06+LuqDo/S2KMVubjMcLf3WI+99Ofnipej/AKU6R9t6dF8PXU2b2aWOVXRYjGxyvmJHAwMe1UPivofX+s2BnnhsYBagyJbpKWZtt8tgKNt+427U55H6b29Ssv6uoU8lUY6z6XM1kb2K/ZNDq4UsCNQBwcd+9an4BvJrixvVnkLCKcnJ4XI1MB7d/qaw1rd3U0Om3iuGVl1YSJm2A3OwOcb1qbFZul2/TrJ7iJ7XqxLNIGAETEAfezg+XBB4yPYVwaWUoz3SN9c4bNvezU9P6vDfTtDHHKh8PxUMigB01FdQ39QRUt51OGzmjilSb9YQqOqZUk8DPrSzoNgzW4m8Ua4pnjWRI8ZRSQACCPKeccZJOKt3HTrmScyreY2AGS404x/xbjIG3vztg+pGTcb6nkNKxg8iNAZJPuFdRDbEDnf0/jURlKWSv4TIuMsoYAx+u/se/wBaiSNrvpWmQqHlj5GcA8jnfbbmr9h0/pvjSXNxPEzs5ZLVmCBM74YZ33+ntTnKkEVb4KcKwQ3kttb3JuIwiuxabXpYkggd/wBnP87+rC3lt45VlZCzTySDRnYMxI5771T6hM0vxTgRJrjRAQuQTsA22MYwxO/oD7FyVVBqkZVB7scZohxFWxSk3J8ELXUMBUzlsPKIgQucuRkLtuTjfintkqsqshDKRkEHIIpVZXFl42XngGH3cSDzLpxpBB5DAbe9MekNi1iGMHTk/M7mobbLSSGoGK7XBxXazLCiiigArP8Axr0N/iHoE1hDIkcxZXiZwdOpT3x6jI+taCvODQVCcoSUo9UZO1k+NYIUSex6PcFVxrF26sx9SNGKrXN18VXRNnfdDjitJ/1c01tcB2RCCGIGc8cECttijFFFvLf9K/PuZ34a6M3SuiQ2TagqFisbOGKqTnBI2O+/1xvioIPhTo1m8j2vTYIy4IOxOAeQuT5R7DFamuFQeQDTtGUrk7YhFiI0CxxhVA2CjYUv6lMbHwUELSzTvoiQEAasZ3PyrUTWdvOQZYEYjgkbj61Vn6PbSAaU0MM4Oz/QhsjFWp0qRGxCMx34QFLG4d+dBjVPz1n+fSs314vH1CKEEkTyKQChZjk4XyY3wNQx6qO+K+iva3Mi6JLohTz4cYUn65OKW2XwpYwXxvbh57y6Byktw+ooPbGKyk5SVPk0glFtmb6HbxydXtm+0W8tw8MuoRDSwxpHm39Kkvfhy7n65NcI1jM0iDw4rxWxjGDjHcH949a1sHRbKHwdEbfqQQmp2OAee9curG4E0Etm0RWHUfBmzpLH9rUNwcZHfk01wqJrm2ZKx6Be2nWzcXv2aJDEE0WsbLG7E+UZIxkYPfvjuc6q0RlJyrZ9SKhuul9QvXdp7i2jUx+GqxxE6RnJOSd/kRgYB+TJbG1VgRawAg5BEYBB/Cq3cUDXJOn3RXuuCu1IwooooAKKKKACiiigAooooAKKKKACiiigAooooAKKKKACiiigD//Z"/>
          <p:cNvSpPr>
            <a:spLocks noChangeAspect="1" noChangeArrowheads="1"/>
          </p:cNvSpPr>
          <p:nvPr/>
        </p:nvSpPr>
        <p:spPr bwMode="auto">
          <a:xfrm>
            <a:off x="155575" y="-555625"/>
            <a:ext cx="80962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DHAIwDASIAAhEBAxEB/8QAGwAAAgMBAQEAAAAAAAAAAAAAAAUDBAYBAgf/xABAEAACAQMDAgQDBAYHCQEAAAABAgMABBESITEFQRMiUWEGcYEUMpGhFSNCsdHwJDNDUpLBwgdTYoKDotLh8bL/xAAZAQADAQEBAAAAAAAAAAAAAAAAAQIDBAX/xAAtEQACAgEDAwIFAwUAAAAAAAAAAQIRAwQSITFBURMUBRUigfAjMsFCUmFxsf/aAAwDAQACEQMRAD8A+40UVwnAoA7Rmq0sumqsl4wPNUotibSGeaKUfpAjk139IkKWJwo7nijYxbkNqM5pDN1K4JIh8FV2C5bLk9/LsB9T8wKt9LvXn8aOSSOQxOF8SMjDZGfoR3Hy9akoZ0V5DZr1QAUUUUAFFFFABRRRQAUUUUAFRyHAqSoZ3RELOyqo5LHAoAX3soijeRi2lFLHCknA9huflSSW5u5MS29rqiVRrDNhsk4AA7HPt2PHJZdQmmkhc2JtjpIzLM/kA21fd5wM9wM/Wld2LdZBIk2hjIjkIchjqBHHBJI4IJzWnbgjpLk8wXsc0nh7pISQEcbk5IwOx4O3O1RxXLXLzIUyofSnGlwO+QScZAGMDOeapNMk7fZ55I5nXCKzHDIcHHAyQCWOnHOMsTTO3CCFAkmtVAGrIJP4d6aufDCSiuUQztcGP9RcRxOmcakOlgDv3OM4IyBtjary39xbwuVEKhQXJdGxgEZy2rnFUmMn6PlUsvjlJFVQzbN5sAY2IOQdxnBz2ovponMaXYgNtM3n8Q4BBDYxvvk4224bbasscMcPpiqByb5NPY9Qt7qJpLeYSqhIJUHkc0ut/iCebrsdmbTTbSA+G+dTNjPm9Au387ZT2d1GtveRNN/R1j0f1WCFAYlucnGeP7o24pp8Nzr1A/pG4tHt7nQI1V+yEZDD01Z/LHzmcZNqjWDVNs0orteVIIr1VEhRRRQAUUUUAFFFFAHDxWJuesRXXWuoQ3VwIfs0qxwJKdIGkAsw43J/LHYnO2NZP4w6T024Aurq2Ek33dOSDJsfT099sA1nkg5qkVCW12Rw9Tgv+rR9PhZJ2NvJ9qaPzKqYwNR4ySdu+x9aLroLSXPif0R4wwcCWAHzftbDGxP78dqjt4bDolmIulWrwwgLNcyBC7OCPXVkt7Z+QOd3FpM0kAkdHXJ8okXDAYBwfcEkfSrxwpU2E587kJpujzrbTQRywojxhSscQXVjJXOMcHv7VW6Rgs0ilj4iZfONyGO5x3zqJ5P40/ubkRDW2Tg7Ack+g/ntSa1t+qm9EBtFRItRy5KoF7ANp5wR67jtWlKLVEOcpp2Vrq4g+2hZbaSRo/2gpOAORjgg5z67ZqK2sbS+Z1urKIkZx5duWGc5Pm3I225x7NXsrz9JKpFoZdPiaTI33QCvOnnLVF0/p12sUwtUsyuopkSEDWpIJ+7xn+fW7VmdOiL7HDaRoYFj/VRmKNZ11rpO5GMj07c/kdHIv2S5jTXnVFvtgDSdgB2HmNZb9H/E1z0OSMizW9kyAzyGEpt20hsHO4O/uK78Ow9WsrY23XriS5vUZiJXmMuVOnYNpXg47dxS4k+CuUuTaRTggb1YWQHvSGK4IqzHdj1pOAKY41D1ruRS5LnPzqdJ81DTRVpluio0fNewc0hnaKKKAA1nfiSYJNCUlMUkX6zxMqAB/wA23Y/hvWiNZ34hiZ7uIYm0umhjGMg+b9r02Lb+5oQCuwsrkwNPc3EMkBIM0ER2Xtp+Q2450j6uppNQNJIuv2Ml/J0QQy/pHJZ3Ma6BpKu3mzxk7bd+KZ87A5rWCM5Mp3VwYbqBghfBLBRznB75/kgVA3VLiQIjKzATblZFV2AJ5UHYA855wc+9q7txKmCSp7MvIquYpsAK0RONyQRn3xmoyrLf0CjI8G/6uZsr4IhyRjT5sHjbI4453r3bXvUllZrkRsjgELGdkPfn8e+5/HyYp+SIfxavYSbQchAfUOT/AKa5csdXt/T6ji1fJ7uepXEFs8xiBCDOnxBueMfiaz/T7+9l6tMbjwzJIU21Y8uQu2+ANwffB+jq4t2uLd4HVTG4wcuQfpgbH3pb07oB6azTw3kt3cEKNV2wI2zjgDjLHPqd+2H8P944y90qd8V4KybLWwZ+Oki+GzPCzIGBHYEHvuBuCK6J1gdtU4bCFyrNxj0ycjPz/Co7dPCv4nuZI1hUY8M+chQGy3A2y2+xx3NWOsgNcMlm8a4iKPjbLHcLwd/b5etdMsslKtpKittnS80R1NPrCtvqQDYsB2PYH0rst+yeIUmVNIGQ4X8QMgtnjA7jbfaqsk5lijVFJaRxkl1ww1AjA3PAzuPaqbSyW7XUQj3mXTqLfdGOdsDfNP1NzpLjz/BWOCk+pr7O68SNH41KDjnFMIpMisJNdPZ2isnjq4XA8Rjp1bbeXjcfTcZrTdBvDd2McuSdyM5zn6/l9DWWObyK9rj/AL6lVXcdCu15U7V6qgClvW+nT9QsJre1vZLKd1wlxGoYxnIOcHnjH1plRQB80h/2X3cd9Jfn4rvRdu7OZI7WMDLZ1bHPP+QraWvSvs1rDE88kzxoFaV8apCBgscdzzTeuEZFNSaFtQnmtRjaqUkJHrT2VBill5hcb4BIGfTJA/zrWM2Zyj4FxG2RXOKX3fUMyabe3kkdpAQE1FtOR78YP517+1Ttk/YpQfTzb/8AdT9QWwu5ozils17cqoK2M4Ksp23Db8HckfSuJeXTzuRY3XhlR5VOAp+ZB7e+2Pc096DYSdStIpnSf7PG06gosrDJQHsPQnjPqRUCWSXSAXFtCVQidIkJCxS44GD/ADyeamnmlltpY/sl2hddIOdW3fbAzUdrKbZWX7Pc+Zy2lUwozztg98/j9TO7mx7eCK1dluSkEJWfV+tLZw+Tlh94407b98j6l3G8954kwjQQhgSfvIMgqwGRnO+x+m+akjndbgzMs5B1Y0pjOceq4PHpUc+ue/huDFcfqgAmIiSpzv2A/EfhRuQ6fUJ7ZbP4fS2SNI2OMpqyA3J3Y+3cnitL8NbWATGCkjgj/myO/oRWbu3mvZlt47W6dg6lBIoXGxB9BpweSO/0rYdGsvsdnFCW1PjU7Ek6mPJyf52qJO2OK4GacV7rgG1dqCwooooAKDXCcVG8mKACXik3Vo3kgcR41jBGTgbEH/Kr8s/O9L725VIXkJwEUsd60iiJMy073luj+BE41+Uo8bYz93kDGPfjaqkvXbqCeSMQ3E4Q48RIGQN8gEP7/pVvrEjTqJnU+HEzLqC+QnIBydRIA0nfH0pbI8Q0zG7sxhSQdOSAdzkB+w57bc1MuOhcVu6ujzF8RdQbCtbO8igZIidSR640bZwfwridf6gkSmezkMijzOY9GTn00HHarKGPxHY3dvqkxqKpktjj+03rrTBScXSE8kGAkj3wGqbfhj2LyilJ8Q3i22gQFpuC/h+TPrp8Pv8AOrdj1a5vI5ZEgWJI20GKSNWL8Ek+QaQB885FQM0eks09kyyN4hZ1OCcDzfewOB7VY6ffCO71pdQTEro8JEYMSASMAnvkc8g59MNSbdUDikuGhhbdRkjjdPAiXyllMagZxvjIHpjb0PbFaaCDUFPYjbvtWS6pGkl+xZdOY8MuTgnSOcbdx+AreW4BxVq1aM+oQQYGMbHmraLiuqABXuobspKgooopDCuGu14c4FAHiV8Cl88+O9SXUuM0nkuIpZGVJUcoRqVWBK/OtIxIk/B7uboRjXO6xRf33PPrgDn8qVXd8lxEEhgubhWYalMACsMjI3ySPlmp1Pj3Ks5DeFDEFyOCw1k/9wFUr++1yRwQSPGHXzrC2lmbZcEk+p/I02+BJcnbUzReS1tZfCwcqhVdL+w0kjbkV5v7e+u2U/ZHXCOo1yOV8wA4EYP7+K9xdOmGW1hdRyFLs2n8++5qT7A5zmWPfnMRP+qjbKugWj2rX641RKQNsNLJ+/whVa7tbu8ZfFjiZVDDSPHOM7d8g8DsKm/RvrLGT7xn/wAq4enN/vUP/TP/AJU9svAbkdEN4tkLcy5Aj8PV4M3pjONWPpUkIW0ik2lJbzEJEwHGwAx/P4YhPTNsM8Z/6J/8q5+jcAlTb57Zt/3+anUl2FaKVwRLdSukisxVmJGPLsNI2yNwBW4tZcgEnfvWYjsMBUd1MQwNKj72PX/5+FOIp8Hc0lF82Pch+jAipKW2twPWr0bahmsmqLTskooopDCoJ2wtT1TuTsaa6gUdXi3RQrlFG5/4sZ/Dj8aqXPTY7mKQhhGyg6WXYqccimFjn7PdE53mOP8ACtIesTPGrhWIBG+Kfc308N3Ao6J1Jp+pX1lJpJhVCpXuAqp/pX86tXAQdQs2cZ8rb43zrkpB8Hkv8TXurgQDPv5xTgh454maN5Ht2ZCA+GU6iQw98nUM+tXJ0kxarFHHmcY+EOXhu1jNwyRraAgEgFnHvjIBHyP41KEgPM8vtiNf88146O8/UbF0a7migDMoQKocjPc6f/debGOKa2V3lkDZIKjGAQSNtvasnqYx/czJYJP9pMI7bf8AX3H+BP4V0x2p/trgf8qfwoa1hxtPJz6j+FeXMUIzlnyDgM2/PsPSpetxJcsa02VnrwrftcT/AFRP4V5MUP7Nw31iz/nVCdpIS7JO4XVsrFTj8qrvc3GreYjUP7o2/KsvmOG+5r7HK/A1Ma6SUuFLY21QnB/7qjsjJMSrmFZ1UExhydj3Bxiks17dY/rio/4VG/5UpvpJfEScyu7qwBkL4IXjG2Mjfv8APtT+YY+yYexydzcW025ByCDgg7EH0IpzaTZGK+e9N6pPFdRRTuzxfcUtuVHO55I9MnbgbVtLOQggGujHkjmhuRzzxyxT2sdjiu15jOUBr1UjCqF3wavmqF0Mg011E+gut7aZormWG7kjLOV0sAyjyjcDtSLrXjYPiaMYwdJO/vwf31qLE/0WcZ4mP/5FZrr26uT70+516RWzM/B+k/Ed5pDLi38xLA6vMO2Nq1vWbWOW28dYg0icsow2Mbcc4O+PnWR+C9/iC/bHEIH4sK3QfAArSUN8KFr5KGptf4E8N+1laLJaFfAKA6eRnHI+dQQzTW9s0kr6RkudXbO5plP0+zmlErW66xvqBK7+uAeffmknUrZZbuSF5CiDICNMy7Z2OdW+f47cV5OTQZO8rRpDW410jyTp1y3Y4FwhyMjt7fvoPVrdv7VePXFKx0e3+0ARm2cBTqJuSWUbYx581KOiK+NKQR6XzkTOdQ/xUno8SXV/n2H7zJ4RdfqVnpOZk33J1DioD1CCQEpMMDY4IIqAdFjTWZltgurYmRxttzl8Hgf/AChukL4TosdkrDIXDsSBxn73p6/+6laTD15/PsHvMq8HgXMcs3hROdxnGnbb/wC1UuYhLKIyxBTzFsbA7/n7fxp303pFi6zCS3iMmMF43cgA59WI/A+lcsulWj+LG0TJpUoUjkYAYzwCTjvuMEijUadYUpJ8M0wah5bi+oklJij1M+CAMMSBg9vzxW+6TOk9vFLG2VZQRnnHvWdhsoI7o+DCplAVVeQl/lzttueO1aSyQRqiDJA2yeT7mur4e7jJ9jm13Diu5o4D+rFSVFb/ANWKlrpOYKqXK+U1bqKRMjigBLb3NxF9rQ2bvGJfJJGwOfKOR2rO9bnYqAbeUZ5yMBdq10KhYroDtN/pWsv137r/AFp9zr0iuRl/g90j+Ir4GVfPEMg7bhhtv33/AHVtEmQ7K4PyOa+f9J6jNb9RuLZReTR4ZzDaISxOoeYkA7Df05FMrjqc2gY6VfsO5ngnfHvg7H8BVeqohq8GTJmb/k1NzewwRuxZdQBwjHGT6VSTrUEhCiS3BPZp/wCAxSWxvE1JeS3cEcSyJFLE8AiMBLftAcbdjxkfTVqsMihgkZDb5ABBq9zmuHRwSgoOmKPttvBLNIXtMytqALs2NgD29h+VcfqNpnzCyz7xr/mRTxEiGwjT/CNqlURf7tfnio9Of9//AAN0fBlby4tLiEL4VkcOGyIhkYO+4b0q9068+1TLGILeQEsTJEmnSN8Ejceg578U+eVUXO+dgNPJJOMVGJhIAyg8dxg1cIuPV2JyT6IjKhQAOB2qlL/R7xJjrMcnlbALebtsPX8sGrrEdzilcV7dEa5rdHiW6ZC0GSyKrkaip52G+PwrPVY1kxOLL083DImTdNUTZutLBWzo1DBx6/lt7D3pxajLCl3TiJLSJ1J0kZGe4yacWce4zTwwjjxKKFlm8mRtje3/AKsVLXiMYUV7qGWFcYZGK7RQAiub5IZrqCYSW7GUFGkACuNC7q3HO3Y7Vm+tXELIcSxt8nBrfsgYEEAg8gjmsJ/tSH2HoENzYgQT/alTxIlAOkq2Qcdth+AouuTp0sn6iiu5nfgi0lbrt/cmF/B8LRrxtnIOM06+LuqDo/S2KMVubjMcLf3WI+99Ofnipej/AKU6R9t6dF8PXU2b2aWOVXRYjGxyvmJHAwMe1UPivofX+s2BnnhsYBagyJbpKWZtt8tgKNt+427U55H6b29Ssv6uoU8lUY6z6XM1kb2K/ZNDq4UsCNQBwcd+9an4BvJrixvVnkLCKcnJ4XI1MB7d/qaw1rd3U0Om3iuGVl1YSJm2A3OwOcb1qbFZul2/TrJ7iJ7XqxLNIGAETEAfezg+XBB4yPYVwaWUoz3SN9c4bNvezU9P6vDfTtDHHKh8PxUMigB01FdQ39QRUt51OGzmjilSb9YQqOqZUk8DPrSzoNgzW4m8Ua4pnjWRI8ZRSQACCPKeccZJOKt3HTrmScyreY2AGS404x/xbjIG3vztg+pGTcb6nkNKxg8iNAZJPuFdRDbEDnf0/jURlKWSv4TIuMsoYAx+u/se/wBaiSNrvpWmQqHlj5GcA8jnfbbmr9h0/pvjSXNxPEzs5ZLVmCBM74YZ33+ntTnKkEVb4KcKwQ3kttb3JuIwiuxabXpYkggd/wBnP87+rC3lt45VlZCzTySDRnYMxI5771T6hM0vxTgRJrjRAQuQTsA22MYwxO/oD7FyVVBqkZVB7scZohxFWxSk3J8ELXUMBUzlsPKIgQucuRkLtuTjfintkqsqshDKRkEHIIpVZXFl42XngGH3cSDzLpxpBB5DAbe9MekNi1iGMHTk/M7mobbLSSGoGK7XBxXazLCiiigArP8Axr0N/iHoE1hDIkcxZXiZwdOpT3x6jI+taCvODQVCcoSUo9UZO1k+NYIUSex6PcFVxrF26sx9SNGKrXN18VXRNnfdDjitJ/1c01tcB2RCCGIGc8cECttijFFFvLf9K/PuZ34a6M3SuiQ2TagqFisbOGKqTnBI2O+/1xvioIPhTo1m8j2vTYIy4IOxOAeQuT5R7DFamuFQeQDTtGUrk7YhFiI0CxxhVA2CjYUv6lMbHwUELSzTvoiQEAasZ3PyrUTWdvOQZYEYjgkbj61Vn6PbSAaU0MM4Oz/QhsjFWp0qRGxCMx34QFLG4d+dBjVPz1n+fSs314vH1CKEEkTyKQChZjk4XyY3wNQx6qO+K+iva3Mi6JLohTz4cYUn65OKW2XwpYwXxvbh57y6Byktw+ooPbGKyk5SVPk0glFtmb6HbxydXtm+0W8tw8MuoRDSwxpHm39Kkvfhy7n65NcI1jM0iDw4rxWxjGDjHcH949a1sHRbKHwdEbfqQQmp2OAee9curG4E0Etm0RWHUfBmzpLH9rUNwcZHfk01wqJrm2ZKx6Be2nWzcXv2aJDEE0WsbLG7E+UZIxkYPfvjuc6q0RlJyrZ9SKhuul9QvXdp7i2jUx+GqxxE6RnJOSd/kRgYB+TJbG1VgRawAg5BEYBB/Cq3cUDXJOn3RXuuCu1IwooooAKKKKACiiigAooooAKKKKACiiigAooooAKKKKACiiigD//Z"/>
          <p:cNvSpPr>
            <a:spLocks noChangeAspect="1" noChangeArrowheads="1"/>
          </p:cNvSpPr>
          <p:nvPr/>
        </p:nvSpPr>
        <p:spPr bwMode="auto">
          <a:xfrm>
            <a:off x="155575" y="-555625"/>
            <a:ext cx="80962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eregimens.com/images/regimens/digestion.jpg"/>
          <p:cNvPicPr>
            <a:picLocks noChangeAspect="1" noChangeArrowheads="1"/>
          </p:cNvPicPr>
          <p:nvPr/>
        </p:nvPicPr>
        <p:blipFill>
          <a:blip r:embed="rId2" cstate="print"/>
          <a:srcRect/>
          <a:stretch>
            <a:fillRect/>
          </a:stretch>
        </p:blipFill>
        <p:spPr bwMode="auto">
          <a:xfrm>
            <a:off x="3627302" y="228600"/>
            <a:ext cx="4830898" cy="6400800"/>
          </a:xfrm>
          <a:prstGeom prst="rect">
            <a:avLst/>
          </a:prstGeom>
          <a:noFill/>
        </p:spPr>
      </p:pic>
      <p:sp>
        <p:nvSpPr>
          <p:cNvPr id="8" name="TextBox 7"/>
          <p:cNvSpPr txBox="1"/>
          <p:nvPr/>
        </p:nvSpPr>
        <p:spPr>
          <a:xfrm>
            <a:off x="457200" y="1524000"/>
            <a:ext cx="3249608" cy="1569660"/>
          </a:xfrm>
          <a:prstGeom prst="rect">
            <a:avLst/>
          </a:prstGeom>
          <a:noFill/>
        </p:spPr>
        <p:txBody>
          <a:bodyPr wrap="none" rtlCol="0">
            <a:spAutoFit/>
          </a:bodyPr>
          <a:lstStyle/>
          <a:p>
            <a:r>
              <a:rPr lang="en-US" sz="3200" b="1" dirty="0" smtClean="0"/>
              <a:t>DIGESTION</a:t>
            </a:r>
          </a:p>
          <a:p>
            <a:r>
              <a:rPr lang="en-US" sz="3200" b="1" dirty="0" smtClean="0"/>
              <a:t>24 HOUR</a:t>
            </a:r>
          </a:p>
          <a:p>
            <a:r>
              <a:rPr lang="en-US" sz="3200" b="1" dirty="0" smtClean="0"/>
              <a:t>FOOD PROCESS</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slp-slimming.co.uk/images/digestion3.jpg"/>
          <p:cNvPicPr>
            <a:picLocks noChangeAspect="1" noChangeArrowheads="1"/>
          </p:cNvPicPr>
          <p:nvPr/>
        </p:nvPicPr>
        <p:blipFill>
          <a:blip r:embed="rId2" cstate="print"/>
          <a:srcRect/>
          <a:stretch>
            <a:fillRect/>
          </a:stretch>
        </p:blipFill>
        <p:spPr bwMode="auto">
          <a:xfrm>
            <a:off x="3886200" y="533400"/>
            <a:ext cx="4267200" cy="6160396"/>
          </a:xfrm>
          <a:prstGeom prst="rect">
            <a:avLst/>
          </a:prstGeom>
          <a:noFill/>
        </p:spPr>
      </p:pic>
      <p:pic>
        <p:nvPicPr>
          <p:cNvPr id="32772" name="Picture 4" descr="Breakdown of Food"/>
          <p:cNvPicPr>
            <a:picLocks noChangeAspect="1" noChangeArrowheads="1"/>
          </p:cNvPicPr>
          <p:nvPr/>
        </p:nvPicPr>
        <p:blipFill>
          <a:blip r:embed="rId3" cstate="print"/>
          <a:srcRect/>
          <a:stretch>
            <a:fillRect/>
          </a:stretch>
        </p:blipFill>
        <p:spPr bwMode="auto">
          <a:xfrm>
            <a:off x="304800" y="2057400"/>
            <a:ext cx="3038475" cy="3657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ENERGY</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05400"/>
          </a:xfrm>
        </p:spPr>
        <p:txBody>
          <a:bodyPr/>
          <a:lstStyle/>
          <a:p>
            <a:r>
              <a:rPr lang="en-US" b="1" dirty="0" smtClean="0"/>
              <a:t>Use of energy (burning of fuel for function) is measured by CALORIES.  In nutrition calories are the measure of the amount of energy in a food used by the body to fuel activity (gallons of gas).  Energy balance is a function of calorie intake versus calorie output.</a:t>
            </a:r>
            <a:endParaRPr lang="en-US" dirty="0" smtClean="0"/>
          </a:p>
          <a:p>
            <a:endParaRPr lang="en-US" dirty="0"/>
          </a:p>
        </p:txBody>
      </p:sp>
      <p:pic>
        <p:nvPicPr>
          <p:cNvPr id="22530" name="Picture 2" descr="http://www.virtualmedicalcentre.com/uploads/VMC/DiseaseImages/1922_Metabolism.jpg"/>
          <p:cNvPicPr>
            <a:picLocks noChangeAspect="1" noChangeArrowheads="1"/>
          </p:cNvPicPr>
          <p:nvPr/>
        </p:nvPicPr>
        <p:blipFill>
          <a:blip r:embed="rId2" cstate="print"/>
          <a:srcRect/>
          <a:stretch>
            <a:fillRect/>
          </a:stretch>
        </p:blipFill>
        <p:spPr bwMode="auto">
          <a:xfrm>
            <a:off x="1676400" y="3505200"/>
            <a:ext cx="4572000" cy="27622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Arial Unicode MS" pitchFamily="34" charset="-128"/>
                <a:ea typeface="Arial Unicode MS" pitchFamily="34" charset="-128"/>
                <a:cs typeface="Arial Unicode MS" pitchFamily="34" charset="-128"/>
              </a:rPr>
              <a:t>STORAGE</a:t>
            </a:r>
            <a:endParaRPr lang="en-US" b="1" i="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r>
              <a:rPr lang="en-US" b="1" dirty="0" smtClean="0"/>
              <a:t>Excess from </a:t>
            </a:r>
            <a:r>
              <a:rPr lang="en-US" b="1" dirty="0" err="1" smtClean="0"/>
              <a:t>carbs,protein</a:t>
            </a:r>
            <a:r>
              <a:rPr lang="en-US" b="1" dirty="0" smtClean="0"/>
              <a:t> and fats are stored in our adipose </a:t>
            </a:r>
            <a:r>
              <a:rPr lang="en-US" b="1" dirty="0" err="1" smtClean="0"/>
              <a:t>tissue,triglycerides</a:t>
            </a:r>
            <a:r>
              <a:rPr lang="en-US" b="1" dirty="0" smtClean="0"/>
              <a:t> are also stored here.  Contrary to popular belief excess protein is not stored in the muscles.  The body will take what it needs (amino acids) to build needed functional and structural proteins but the rest is broken down into that darned nitrogen, and carbon that is then converted for extra glucose or stored in fat.  It looks like a lot of the excess “stuff” gets stored in FAT </a:t>
            </a:r>
            <a:r>
              <a:rPr lang="en-US" b="1" dirty="0" smtClean="0">
                <a:sym typeface="Wingdings"/>
              </a:rPr>
              <a:t></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5791"/>
            <a:ext cx="4572000" cy="6586418"/>
          </a:xfrm>
          <a:prstGeom prst="rect">
            <a:avLst/>
          </a:prstGeom>
        </p:spPr>
        <p:txBody>
          <a:bodyPr>
            <a:spAutoFit/>
          </a:bodyPr>
          <a:lstStyle/>
          <a:p>
            <a:pPr lvl="0" fontAlgn="base">
              <a:spcBef>
                <a:spcPct val="0"/>
              </a:spcBef>
              <a:spcAft>
                <a:spcPct val="0"/>
              </a:spcAft>
            </a:pPr>
            <a:r>
              <a:rPr lang="en-US" sz="4800" b="1" dirty="0" smtClean="0">
                <a:solidFill>
                  <a:srgbClr val="800080"/>
                </a:solidFill>
                <a:latin typeface="Tahoma" pitchFamily="34" charset="0"/>
                <a:cs typeface="Tahoma" pitchFamily="34" charset="0"/>
              </a:rPr>
              <a:t>Breakdown of Food and Fat</a:t>
            </a:r>
          </a:p>
          <a:p>
            <a:pPr lvl="0" eaLnBrk="0" fontAlgn="base" hangingPunct="0">
              <a:spcBef>
                <a:spcPct val="0"/>
              </a:spcBef>
              <a:spcAft>
                <a:spcPct val="0"/>
              </a:spcAft>
            </a:pPr>
            <a:r>
              <a:rPr lang="en-US" sz="2000" dirty="0" smtClean="0">
                <a:latin typeface="Arial" pitchFamily="34" charset="0"/>
                <a:cs typeface="Arial" pitchFamily="34" charset="0"/>
              </a:rPr>
              <a:t>  </a:t>
            </a:r>
            <a:r>
              <a:rPr lang="en-US" sz="55400" dirty="0" smtClean="0">
                <a:latin typeface="Arial" pitchFamily="34" charset="0"/>
                <a:cs typeface="Arial" pitchFamily="34" charset="0"/>
              </a:rPr>
              <a:t/>
            </a:r>
            <a:br>
              <a:rPr lang="en-US" sz="55400" dirty="0" smtClean="0">
                <a:latin typeface="Arial" pitchFamily="34" charset="0"/>
                <a:cs typeface="Arial" pitchFamily="34" charset="0"/>
              </a:rPr>
            </a:br>
            <a:endParaRPr lang="en-US" dirty="0" smtClean="0">
              <a:solidFill>
                <a:srgbClr val="404040"/>
              </a:solidFill>
              <a:latin typeface="Arial" pitchFamily="34" charset="0"/>
              <a:cs typeface="Arial" pitchFamily="34" charset="0"/>
            </a:endParaRP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The digestive process breaks down food by chemical and mechanical action into substances that can pass into the bloodstream and be processed by body cells.</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Certain nutrients, such as salts and minerals, can be absorbed directly into the circulation. Fat, complex carbohydrates, and proteins are broken down into smaller molecules before being absorbed.</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Fat is split into glycerol and fatty acids; carbohydrates are split into monosaccharide sugars; and proteins are split into linked amino acids called peptides, and then into individual amino acids.</a:t>
            </a:r>
            <a:endParaRPr lang="en-US" sz="2400" b="1" dirty="0" smtClean="0">
              <a:solidFill>
                <a:srgbClr val="80008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4572000" cy="2400657"/>
          </a:xfrm>
          <a:prstGeom prst="rect">
            <a:avLst/>
          </a:prstGeom>
        </p:spPr>
        <p:txBody>
          <a:bodyPr>
            <a:spAutoFit/>
          </a:bodyPr>
          <a:lstStyle/>
          <a:p>
            <a:pPr lvl="0" eaLnBrk="0" fontAlgn="base" hangingPunct="0">
              <a:spcBef>
                <a:spcPct val="0"/>
              </a:spcBef>
              <a:spcAft>
                <a:spcPct val="0"/>
              </a:spcAft>
            </a:pPr>
            <a:r>
              <a:rPr lang="en-US" sz="2400" b="1" dirty="0" smtClean="0">
                <a:solidFill>
                  <a:srgbClr val="800080"/>
                </a:solidFill>
                <a:latin typeface="Arial" pitchFamily="34" charset="0"/>
                <a:cs typeface="Arial" pitchFamily="34" charset="0"/>
              </a:rPr>
              <a:t> Mouth and esophagus</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Food is chewed with the teeth and mixed with saliva. The enzyme amylase, present in saliva, begins the breakdown of starch into sugar. Each lump of soft food, called a bolus, is swallowed and propelled by contractions down the esophagus into the stomach.</a:t>
            </a:r>
            <a:endParaRPr lang="en-US" sz="2400" b="1" dirty="0" smtClean="0">
              <a:solidFill>
                <a:srgbClr val="800080"/>
              </a:solidFill>
              <a:latin typeface="Arial" pitchFamily="34" charset="0"/>
              <a:cs typeface="Arial" pitchFamily="34" charset="0"/>
            </a:endParaRPr>
          </a:p>
        </p:txBody>
      </p:sp>
      <p:pic>
        <p:nvPicPr>
          <p:cNvPr id="38916" name="Picture 4" descr="digestteeth.jpg">
            <a:hlinkClick r:id="rId2"/>
          </p:cNvPr>
          <p:cNvPicPr>
            <a:picLocks noChangeAspect="1" noChangeArrowheads="1"/>
          </p:cNvPicPr>
          <p:nvPr/>
        </p:nvPicPr>
        <p:blipFill>
          <a:blip r:embed="rId3" cstate="print"/>
          <a:srcRect/>
          <a:stretch>
            <a:fillRect/>
          </a:stretch>
        </p:blipFill>
        <p:spPr bwMode="auto">
          <a:xfrm>
            <a:off x="5715000" y="1066800"/>
            <a:ext cx="2552700" cy="1790701"/>
          </a:xfrm>
          <a:prstGeom prst="rect">
            <a:avLst/>
          </a:prstGeom>
          <a:noFill/>
        </p:spPr>
      </p:pic>
      <p:pic>
        <p:nvPicPr>
          <p:cNvPr id="38918" name="Picture 6" descr="http://www.becomehealthynow.com/images/organs/digestive/glasgar_esophagus.jpg"/>
          <p:cNvPicPr>
            <a:picLocks noChangeAspect="1" noChangeArrowheads="1"/>
          </p:cNvPicPr>
          <p:nvPr/>
        </p:nvPicPr>
        <p:blipFill>
          <a:blip r:embed="rId4" cstate="print"/>
          <a:srcRect/>
          <a:stretch>
            <a:fillRect/>
          </a:stretch>
        </p:blipFill>
        <p:spPr bwMode="auto">
          <a:xfrm>
            <a:off x="1676400" y="3200400"/>
            <a:ext cx="2562225" cy="29241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4572000" cy="461665"/>
          </a:xfrm>
          <a:prstGeom prst="rect">
            <a:avLst/>
          </a:prstGeom>
        </p:spPr>
        <p:txBody>
          <a:bodyPr>
            <a:spAutoFit/>
          </a:bodyPr>
          <a:lstStyle/>
          <a:p>
            <a:pPr lvl="0" eaLnBrk="0" fontAlgn="base" hangingPunct="0">
              <a:spcBef>
                <a:spcPct val="0"/>
              </a:spcBef>
              <a:spcAft>
                <a:spcPct val="0"/>
              </a:spcAft>
            </a:pPr>
            <a:r>
              <a:rPr lang="en-US" sz="2400" b="1" dirty="0" smtClean="0">
                <a:solidFill>
                  <a:srgbClr val="800080"/>
                </a:solidFill>
                <a:latin typeface="Arial" pitchFamily="34" charset="0"/>
                <a:cs typeface="Arial" pitchFamily="34" charset="0"/>
              </a:rPr>
              <a:t> </a:t>
            </a:r>
            <a:endParaRPr lang="en-US" dirty="0"/>
          </a:p>
        </p:txBody>
      </p:sp>
      <p:pic>
        <p:nvPicPr>
          <p:cNvPr id="37890" name="Picture 2" descr="http://www.chfh.net/graphics/internal_digestion.gif"/>
          <p:cNvPicPr>
            <a:picLocks noChangeAspect="1" noChangeArrowheads="1"/>
          </p:cNvPicPr>
          <p:nvPr/>
        </p:nvPicPr>
        <p:blipFill>
          <a:blip r:embed="rId2" cstate="print"/>
          <a:srcRect/>
          <a:stretch>
            <a:fillRect/>
          </a:stretch>
        </p:blipFill>
        <p:spPr bwMode="auto">
          <a:xfrm>
            <a:off x="4114800" y="3810000"/>
            <a:ext cx="4314825" cy="2400301"/>
          </a:xfrm>
          <a:prstGeom prst="rect">
            <a:avLst/>
          </a:prstGeom>
          <a:noFill/>
        </p:spPr>
      </p:pic>
      <p:sp>
        <p:nvSpPr>
          <p:cNvPr id="5" name="Rectangle 4"/>
          <p:cNvSpPr/>
          <p:nvPr/>
        </p:nvSpPr>
        <p:spPr>
          <a:xfrm>
            <a:off x="381000" y="914400"/>
            <a:ext cx="4572000" cy="3231654"/>
          </a:xfrm>
          <a:prstGeom prst="rect">
            <a:avLst/>
          </a:prstGeom>
        </p:spPr>
        <p:txBody>
          <a:bodyPr>
            <a:spAutoFit/>
          </a:bodyPr>
          <a:lstStyle/>
          <a:p>
            <a:pPr lvl="0" eaLnBrk="0" fontAlgn="base" hangingPunct="0">
              <a:spcBef>
                <a:spcPct val="0"/>
              </a:spcBef>
              <a:spcAft>
                <a:spcPct val="0"/>
              </a:spcAft>
            </a:pPr>
            <a:r>
              <a:rPr lang="en-US" sz="2400" b="1" dirty="0" smtClean="0">
                <a:solidFill>
                  <a:srgbClr val="800080"/>
                </a:solidFill>
                <a:latin typeface="Arial" pitchFamily="34" charset="0"/>
                <a:cs typeface="Arial" pitchFamily="34" charset="0"/>
              </a:rPr>
              <a:t> Stomach</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Pepsin is an enzyme produced when </a:t>
            </a:r>
            <a:r>
              <a:rPr lang="en-US" dirty="0" err="1" smtClean="0">
                <a:solidFill>
                  <a:srgbClr val="404040"/>
                </a:solidFill>
                <a:latin typeface="Arial" pitchFamily="34" charset="0"/>
                <a:cs typeface="Arial" pitchFamily="34" charset="0"/>
              </a:rPr>
              <a:t>pepsinogen</a:t>
            </a:r>
            <a:r>
              <a:rPr lang="en-US" dirty="0" smtClean="0">
                <a:solidFill>
                  <a:srgbClr val="404040"/>
                </a:solidFill>
                <a:latin typeface="Arial" pitchFamily="34" charset="0"/>
                <a:cs typeface="Arial" pitchFamily="34" charset="0"/>
              </a:rPr>
              <a:t>, a substance secreted by the stomach lining, is modified by hydrochloric acid (also produced by the stomach lining).</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Pepsin breaks proteins down into smaller units, called polypeptides and peptides. Lipase is a stomach enzyme that breaks down fat into glycerol and fatty acids. The acid produced by the stomach also kills bacteria.</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3048000"/>
            <a:ext cx="4572000" cy="2677656"/>
          </a:xfrm>
          <a:prstGeom prst="rect">
            <a:avLst/>
          </a:prstGeom>
        </p:spPr>
        <p:txBody>
          <a:bodyPr>
            <a:spAutoFit/>
          </a:bodyPr>
          <a:lstStyle/>
          <a:p>
            <a:pPr lvl="0" eaLnBrk="0" fontAlgn="base" hangingPunct="0">
              <a:spcBef>
                <a:spcPct val="0"/>
              </a:spcBef>
              <a:spcAft>
                <a:spcPct val="0"/>
              </a:spcAft>
            </a:pPr>
            <a:r>
              <a:rPr lang="en-US" sz="2400" b="1" dirty="0" smtClean="0">
                <a:solidFill>
                  <a:srgbClr val="800080"/>
                </a:solidFill>
                <a:latin typeface="Arial" pitchFamily="34" charset="0"/>
                <a:cs typeface="Arial" pitchFamily="34" charset="0"/>
              </a:rPr>
              <a:t> Small Intestine</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Maltase, </a:t>
            </a:r>
            <a:r>
              <a:rPr lang="en-US" dirty="0" err="1" smtClean="0">
                <a:solidFill>
                  <a:srgbClr val="404040"/>
                </a:solidFill>
                <a:latin typeface="Arial" pitchFamily="34" charset="0"/>
                <a:cs typeface="Arial" pitchFamily="34" charset="0"/>
              </a:rPr>
              <a:t>sucrase</a:t>
            </a:r>
            <a:r>
              <a:rPr lang="en-US" dirty="0" smtClean="0">
                <a:solidFill>
                  <a:srgbClr val="404040"/>
                </a:solidFill>
                <a:latin typeface="Arial" pitchFamily="34" charset="0"/>
                <a:cs typeface="Arial" pitchFamily="34" charset="0"/>
              </a:rPr>
              <a:t>, and lactase are enzymes produced by the lining of the small intestine. They convert disaccharide sugars into monosaccharide sugars. Peptidase, another enzyme produced in the intestine, splits large peptides into smaller peptides and then into amino acids.</a:t>
            </a:r>
            <a:endParaRPr lang="en-US" sz="4800" dirty="0" smtClean="0">
              <a:latin typeface="Arial" pitchFamily="34" charset="0"/>
              <a:cs typeface="Arial" pitchFamily="34" charset="0"/>
            </a:endParaRPr>
          </a:p>
        </p:txBody>
      </p:sp>
      <p:sp>
        <p:nvSpPr>
          <p:cNvPr id="3" name="Rectangle 2"/>
          <p:cNvSpPr/>
          <p:nvPr/>
        </p:nvSpPr>
        <p:spPr>
          <a:xfrm>
            <a:off x="457200" y="685800"/>
            <a:ext cx="4572000" cy="2677656"/>
          </a:xfrm>
          <a:prstGeom prst="rect">
            <a:avLst/>
          </a:prstGeom>
        </p:spPr>
        <p:txBody>
          <a:bodyPr>
            <a:spAutoFit/>
          </a:bodyPr>
          <a:lstStyle/>
          <a:p>
            <a:pPr lvl="0" eaLnBrk="0" fontAlgn="base" hangingPunct="0">
              <a:spcBef>
                <a:spcPct val="0"/>
              </a:spcBef>
              <a:spcAft>
                <a:spcPct val="0"/>
              </a:spcAft>
            </a:pPr>
            <a:r>
              <a:rPr lang="en-US" sz="2400" b="1" dirty="0" smtClean="0">
                <a:solidFill>
                  <a:srgbClr val="800080"/>
                </a:solidFill>
                <a:latin typeface="Arial" pitchFamily="34" charset="0"/>
                <a:cs typeface="Arial" pitchFamily="34" charset="0"/>
              </a:rPr>
              <a:t>Duodenum</a:t>
            </a:r>
          </a:p>
          <a:p>
            <a:pPr lvl="0" eaLnBrk="0" fontAlgn="base" hangingPunct="0">
              <a:spcBef>
                <a:spcPct val="0"/>
              </a:spcBef>
              <a:spcAft>
                <a:spcPct val="0"/>
              </a:spcAft>
            </a:pPr>
            <a:r>
              <a:rPr lang="en-US" dirty="0" smtClean="0">
                <a:solidFill>
                  <a:srgbClr val="404040"/>
                </a:solidFill>
                <a:latin typeface="Arial" pitchFamily="34" charset="0"/>
                <a:cs typeface="Arial" pitchFamily="34" charset="0"/>
              </a:rPr>
              <a:t>  Lipase, a pancreatic enzyme, breaks down fat into glycerol and fatty acids. Amylase, another enzyme produced by the pancreas, breaks down starch into maltose, a disaccharide sugar. </a:t>
            </a:r>
            <a:r>
              <a:rPr lang="en-US" dirty="0" err="1" smtClean="0">
                <a:solidFill>
                  <a:srgbClr val="404040"/>
                </a:solidFill>
                <a:latin typeface="Arial" pitchFamily="34" charset="0"/>
                <a:cs typeface="Arial" pitchFamily="34" charset="0"/>
              </a:rPr>
              <a:t>Trypsin</a:t>
            </a:r>
            <a:r>
              <a:rPr lang="en-US" dirty="0" smtClean="0">
                <a:solidFill>
                  <a:srgbClr val="404040"/>
                </a:solidFill>
                <a:latin typeface="Arial" pitchFamily="34" charset="0"/>
                <a:cs typeface="Arial" pitchFamily="34" charset="0"/>
              </a:rPr>
              <a:t> and </a:t>
            </a:r>
            <a:r>
              <a:rPr lang="en-US" dirty="0" err="1" smtClean="0">
                <a:solidFill>
                  <a:srgbClr val="404040"/>
                </a:solidFill>
                <a:latin typeface="Arial" pitchFamily="34" charset="0"/>
                <a:cs typeface="Arial" pitchFamily="34" charset="0"/>
              </a:rPr>
              <a:t>chymotrypsin</a:t>
            </a:r>
            <a:r>
              <a:rPr lang="en-US" dirty="0" smtClean="0">
                <a:solidFill>
                  <a:srgbClr val="404040"/>
                </a:solidFill>
                <a:latin typeface="Arial" pitchFamily="34" charset="0"/>
                <a:cs typeface="Arial" pitchFamily="34" charset="0"/>
              </a:rPr>
              <a:t> are powerful pancreatic enzymes that split proteins into polypeptides and peptides</a:t>
            </a:r>
            <a:endParaRPr lang="en-US" dirty="0"/>
          </a:p>
        </p:txBody>
      </p:sp>
      <p:pic>
        <p:nvPicPr>
          <p:cNvPr id="4" name="Picture 2" descr="http://www.childrenfirst.nhs.uk/juniors/images/body/digestion.gif"/>
          <p:cNvPicPr>
            <a:picLocks noChangeAspect="1" noChangeArrowheads="1"/>
          </p:cNvPicPr>
          <p:nvPr/>
        </p:nvPicPr>
        <p:blipFill>
          <a:blip r:embed="rId2" cstate="print"/>
          <a:srcRect/>
          <a:stretch>
            <a:fillRect/>
          </a:stretch>
        </p:blipFill>
        <p:spPr bwMode="auto">
          <a:xfrm rot="725489">
            <a:off x="381000" y="3810000"/>
            <a:ext cx="3703321" cy="205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0" y="5703838"/>
            <a:ext cx="4572000" cy="646331"/>
          </a:xfrm>
          <a:prstGeom prst="rect">
            <a:avLst/>
          </a:prstGeom>
        </p:spPr>
        <p:txBody>
          <a:bodyPr>
            <a:spAutoFit/>
          </a:bodyPr>
          <a:lstStyle/>
          <a:p>
            <a:endParaRPr lang="en-US" b="1" dirty="0" smtClean="0"/>
          </a:p>
          <a:p>
            <a:r>
              <a:rPr lang="en-US" dirty="0" smtClean="0"/>
              <a:t> </a:t>
            </a:r>
            <a:endParaRPr lang="en-US" dirty="0"/>
          </a:p>
        </p:txBody>
      </p:sp>
      <p:sp>
        <p:nvSpPr>
          <p:cNvPr id="3" name="Rectangle 2"/>
          <p:cNvSpPr/>
          <p:nvPr/>
        </p:nvSpPr>
        <p:spPr>
          <a:xfrm>
            <a:off x="304800" y="2209800"/>
            <a:ext cx="4419600" cy="2123658"/>
          </a:xfrm>
          <a:prstGeom prst="rect">
            <a:avLst/>
          </a:prstGeom>
        </p:spPr>
        <p:txBody>
          <a:bodyPr wrap="square">
            <a:spAutoFit/>
          </a:bodyPr>
          <a:lstStyle/>
          <a:p>
            <a:r>
              <a:rPr lang="en-US" b="1" dirty="0" smtClean="0">
                <a:latin typeface="Arial Unicode MS" pitchFamily="34" charset="-128"/>
                <a:ea typeface="Arial Unicode MS" pitchFamily="34" charset="-128"/>
                <a:cs typeface="Arial Unicode MS" pitchFamily="34" charset="-128"/>
              </a:rPr>
              <a:t> Large Intestine</a:t>
            </a:r>
          </a:p>
          <a:p>
            <a:r>
              <a:rPr lang="en-US" dirty="0" smtClean="0">
                <a:latin typeface="Arial Unicode MS" pitchFamily="34" charset="-128"/>
                <a:ea typeface="Arial Unicode MS" pitchFamily="34" charset="-128"/>
                <a:cs typeface="Arial Unicode MS" pitchFamily="34" charset="-128"/>
              </a:rPr>
              <a:t>  Undigested food enters the large intestine, </a:t>
            </a:r>
            <a:r>
              <a:rPr lang="en-US" sz="2000" dirty="0" smtClean="0">
                <a:latin typeface="Arial Unicode MS" pitchFamily="34" charset="-128"/>
                <a:ea typeface="Arial Unicode MS" pitchFamily="34" charset="-128"/>
                <a:cs typeface="Arial Unicode MS" pitchFamily="34" charset="-128"/>
              </a:rPr>
              <a:t>where water and salt are absorbed by the intestinal lining. The residue, together </a:t>
            </a:r>
            <a:r>
              <a:rPr lang="en-US" dirty="0" smtClean="0">
                <a:latin typeface="Arial Unicode MS" pitchFamily="34" charset="-128"/>
                <a:ea typeface="Arial Unicode MS" pitchFamily="34" charset="-128"/>
                <a:cs typeface="Arial Unicode MS" pitchFamily="34" charset="-128"/>
              </a:rPr>
              <a:t>with waste pigments, dead cells , and bacteria, is pressed into feces and stored for excretion.</a:t>
            </a:r>
            <a:endParaRPr lang="en-US" dirty="0">
              <a:latin typeface="Arial Unicode MS" pitchFamily="34" charset="-128"/>
              <a:ea typeface="Arial Unicode MS" pitchFamily="34" charset="-128"/>
              <a:cs typeface="Arial Unicode MS" pitchFamily="34" charset="-128"/>
            </a:endParaRPr>
          </a:p>
        </p:txBody>
      </p:sp>
      <p:pic>
        <p:nvPicPr>
          <p:cNvPr id="36866" name="Picture 2" descr="http://commonsensehealth.com/uploads/food-digestion.jpg"/>
          <p:cNvPicPr>
            <a:picLocks noChangeAspect="1" noChangeArrowheads="1"/>
          </p:cNvPicPr>
          <p:nvPr/>
        </p:nvPicPr>
        <p:blipFill>
          <a:blip r:embed="rId2" cstate="print"/>
          <a:srcRect/>
          <a:stretch>
            <a:fillRect/>
          </a:stretch>
        </p:blipFill>
        <p:spPr bwMode="auto">
          <a:xfrm>
            <a:off x="4572000" y="762000"/>
            <a:ext cx="3543300" cy="47910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85800"/>
            <a:ext cx="4572000" cy="6001643"/>
          </a:xfrm>
          <a:prstGeom prst="rect">
            <a:avLst/>
          </a:prstGeom>
        </p:spPr>
        <p:txBody>
          <a:bodyPr>
            <a:spAutoFit/>
          </a:bodyPr>
          <a:lstStyle/>
          <a:p>
            <a:r>
              <a:rPr lang="en-US" sz="2400" dirty="0" smtClean="0">
                <a:latin typeface="Arial Unicode MS" pitchFamily="34" charset="-128"/>
                <a:ea typeface="Arial Unicode MS" pitchFamily="34" charset="-128"/>
                <a:cs typeface="Arial Unicode MS" pitchFamily="34" charset="-128"/>
              </a:rPr>
              <a:t>The stomach contains 35 million digestive juice glands that begin to break down the complex protein molecules of the food into amino acids. A series of muscles in the stomach churn the food so that it is mixed with the acid, yet the acid does not digest the stomach!</a:t>
            </a:r>
          </a:p>
          <a:p>
            <a:r>
              <a:rPr lang="en-US" sz="2400" dirty="0" smtClean="0">
                <a:latin typeface="Arial Unicode MS" pitchFamily="34" charset="-128"/>
                <a:ea typeface="Arial Unicode MS" pitchFamily="34" charset="-128"/>
                <a:cs typeface="Arial Unicode MS" pitchFamily="34" charset="-128"/>
              </a:rPr>
              <a:t>Then the ring muscles in the stomach begin a series of peristaltic contractions of their own so that every 20 seconds they force some of the </a:t>
            </a:r>
            <a:r>
              <a:rPr lang="en-US" sz="2400" dirty="0" err="1" smtClean="0">
                <a:latin typeface="Arial Unicode MS" pitchFamily="34" charset="-128"/>
                <a:ea typeface="Arial Unicode MS" pitchFamily="34" charset="-128"/>
                <a:cs typeface="Arial Unicode MS" pitchFamily="34" charset="-128"/>
              </a:rPr>
              <a:t>chyme</a:t>
            </a:r>
            <a:r>
              <a:rPr lang="en-US" sz="2400" dirty="0" smtClean="0">
                <a:latin typeface="Arial Unicode MS" pitchFamily="34" charset="-128"/>
                <a:ea typeface="Arial Unicode MS" pitchFamily="34" charset="-128"/>
                <a:cs typeface="Arial Unicode MS" pitchFamily="34" charset="-128"/>
              </a:rPr>
              <a:t> (partly digested food) into the small intestine.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172200" cy="5016758"/>
          </a:xfrm>
          <a:prstGeom prst="rect">
            <a:avLst/>
          </a:prstGeom>
        </p:spPr>
        <p:txBody>
          <a:bodyPr wrap="square">
            <a:spAutoFit/>
          </a:bodyPr>
          <a:lstStyle/>
          <a:p>
            <a:r>
              <a:rPr lang="en-US" sz="2000" dirty="0" smtClean="0">
                <a:latin typeface="+mj-lt"/>
              </a:rPr>
              <a:t>Were it not for the small intestine, we would starve because at this point only simple sugars and a few starches are ready for use by the body. The small intestine is 23 feet long and 1 inch in diameter. It too contains muscles that not only keep the </a:t>
            </a:r>
            <a:r>
              <a:rPr lang="en-US" sz="2000" dirty="0" err="1" smtClean="0">
                <a:latin typeface="+mj-lt"/>
              </a:rPr>
              <a:t>chyme</a:t>
            </a:r>
            <a:r>
              <a:rPr lang="en-US" sz="2000" dirty="0" smtClean="0">
                <a:latin typeface="+mj-lt"/>
              </a:rPr>
              <a:t> moving in one direction, but also turn it three ways so that the chemicals added mix into the </a:t>
            </a:r>
            <a:r>
              <a:rPr lang="en-US" sz="2000" dirty="0" err="1" smtClean="0">
                <a:latin typeface="+mj-lt"/>
              </a:rPr>
              <a:t>chyme</a:t>
            </a:r>
            <a:r>
              <a:rPr lang="en-US" sz="2000" dirty="0" smtClean="0">
                <a:latin typeface="+mj-lt"/>
              </a:rPr>
              <a:t> and the digested molecules are absorbed into the blood stream.</a:t>
            </a:r>
          </a:p>
          <a:p>
            <a:r>
              <a:rPr lang="en-US" sz="2000" dirty="0" smtClean="0">
                <a:latin typeface="+mj-lt"/>
              </a:rPr>
              <a:t>At the beginning of this trip, three additional fluids are added to the </a:t>
            </a:r>
            <a:r>
              <a:rPr lang="en-US" sz="2000" dirty="0" err="1" smtClean="0">
                <a:latin typeface="+mj-lt"/>
              </a:rPr>
              <a:t>chyme</a:t>
            </a:r>
            <a:r>
              <a:rPr lang="en-US" sz="2000" dirty="0" smtClean="0">
                <a:latin typeface="+mj-lt"/>
              </a:rPr>
              <a:t>. The pancreas adds pancreatic juice that breaks down fats, carbohydrates, and proteins. A pint of bile from the liver (stored in the gall bladder) breaks down fatty substances. The small intestine itself produces intestinal juice that helps with final digestion of carbohydrates, fats, and proteins. A total of 3 quarts of these enzymes are produced each day.</a:t>
            </a:r>
            <a:endParaRPr lang="en-US" sz="20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BOTTOM LINE</a:t>
            </a:r>
            <a:endParaRPr lang="en-US" b="1" i="1" dirty="0"/>
          </a:p>
        </p:txBody>
      </p:sp>
      <p:pic>
        <p:nvPicPr>
          <p:cNvPr id="15362" name="Picture 2" descr="http://www.improving-health-and-energy.com/image-files/digestion-absorption.jpg"/>
          <p:cNvPicPr>
            <a:picLocks noChangeAspect="1" noChangeArrowheads="1"/>
          </p:cNvPicPr>
          <p:nvPr/>
        </p:nvPicPr>
        <p:blipFill>
          <a:blip r:embed="rId2" cstate="print"/>
          <a:srcRect/>
          <a:stretch>
            <a:fillRect/>
          </a:stretch>
        </p:blipFill>
        <p:spPr bwMode="auto">
          <a:xfrm>
            <a:off x="1600200" y="2209800"/>
            <a:ext cx="6096000" cy="4419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courses.bio.indiana.edu/L104-Bonner/DigestionDiagram.jpg"/>
          <p:cNvPicPr>
            <a:picLocks noChangeAspect="1" noChangeArrowheads="1"/>
          </p:cNvPicPr>
          <p:nvPr/>
        </p:nvPicPr>
        <p:blipFill>
          <a:blip r:embed="rId2" cstate="print"/>
          <a:srcRect/>
          <a:stretch>
            <a:fillRect/>
          </a:stretch>
        </p:blipFill>
        <p:spPr bwMode="auto">
          <a:xfrm>
            <a:off x="533400" y="1219200"/>
            <a:ext cx="4352925" cy="4791076"/>
          </a:xfrm>
          <a:prstGeom prst="rect">
            <a:avLst/>
          </a:prstGeom>
          <a:noFill/>
        </p:spPr>
      </p:pic>
      <p:sp>
        <p:nvSpPr>
          <p:cNvPr id="3" name="TextBox 2"/>
          <p:cNvSpPr txBox="1"/>
          <p:nvPr/>
        </p:nvSpPr>
        <p:spPr>
          <a:xfrm>
            <a:off x="5562600" y="1828800"/>
            <a:ext cx="2015295" cy="1323439"/>
          </a:xfrm>
          <a:prstGeom prst="rect">
            <a:avLst/>
          </a:prstGeom>
          <a:noFill/>
        </p:spPr>
        <p:txBody>
          <a:bodyPr wrap="none" rtlCol="0">
            <a:spAutoFit/>
          </a:bodyPr>
          <a:lstStyle/>
          <a:p>
            <a:r>
              <a:rPr lang="en-US" sz="4000" b="1" dirty="0" smtClean="0"/>
              <a:t>Cellular </a:t>
            </a:r>
          </a:p>
          <a:p>
            <a:r>
              <a:rPr lang="en-US" sz="4000" b="1" dirty="0" smtClean="0"/>
              <a:t>activity</a:t>
            </a:r>
            <a:endParaRPr lang="en-US" sz="4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zometa.com/images/metabolism.gif"/>
          <p:cNvPicPr>
            <a:picLocks noChangeAspect="1" noChangeArrowheads="1"/>
          </p:cNvPicPr>
          <p:nvPr/>
        </p:nvPicPr>
        <p:blipFill>
          <a:blip r:embed="rId2" cstate="print"/>
          <a:srcRect/>
          <a:stretch>
            <a:fillRect/>
          </a:stretch>
        </p:blipFill>
        <p:spPr bwMode="auto">
          <a:xfrm>
            <a:off x="1600200" y="566674"/>
            <a:ext cx="5181600" cy="55615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4.bp.blogspot.com/_8NpFxD-X3Dw/SwUuEbvZgHI/AAAAAAAAE24/6mhcyjs8Z1U/s1600/fat-metabolism.png"/>
          <p:cNvPicPr>
            <a:picLocks noChangeAspect="1" noChangeArrowheads="1"/>
          </p:cNvPicPr>
          <p:nvPr/>
        </p:nvPicPr>
        <p:blipFill>
          <a:blip r:embed="rId2" cstate="print"/>
          <a:srcRect/>
          <a:stretch>
            <a:fillRect/>
          </a:stretch>
        </p:blipFill>
        <p:spPr bwMode="auto">
          <a:xfrm>
            <a:off x="1295400" y="1320800"/>
            <a:ext cx="6705600" cy="4470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offthemarkcartoons.com/cartoons/1992-11-23.gif"/>
          <p:cNvPicPr>
            <a:picLocks noChangeAspect="1" noChangeArrowheads="1"/>
          </p:cNvPicPr>
          <p:nvPr/>
        </p:nvPicPr>
        <p:blipFill>
          <a:blip r:embed="rId2" cstate="print"/>
          <a:srcRect/>
          <a:stretch>
            <a:fillRect/>
          </a:stretch>
        </p:blipFill>
        <p:spPr bwMode="auto">
          <a:xfrm>
            <a:off x="2057400" y="330200"/>
            <a:ext cx="4648200" cy="6756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wowyouarereallylucky.com/wp-content/uploads/2009/08/cavemen.bmp"/>
          <p:cNvPicPr>
            <a:picLocks noChangeAspect="1" noChangeArrowheads="1"/>
          </p:cNvPicPr>
          <p:nvPr/>
        </p:nvPicPr>
        <p:blipFill>
          <a:blip r:embed="rId2" cstate="print"/>
          <a:srcRect/>
          <a:stretch>
            <a:fillRect/>
          </a:stretch>
        </p:blipFill>
        <p:spPr bwMode="auto">
          <a:xfrm>
            <a:off x="1600200" y="1219200"/>
            <a:ext cx="6096000" cy="4572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3.bp.blogspot.com/_5odtOWlbaf4/S7g0nzFR5PI/AAAAAAAAAOQ/vqLvQl0IFPE/s1600/Increase+metabolism.jpg"/>
          <p:cNvPicPr>
            <a:picLocks noChangeAspect="1" noChangeArrowheads="1"/>
          </p:cNvPicPr>
          <p:nvPr/>
        </p:nvPicPr>
        <p:blipFill>
          <a:blip r:embed="rId2" cstate="print"/>
          <a:srcRect/>
          <a:stretch>
            <a:fillRect/>
          </a:stretch>
        </p:blipFill>
        <p:spPr bwMode="auto">
          <a:xfrm>
            <a:off x="1905000" y="993212"/>
            <a:ext cx="5334000" cy="531876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d-lists.co.uk/wp/wp-content/uploads/2009/08/MeasuringMetabolism.jpg"/>
          <p:cNvPicPr>
            <a:picLocks noChangeAspect="1" noChangeArrowheads="1"/>
          </p:cNvPicPr>
          <p:nvPr/>
        </p:nvPicPr>
        <p:blipFill>
          <a:blip r:embed="rId2" cstate="print"/>
          <a:srcRect/>
          <a:stretch>
            <a:fillRect/>
          </a:stretch>
        </p:blipFill>
        <p:spPr bwMode="auto">
          <a:xfrm>
            <a:off x="914400" y="1295400"/>
            <a:ext cx="3648075" cy="4791076"/>
          </a:xfrm>
          <a:prstGeom prst="rect">
            <a:avLst/>
          </a:prstGeom>
          <a:noFill/>
        </p:spPr>
      </p:pic>
      <p:sp>
        <p:nvSpPr>
          <p:cNvPr id="3" name="TextBox 2"/>
          <p:cNvSpPr txBox="1"/>
          <p:nvPr/>
        </p:nvSpPr>
        <p:spPr>
          <a:xfrm>
            <a:off x="4953000" y="1828800"/>
            <a:ext cx="3429000" cy="1754326"/>
          </a:xfrm>
          <a:prstGeom prst="rect">
            <a:avLst/>
          </a:prstGeom>
          <a:noFill/>
        </p:spPr>
        <p:txBody>
          <a:bodyPr wrap="square" rtlCol="0">
            <a:spAutoFit/>
          </a:bodyPr>
          <a:lstStyle/>
          <a:p>
            <a:r>
              <a:rPr lang="en-US" sz="5400" b="1" dirty="0" smtClean="0"/>
              <a:t>Measuring</a:t>
            </a:r>
          </a:p>
          <a:p>
            <a:r>
              <a:rPr lang="en-US" sz="5400" b="1" dirty="0" smtClean="0"/>
              <a:t>Energy</a:t>
            </a:r>
            <a:endParaRPr lang="en-US" sz="5400" b="1" dirty="0"/>
          </a:p>
        </p:txBody>
      </p:sp>
      <p:sp>
        <p:nvSpPr>
          <p:cNvPr id="4" name="TextBox 3"/>
          <p:cNvSpPr txBox="1"/>
          <p:nvPr/>
        </p:nvSpPr>
        <p:spPr>
          <a:xfrm>
            <a:off x="4953000" y="3810000"/>
            <a:ext cx="3741730" cy="461665"/>
          </a:xfrm>
          <a:prstGeom prst="rect">
            <a:avLst/>
          </a:prstGeom>
          <a:noFill/>
        </p:spPr>
        <p:txBody>
          <a:bodyPr wrap="none" rtlCol="0">
            <a:spAutoFit/>
          </a:bodyPr>
          <a:lstStyle/>
          <a:p>
            <a:r>
              <a:rPr lang="en-US" sz="2400" b="1" dirty="0" smtClean="0"/>
              <a:t>How do we measure energy?</a:t>
            </a:r>
            <a:endParaRPr lang="en-US" sz="2400" b="1" dirty="0"/>
          </a:p>
        </p:txBody>
      </p:sp>
      <p:sp>
        <p:nvSpPr>
          <p:cNvPr id="5" name="TextBox 4"/>
          <p:cNvSpPr txBox="1"/>
          <p:nvPr/>
        </p:nvSpPr>
        <p:spPr>
          <a:xfrm>
            <a:off x="4876800" y="4343400"/>
            <a:ext cx="3642344" cy="1815882"/>
          </a:xfrm>
          <a:prstGeom prst="rect">
            <a:avLst/>
          </a:prstGeom>
          <a:noFill/>
        </p:spPr>
        <p:txBody>
          <a:bodyPr wrap="none" rtlCol="0">
            <a:spAutoFit/>
          </a:bodyPr>
          <a:lstStyle/>
          <a:p>
            <a:r>
              <a:rPr lang="en-US" sz="2800" b="1" dirty="0" smtClean="0"/>
              <a:t>CALORIE = amount</a:t>
            </a:r>
          </a:p>
          <a:p>
            <a:r>
              <a:rPr lang="en-US" sz="2800" b="1" dirty="0" smtClean="0"/>
              <a:t> of heat produced when </a:t>
            </a:r>
          </a:p>
          <a:p>
            <a:r>
              <a:rPr lang="en-US" sz="2800" b="1" dirty="0" smtClean="0"/>
              <a:t>food is burned (</a:t>
            </a:r>
            <a:r>
              <a:rPr lang="en-US" sz="2800" b="1" dirty="0" err="1" smtClean="0"/>
              <a:t>metab</a:t>
            </a:r>
            <a:r>
              <a:rPr lang="en-US" sz="2800" b="1" dirty="0" smtClean="0"/>
              <a:t>)</a:t>
            </a:r>
          </a:p>
          <a:p>
            <a:r>
              <a:rPr lang="en-US" sz="2800" b="1" dirty="0" smtClean="0"/>
              <a:t>In your body cells!!</a:t>
            </a:r>
            <a:endParaRPr lang="en-US"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precisionnutrition.com/wordpress/wp-content/uploads/2009/04/energy-balance-continuum.jpg"/>
          <p:cNvPicPr>
            <a:picLocks noChangeAspect="1" noChangeArrowheads="1"/>
          </p:cNvPicPr>
          <p:nvPr/>
        </p:nvPicPr>
        <p:blipFill>
          <a:blip r:embed="rId2" cstate="print"/>
          <a:srcRect/>
          <a:stretch>
            <a:fillRect/>
          </a:stretch>
        </p:blipFill>
        <p:spPr bwMode="auto">
          <a:xfrm>
            <a:off x="1905000" y="1600200"/>
            <a:ext cx="4953000" cy="4686300"/>
          </a:xfrm>
          <a:prstGeom prst="rect">
            <a:avLst/>
          </a:prstGeom>
          <a:noFill/>
        </p:spPr>
      </p:pic>
      <p:sp>
        <p:nvSpPr>
          <p:cNvPr id="3" name="TextBox 2"/>
          <p:cNvSpPr txBox="1"/>
          <p:nvPr/>
        </p:nvSpPr>
        <p:spPr>
          <a:xfrm>
            <a:off x="1752600" y="533400"/>
            <a:ext cx="5327869" cy="707886"/>
          </a:xfrm>
          <a:prstGeom prst="rect">
            <a:avLst/>
          </a:prstGeom>
          <a:noFill/>
        </p:spPr>
        <p:txBody>
          <a:bodyPr wrap="none" rtlCol="0">
            <a:spAutoFit/>
          </a:bodyPr>
          <a:lstStyle/>
          <a:p>
            <a:r>
              <a:rPr lang="en-US" sz="4000" dirty="0" smtClean="0">
                <a:latin typeface="Arial Rounded MT Bold" pitchFamily="34" charset="0"/>
              </a:rPr>
              <a:t>The overall picture!!!</a:t>
            </a:r>
            <a:endParaRPr lang="en-US" sz="4000" dirty="0">
              <a:latin typeface="Arial Rounded MT Bold"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hsc.csu.edu.au/pdhpe/core2/focus2/focus3/4022/nutrition.gif"/>
          <p:cNvPicPr>
            <a:picLocks noChangeAspect="1" noChangeArrowheads="1"/>
          </p:cNvPicPr>
          <p:nvPr/>
        </p:nvPicPr>
        <p:blipFill>
          <a:blip r:embed="rId2" cstate="print"/>
          <a:srcRect/>
          <a:stretch>
            <a:fillRect/>
          </a:stretch>
        </p:blipFill>
        <p:spPr bwMode="auto">
          <a:xfrm>
            <a:off x="1577476" y="1219200"/>
            <a:ext cx="5480549" cy="51720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nestlenutrition.com/NR/rdonlyres/75915234-4E0F-4E3C-93A0-30E807194518/0/EnergyBalance.gif"/>
          <p:cNvPicPr>
            <a:picLocks noChangeAspect="1" noChangeArrowheads="1"/>
          </p:cNvPicPr>
          <p:nvPr/>
        </p:nvPicPr>
        <p:blipFill>
          <a:blip r:embed="rId2" cstate="print"/>
          <a:srcRect/>
          <a:stretch>
            <a:fillRect/>
          </a:stretch>
        </p:blipFill>
        <p:spPr bwMode="auto">
          <a:xfrm>
            <a:off x="1676400" y="3276600"/>
            <a:ext cx="5610225" cy="2924176"/>
          </a:xfrm>
          <a:prstGeom prst="rect">
            <a:avLst/>
          </a:prstGeom>
          <a:noFill/>
        </p:spPr>
      </p:pic>
      <p:pic>
        <p:nvPicPr>
          <p:cNvPr id="58372" name="Picture 4" descr="https://wsr.byu.edu/content/images/stories/wsr/images/scale_energy_balance.gif"/>
          <p:cNvPicPr>
            <a:picLocks noChangeAspect="1" noChangeArrowheads="1"/>
          </p:cNvPicPr>
          <p:nvPr/>
        </p:nvPicPr>
        <p:blipFill>
          <a:blip r:embed="rId3" cstate="print"/>
          <a:srcRect/>
          <a:stretch>
            <a:fillRect/>
          </a:stretch>
        </p:blipFill>
        <p:spPr bwMode="auto">
          <a:xfrm>
            <a:off x="1600200" y="1143000"/>
            <a:ext cx="2381250" cy="1571626"/>
          </a:xfrm>
          <a:prstGeom prst="rect">
            <a:avLst/>
          </a:prstGeom>
          <a:noFill/>
        </p:spPr>
      </p:pic>
      <p:pic>
        <p:nvPicPr>
          <p:cNvPr id="58374" name="Picture 6" descr="http://www.feelrejuvenated.com/Images/EnergyBalance.gif"/>
          <p:cNvPicPr>
            <a:picLocks noChangeAspect="1" noChangeArrowheads="1"/>
          </p:cNvPicPr>
          <p:nvPr/>
        </p:nvPicPr>
        <p:blipFill>
          <a:blip r:embed="rId4" cstate="print"/>
          <a:srcRect/>
          <a:stretch>
            <a:fillRect/>
          </a:stretch>
        </p:blipFill>
        <p:spPr bwMode="auto">
          <a:xfrm>
            <a:off x="4953000" y="1219200"/>
            <a:ext cx="2657475" cy="14192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maj.ca/content/vol166/issue10/images/large/21ff1.jpeg"/>
          <p:cNvPicPr>
            <a:picLocks noChangeAspect="1" noChangeArrowheads="1"/>
          </p:cNvPicPr>
          <p:nvPr/>
        </p:nvPicPr>
        <p:blipFill>
          <a:blip r:embed="rId2" cstate="print"/>
          <a:srcRect/>
          <a:stretch>
            <a:fillRect/>
          </a:stretch>
        </p:blipFill>
        <p:spPr bwMode="auto">
          <a:xfrm>
            <a:off x="3810000" y="533400"/>
            <a:ext cx="4238625" cy="5841174"/>
          </a:xfrm>
          <a:prstGeom prst="rect">
            <a:avLst/>
          </a:prstGeom>
          <a:noFill/>
        </p:spPr>
      </p:pic>
      <p:sp>
        <p:nvSpPr>
          <p:cNvPr id="5" name="TextBox 4"/>
          <p:cNvSpPr txBox="1"/>
          <p:nvPr/>
        </p:nvSpPr>
        <p:spPr>
          <a:xfrm>
            <a:off x="152400" y="990600"/>
            <a:ext cx="2939714" cy="3693319"/>
          </a:xfrm>
          <a:prstGeom prst="rect">
            <a:avLst/>
          </a:prstGeom>
          <a:noFill/>
        </p:spPr>
        <p:txBody>
          <a:bodyPr wrap="square" rtlCol="0">
            <a:spAutoFit/>
          </a:bodyPr>
          <a:lstStyle/>
          <a:p>
            <a:r>
              <a:rPr lang="en-US" b="1" dirty="0" smtClean="0"/>
              <a:t>Enzymes are secreted</a:t>
            </a:r>
          </a:p>
          <a:p>
            <a:r>
              <a:rPr lang="en-US" b="1" dirty="0" smtClean="0"/>
              <a:t>Beginning in the mouth</a:t>
            </a:r>
          </a:p>
          <a:p>
            <a:r>
              <a:rPr lang="en-US" b="1" dirty="0" smtClean="0"/>
              <a:t>And ending in the large</a:t>
            </a:r>
          </a:p>
          <a:p>
            <a:r>
              <a:rPr lang="en-US" b="1" dirty="0" smtClean="0"/>
              <a:t>Intestine……</a:t>
            </a:r>
          </a:p>
          <a:p>
            <a:endParaRPr lang="en-US" b="1" dirty="0" smtClean="0"/>
          </a:p>
          <a:p>
            <a:r>
              <a:rPr lang="en-US" b="1" dirty="0" smtClean="0"/>
              <a:t>The absorption that occurs at the </a:t>
            </a:r>
            <a:r>
              <a:rPr lang="en-US" b="1" u="sng" dirty="0" smtClean="0"/>
              <a:t>cellular level </a:t>
            </a:r>
            <a:r>
              <a:rPr lang="en-US" b="1" dirty="0" smtClean="0"/>
              <a:t>beginning with the small intestine allow nutrients to be carried via the blood stream or</a:t>
            </a:r>
          </a:p>
          <a:p>
            <a:r>
              <a:rPr lang="en-US" b="1" dirty="0" smtClean="0"/>
              <a:t>Lymphatic system</a:t>
            </a:r>
          </a:p>
          <a:p>
            <a:r>
              <a:rPr lang="en-US" b="1" dirty="0" smtClean="0"/>
              <a:t>To working storage </a:t>
            </a:r>
          </a:p>
          <a:p>
            <a:r>
              <a:rPr lang="en-US" b="1" dirty="0" smtClean="0"/>
              <a:t>Units.</a:t>
            </a:r>
            <a:endParaRPr lang="en-US" b="1" dirty="0"/>
          </a:p>
        </p:txBody>
      </p:sp>
      <p:sp>
        <p:nvSpPr>
          <p:cNvPr id="4" name="Rounded Rectangle 3"/>
          <p:cNvSpPr/>
          <p:nvPr/>
        </p:nvSpPr>
        <p:spPr>
          <a:xfrm>
            <a:off x="3886200" y="3657600"/>
            <a:ext cx="1600200" cy="2514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www.blog.iqmatrix.com/wp-content/uploads/2008/04/energy-depleting-nutrition-mindset.jpg"/>
          <p:cNvPicPr>
            <a:picLocks noChangeAspect="1" noChangeArrowheads="1"/>
          </p:cNvPicPr>
          <p:nvPr/>
        </p:nvPicPr>
        <p:blipFill>
          <a:blip r:embed="rId2" cstate="print"/>
          <a:srcRect/>
          <a:stretch>
            <a:fillRect/>
          </a:stretch>
        </p:blipFill>
        <p:spPr bwMode="auto">
          <a:xfrm>
            <a:off x="609600" y="838200"/>
            <a:ext cx="7315200" cy="5638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iqmatrix.com/wp-content/uploads/2008/04/energy-enhancing-nutrition-mindset.jpg"/>
          <p:cNvPicPr>
            <a:picLocks noChangeAspect="1" noChangeArrowheads="1"/>
          </p:cNvPicPr>
          <p:nvPr/>
        </p:nvPicPr>
        <p:blipFill>
          <a:blip r:embed="rId2" cstate="print"/>
          <a:srcRect/>
          <a:stretch>
            <a:fillRect/>
          </a:stretch>
        </p:blipFill>
        <p:spPr bwMode="auto">
          <a:xfrm>
            <a:off x="407861" y="533400"/>
            <a:ext cx="8223021" cy="5715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log.iqmatrix.com/wp-content/uploads/2008/04/weight-loss-exercise.jpg"/>
          <p:cNvPicPr>
            <a:picLocks noChangeAspect="1" noChangeArrowheads="1"/>
          </p:cNvPicPr>
          <p:nvPr/>
        </p:nvPicPr>
        <p:blipFill>
          <a:blip r:embed="rId2" cstate="print"/>
          <a:srcRect/>
          <a:stretch>
            <a:fillRect/>
          </a:stretch>
        </p:blipFill>
        <p:spPr bwMode="auto">
          <a:xfrm>
            <a:off x="1143000" y="838199"/>
            <a:ext cx="7010400" cy="565239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ntegrativepsychiatry.net/blog/wp-content/uploads/2010/01/balanced-nutrition-300x1831.jpg"/>
          <p:cNvPicPr>
            <a:picLocks noChangeAspect="1" noChangeArrowheads="1"/>
          </p:cNvPicPr>
          <p:nvPr/>
        </p:nvPicPr>
        <p:blipFill>
          <a:blip r:embed="rId2" cstate="print"/>
          <a:srcRect/>
          <a:stretch>
            <a:fillRect/>
          </a:stretch>
        </p:blipFill>
        <p:spPr bwMode="auto">
          <a:xfrm>
            <a:off x="533400" y="457200"/>
            <a:ext cx="2857500" cy="1743076"/>
          </a:xfrm>
          <a:prstGeom prst="rect">
            <a:avLst/>
          </a:prstGeom>
          <a:noFill/>
        </p:spPr>
      </p:pic>
      <p:pic>
        <p:nvPicPr>
          <p:cNvPr id="55300" name="Picture 4" descr="http://t1.gstatic.com/images?q=tbn:ANd9GcSPvUYWSocTBpdKPq9RtTM7GiMoM-TkNy8zz_wQGnn3hPcVZRI&amp;t=1&amp;usg=__8ZDLSfHOkASAM1F1DLdPyr4Q5cg="/>
          <p:cNvPicPr>
            <a:picLocks noChangeAspect="1" noChangeArrowheads="1"/>
          </p:cNvPicPr>
          <p:nvPr/>
        </p:nvPicPr>
        <p:blipFill>
          <a:blip r:embed="rId3" cstate="print"/>
          <a:srcRect/>
          <a:stretch>
            <a:fillRect/>
          </a:stretch>
        </p:blipFill>
        <p:spPr bwMode="auto">
          <a:xfrm>
            <a:off x="5334000" y="304800"/>
            <a:ext cx="3314700" cy="2057400"/>
          </a:xfrm>
          <a:prstGeom prst="rect">
            <a:avLst/>
          </a:prstGeom>
          <a:noFill/>
        </p:spPr>
      </p:pic>
      <p:sp>
        <p:nvSpPr>
          <p:cNvPr id="55302" name="AutoShape 6" descr="data:image/jpeg;base64,/9j/4AAQSkZJRgABAQAAAQABAAD/2wBDAAkGBwgHBgkIBwgKCgkLDRYPDQwMDRsUFRAWIB0iIiAdHx8kKDQsJCYxJx8fLT0tMTU3Ojo6Iys/RD84QzQ5Ojf/2wBDAQoKCg0MDRoPDxo3JR8lNzc3Nzc3Nzc3Nzc3Nzc3Nzc3Nzc3Nzc3Nzc3Nzc3Nzc3Nzc3Nzc3Nzc3Nzc3Nzc3Nzf/wAARCABxAFUDASIAAhEBAxEB/8QAHAAAAgIDAQEAAAAAAAAAAAAABgcABQIDBAgB/8QAPxAAAgEDAgQDBgIGCAcAAAAAAQIDAAQRBSEGEjFBE1FxBxQiYYGhMsEzQnKRsfAIFRYjJEOS8VJTYoLC0eH/xAAZAQACAwEAAAAAAAAAAAAAAAACAwABBAX/xAAhEQACAwACAgMBAQAAAAAAAAAAAQIDERIhBDETIlFBcf/aAAwDAQACEQMRAD8AZsULOQCPhPWkBdyNYauZF2EcjKw+QJBFelkhAXYV539oNmLLijVrdRgLOZF9Hw3510vHs2TRmcMRut0jt5I5LUD3aXdR/wAJ8q6eK7ZbzhK9HKC0QWZfkVO/2LVTaDdtHH4FyuY2PRvyomuEEmjX8S5cPbSBSB/0GtNi5QaLh7E2mVVsjbFG3tXgmW70G5uP002j24k2/WUEH+IoQtX8Ka3mdA4EikhhkEA9MU1vb9ZKkejXarjJlj26YwpA/jXHivqxzeSSFfp6lYCd8sftXdbxhpkDdzXNbZ93jCd161Y6cpjuMzj4QNyR512KYqNaRml3JhTpjcsSqpwPnVndsfeLGxXeSV+Zh8qrdPlgWPxS6iJN3Y9BV3wjZT6nrkurXcTINhDGw3VB0J+Zo/XZN6DSOPw41TyUCpXSU+VSk6Ja0L43zSH9r0fg8Z3ZxjxYI39fhx+VPKJxS99snC9xqthFrGlQST3lqOSaGMZLxbnIHUlT2HYnyrBRPhZr9G2a1Cv0ZVnhCyMMjYGiaySSKN4w+UdSp9CMUvdLubtpjCjrEPMrk0V6bpcs8qifVLxckDMbKoH2/nFdHkmKSwDNY0ifQ733e6IdFw8UijaRc9fyIpr/ANIGIjh3R5M5V7piPqlKfWr29vJXgvHZ2t2eNOfHMN+h/dTg9vkTf2J0cv8AiiukVvUxN/6rkyaTaj6H5rTYotMspbiyUpIi47McVbWmmgnDzCQ7fCo2H1oXgupGCxqBkDGfSraxOrMgMDqFPQmupVbFwWCJRehhY6aqsjKjOVOQo/CD547n1pk8M2hjsmkb8btjcdAP96T9pquuaWySXdsZoARl0XO30p1cLXHv2h21zyMviAnBUr3x0PpUssTRTXR3iEt0xUrsiQcu9Ss/MHgd4A7VsDAdK1A9q+1maHczz7x3pyad7QL6K1xyySCUAfqlwGI/ea6rR+QqzOAB5n+flXz226VDpnE1ndWxlX+sVeSbMhOXDAbeQwRtXLoVjYHTDdGGGQnG7qGbp5mjn5qqilx0dT47t7TB/iy3934gludmguHEykYIO45h+/P2pue3t0bgaHYZN/EV/wBL0rePLZEube7iABmi5WAHcDY/f7Ue+326K8L6PbN1muOc/wDamP8AzrPGamnLCWRdc+LEvp0TST/CO2B60b6baOioCNsdqBbNOc4ZuUE0TcK28tze+CuozQY6Ywfsa0VeVCqONE+CU3qHH7PtMDTe9TD4IRlf2j0/Ojp2XOwof4P0690/SFjv54ZZHPOrRKV+EjbOe/njarvFFN85cjO3nR9HKO1SvmKlTCtOkCpWHPnesAZWmO4CUrWM4i99uWjG/wCHbTUI1zJY3I5jj/LfY/cLSm0eXwIk8MnDPutPL2s3ZtOBb84z4rRxemWB/KkTYBlMTbAYJNZPI7NvirEXvFdjLdaKk0GWeAl8AblcHp6US/0gMNovDrjqzyEehRK5tFb3uxMb4xjIz2zVB7T9fbWpdIsJARLp0LpN5FyQAfqqqfrQUT6cQvKq2SkgJs4PEdY84JBOfKi7hWxB1EK6gZ3BqhsLcMrvnBC5zn6fnRvoIMOoRE7jw1XfsQKC2XQ2mCQ8rEq1lbt5xL/AVm2M0NaBrySze5SqVWBQpdiMHFZa7xppWlSJHzGV3PSPBxW6M8ijnSh9mEWRUqstNesbq1jnjccrjoetSjUtBxG+1vY7qISQtzKfKupX+E0ubtNW0G1VbQHC9c9KJuGtWmv9OEl0oSTOCKTC5S6YyUMOT2pxG64D1MEZ8MJL/pdc/bNIfT3B+AMObOenavQ3EYNzoGo24wwktpFIPzU15msB/jYviIDEfcUN0dHUSa6GFw5eoLJ7gvhYzhiD1FC3FyK/E1wYyBzxo2/7PX7Vy6RKYNIvj1B5VxnzOM1xaoknv04ZuYqib57corPCGSZosm3FFppqg2ss7HEalV9eY/8AyjHRpYo9RjW4cc7L4i57rjFAUUTf1HI4/wCeoNE+l26rxRp0LMrA2qnCnOCx3B/j6EUM470HCXQU6wl0LpvdW5eZNzzYztS5nuJ4bqSOZ/7xW33prXMcMt3cTyhhGMqmTilbrul3EOrsfDYrK3933zW+UVxw5e7LTqt9cnijEaSsFXoM1KJtC4Vf3ENc2aszbgk9qlLVUmXyReQ8ZawbCM6hpqTltmCH8iKsLfiO1js2cWFxbk9gp/KrDkj2AjXHpWeFIxyLjyxQLx5L+hfIyrt9buLktBHzASbK7DGM0GScK2d/d+7Wcpgube4Z5j4YI5TgDIB26ZAHQHtmifirWYdJs2jSOMzSYUFx8Eec4JA3J2JwPLfFVmicW6NpWnLHbwtf6nIVWSRoTGjeZO/8BUlsem9NFNcpLlFApqXDDaNZ3yTXqvDs0LJGS0mN91zhfmcn61X3ujTXUi3FnNDcpcRjnZRy+FgAYOe+dgOpwdqcV1/ZviHTbeW6vTplyqEuhiLLz4GSCRuPrnFKbT7Czs+Ib032qi2t7aYqkiRmTxG36DB2xvk/KgTX8HOuSSUgq0L2W67f6ZNZ3jQ2SCQSJMXEgkx2wpzjBJz6fS6OiafoMceqJA15qNqVt5GVCArgHJYZIBwVwehHzFWcPtRtPebS20q3e6tUUC4nlBR9sD4c9TjJ3routdsLhmktL9Wt5CTJaTwshY9iG3AI9QPTuKajLSKq2UWsAHVbjUdRuGkHPDETnkG1a294klgeRSxh6Zo3aNG5gYt1JDAgZBHY1raCMDPhr+6tfBy705z2Lxg4urawu0T4XsMdKlEJhjH6g3+VSi4v9B0G21ziqIZeyUjz8E/ka0NxbxFEcSWA2PeFhTA8OEnITbHUDptX12UInwH579KbyX4Dj/RLavqTatdXE+rPc23O6siQW+VOFxzHPftVHFKY7kNCk0iowK9Qx9cV6FYAgBSDk/hHaseZYxjl3U4xjJpDr16OVjzBQx8Qyy2D2xikjn6IZASpyvdsev2oVuLi4kYlhLzOcvkdT028tsCvQhmCShjsTue4zWLzxjIfl6AqSapVJei3dJ9NiC06aSCZZAJMjqANsZ70ytO13h6/hgOopqNpcqoRvdLUcjN59D2xRa8yqQVTLYwGXt/OaiyPzK3IowN89vKhnRzXvP8ACRuaODTbqWa5v2M8ssbznwpniKNIuOpXAwa6C2cHxO2+R8+1bQxRiqxgoN8/771paTLhmVRvjcnp86dCPGKQucnJ6zXI4OMuFPz2qVre4cKvLbGQHfORt+/0qUeAl6fwfSsZv0C+tSpVMs1wfir6PxSetSpVENf6/wBK4pfwvUqVCjafwp9K6P8ANP7NSpVkRquPx/T8q0zfhl+lSpVkJb/oF+tSpUqyH//Z"/>
          <p:cNvSpPr>
            <a:spLocks noChangeAspect="1" noChangeArrowheads="1"/>
          </p:cNvSpPr>
          <p:nvPr/>
        </p:nvSpPr>
        <p:spPr bwMode="auto">
          <a:xfrm>
            <a:off x="155575" y="-509588"/>
            <a:ext cx="809625" cy="1076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4" name="AutoShape 8" descr="data:image/jpeg;base64,/9j/4AAQSkZJRgABAQAAAQABAAD/2wBDAAkGBwgHBgkIBwgKCgkLDRYPDQwMDRsUFRAWIB0iIiAdHx8kKDQsJCYxJx8fLT0tMTU3Ojo6Iys/RD84QzQ5Ojf/2wBDAQoKCg0MDRoPDxo3JR8lNzc3Nzc3Nzc3Nzc3Nzc3Nzc3Nzc3Nzc3Nzc3Nzc3Nzc3Nzc3Nzc3Nzc3Nzc3Nzc3Nzf/wAARCABxAFUDASIAAhEBAxEB/8QAHAAAAgIDAQEAAAAAAAAAAAAABgcABQIDBAgB/8QAPxAAAgEDAgQDBgIGCAcAAAAAAQIDAAQRBSEGEjFBE1FxBxQiYYGhMsEzQnKRsfAIFRYjJEOS8VJTYoLC0eH/xAAZAQACAwEAAAAAAAAAAAAAAAACAwABBAX/xAAhEQACAwACAgMBAQAAAAAAAAAAAQIDERIhBDETIlFBcf/aAAwDAQACEQMRAD8AZsULOQCPhPWkBdyNYauZF2EcjKw+QJBFelkhAXYV539oNmLLijVrdRgLOZF9Hw3510vHs2TRmcMRut0jt5I5LUD3aXdR/wAJ8q6eK7ZbzhK9HKC0QWZfkVO/2LVTaDdtHH4FyuY2PRvyomuEEmjX8S5cPbSBSB/0GtNi5QaLh7E2mVVsjbFG3tXgmW70G5uP002j24k2/WUEH+IoQtX8Ka3mdA4EikhhkEA9MU1vb9ZKkejXarjJlj26YwpA/jXHivqxzeSSFfp6lYCd8sftXdbxhpkDdzXNbZ93jCd161Y6cpjuMzj4QNyR512KYqNaRml3JhTpjcsSqpwPnVndsfeLGxXeSV+Zh8qrdPlgWPxS6iJN3Y9BV3wjZT6nrkurXcTINhDGw3VB0J+Zo/XZN6DSOPw41TyUCpXSU+VSk6Ja0L43zSH9r0fg8Z3ZxjxYI39fhx+VPKJxS99snC9xqthFrGlQST3lqOSaGMZLxbnIHUlT2HYnyrBRPhZr9G2a1Cv0ZVnhCyMMjYGiaySSKN4w+UdSp9CMUvdLubtpjCjrEPMrk0V6bpcs8qifVLxckDMbKoH2/nFdHkmKSwDNY0ifQ733e6IdFw8UijaRc9fyIpr/ANIGIjh3R5M5V7piPqlKfWr29vJXgvHZ2t2eNOfHMN+h/dTg9vkTf2J0cv8AiiukVvUxN/6rkyaTaj6H5rTYotMspbiyUpIi47McVbWmmgnDzCQ7fCo2H1oXgupGCxqBkDGfSraxOrMgMDqFPQmupVbFwWCJRehhY6aqsjKjOVOQo/CD547n1pk8M2hjsmkb8btjcdAP96T9pquuaWySXdsZoARl0XO30p1cLXHv2h21zyMviAnBUr3x0PpUssTRTXR3iEt0xUrsiQcu9Ss/MHgd4A7VsDAdK1A9q+1maHczz7x3pyad7QL6K1xyySCUAfqlwGI/ea6rR+QqzOAB5n+flXz226VDpnE1ndWxlX+sVeSbMhOXDAbeQwRtXLoVjYHTDdGGGQnG7qGbp5mjn5qqilx0dT47t7TB/iy3934gludmguHEykYIO45h+/P2pue3t0bgaHYZN/EV/wBL0rePLZEube7iABmi5WAHcDY/f7Ue+326K8L6PbN1muOc/wDamP8AzrPGamnLCWRdc+LEvp0TST/CO2B60b6baOioCNsdqBbNOc4ZuUE0TcK28tze+CuozQY6Ywfsa0VeVCqONE+CU3qHH7PtMDTe9TD4IRlf2j0/Ojp2XOwof4P0690/SFjv54ZZHPOrRKV+EjbOe/njarvFFN85cjO3nR9HKO1SvmKlTCtOkCpWHPnesAZWmO4CUrWM4i99uWjG/wCHbTUI1zJY3I5jj/LfY/cLSm0eXwIk8MnDPutPL2s3ZtOBb84z4rRxemWB/KkTYBlMTbAYJNZPI7NvirEXvFdjLdaKk0GWeAl8AblcHp6US/0gMNovDrjqzyEehRK5tFb3uxMb4xjIz2zVB7T9fbWpdIsJARLp0LpN5FyQAfqqqfrQUT6cQvKq2SkgJs4PEdY84JBOfKi7hWxB1EK6gZ3BqhsLcMrvnBC5zn6fnRvoIMOoRE7jw1XfsQKC2XQ2mCQ8rEq1lbt5xL/AVm2M0NaBrySze5SqVWBQpdiMHFZa7xppWlSJHzGV3PSPBxW6M8ijnSh9mEWRUqstNesbq1jnjccrjoetSjUtBxG+1vY7qISQtzKfKupX+E0ubtNW0G1VbQHC9c9KJuGtWmv9OEl0oSTOCKTC5S6YyUMOT2pxG64D1MEZ8MJL/pdc/bNIfT3B+AMObOenavQ3EYNzoGo24wwktpFIPzU15msB/jYviIDEfcUN0dHUSa6GFw5eoLJ7gvhYzhiD1FC3FyK/E1wYyBzxo2/7PX7Vy6RKYNIvj1B5VxnzOM1xaoknv04ZuYqib57corPCGSZosm3FFppqg2ss7HEalV9eY/8AyjHRpYo9RjW4cc7L4i57rjFAUUTf1HI4/wCeoNE+l26rxRp0LMrA2qnCnOCx3B/j6EUM470HCXQU6wl0LpvdW5eZNzzYztS5nuJ4bqSOZ/7xW33prXMcMt3cTyhhGMqmTilbrul3EOrsfDYrK3933zW+UVxw5e7LTqt9cnijEaSsFXoM1KJtC4Vf3ENc2aszbgk9qlLVUmXyReQ8ZawbCM6hpqTltmCH8iKsLfiO1js2cWFxbk9gp/KrDkj2AjXHpWeFIxyLjyxQLx5L+hfIyrt9buLktBHzASbK7DGM0GScK2d/d+7Wcpgube4Z5j4YI5TgDIB26ZAHQHtmifirWYdJs2jSOMzSYUFx8Eec4JA3J2JwPLfFVmicW6NpWnLHbwtf6nIVWSRoTGjeZO/8BUlsem9NFNcpLlFApqXDDaNZ3yTXqvDs0LJGS0mN91zhfmcn61X3ujTXUi3FnNDcpcRjnZRy+FgAYOe+dgOpwdqcV1/ZviHTbeW6vTplyqEuhiLLz4GSCRuPrnFKbT7Czs+Ib032qi2t7aYqkiRmTxG36DB2xvk/KgTX8HOuSSUgq0L2W67f6ZNZ3jQ2SCQSJMXEgkx2wpzjBJz6fS6OiafoMceqJA15qNqVt5GVCArgHJYZIBwVwehHzFWcPtRtPebS20q3e6tUUC4nlBR9sD4c9TjJ3routdsLhmktL9Wt5CTJaTwshY9iG3AI9QPTuKajLSKq2UWsAHVbjUdRuGkHPDETnkG1a294klgeRSxh6Zo3aNG5gYt1JDAgZBHY1raCMDPhr+6tfBy705z2Lxg4urawu0T4XsMdKlEJhjH6g3+VSi4v9B0G21ziqIZeyUjz8E/ka0NxbxFEcSWA2PeFhTA8OEnITbHUDptX12UInwH579KbyX4Dj/RLavqTatdXE+rPc23O6siQW+VOFxzHPftVHFKY7kNCk0iowK9Qx9cV6FYAgBSDk/hHaseZYxjl3U4xjJpDr16OVjzBQx8Qyy2D2xikjn6IZASpyvdsev2oVuLi4kYlhLzOcvkdT028tsCvQhmCShjsTue4zWLzxjIfl6AqSapVJei3dJ9NiC06aSCZZAJMjqANsZ70ytO13h6/hgOopqNpcqoRvdLUcjN59D2xRa8yqQVTLYwGXt/OaiyPzK3IowN89vKhnRzXvP8ACRuaODTbqWa5v2M8ssbznwpniKNIuOpXAwa6C2cHxO2+R8+1bQxRiqxgoN8/771paTLhmVRvjcnp86dCPGKQucnJ6zXI4OMuFPz2qVre4cKvLbGQHfORt+/0qUeAl6fwfSsZv0C+tSpVMs1wfir6PxSetSpVENf6/wBK4pfwvUqVCjafwp9K6P8ANP7NSpVkRquPx/T8q0zfhl+lSpVkJb/oF+tSpUqyH//Z"/>
          <p:cNvSpPr>
            <a:spLocks noChangeAspect="1" noChangeArrowheads="1"/>
          </p:cNvSpPr>
          <p:nvPr/>
        </p:nvSpPr>
        <p:spPr bwMode="auto">
          <a:xfrm>
            <a:off x="155575" y="-509588"/>
            <a:ext cx="809625" cy="1076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6" name="Picture 10" descr="http://www.journeytofitness.co.uk/images/nutrtion-h.jpg"/>
          <p:cNvPicPr>
            <a:picLocks noChangeAspect="1" noChangeArrowheads="1"/>
          </p:cNvPicPr>
          <p:nvPr/>
        </p:nvPicPr>
        <p:blipFill>
          <a:blip r:embed="rId4" cstate="print"/>
          <a:srcRect/>
          <a:stretch>
            <a:fillRect/>
          </a:stretch>
        </p:blipFill>
        <p:spPr bwMode="auto">
          <a:xfrm>
            <a:off x="304800" y="3352800"/>
            <a:ext cx="3429000" cy="3010100"/>
          </a:xfrm>
          <a:prstGeom prst="rect">
            <a:avLst/>
          </a:prstGeom>
          <a:noFill/>
        </p:spPr>
      </p:pic>
      <p:pic>
        <p:nvPicPr>
          <p:cNvPr id="55308" name="Picture 12" descr="http://www.nrgbalance.org/images/home/active-communities.jpg"/>
          <p:cNvPicPr>
            <a:picLocks noChangeAspect="1" noChangeArrowheads="1"/>
          </p:cNvPicPr>
          <p:nvPr/>
        </p:nvPicPr>
        <p:blipFill>
          <a:blip r:embed="rId5" cstate="print"/>
          <a:srcRect/>
          <a:stretch>
            <a:fillRect/>
          </a:stretch>
        </p:blipFill>
        <p:spPr bwMode="auto">
          <a:xfrm>
            <a:off x="4953000" y="4495800"/>
            <a:ext cx="3228340" cy="1562100"/>
          </a:xfrm>
          <a:prstGeom prst="rect">
            <a:avLst/>
          </a:prstGeom>
          <a:noFill/>
        </p:spPr>
      </p:pic>
      <p:pic>
        <p:nvPicPr>
          <p:cNvPr id="55310" name="Picture 14" descr="http://cdn.physorg.com/newman/gfx/news/hires/maintaininge.jpg"/>
          <p:cNvPicPr>
            <a:picLocks noChangeAspect="1" noChangeArrowheads="1"/>
          </p:cNvPicPr>
          <p:nvPr/>
        </p:nvPicPr>
        <p:blipFill>
          <a:blip r:embed="rId6" cstate="print"/>
          <a:srcRect/>
          <a:stretch>
            <a:fillRect/>
          </a:stretch>
        </p:blipFill>
        <p:spPr bwMode="auto">
          <a:xfrm>
            <a:off x="3124200" y="2514600"/>
            <a:ext cx="2738438" cy="1752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sweeterthanever.com/uploaded_images/exercise_equip_clr-724514.gif"/>
          <p:cNvPicPr>
            <a:picLocks noChangeAspect="1" noChangeArrowheads="1"/>
          </p:cNvPicPr>
          <p:nvPr/>
        </p:nvPicPr>
        <p:blipFill>
          <a:blip r:embed="rId2" cstate="print"/>
          <a:srcRect/>
          <a:stretch>
            <a:fillRect/>
          </a:stretch>
        </p:blipFill>
        <p:spPr bwMode="auto">
          <a:xfrm>
            <a:off x="457200" y="824468"/>
            <a:ext cx="3835654" cy="4128532"/>
          </a:xfrm>
          <a:prstGeom prst="rect">
            <a:avLst/>
          </a:prstGeom>
          <a:noFill/>
        </p:spPr>
      </p:pic>
      <p:pic>
        <p:nvPicPr>
          <p:cNvPr id="60420" name="Picture 4" descr="http://www.aces.edu/dept/extcomm/specialty/graphics/exercise1.jpg"/>
          <p:cNvPicPr>
            <a:picLocks noChangeAspect="1" noChangeArrowheads="1"/>
          </p:cNvPicPr>
          <p:nvPr/>
        </p:nvPicPr>
        <p:blipFill>
          <a:blip r:embed="rId3" cstate="print"/>
          <a:srcRect/>
          <a:stretch>
            <a:fillRect/>
          </a:stretch>
        </p:blipFill>
        <p:spPr bwMode="auto">
          <a:xfrm>
            <a:off x="4644514" y="2133600"/>
            <a:ext cx="4032762" cy="4343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toonpool.com/user/997/files/sprained_wrist_dvd_exercise_461465.jpg"/>
          <p:cNvPicPr>
            <a:picLocks noChangeAspect="1" noChangeArrowheads="1"/>
          </p:cNvPicPr>
          <p:nvPr/>
        </p:nvPicPr>
        <p:blipFill>
          <a:blip r:embed="rId2" cstate="print"/>
          <a:srcRect/>
          <a:stretch>
            <a:fillRect/>
          </a:stretch>
        </p:blipFill>
        <p:spPr bwMode="auto">
          <a:xfrm>
            <a:off x="381000" y="609600"/>
            <a:ext cx="4038600" cy="2883561"/>
          </a:xfrm>
          <a:prstGeom prst="rect">
            <a:avLst/>
          </a:prstGeom>
          <a:noFill/>
        </p:spPr>
      </p:pic>
      <p:pic>
        <p:nvPicPr>
          <p:cNvPr id="62468" name="Picture 4" descr="http://www.toonpool.com/user/997/files/king_exercise_touch_toes_servant_244825.jpg"/>
          <p:cNvPicPr>
            <a:picLocks noChangeAspect="1" noChangeArrowheads="1"/>
          </p:cNvPicPr>
          <p:nvPr/>
        </p:nvPicPr>
        <p:blipFill>
          <a:blip r:embed="rId3" cstate="print"/>
          <a:srcRect/>
          <a:stretch>
            <a:fillRect/>
          </a:stretch>
        </p:blipFill>
        <p:spPr bwMode="auto">
          <a:xfrm>
            <a:off x="4724400" y="533400"/>
            <a:ext cx="4152900" cy="2965171"/>
          </a:xfrm>
          <a:prstGeom prst="rect">
            <a:avLst/>
          </a:prstGeom>
          <a:noFill/>
        </p:spPr>
      </p:pic>
      <p:pic>
        <p:nvPicPr>
          <p:cNvPr id="62470" name="Picture 6" descr="http://promotehealth.info/wp-content/uploads/exercise-busy-schedule.bmp"/>
          <p:cNvPicPr>
            <a:picLocks noChangeAspect="1" noChangeArrowheads="1"/>
          </p:cNvPicPr>
          <p:nvPr/>
        </p:nvPicPr>
        <p:blipFill>
          <a:blip r:embed="rId4" cstate="print"/>
          <a:srcRect/>
          <a:stretch>
            <a:fillRect/>
          </a:stretch>
        </p:blipFill>
        <p:spPr bwMode="auto">
          <a:xfrm>
            <a:off x="2895600" y="3733800"/>
            <a:ext cx="3619500" cy="294579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articleslounge.com/wp-content/uploads/2010/08/free-BMR-chart.jpg"/>
          <p:cNvPicPr>
            <a:picLocks noChangeAspect="1" noChangeArrowheads="1"/>
          </p:cNvPicPr>
          <p:nvPr/>
        </p:nvPicPr>
        <p:blipFill>
          <a:blip r:embed="rId2" cstate="print"/>
          <a:srcRect/>
          <a:stretch>
            <a:fillRect/>
          </a:stretch>
        </p:blipFill>
        <p:spPr bwMode="auto">
          <a:xfrm>
            <a:off x="3962400" y="3429000"/>
            <a:ext cx="4907280" cy="3067050"/>
          </a:xfrm>
          <a:prstGeom prst="rect">
            <a:avLst/>
          </a:prstGeom>
          <a:noFill/>
        </p:spPr>
      </p:pic>
      <p:pic>
        <p:nvPicPr>
          <p:cNvPr id="63492" name="Picture 4" descr="http://www.hpb.gov.sg/health_articles/bmi/images/bmi.gif"/>
          <p:cNvPicPr>
            <a:picLocks noChangeAspect="1" noChangeArrowheads="1"/>
          </p:cNvPicPr>
          <p:nvPr/>
        </p:nvPicPr>
        <p:blipFill>
          <a:blip r:embed="rId3" cstate="print"/>
          <a:srcRect/>
          <a:stretch>
            <a:fillRect/>
          </a:stretch>
        </p:blipFill>
        <p:spPr bwMode="auto">
          <a:xfrm>
            <a:off x="457200" y="533400"/>
            <a:ext cx="3692568" cy="26955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990600"/>
            <a:ext cx="4572000" cy="2246769"/>
          </a:xfrm>
          <a:prstGeom prst="rect">
            <a:avLst/>
          </a:prstGeom>
        </p:spPr>
        <p:txBody>
          <a:bodyPr>
            <a:spAutoFit/>
          </a:bodyPr>
          <a:lstStyle/>
          <a:p>
            <a:r>
              <a:rPr lang="en-US" sz="2000" b="1" dirty="0" smtClean="0"/>
              <a:t>What is BMI?</a:t>
            </a:r>
          </a:p>
          <a:p>
            <a:r>
              <a:rPr lang="en-US" sz="2000" b="1" dirty="0" smtClean="0"/>
              <a:t>BMI stands for Body Mass Index. It is used a measure of body fat in adults and help assess whether you are at risk for weight-related health problems. A healthy BMI for adults is between 18.5 and 22.9. </a:t>
            </a:r>
            <a:endParaRPr lang="en-US" sz="2000" b="1" dirty="0"/>
          </a:p>
        </p:txBody>
      </p:sp>
      <p:sp>
        <p:nvSpPr>
          <p:cNvPr id="14" name="Rectangle 13"/>
          <p:cNvSpPr/>
          <p:nvPr/>
        </p:nvSpPr>
        <p:spPr>
          <a:xfrm>
            <a:off x="533400" y="3276600"/>
            <a:ext cx="906017" cy="369332"/>
          </a:xfrm>
          <a:prstGeom prst="rect">
            <a:avLst/>
          </a:prstGeom>
        </p:spPr>
        <p:txBody>
          <a:bodyPr wrap="none">
            <a:spAutoFit/>
          </a:bodyPr>
          <a:lstStyle/>
          <a:p>
            <a:r>
              <a:rPr lang="en-US" b="1" dirty="0" smtClean="0"/>
              <a:t>BMI = </a:t>
            </a:r>
            <a:endParaRPr lang="en-US" dirty="0"/>
          </a:p>
        </p:txBody>
      </p:sp>
      <p:sp>
        <p:nvSpPr>
          <p:cNvPr id="15" name="Rectangle 14"/>
          <p:cNvSpPr/>
          <p:nvPr/>
        </p:nvSpPr>
        <p:spPr>
          <a:xfrm>
            <a:off x="1600200" y="3124200"/>
            <a:ext cx="3142207" cy="369332"/>
          </a:xfrm>
          <a:prstGeom prst="rect">
            <a:avLst/>
          </a:prstGeom>
        </p:spPr>
        <p:txBody>
          <a:bodyPr wrap="none">
            <a:spAutoFit/>
          </a:bodyPr>
          <a:lstStyle/>
          <a:p>
            <a:r>
              <a:rPr lang="en-US" b="1" dirty="0" smtClean="0"/>
              <a:t>______</a:t>
            </a:r>
            <a:r>
              <a:rPr lang="en-US" b="1" u="sng" dirty="0" smtClean="0"/>
              <a:t>Your Weight (kg)</a:t>
            </a:r>
            <a:r>
              <a:rPr lang="en-US" b="1" dirty="0" smtClean="0"/>
              <a:t>_______</a:t>
            </a:r>
            <a:endParaRPr lang="en-US" dirty="0"/>
          </a:p>
        </p:txBody>
      </p:sp>
      <p:sp>
        <p:nvSpPr>
          <p:cNvPr id="16" name="Rectangle 15"/>
          <p:cNvSpPr/>
          <p:nvPr/>
        </p:nvSpPr>
        <p:spPr>
          <a:xfrm>
            <a:off x="1600200" y="3505200"/>
            <a:ext cx="3477234" cy="369332"/>
          </a:xfrm>
          <a:prstGeom prst="rect">
            <a:avLst/>
          </a:prstGeom>
        </p:spPr>
        <p:txBody>
          <a:bodyPr wrap="none">
            <a:spAutoFit/>
          </a:bodyPr>
          <a:lstStyle/>
          <a:p>
            <a:r>
              <a:rPr lang="en-US" b="1" dirty="0" smtClean="0"/>
              <a:t>Height (meters) x Height (meters)</a:t>
            </a:r>
            <a:endParaRPr lang="en-US" dirty="0"/>
          </a:p>
        </p:txBody>
      </p:sp>
      <p:sp>
        <p:nvSpPr>
          <p:cNvPr id="17" name="Rectangle 16"/>
          <p:cNvSpPr/>
          <p:nvPr/>
        </p:nvSpPr>
        <p:spPr>
          <a:xfrm>
            <a:off x="685800" y="4648200"/>
            <a:ext cx="4572000" cy="1631216"/>
          </a:xfrm>
          <a:prstGeom prst="rect">
            <a:avLst/>
          </a:prstGeom>
        </p:spPr>
        <p:txBody>
          <a:bodyPr>
            <a:spAutoFit/>
          </a:bodyPr>
          <a:lstStyle/>
          <a:p>
            <a:r>
              <a:rPr lang="en-US" sz="2000" b="1" dirty="0" smtClean="0"/>
              <a:t>BMI values DO NOT APPLY TO children, pregnant women, people with muscular build (little body fat) </a:t>
            </a:r>
            <a:r>
              <a:rPr lang="en-US" sz="2000" b="1" dirty="0" err="1" smtClean="0"/>
              <a:t>eg</a:t>
            </a:r>
            <a:r>
              <a:rPr lang="en-US" sz="2000" b="1" dirty="0" smtClean="0"/>
              <a:t> athletes, elderly and those who have lost a lot of muscle mass. </a:t>
            </a:r>
            <a:endParaRPr lang="en-US"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6629400" cy="2677656"/>
          </a:xfrm>
          <a:prstGeom prst="rect">
            <a:avLst/>
          </a:prstGeom>
        </p:spPr>
        <p:txBody>
          <a:bodyPr wrap="square">
            <a:spAutoFit/>
          </a:bodyPr>
          <a:lstStyle/>
          <a:p>
            <a:r>
              <a:rPr lang="en-US" sz="2400" b="1" dirty="0" smtClean="0"/>
              <a:t>Why do I need to know my BMI? </a:t>
            </a:r>
          </a:p>
          <a:p>
            <a:r>
              <a:rPr lang="en-US" sz="2400" b="1" dirty="0" smtClean="0"/>
              <a:t>Recent studies have shown that some Asian population, including Singaporeans have higher proportion of body fat compared to Caucasians of the same age, gender and BMI. The risk for heart disease and diabetes starts from BMI values of 23. The table below shows your risk:</a:t>
            </a:r>
            <a:endParaRPr lang="en-US" sz="2400" b="1" dirty="0"/>
          </a:p>
        </p:txBody>
      </p:sp>
      <p:sp>
        <p:nvSpPr>
          <p:cNvPr id="3" name="Rectangle 2"/>
          <p:cNvSpPr/>
          <p:nvPr/>
        </p:nvSpPr>
        <p:spPr>
          <a:xfrm>
            <a:off x="2057400" y="3657600"/>
            <a:ext cx="4572000" cy="3046988"/>
          </a:xfrm>
          <a:prstGeom prst="rect">
            <a:avLst/>
          </a:prstGeom>
        </p:spPr>
        <p:txBody>
          <a:bodyPr>
            <a:spAutoFit/>
          </a:bodyPr>
          <a:lstStyle/>
          <a:p>
            <a:r>
              <a:rPr lang="en-US" sz="2400" b="1" dirty="0" smtClean="0"/>
              <a:t>If your BMI is between 23.0 and 27.4 kg/m²,</a:t>
            </a:r>
          </a:p>
          <a:p>
            <a:r>
              <a:rPr lang="en-US" sz="2400" b="1" dirty="0" smtClean="0"/>
              <a:t>you are at moderate risk of developing these chronic diseases :</a:t>
            </a:r>
          </a:p>
          <a:p>
            <a:r>
              <a:rPr lang="en-US" sz="2400" b="1" dirty="0" smtClean="0"/>
              <a:t>heart disease </a:t>
            </a:r>
          </a:p>
          <a:p>
            <a:r>
              <a:rPr lang="en-US" sz="2400" b="1" dirty="0" smtClean="0"/>
              <a:t>high blood pressure </a:t>
            </a:r>
          </a:p>
          <a:p>
            <a:r>
              <a:rPr lang="en-US" sz="2400" b="1" dirty="0" smtClean="0"/>
              <a:t>stroke </a:t>
            </a:r>
          </a:p>
          <a:p>
            <a:r>
              <a:rPr lang="en-US" sz="2400" b="1" dirty="0" smtClean="0"/>
              <a:t>diabetes </a:t>
            </a:r>
            <a:endParaRPr lang="en-US" sz="2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4572000" cy="20313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dirty="0" smtClean="0"/>
              <a:t>If your BMI is </a:t>
            </a:r>
            <a:r>
              <a:rPr lang="en-US" b="1" dirty="0" smtClean="0"/>
              <a:t>27.5 </a:t>
            </a:r>
            <a:r>
              <a:rPr lang="en-US" dirty="0" smtClean="0"/>
              <a:t>kg/m² </a:t>
            </a:r>
            <a:r>
              <a:rPr lang="en-US" b="1" dirty="0" smtClean="0"/>
              <a:t>and above</a:t>
            </a:r>
            <a:r>
              <a:rPr lang="en-US" dirty="0" smtClean="0"/>
              <a:t>, </a:t>
            </a:r>
          </a:p>
          <a:p>
            <a:r>
              <a:rPr lang="en-US" dirty="0" smtClean="0"/>
              <a:t>you are at </a:t>
            </a:r>
            <a:r>
              <a:rPr lang="en-US" b="1" dirty="0" smtClean="0"/>
              <a:t>high risk</a:t>
            </a:r>
            <a:r>
              <a:rPr lang="en-US" dirty="0" smtClean="0"/>
              <a:t> of developing these chronic diseases: </a:t>
            </a:r>
          </a:p>
          <a:p>
            <a:r>
              <a:rPr lang="en-US" dirty="0" smtClean="0"/>
              <a:t>heart disease </a:t>
            </a:r>
          </a:p>
          <a:p>
            <a:r>
              <a:rPr lang="en-US" dirty="0" smtClean="0"/>
              <a:t>high blood pressure </a:t>
            </a:r>
          </a:p>
          <a:p>
            <a:r>
              <a:rPr lang="en-US" dirty="0" smtClean="0"/>
              <a:t>stroke </a:t>
            </a:r>
          </a:p>
          <a:p>
            <a:r>
              <a:rPr lang="en-US" dirty="0" smtClean="0"/>
              <a:t>diabetes </a:t>
            </a:r>
            <a:endParaRPr lang="en-US" dirty="0"/>
          </a:p>
        </p:txBody>
      </p:sp>
      <p:sp>
        <p:nvSpPr>
          <p:cNvPr id="3" name="Rectangle 2"/>
          <p:cNvSpPr/>
          <p:nvPr/>
        </p:nvSpPr>
        <p:spPr>
          <a:xfrm>
            <a:off x="3810000" y="2057400"/>
            <a:ext cx="4572000" cy="147732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dirty="0" smtClean="0"/>
              <a:t>If your BMI is </a:t>
            </a:r>
            <a:r>
              <a:rPr lang="en-US" b="1" dirty="0" smtClean="0"/>
              <a:t>less than 18.5 </a:t>
            </a:r>
            <a:r>
              <a:rPr lang="en-US" dirty="0" smtClean="0"/>
              <a:t>kg/m², </a:t>
            </a:r>
          </a:p>
          <a:p>
            <a:r>
              <a:rPr lang="en-US" dirty="0" smtClean="0"/>
              <a:t>you are at risk of developing problems such as: </a:t>
            </a:r>
          </a:p>
          <a:p>
            <a:r>
              <a:rPr lang="en-US" dirty="0" smtClean="0"/>
              <a:t>nutritional deficiency </a:t>
            </a:r>
          </a:p>
          <a:p>
            <a:r>
              <a:rPr lang="en-US" dirty="0" smtClean="0"/>
              <a:t>osteoporosis. </a:t>
            </a:r>
            <a:endParaRPr lang="en-US" dirty="0"/>
          </a:p>
        </p:txBody>
      </p:sp>
      <p:sp>
        <p:nvSpPr>
          <p:cNvPr id="4" name="Rectangle 3"/>
          <p:cNvSpPr/>
          <p:nvPr/>
        </p:nvSpPr>
        <p:spPr>
          <a:xfrm>
            <a:off x="685800" y="3581400"/>
            <a:ext cx="4572000" cy="2862322"/>
          </a:xfrm>
          <a:prstGeom prst="rect">
            <a:avLst/>
          </a:prstGeom>
        </p:spPr>
        <p:txBody>
          <a:bodyPr>
            <a:spAutoFit/>
          </a:bodyPr>
          <a:lstStyle/>
          <a:p>
            <a:r>
              <a:rPr lang="en-US" b="1" dirty="0" smtClean="0"/>
              <a:t>How do I achieve a healthy BMI of 18.5 to 22.9?</a:t>
            </a:r>
            <a:endParaRPr lang="en-US" dirty="0" smtClean="0"/>
          </a:p>
          <a:p>
            <a:r>
              <a:rPr lang="en-US" b="1" i="1" dirty="0" smtClean="0"/>
              <a:t>BMI below 18.5kg/m²</a:t>
            </a:r>
            <a:endParaRPr lang="en-US" dirty="0" smtClean="0"/>
          </a:p>
          <a:p>
            <a:r>
              <a:rPr lang="en-US" dirty="0" smtClean="0"/>
              <a:t>Eat a well balanced diet, including high-energy and nutrient-rich food, and exercise regularly </a:t>
            </a:r>
          </a:p>
          <a:p>
            <a:r>
              <a:rPr lang="en-US" i="1" dirty="0" smtClean="0"/>
              <a:t> </a:t>
            </a:r>
            <a:r>
              <a:rPr lang="en-US" b="1" i="1" dirty="0" smtClean="0"/>
              <a:t>BMI above 23kg/m²</a:t>
            </a:r>
            <a:endParaRPr lang="en-US" dirty="0" smtClean="0"/>
          </a:p>
          <a:p>
            <a:r>
              <a:rPr lang="en-US" dirty="0" smtClean="0"/>
              <a:t>Eat a well balanced diet, low in fat, and engage in regular physical activity to lose weight gradually.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Metaba</a:t>
            </a:r>
            <a:r>
              <a:rPr lang="en-US" dirty="0" smtClean="0"/>
              <a:t>…what???</a:t>
            </a:r>
            <a:endParaRPr lang="en-US" dirty="0"/>
          </a:p>
        </p:txBody>
      </p:sp>
      <p:sp>
        <p:nvSpPr>
          <p:cNvPr id="3" name="Content Placeholder 2"/>
          <p:cNvSpPr>
            <a:spLocks noGrp="1"/>
          </p:cNvSpPr>
          <p:nvPr>
            <p:ph idx="1"/>
          </p:nvPr>
        </p:nvSpPr>
        <p:spPr/>
        <p:txBody>
          <a:bodyPr/>
          <a:lstStyle/>
          <a:p>
            <a:r>
              <a:rPr lang="en-US" b="1" dirty="0" smtClean="0"/>
              <a:t>Metabolism is the sum of chemical reactions occurring within a living cell to maintain life.  Two types of metabolism are catabolism and anabolism.  Catabolism= breaking large down large substances into smaller pieces (large </a:t>
            </a:r>
            <a:r>
              <a:rPr lang="en-US" b="1" dirty="0" err="1" smtClean="0"/>
              <a:t>carbs</a:t>
            </a:r>
            <a:r>
              <a:rPr lang="en-US" b="1" dirty="0" smtClean="0"/>
              <a:t> and proteins into smaller building blocks…mono(single)</a:t>
            </a:r>
            <a:r>
              <a:rPr lang="en-US" b="1" dirty="0" err="1" smtClean="0"/>
              <a:t>saccharides</a:t>
            </a:r>
            <a:r>
              <a:rPr lang="en-US" b="1" dirty="0" smtClean="0"/>
              <a:t> and amino acids.  Anabolism is the opposite where cells build from small to large.</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09600"/>
            <a:ext cx="6400800" cy="5262979"/>
          </a:xfrm>
          <a:prstGeom prst="rect">
            <a:avLst/>
          </a:prstGeom>
        </p:spPr>
        <p:txBody>
          <a:bodyPr wrap="square">
            <a:spAutoFit/>
          </a:bodyPr>
          <a:lstStyle/>
          <a:p>
            <a:r>
              <a:rPr lang="en-US" sz="2400" b="1" dirty="0" smtClean="0"/>
              <a:t>Reduce your risk – Eat healthily</a:t>
            </a:r>
            <a:endParaRPr lang="en-US" sz="2400" dirty="0" smtClean="0"/>
          </a:p>
          <a:p>
            <a:r>
              <a:rPr lang="en-US" sz="2400" dirty="0" smtClean="0"/>
              <a:t>You gain weight and increase your BMI if you consistently consume more calories than you use up through physical activity. </a:t>
            </a:r>
          </a:p>
          <a:p>
            <a:r>
              <a:rPr lang="en-US" sz="2400" dirty="0" smtClean="0"/>
              <a:t>Avoid high-calorie foods like cakes, pastries and soft drinks. </a:t>
            </a:r>
          </a:p>
          <a:p>
            <a:r>
              <a:rPr lang="en-US" sz="2400" dirty="0" smtClean="0"/>
              <a:t>Avoid snacking. </a:t>
            </a:r>
          </a:p>
          <a:p>
            <a:r>
              <a:rPr lang="en-US" sz="2400" dirty="0" smtClean="0"/>
              <a:t>Eat in moderation. </a:t>
            </a:r>
          </a:p>
          <a:p>
            <a:r>
              <a:rPr lang="en-US" sz="2400" dirty="0" smtClean="0"/>
              <a:t>Use healthier cooking methods ( </a:t>
            </a:r>
            <a:r>
              <a:rPr lang="en-US" sz="2400" dirty="0" err="1" smtClean="0"/>
              <a:t>eg</a:t>
            </a:r>
            <a:r>
              <a:rPr lang="en-US" sz="2400" dirty="0" smtClean="0"/>
              <a:t>. Steam, grill, bake, stir-fry with minimum oil) to prepare your meals. </a:t>
            </a:r>
          </a:p>
          <a:p>
            <a:r>
              <a:rPr lang="en-US" sz="2400" dirty="0" smtClean="0"/>
              <a:t>Eat a healthy balanced diet with at least 2 servings of fruit and 2 servings of vegetables everyday. </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51344"/>
            <a:ext cx="4572000" cy="5355312"/>
          </a:xfrm>
          <a:prstGeom prst="rect">
            <a:avLst/>
          </a:prstGeom>
        </p:spPr>
        <p:txBody>
          <a:bodyPr>
            <a:spAutoFit/>
          </a:bodyPr>
          <a:lstStyle/>
          <a:p>
            <a:r>
              <a:rPr lang="en-US" b="1" dirty="0" smtClean="0"/>
              <a:t>Reduce your risk: Get Moving! </a:t>
            </a:r>
          </a:p>
          <a:p>
            <a:r>
              <a:rPr lang="en-US" b="1" dirty="0" smtClean="0"/>
              <a:t>Regular physical activity helps you </a:t>
            </a:r>
          </a:p>
          <a:p>
            <a:r>
              <a:rPr lang="en-US" b="1" dirty="0" smtClean="0"/>
              <a:t>use up excess calories which would otherwise be stored as fat </a:t>
            </a:r>
          </a:p>
          <a:p>
            <a:r>
              <a:rPr lang="en-US" b="1" dirty="0" smtClean="0"/>
              <a:t>build healthy bones, muscles and joints </a:t>
            </a:r>
          </a:p>
          <a:p>
            <a:r>
              <a:rPr lang="en-US" b="1" dirty="0" smtClean="0"/>
              <a:t>manage stress and anxiety </a:t>
            </a:r>
          </a:p>
          <a:p>
            <a:r>
              <a:rPr lang="en-US" b="1" dirty="0" smtClean="0"/>
              <a:t>feel good about yourself </a:t>
            </a:r>
          </a:p>
          <a:p>
            <a:r>
              <a:rPr lang="en-US" b="1" dirty="0" smtClean="0"/>
              <a:t>Start with </a:t>
            </a:r>
            <a:r>
              <a:rPr lang="en-US" b="1" i="1" dirty="0" smtClean="0"/>
              <a:t>moderate-intensity physical activity</a:t>
            </a:r>
            <a:r>
              <a:rPr lang="en-US" b="1" dirty="0" smtClean="0"/>
              <a:t> (</a:t>
            </a:r>
            <a:r>
              <a:rPr lang="en-US" b="1" dirty="0" err="1" smtClean="0"/>
              <a:t>eg.brisk</a:t>
            </a:r>
            <a:r>
              <a:rPr lang="en-US" b="1" dirty="0" smtClean="0"/>
              <a:t> walking, leisurely cycling, taking stairs rather than elevator) for 30 minutes a day, at least 5 days a week or more. </a:t>
            </a:r>
          </a:p>
          <a:p>
            <a:r>
              <a:rPr lang="en-US" b="1" dirty="0" smtClean="0"/>
              <a:t>The 30 minutes of physical activity can be broken up into 10minute bouts throughout the day. </a:t>
            </a:r>
          </a:p>
          <a:p>
            <a:r>
              <a:rPr lang="en-US" b="1" dirty="0" smtClean="0"/>
              <a:t>As your fitness level improves, do </a:t>
            </a:r>
            <a:r>
              <a:rPr lang="en-US" b="1" i="1" dirty="0" smtClean="0"/>
              <a:t>vigorous physical activity</a:t>
            </a:r>
            <a:r>
              <a:rPr lang="en-US" b="1" dirty="0" smtClean="0"/>
              <a:t> (</a:t>
            </a:r>
            <a:r>
              <a:rPr lang="en-US" b="1" dirty="0" err="1" smtClean="0"/>
              <a:t>eg</a:t>
            </a:r>
            <a:r>
              <a:rPr lang="en-US" b="1" dirty="0" smtClean="0"/>
              <a:t>. jogging, soccer, basketball, scrubbing floors at home) for 20 minutes a day at least 3 times a week.</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befittobenefit.cumc.columbia.edu/images/bmi2.jpg"/>
          <p:cNvPicPr>
            <a:picLocks noChangeAspect="1" noChangeArrowheads="1"/>
          </p:cNvPicPr>
          <p:nvPr/>
        </p:nvPicPr>
        <p:blipFill>
          <a:blip r:embed="rId2" cstate="print"/>
          <a:srcRect/>
          <a:stretch>
            <a:fillRect/>
          </a:stretch>
        </p:blipFill>
        <p:spPr bwMode="auto">
          <a:xfrm>
            <a:off x="2286000" y="279245"/>
            <a:ext cx="4724400" cy="595963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brodyharper.com/wp-content/uploads/2008/06/homer-sleeping.jpg"/>
          <p:cNvPicPr>
            <a:picLocks noChangeAspect="1" noChangeArrowheads="1"/>
          </p:cNvPicPr>
          <p:nvPr/>
        </p:nvPicPr>
        <p:blipFill>
          <a:blip r:embed="rId2" cstate="print"/>
          <a:srcRect/>
          <a:stretch>
            <a:fillRect/>
          </a:stretch>
        </p:blipFill>
        <p:spPr bwMode="auto">
          <a:xfrm>
            <a:off x="1447800" y="1277112"/>
            <a:ext cx="4972050" cy="3447289"/>
          </a:xfrm>
          <a:prstGeom prst="rect">
            <a:avLst/>
          </a:prstGeom>
          <a:noFill/>
        </p:spPr>
      </p:pic>
      <p:sp>
        <p:nvSpPr>
          <p:cNvPr id="3" name="TextBox 2"/>
          <p:cNvSpPr txBox="1"/>
          <p:nvPr/>
        </p:nvSpPr>
        <p:spPr>
          <a:xfrm>
            <a:off x="533400" y="4953000"/>
            <a:ext cx="7391400" cy="707886"/>
          </a:xfrm>
          <a:prstGeom prst="rect">
            <a:avLst/>
          </a:prstGeom>
          <a:noFill/>
        </p:spPr>
        <p:txBody>
          <a:bodyPr wrap="square" rtlCol="0">
            <a:spAutoFit/>
          </a:bodyPr>
          <a:lstStyle/>
          <a:p>
            <a:r>
              <a:rPr lang="en-US" sz="4000" b="1" dirty="0" smtClean="0"/>
              <a:t>Hmmm……need we say more?</a:t>
            </a:r>
            <a:endParaRPr lang="en-US" sz="4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cell metabolism</a:t>
            </a:r>
            <a:endParaRPr lang="en-US" dirty="0"/>
          </a:p>
        </p:txBody>
      </p:sp>
      <p:pic>
        <p:nvPicPr>
          <p:cNvPr id="17410" name="Picture 2" descr="C:\Users\Jon's PC\Pictures\picture11.png"/>
          <p:cNvPicPr>
            <a:picLocks noGrp="1" noChangeAspect="1" noChangeArrowheads="1"/>
          </p:cNvPicPr>
          <p:nvPr>
            <p:ph idx="1"/>
          </p:nvPr>
        </p:nvPicPr>
        <p:blipFill>
          <a:blip r:embed="rId2" cstate="print"/>
          <a:srcRect/>
          <a:stretch>
            <a:fillRect/>
          </a:stretch>
        </p:blipFill>
        <p:spPr bwMode="auto">
          <a:xfrm>
            <a:off x="1662786" y="2209799"/>
            <a:ext cx="6109614" cy="40323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smtClean="0"/>
              <a:t>Protein Pathways</a:t>
            </a:r>
            <a:endParaRPr lang="en-US" dirty="0"/>
          </a:p>
        </p:txBody>
      </p:sp>
      <p:pic>
        <p:nvPicPr>
          <p:cNvPr id="18434" name="Picture 2" descr="C:\Users\Jon's PC\Pictures\Digestion 2.jpg"/>
          <p:cNvPicPr>
            <a:picLocks noGrp="1" noChangeAspect="1" noChangeArrowheads="1"/>
          </p:cNvPicPr>
          <p:nvPr>
            <p:ph idx="1"/>
          </p:nvPr>
        </p:nvPicPr>
        <p:blipFill>
          <a:blip r:embed="rId2" cstate="print"/>
          <a:srcRect/>
          <a:stretch>
            <a:fillRect/>
          </a:stretch>
        </p:blipFill>
        <p:spPr bwMode="auto">
          <a:xfrm>
            <a:off x="3657600" y="1524000"/>
            <a:ext cx="4094822" cy="518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on's PC\Pictures\carbohydrates-digestion.gif"/>
          <p:cNvPicPr>
            <a:picLocks noChangeAspect="1" noChangeArrowheads="1"/>
          </p:cNvPicPr>
          <p:nvPr/>
        </p:nvPicPr>
        <p:blipFill>
          <a:blip r:embed="rId2" cstate="print"/>
          <a:srcRect/>
          <a:stretch>
            <a:fillRect/>
          </a:stretch>
        </p:blipFill>
        <p:spPr bwMode="auto">
          <a:xfrm>
            <a:off x="3505200" y="1600200"/>
            <a:ext cx="3905250" cy="4762500"/>
          </a:xfrm>
          <a:prstGeom prst="rect">
            <a:avLst/>
          </a:prstGeom>
          <a:noFill/>
        </p:spPr>
      </p:pic>
      <p:sp>
        <p:nvSpPr>
          <p:cNvPr id="3" name="TextBox 2"/>
          <p:cNvSpPr txBox="1"/>
          <p:nvPr/>
        </p:nvSpPr>
        <p:spPr>
          <a:xfrm>
            <a:off x="838200" y="914400"/>
            <a:ext cx="4301177" cy="584775"/>
          </a:xfrm>
          <a:prstGeom prst="rect">
            <a:avLst/>
          </a:prstGeom>
          <a:noFill/>
        </p:spPr>
        <p:txBody>
          <a:bodyPr wrap="none" rtlCol="0">
            <a:spAutoFit/>
          </a:bodyPr>
          <a:lstStyle/>
          <a:p>
            <a:r>
              <a:rPr lang="en-US" sz="3200" b="1" dirty="0" smtClean="0"/>
              <a:t>Carbohydrate Pathways</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bcprotocols.com/probiotic/images/20715520.thb.jpg"/>
          <p:cNvPicPr>
            <a:picLocks noChangeAspect="1" noChangeArrowheads="1"/>
          </p:cNvPicPr>
          <p:nvPr/>
        </p:nvPicPr>
        <p:blipFill>
          <a:blip r:embed="rId2" cstate="print"/>
          <a:srcRect/>
          <a:stretch>
            <a:fillRect/>
          </a:stretch>
        </p:blipFill>
        <p:spPr bwMode="auto">
          <a:xfrm>
            <a:off x="4038600" y="3124200"/>
            <a:ext cx="3076575" cy="3333750"/>
          </a:xfrm>
          <a:prstGeom prst="rect">
            <a:avLst/>
          </a:prstGeom>
          <a:noFill/>
        </p:spPr>
      </p:pic>
      <p:sp>
        <p:nvSpPr>
          <p:cNvPr id="3" name="Rectangle 2"/>
          <p:cNvSpPr/>
          <p:nvPr/>
        </p:nvSpPr>
        <p:spPr>
          <a:xfrm>
            <a:off x="886123" y="914400"/>
            <a:ext cx="5448928"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What’s going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 in there?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2">
      <a:majorFont>
        <a:latin typeface="Calibri"/>
        <a:ea typeface=""/>
        <a:cs typeface=""/>
      </a:majorFont>
      <a:minorFont>
        <a:latin typeface="Bradley Hand ITC"/>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1503</Words>
  <Application>Microsoft Office PowerPoint</Application>
  <PresentationFormat>On-screen Show (4:3)</PresentationFormat>
  <Paragraphs>132</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ABSORPTION, METABOLISM</vt:lpstr>
      <vt:lpstr>Slide 2</vt:lpstr>
      <vt:lpstr>THE BOTTOM LINE</vt:lpstr>
      <vt:lpstr>Slide 4</vt:lpstr>
      <vt:lpstr>Metaba…what???</vt:lpstr>
      <vt:lpstr>Two types of cell metabolism</vt:lpstr>
      <vt:lpstr>Protein Pathways</vt:lpstr>
      <vt:lpstr>Slide 8</vt:lpstr>
      <vt:lpstr>Slide 9</vt:lpstr>
      <vt:lpstr>   When digestion is completed, food has been changed into simple end products ready for cell use.</vt:lpstr>
      <vt:lpstr>Where does it occur?</vt:lpstr>
      <vt:lpstr>4 Absorption Processes</vt:lpstr>
      <vt:lpstr>What comes next?</vt:lpstr>
      <vt:lpstr>Putting those nutrients to use</vt:lpstr>
      <vt:lpstr>Just how much fuel?</vt:lpstr>
      <vt:lpstr>Slide 16</vt:lpstr>
      <vt:lpstr>Slide 17</vt:lpstr>
      <vt:lpstr>Slide 18</vt:lpstr>
      <vt:lpstr>Slide 19</vt:lpstr>
      <vt:lpstr>Slide 20</vt:lpstr>
      <vt:lpstr>ENERGY </vt:lpstr>
      <vt:lpstr>STORAGE</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ABSORPTION, METABOLISM</dc:title>
  <dc:creator>JENNIFER LEIGH</dc:creator>
  <cp:lastModifiedBy> </cp:lastModifiedBy>
  <cp:revision>24</cp:revision>
  <dcterms:created xsi:type="dcterms:W3CDTF">2010-09-13T02:02:31Z</dcterms:created>
  <dcterms:modified xsi:type="dcterms:W3CDTF">2010-09-13T13:29:51Z</dcterms:modified>
</cp:coreProperties>
</file>