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26"/>
  </p:handoutMasterIdLst>
  <p:sldIdLst>
    <p:sldId id="256" r:id="rId2"/>
    <p:sldId id="269" r:id="rId3"/>
    <p:sldId id="273" r:id="rId4"/>
    <p:sldId id="281" r:id="rId5"/>
    <p:sldId id="282" r:id="rId6"/>
    <p:sldId id="283" r:id="rId7"/>
    <p:sldId id="274" r:id="rId8"/>
    <p:sldId id="284" r:id="rId9"/>
    <p:sldId id="285" r:id="rId10"/>
    <p:sldId id="286" r:id="rId11"/>
    <p:sldId id="257" r:id="rId12"/>
    <p:sldId id="258" r:id="rId13"/>
    <p:sldId id="259" r:id="rId14"/>
    <p:sldId id="260" r:id="rId15"/>
    <p:sldId id="263" r:id="rId16"/>
    <p:sldId id="264" r:id="rId17"/>
    <p:sldId id="277" r:id="rId18"/>
    <p:sldId id="287" r:id="rId19"/>
    <p:sldId id="289" r:id="rId20"/>
    <p:sldId id="288" r:id="rId21"/>
    <p:sldId id="290" r:id="rId22"/>
    <p:sldId id="291" r:id="rId23"/>
    <p:sldId id="292" r:id="rId24"/>
    <p:sldId id="293" r:id="rId25"/>
  </p:sldIdLst>
  <p:sldSz cx="9144000" cy="6858000" type="screen4x3"/>
  <p:notesSz cx="6858000" cy="922655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CC"/>
    <a:srgbClr val="CC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4" autoAdjust="0"/>
  </p:normalViewPr>
  <p:slideViewPr>
    <p:cSldViewPr>
      <p:cViewPr varScale="1">
        <p:scale>
          <a:sx n="70" d="100"/>
          <a:sy n="70" d="100"/>
        </p:scale>
        <p:origin x="-516" y="-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5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75779" name="Rectangle 3"/>
          <p:cNvSpPr>
            <a:spLocks noGrp="1" noChangeArrowheads="1"/>
          </p:cNvSpPr>
          <p:nvPr>
            <p:ph type="dt" sz="quarter" idx="1"/>
          </p:nvPr>
        </p:nvSpPr>
        <p:spPr bwMode="auto">
          <a:xfrm>
            <a:off x="3884613"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75780" name="Rectangle 4"/>
          <p:cNvSpPr>
            <a:spLocks noGrp="1" noChangeArrowheads="1"/>
          </p:cNvSpPr>
          <p:nvPr>
            <p:ph type="ftr" sz="quarter" idx="2"/>
          </p:nvPr>
        </p:nvSpPr>
        <p:spPr bwMode="auto">
          <a:xfrm>
            <a:off x="0"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75781" name="Rectangle 5"/>
          <p:cNvSpPr>
            <a:spLocks noGrp="1" noChangeArrowheads="1"/>
          </p:cNvSpPr>
          <p:nvPr>
            <p:ph type="sldNum" sz="quarter" idx="3"/>
          </p:nvPr>
        </p:nvSpPr>
        <p:spPr bwMode="auto">
          <a:xfrm>
            <a:off x="3884613" y="8763000"/>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283A5E57-8D34-4775-9138-943E0FFF0B94}"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6882" name="Group 18"/>
          <p:cNvGrpSpPr>
            <a:grpSpLocks/>
          </p:cNvGrpSpPr>
          <p:nvPr/>
        </p:nvGrpSpPr>
        <p:grpSpPr bwMode="auto">
          <a:xfrm>
            <a:off x="0" y="0"/>
            <a:ext cx="9144000" cy="3365500"/>
            <a:chOff x="0" y="0"/>
            <a:chExt cx="5760" cy="2120"/>
          </a:xfrm>
        </p:grpSpPr>
        <p:pic>
          <p:nvPicPr>
            <p:cNvPr id="36880" name="Picture 16" descr="ARTBANNA"/>
            <p:cNvPicPr>
              <a:picLocks noChangeAspect="1" noChangeArrowheads="1"/>
            </p:cNvPicPr>
            <p:nvPr userDrawn="1"/>
          </p:nvPicPr>
          <p:blipFill>
            <a:blip r:embed="rId2" cstate="print"/>
            <a:srcRect l="8125"/>
            <a:stretch>
              <a:fillRect/>
            </a:stretch>
          </p:blipFill>
          <p:spPr bwMode="invGray">
            <a:xfrm>
              <a:off x="0" y="0"/>
              <a:ext cx="5760" cy="576"/>
            </a:xfrm>
            <a:prstGeom prst="rect">
              <a:avLst/>
            </a:prstGeom>
            <a:noFill/>
          </p:spPr>
        </p:pic>
        <p:pic>
          <p:nvPicPr>
            <p:cNvPr id="36881" name="Picture 17" descr="Arthsepa"/>
            <p:cNvPicPr>
              <a:picLocks noChangeAspect="1" noChangeArrowheads="1"/>
            </p:cNvPicPr>
            <p:nvPr userDrawn="1"/>
          </p:nvPicPr>
          <p:blipFill>
            <a:blip r:embed="rId3" cstate="print"/>
            <a:srcRect/>
            <a:stretch>
              <a:fillRect/>
            </a:stretch>
          </p:blipFill>
          <p:spPr bwMode="auto">
            <a:xfrm>
              <a:off x="2688" y="2059"/>
              <a:ext cx="2832" cy="61"/>
            </a:xfrm>
            <a:prstGeom prst="rect">
              <a:avLst/>
            </a:prstGeom>
            <a:noFill/>
          </p:spPr>
        </p:pic>
      </p:grpSp>
      <p:sp>
        <p:nvSpPr>
          <p:cNvPr id="36869"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36870"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36871" name="Rectangle 7"/>
          <p:cNvSpPr>
            <a:spLocks noGrp="1" noChangeArrowheads="1"/>
          </p:cNvSpPr>
          <p:nvPr>
            <p:ph type="dt" sz="half" idx="2"/>
          </p:nvPr>
        </p:nvSpPr>
        <p:spPr>
          <a:xfrm>
            <a:off x="3359150" y="6343650"/>
            <a:ext cx="1905000" cy="457200"/>
          </a:xfrm>
        </p:spPr>
        <p:txBody>
          <a:bodyPr/>
          <a:lstStyle>
            <a:lvl1pPr>
              <a:defRPr/>
            </a:lvl1pPr>
          </a:lstStyle>
          <a:p>
            <a:endParaRPr lang="en-US"/>
          </a:p>
        </p:txBody>
      </p:sp>
      <p:sp>
        <p:nvSpPr>
          <p:cNvPr id="36872" name="Rectangle 8"/>
          <p:cNvSpPr>
            <a:spLocks noGrp="1" noChangeArrowheads="1"/>
          </p:cNvSpPr>
          <p:nvPr>
            <p:ph type="ftr" sz="quarter" idx="3"/>
          </p:nvPr>
        </p:nvSpPr>
        <p:spPr>
          <a:xfrm>
            <a:off x="6019800" y="6343650"/>
            <a:ext cx="2895600" cy="457200"/>
          </a:xfrm>
        </p:spPr>
        <p:txBody>
          <a:bodyPr/>
          <a:lstStyle>
            <a:lvl1pPr>
              <a:defRPr/>
            </a:lvl1pPr>
          </a:lstStyle>
          <a:p>
            <a:endParaRPr lang="en-US"/>
          </a:p>
        </p:txBody>
      </p:sp>
      <p:sp>
        <p:nvSpPr>
          <p:cNvPr id="36873" name="Rectangle 9"/>
          <p:cNvSpPr>
            <a:spLocks noGrp="1" noChangeArrowheads="1"/>
          </p:cNvSpPr>
          <p:nvPr>
            <p:ph type="sldNum" sz="quarter" idx="4"/>
          </p:nvPr>
        </p:nvSpPr>
        <p:spPr>
          <a:xfrm>
            <a:off x="125413" y="6361113"/>
            <a:ext cx="1905000" cy="457200"/>
          </a:xfrm>
        </p:spPr>
        <p:txBody>
          <a:bodyPr/>
          <a:lstStyle>
            <a:lvl1pPr>
              <a:defRPr/>
            </a:lvl1pPr>
          </a:lstStyle>
          <a:p>
            <a:fld id="{B2103054-F7FB-4FCD-91EE-38B0267620C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069549-AB75-4349-8087-F7D0A0130D1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722313"/>
            <a:ext cx="21590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17500" y="722313"/>
            <a:ext cx="6326188"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48355D-7C5C-43EF-93A5-1A4AFFB9C3B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262540-57FC-458B-AD70-2D22F4AE838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0D9B5A0-5266-4C6F-B2CA-CA74740E43D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1A26C7-0B46-4EF7-8E17-5458BEF45CC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8BAE0FB-7353-47B8-BFB5-8211CB291F7F}"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EE837FA-23DC-4AEC-9AF1-93EF6917048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9EFA6A2-A450-41F3-9BAE-71407320595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B60BE15-E7F2-40DF-BC9B-B2C762A5CBB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940FB2-1FE1-4E68-AA61-3691D63EE96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5140" name="Group 20"/>
          <p:cNvGrpSpPr>
            <a:grpSpLocks/>
          </p:cNvGrpSpPr>
          <p:nvPr/>
        </p:nvGrpSpPr>
        <p:grpSpPr bwMode="auto">
          <a:xfrm>
            <a:off x="-7938" y="1636713"/>
            <a:ext cx="9148763" cy="4618037"/>
            <a:chOff x="-5" y="1031"/>
            <a:chExt cx="5763" cy="2909"/>
          </a:xfrm>
        </p:grpSpPr>
        <p:pic>
          <p:nvPicPr>
            <p:cNvPr id="5136" name="Picture 16" descr="ARTHSEPA"/>
            <p:cNvPicPr>
              <a:picLocks noChangeAspect="1" noChangeArrowheads="1"/>
            </p:cNvPicPr>
            <p:nvPr/>
          </p:nvPicPr>
          <p:blipFill>
            <a:blip r:embed="rId13" cstate="print"/>
            <a:srcRect/>
            <a:stretch>
              <a:fillRect/>
            </a:stretch>
          </p:blipFill>
          <p:spPr bwMode="gray">
            <a:xfrm>
              <a:off x="3778" y="3893"/>
              <a:ext cx="1980" cy="47"/>
            </a:xfrm>
            <a:prstGeom prst="rect">
              <a:avLst/>
            </a:prstGeom>
            <a:noFill/>
          </p:spPr>
        </p:pic>
        <p:pic>
          <p:nvPicPr>
            <p:cNvPr id="5138" name="Picture 18" descr="Arthsepa"/>
            <p:cNvPicPr>
              <a:picLocks noChangeAspect="1" noChangeArrowheads="1"/>
            </p:cNvPicPr>
            <p:nvPr/>
          </p:nvPicPr>
          <p:blipFill>
            <a:blip r:embed="rId14" cstate="print"/>
            <a:srcRect/>
            <a:stretch>
              <a:fillRect/>
            </a:stretch>
          </p:blipFill>
          <p:spPr bwMode="auto">
            <a:xfrm>
              <a:off x="-5" y="1031"/>
              <a:ext cx="2832" cy="61"/>
            </a:xfrm>
            <a:prstGeom prst="rect">
              <a:avLst/>
            </a:prstGeom>
            <a:noFill/>
          </p:spPr>
        </p:pic>
      </p:grpSp>
      <p:sp>
        <p:nvSpPr>
          <p:cNvPr id="5126" name="Rectangle 6"/>
          <p:cNvSpPr>
            <a:spLocks noGrp="1" noChangeArrowheads="1"/>
          </p:cNvSpPr>
          <p:nvPr>
            <p:ph type="title"/>
          </p:nvPr>
        </p:nvSpPr>
        <p:spPr bwMode="auto">
          <a:xfrm>
            <a:off x="317500" y="722313"/>
            <a:ext cx="8637588" cy="762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5127" name="Rectangle 7"/>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en-US"/>
          </a:p>
        </p:txBody>
      </p:sp>
      <p:sp>
        <p:nvSpPr>
          <p:cNvPr id="5129" name="Rectangle 9"/>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endParaRPr lang="en-US"/>
          </a:p>
        </p:txBody>
      </p:sp>
      <p:sp>
        <p:nvSpPr>
          <p:cNvPr id="5130" name="Rectangle 10"/>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mn-lt"/>
              </a:defRPr>
            </a:lvl1pPr>
          </a:lstStyle>
          <a:p>
            <a:fld id="{D93C2951-AB5C-4092-840F-0B2E5EB5229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http://www71.studyisland.com/pics/fotheringhampic.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http://www71.studyisland.com/pics/icehotel.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0" y="2286000"/>
            <a:ext cx="9144000" cy="1107996"/>
          </a:xfrm>
        </p:spPr>
        <p:txBody>
          <a:bodyPr/>
          <a:lstStyle/>
          <a:p>
            <a:pPr algn="ctr"/>
            <a:r>
              <a:rPr lang="en-US" sz="6600" dirty="0"/>
              <a:t>Clarifying </a:t>
            </a:r>
            <a:r>
              <a:rPr lang="en-US" sz="6600" dirty="0" smtClean="0"/>
              <a:t>Questions</a:t>
            </a:r>
            <a:endParaRPr lang="en-US" sz="6600" dirty="0"/>
          </a:p>
        </p:txBody>
      </p:sp>
      <p:sp>
        <p:nvSpPr>
          <p:cNvPr id="64515" name="Rectangle 3"/>
          <p:cNvSpPr>
            <a:spLocks noGrp="1" noChangeArrowheads="1"/>
          </p:cNvSpPr>
          <p:nvPr>
            <p:ph type="subTitle" idx="1"/>
          </p:nvPr>
        </p:nvSpPr>
        <p:spPr>
          <a:xfrm>
            <a:off x="1219200" y="4495800"/>
            <a:ext cx="7550150" cy="1752600"/>
          </a:xfrm>
        </p:spPr>
        <p:txBody>
          <a:bodyPr/>
          <a:lstStyle/>
          <a:p>
            <a:r>
              <a:rPr lang="en-US" sz="4000" dirty="0" smtClean="0"/>
              <a:t>How do I formulate clarifying questions to increase reading comprehension? (0701.6.1)</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1000" fill="hold"/>
                                        <p:tgtEl>
                                          <p:spTgt spid="64514"/>
                                        </p:tgtEl>
                                        <p:attrNameLst>
                                          <p:attrName>ppt_w</p:attrName>
                                        </p:attrNameLst>
                                      </p:cBhvr>
                                      <p:tavLst>
                                        <p:tav tm="0">
                                          <p:val>
                                            <p:strVal val="#ppt_w*0.70"/>
                                          </p:val>
                                        </p:tav>
                                        <p:tav tm="100000">
                                          <p:val>
                                            <p:strVal val="#ppt_w"/>
                                          </p:val>
                                        </p:tav>
                                      </p:tavLst>
                                    </p:anim>
                                    <p:anim calcmode="lin" valueType="num">
                                      <p:cBhvr>
                                        <p:cTn id="8" dur="1000" fill="hold"/>
                                        <p:tgtEl>
                                          <p:spTgt spid="64514"/>
                                        </p:tgtEl>
                                        <p:attrNameLst>
                                          <p:attrName>ppt_h</p:attrName>
                                        </p:attrNameLst>
                                      </p:cBhvr>
                                      <p:tavLst>
                                        <p:tav tm="0">
                                          <p:val>
                                            <p:strVal val="#ppt_h"/>
                                          </p:val>
                                        </p:tav>
                                        <p:tav tm="100000">
                                          <p:val>
                                            <p:strVal val="#ppt_h"/>
                                          </p:val>
                                        </p:tav>
                                      </p:tavLst>
                                    </p:anim>
                                    <p:animEffect transition="in" filter="fade">
                                      <p:cBhvr>
                                        <p:cTn id="9" dur="1000"/>
                                        <p:tgtEl>
                                          <p:spTgt spid="64514"/>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grpId="0" nodeType="clickEffect">
                                  <p:stCondLst>
                                    <p:cond delay="0"/>
                                  </p:stCondLst>
                                  <p:childTnLst>
                                    <p:set>
                                      <p:cBhvr>
                                        <p:cTn id="13" dur="1" fill="hold">
                                          <p:stCondLst>
                                            <p:cond delay="0"/>
                                          </p:stCondLst>
                                        </p:cTn>
                                        <p:tgtEl>
                                          <p:spTgt spid="64515">
                                            <p:txEl>
                                              <p:pRg st="0" end="0"/>
                                            </p:txEl>
                                          </p:spTgt>
                                        </p:tgtEl>
                                        <p:attrNameLst>
                                          <p:attrName>style.visibility</p:attrName>
                                        </p:attrNameLst>
                                      </p:cBhvr>
                                      <p:to>
                                        <p:strVal val="visible"/>
                                      </p:to>
                                    </p:set>
                                    <p:animEffect transition="in" filter="wedge">
                                      <p:cBhvr>
                                        <p:cTn id="14" dur="2000"/>
                                        <p:tgtEl>
                                          <p:spTgt spid="645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451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95275"/>
            <a:ext cx="8637588" cy="314325"/>
          </a:xfrm>
        </p:spPr>
        <p:txBody>
          <a:bodyPr/>
          <a:lstStyle/>
          <a:p>
            <a:endParaRPr lang="en-US" sz="7200" dirty="0"/>
          </a:p>
        </p:txBody>
      </p:sp>
      <p:sp>
        <p:nvSpPr>
          <p:cNvPr id="84995" name="Rectangle 3"/>
          <p:cNvSpPr>
            <a:spLocks noGrp="1" noChangeArrowheads="1"/>
          </p:cNvSpPr>
          <p:nvPr>
            <p:ph type="body" idx="1"/>
          </p:nvPr>
        </p:nvSpPr>
        <p:spPr>
          <a:xfrm>
            <a:off x="0" y="381000"/>
            <a:ext cx="9143999" cy="5257800"/>
          </a:xfrm>
        </p:spPr>
        <p:txBody>
          <a:bodyPr/>
          <a:lstStyle/>
          <a:p>
            <a:pPr>
              <a:buNone/>
            </a:pPr>
            <a:r>
              <a:rPr lang="en-US" sz="2800" dirty="0" smtClean="0">
                <a:solidFill>
                  <a:schemeClr val="tx1"/>
                </a:solidFill>
                <a:latin typeface="+mn-lt"/>
                <a:ea typeface="+mn-ea"/>
                <a:cs typeface="+mn-cs"/>
              </a:rPr>
              <a:t>		BMX </a:t>
            </a:r>
            <a:r>
              <a:rPr lang="en-US" sz="2800" dirty="0">
                <a:solidFill>
                  <a:schemeClr val="tx1"/>
                </a:solidFill>
                <a:latin typeface="+mn-lt"/>
                <a:ea typeface="+mn-ea"/>
                <a:cs typeface="+mn-cs"/>
              </a:rPr>
              <a:t>stunts can be very dangerous, and Aaron protects himself from injuries in several ways. He makes sure to always wear his helmet and safety pads, and he practices new stunts on a soft surface before trying them out on the concrete ramp of a skate park. He has also worked with an organization called </a:t>
            </a:r>
            <a:r>
              <a:rPr lang="en-US" sz="2800" dirty="0" err="1">
                <a:solidFill>
                  <a:schemeClr val="tx1"/>
                </a:solidFill>
                <a:latin typeface="+mn-lt"/>
                <a:ea typeface="+mn-ea"/>
                <a:cs typeface="+mn-cs"/>
              </a:rPr>
              <a:t>Colours</a:t>
            </a:r>
            <a:r>
              <a:rPr lang="en-US" sz="2800" dirty="0">
                <a:solidFill>
                  <a:schemeClr val="tx1"/>
                </a:solidFill>
                <a:latin typeface="+mn-lt"/>
                <a:ea typeface="+mn-ea"/>
                <a:cs typeface="+mn-cs"/>
              </a:rPr>
              <a:t> Wheelchairs to develop a lightweight wheelchair that allows him to perform stunts. Aaron has competed against BMX bikers in the Vegas Am Jam competition for several years</a:t>
            </a:r>
            <a:r>
              <a:rPr lang="en-US" sz="2800" dirty="0" smtClean="0">
                <a:solidFill>
                  <a:schemeClr val="tx1"/>
                </a:solidFill>
                <a:latin typeface="+mn-lt"/>
                <a:ea typeface="+mn-ea"/>
                <a:cs typeface="+mn-cs"/>
              </a:rPr>
              <a:t>.</a:t>
            </a:r>
          </a:p>
          <a:p>
            <a:pPr algn="ctr">
              <a:buNone/>
            </a:pPr>
            <a:endParaRPr lang="en-US" sz="4000" dirty="0">
              <a:solidFill>
                <a:schemeClr val="tx1"/>
              </a:solidFill>
              <a:latin typeface="+mn-lt"/>
              <a:ea typeface="+mn-ea"/>
              <a:cs typeface="+mn-cs"/>
            </a:endParaRPr>
          </a:p>
          <a:p>
            <a:pPr>
              <a:buNone/>
            </a:pPr>
            <a:endParaRPr lang="en-US" sz="2600" dirty="0">
              <a:latin typeface="Times New Roman" pitchFamily="18" charset="0"/>
            </a:endParaRPr>
          </a:p>
        </p:txBody>
      </p:sp>
      <p:pic>
        <p:nvPicPr>
          <p:cNvPr id="93186" name="Picture 2" descr="http://www71.studyisland.com/pics/fotheringhampic.jpg"/>
          <p:cNvPicPr>
            <a:picLocks noChangeAspect="1" noChangeArrowheads="1"/>
          </p:cNvPicPr>
          <p:nvPr/>
        </p:nvPicPr>
        <p:blipFill>
          <a:blip r:link="rId2" cstate="print"/>
          <a:srcRect/>
          <a:stretch>
            <a:fillRect/>
          </a:stretch>
        </p:blipFill>
        <p:spPr bwMode="auto">
          <a:xfrm>
            <a:off x="6172200" y="4257675"/>
            <a:ext cx="2200275" cy="2600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nodePh="1">
                                  <p:stCondLst>
                                    <p:cond delay="0"/>
                                  </p:stCondLst>
                                  <p:endCondLst>
                                    <p:cond evt="begin" delay="0">
                                      <p:tn val="5"/>
                                    </p:cond>
                                  </p:end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17500" y="385763"/>
            <a:ext cx="4787900" cy="1098550"/>
          </a:xfrm>
        </p:spPr>
        <p:txBody>
          <a:bodyPr/>
          <a:lstStyle/>
          <a:p>
            <a:r>
              <a:rPr lang="en-US" sz="6600" dirty="0" smtClean="0"/>
              <a:t>1. Visualize</a:t>
            </a:r>
            <a:endParaRPr lang="en-US" sz="6600" dirty="0"/>
          </a:p>
        </p:txBody>
      </p:sp>
      <p:sp>
        <p:nvSpPr>
          <p:cNvPr id="65539" name="Rectangle 3"/>
          <p:cNvSpPr>
            <a:spLocks noGrp="1" noChangeArrowheads="1"/>
          </p:cNvSpPr>
          <p:nvPr>
            <p:ph type="body" idx="1"/>
          </p:nvPr>
        </p:nvSpPr>
        <p:spPr>
          <a:xfrm>
            <a:off x="0" y="1752600"/>
            <a:ext cx="9144000" cy="1371600"/>
          </a:xfrm>
        </p:spPr>
        <p:txBody>
          <a:bodyPr/>
          <a:lstStyle/>
          <a:p>
            <a:r>
              <a:rPr lang="en-US" sz="4800" dirty="0" smtClean="0"/>
              <a:t>Form a mental image or picture the situation in your head.</a:t>
            </a:r>
          </a:p>
          <a:p>
            <a:pPr>
              <a:buNone/>
            </a:pPr>
            <a:r>
              <a:rPr lang="en-US" sz="4800" dirty="0" smtClean="0"/>
              <a:t>Example Clarifying Question:</a:t>
            </a:r>
          </a:p>
          <a:p>
            <a:pPr>
              <a:buNone/>
            </a:pPr>
            <a:r>
              <a:rPr lang="en-US" sz="4800" i="1" dirty="0" smtClean="0"/>
              <a:t>How do you visualize Aaron’s ability to perform stunts in a wheelchair?    </a:t>
            </a:r>
            <a:endParaRPr lang="en-US" sz="4800" i="1" dirty="0"/>
          </a:p>
        </p:txBody>
      </p:sp>
      <p:pic>
        <p:nvPicPr>
          <p:cNvPr id="65540" name="Picture 4" descr="MCj04242220000[1]"/>
          <p:cNvPicPr>
            <a:picLocks noChangeAspect="1" noChangeArrowheads="1"/>
          </p:cNvPicPr>
          <p:nvPr/>
        </p:nvPicPr>
        <p:blipFill>
          <a:blip r:embed="rId2" cstate="print"/>
          <a:srcRect/>
          <a:stretch>
            <a:fillRect/>
          </a:stretch>
        </p:blipFill>
        <p:spPr bwMode="auto">
          <a:xfrm rot="-769464">
            <a:off x="6346825" y="276225"/>
            <a:ext cx="1803400" cy="1828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additive="base">
                                        <p:cTn id="7" dur="1000" fill="hold"/>
                                        <p:tgtEl>
                                          <p:spTgt spid="65538"/>
                                        </p:tgtEl>
                                        <p:attrNameLst>
                                          <p:attrName>ppt_x</p:attrName>
                                        </p:attrNameLst>
                                      </p:cBhvr>
                                      <p:tavLst>
                                        <p:tav tm="0">
                                          <p:val>
                                            <p:strVal val="0-#ppt_w/2"/>
                                          </p:val>
                                        </p:tav>
                                        <p:tav tm="100000">
                                          <p:val>
                                            <p:strVal val="#ppt_x"/>
                                          </p:val>
                                        </p:tav>
                                      </p:tavLst>
                                    </p:anim>
                                    <p:anim calcmode="lin" valueType="num">
                                      <p:cBhvr additive="base">
                                        <p:cTn id="8" dur="1000" fill="hold"/>
                                        <p:tgtEl>
                                          <p:spTgt spid="65538"/>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65540"/>
                                        </p:tgtEl>
                                        <p:attrNameLst>
                                          <p:attrName>style.visibility</p:attrName>
                                        </p:attrNameLst>
                                      </p:cBhvr>
                                      <p:to>
                                        <p:strVal val="visible"/>
                                      </p:to>
                                    </p:set>
                                    <p:anim calcmode="lin" valueType="num">
                                      <p:cBhvr>
                                        <p:cTn id="11" dur="1000" fill="hold"/>
                                        <p:tgtEl>
                                          <p:spTgt spid="65540"/>
                                        </p:tgtEl>
                                        <p:attrNameLst>
                                          <p:attrName>ppt_w</p:attrName>
                                        </p:attrNameLst>
                                      </p:cBhvr>
                                      <p:tavLst>
                                        <p:tav tm="0">
                                          <p:val>
                                            <p:fltVal val="0"/>
                                          </p:val>
                                        </p:tav>
                                        <p:tav tm="100000">
                                          <p:val>
                                            <p:strVal val="#ppt_w"/>
                                          </p:val>
                                        </p:tav>
                                      </p:tavLst>
                                    </p:anim>
                                    <p:anim calcmode="lin" valueType="num">
                                      <p:cBhvr>
                                        <p:cTn id="12" dur="1000" fill="hold"/>
                                        <p:tgtEl>
                                          <p:spTgt spid="65540"/>
                                        </p:tgtEl>
                                        <p:attrNameLst>
                                          <p:attrName>ppt_h</p:attrName>
                                        </p:attrNameLst>
                                      </p:cBhvr>
                                      <p:tavLst>
                                        <p:tav tm="0">
                                          <p:val>
                                            <p:fltVal val="0"/>
                                          </p:val>
                                        </p:tav>
                                        <p:tav tm="100000">
                                          <p:val>
                                            <p:strVal val="#ppt_h"/>
                                          </p:val>
                                        </p:tav>
                                      </p:tavLst>
                                    </p:anim>
                                    <p:anim calcmode="lin" valueType="num">
                                      <p:cBhvr>
                                        <p:cTn id="13" dur="1000" fill="hold"/>
                                        <p:tgtEl>
                                          <p:spTgt spid="65540"/>
                                        </p:tgtEl>
                                        <p:attrNameLst>
                                          <p:attrName>style.rotation</p:attrName>
                                        </p:attrNameLst>
                                      </p:cBhvr>
                                      <p:tavLst>
                                        <p:tav tm="0">
                                          <p:val>
                                            <p:fltVal val="90"/>
                                          </p:val>
                                        </p:tav>
                                        <p:tav tm="100000">
                                          <p:val>
                                            <p:fltVal val="0"/>
                                          </p:val>
                                        </p:tav>
                                      </p:tavLst>
                                    </p:anim>
                                    <p:animEffect transition="in" filter="fade">
                                      <p:cBhvr>
                                        <p:cTn id="14" dur="1000"/>
                                        <p:tgtEl>
                                          <p:spTgt spid="65540"/>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553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553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55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1026"/>
          <p:cNvSpPr>
            <a:spLocks noGrp="1" noChangeArrowheads="1"/>
          </p:cNvSpPr>
          <p:nvPr>
            <p:ph type="title"/>
          </p:nvPr>
        </p:nvSpPr>
        <p:spPr>
          <a:xfrm>
            <a:off x="317500" y="385763"/>
            <a:ext cx="4864100" cy="1098550"/>
          </a:xfrm>
        </p:spPr>
        <p:txBody>
          <a:bodyPr/>
          <a:lstStyle/>
          <a:p>
            <a:r>
              <a:rPr lang="en-US" sz="6600" dirty="0"/>
              <a:t>2.  Predict</a:t>
            </a:r>
          </a:p>
        </p:txBody>
      </p:sp>
      <p:sp>
        <p:nvSpPr>
          <p:cNvPr id="66563" name="Rectangle 1027"/>
          <p:cNvSpPr>
            <a:spLocks noGrp="1" noChangeArrowheads="1"/>
          </p:cNvSpPr>
          <p:nvPr>
            <p:ph type="body" idx="1"/>
          </p:nvPr>
        </p:nvSpPr>
        <p:spPr>
          <a:xfrm>
            <a:off x="0" y="1600200"/>
            <a:ext cx="9144000" cy="1905000"/>
          </a:xfrm>
        </p:spPr>
        <p:txBody>
          <a:bodyPr/>
          <a:lstStyle/>
          <a:p>
            <a:r>
              <a:rPr lang="en-US" sz="5400" dirty="0"/>
              <a:t>Make a guess what will happen before it </a:t>
            </a:r>
            <a:r>
              <a:rPr lang="en-US" sz="5400" dirty="0" smtClean="0"/>
              <a:t>happens</a:t>
            </a:r>
          </a:p>
          <a:p>
            <a:pPr>
              <a:buNone/>
            </a:pPr>
            <a:r>
              <a:rPr lang="en-US" sz="5400" dirty="0" smtClean="0"/>
              <a:t>Example Clarifying Question:</a:t>
            </a:r>
          </a:p>
          <a:p>
            <a:pPr>
              <a:buNone/>
            </a:pPr>
            <a:r>
              <a:rPr lang="en-US" sz="4000" i="1" dirty="0" smtClean="0"/>
              <a:t>Since Aaron was able to overcome his disability, in what ways would this inspire others to do the same?</a:t>
            </a:r>
            <a:endParaRPr lang="en-US" sz="4000" i="1" dirty="0" smtClean="0"/>
          </a:p>
          <a:p>
            <a:pPr>
              <a:buNone/>
            </a:pPr>
            <a:endParaRPr lang="en-US" sz="5400" i="1" dirty="0"/>
          </a:p>
        </p:txBody>
      </p:sp>
      <p:pic>
        <p:nvPicPr>
          <p:cNvPr id="66564" name="Picture 1028" descr="MCj03107700000[1]"/>
          <p:cNvPicPr>
            <a:picLocks noChangeAspect="1" noChangeArrowheads="1"/>
          </p:cNvPicPr>
          <p:nvPr/>
        </p:nvPicPr>
        <p:blipFill>
          <a:blip r:embed="rId2" cstate="print"/>
          <a:srcRect/>
          <a:stretch>
            <a:fillRect/>
          </a:stretch>
        </p:blipFill>
        <p:spPr bwMode="auto">
          <a:xfrm>
            <a:off x="7391400" y="228600"/>
            <a:ext cx="1119188" cy="1371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additive="base">
                                        <p:cTn id="7" dur="1000" fill="hold"/>
                                        <p:tgtEl>
                                          <p:spTgt spid="66562"/>
                                        </p:tgtEl>
                                        <p:attrNameLst>
                                          <p:attrName>ppt_x</p:attrName>
                                        </p:attrNameLst>
                                      </p:cBhvr>
                                      <p:tavLst>
                                        <p:tav tm="0">
                                          <p:val>
                                            <p:strVal val="0-#ppt_w/2"/>
                                          </p:val>
                                        </p:tav>
                                        <p:tav tm="100000">
                                          <p:val>
                                            <p:strVal val="#ppt_x"/>
                                          </p:val>
                                        </p:tav>
                                      </p:tavLst>
                                    </p:anim>
                                    <p:anim calcmode="lin" valueType="num">
                                      <p:cBhvr additive="base">
                                        <p:cTn id="8" dur="1000" fill="hold"/>
                                        <p:tgtEl>
                                          <p:spTgt spid="66562"/>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66564"/>
                                        </p:tgtEl>
                                        <p:attrNameLst>
                                          <p:attrName>style.visibility</p:attrName>
                                        </p:attrNameLst>
                                      </p:cBhvr>
                                      <p:to>
                                        <p:strVal val="visible"/>
                                      </p:to>
                                    </p:set>
                                    <p:anim calcmode="lin" valueType="num">
                                      <p:cBhvr>
                                        <p:cTn id="11" dur="1000" fill="hold"/>
                                        <p:tgtEl>
                                          <p:spTgt spid="66564"/>
                                        </p:tgtEl>
                                        <p:attrNameLst>
                                          <p:attrName>ppt_w</p:attrName>
                                        </p:attrNameLst>
                                      </p:cBhvr>
                                      <p:tavLst>
                                        <p:tav tm="0">
                                          <p:val>
                                            <p:fltVal val="0"/>
                                          </p:val>
                                        </p:tav>
                                        <p:tav tm="100000">
                                          <p:val>
                                            <p:strVal val="#ppt_w"/>
                                          </p:val>
                                        </p:tav>
                                      </p:tavLst>
                                    </p:anim>
                                    <p:anim calcmode="lin" valueType="num">
                                      <p:cBhvr>
                                        <p:cTn id="12" dur="1000" fill="hold"/>
                                        <p:tgtEl>
                                          <p:spTgt spid="66564"/>
                                        </p:tgtEl>
                                        <p:attrNameLst>
                                          <p:attrName>ppt_h</p:attrName>
                                        </p:attrNameLst>
                                      </p:cBhvr>
                                      <p:tavLst>
                                        <p:tav tm="0">
                                          <p:val>
                                            <p:fltVal val="0"/>
                                          </p:val>
                                        </p:tav>
                                        <p:tav tm="100000">
                                          <p:val>
                                            <p:strVal val="#ppt_h"/>
                                          </p:val>
                                        </p:tav>
                                      </p:tavLst>
                                    </p:anim>
                                    <p:anim calcmode="lin" valueType="num">
                                      <p:cBhvr>
                                        <p:cTn id="13" dur="1000" fill="hold"/>
                                        <p:tgtEl>
                                          <p:spTgt spid="66564"/>
                                        </p:tgtEl>
                                        <p:attrNameLst>
                                          <p:attrName>style.rotation</p:attrName>
                                        </p:attrNameLst>
                                      </p:cBhvr>
                                      <p:tavLst>
                                        <p:tav tm="0">
                                          <p:val>
                                            <p:fltVal val="90"/>
                                          </p:val>
                                        </p:tav>
                                        <p:tav tm="100000">
                                          <p:val>
                                            <p:fltVal val="0"/>
                                          </p:val>
                                        </p:tav>
                                      </p:tavLst>
                                    </p:anim>
                                    <p:animEffect transition="in" filter="fade">
                                      <p:cBhvr>
                                        <p:cTn id="14" dur="1000"/>
                                        <p:tgtEl>
                                          <p:spTgt spid="6656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656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656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65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6656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317500" y="385763"/>
            <a:ext cx="3797300" cy="1098550"/>
          </a:xfrm>
        </p:spPr>
        <p:txBody>
          <a:bodyPr/>
          <a:lstStyle/>
          <a:p>
            <a:r>
              <a:rPr lang="en-US" sz="6600" dirty="0"/>
              <a:t>3.  Infer</a:t>
            </a:r>
          </a:p>
        </p:txBody>
      </p:sp>
      <p:sp>
        <p:nvSpPr>
          <p:cNvPr id="67587" name="Rectangle 3"/>
          <p:cNvSpPr>
            <a:spLocks noGrp="1" noChangeArrowheads="1"/>
          </p:cNvSpPr>
          <p:nvPr>
            <p:ph type="body" idx="1"/>
          </p:nvPr>
        </p:nvSpPr>
        <p:spPr>
          <a:xfrm>
            <a:off x="0" y="1447800"/>
            <a:ext cx="9144000" cy="1752600"/>
          </a:xfrm>
        </p:spPr>
        <p:txBody>
          <a:bodyPr/>
          <a:lstStyle/>
          <a:p>
            <a:r>
              <a:rPr lang="en-US" sz="5400" dirty="0"/>
              <a:t>Draw a conclusion from information that you </a:t>
            </a:r>
            <a:r>
              <a:rPr lang="en-US" sz="5400" dirty="0" smtClean="0"/>
              <a:t>have</a:t>
            </a:r>
          </a:p>
          <a:p>
            <a:pPr>
              <a:buNone/>
            </a:pPr>
            <a:r>
              <a:rPr lang="en-US" sz="4400" dirty="0" smtClean="0"/>
              <a:t>Example Clarifying Question:</a:t>
            </a:r>
          </a:p>
          <a:p>
            <a:pPr>
              <a:buNone/>
            </a:pPr>
            <a:r>
              <a:rPr lang="en-US" sz="4400" dirty="0" smtClean="0"/>
              <a:t>Why would Aaron be sure to wear safety equipment when performing stunts? </a:t>
            </a:r>
            <a:endParaRPr lang="en-US" sz="4400" dirty="0" smtClean="0"/>
          </a:p>
          <a:p>
            <a:pPr>
              <a:buNone/>
            </a:pPr>
            <a:endParaRPr lang="en-US" sz="5400" i="1" dirty="0"/>
          </a:p>
        </p:txBody>
      </p:sp>
      <p:pic>
        <p:nvPicPr>
          <p:cNvPr id="67588" name="Picture 4" descr="MCj01978360000[1]"/>
          <p:cNvPicPr>
            <a:picLocks noChangeAspect="1" noChangeArrowheads="1"/>
          </p:cNvPicPr>
          <p:nvPr/>
        </p:nvPicPr>
        <p:blipFill>
          <a:blip r:embed="rId2" cstate="print"/>
          <a:srcRect/>
          <a:stretch>
            <a:fillRect/>
          </a:stretch>
        </p:blipFill>
        <p:spPr bwMode="auto">
          <a:xfrm>
            <a:off x="5029200" y="228600"/>
            <a:ext cx="1295400" cy="1176338"/>
          </a:xfrm>
          <a:prstGeom prst="rect">
            <a:avLst/>
          </a:prstGeom>
          <a:noFill/>
        </p:spPr>
      </p:pic>
      <p:pic>
        <p:nvPicPr>
          <p:cNvPr id="67589" name="Picture 5" descr="MCj04345830000[1]"/>
          <p:cNvPicPr>
            <a:picLocks noChangeAspect="1" noChangeArrowheads="1"/>
          </p:cNvPicPr>
          <p:nvPr/>
        </p:nvPicPr>
        <p:blipFill>
          <a:blip r:embed="rId3" cstate="print"/>
          <a:srcRect/>
          <a:stretch>
            <a:fillRect/>
          </a:stretch>
        </p:blipFill>
        <p:spPr bwMode="auto">
          <a:xfrm>
            <a:off x="7086600" y="228600"/>
            <a:ext cx="1447800" cy="1068388"/>
          </a:xfrm>
          <a:prstGeom prst="rect">
            <a:avLst/>
          </a:prstGeom>
          <a:noFill/>
        </p:spPr>
      </p:pic>
      <p:pic>
        <p:nvPicPr>
          <p:cNvPr id="67590" name="Picture 6" descr="MCj04325310000[1]"/>
          <p:cNvPicPr>
            <a:picLocks noChangeAspect="1" noChangeArrowheads="1"/>
          </p:cNvPicPr>
          <p:nvPr/>
        </p:nvPicPr>
        <p:blipFill>
          <a:blip r:embed="rId4" cstate="print"/>
          <a:srcRect/>
          <a:stretch>
            <a:fillRect/>
          </a:stretch>
        </p:blipFill>
        <p:spPr bwMode="auto">
          <a:xfrm>
            <a:off x="6477000" y="609600"/>
            <a:ext cx="533400" cy="533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additive="base">
                                        <p:cTn id="7" dur="1000" fill="hold"/>
                                        <p:tgtEl>
                                          <p:spTgt spid="67586"/>
                                        </p:tgtEl>
                                        <p:attrNameLst>
                                          <p:attrName>ppt_x</p:attrName>
                                        </p:attrNameLst>
                                      </p:cBhvr>
                                      <p:tavLst>
                                        <p:tav tm="0">
                                          <p:val>
                                            <p:strVal val="0-#ppt_w/2"/>
                                          </p:val>
                                        </p:tav>
                                        <p:tav tm="100000">
                                          <p:val>
                                            <p:strVal val="#ppt_x"/>
                                          </p:val>
                                        </p:tav>
                                      </p:tavLst>
                                    </p:anim>
                                    <p:anim calcmode="lin" valueType="num">
                                      <p:cBhvr additive="base">
                                        <p:cTn id="8" dur="1000" fill="hold"/>
                                        <p:tgtEl>
                                          <p:spTgt spid="67586"/>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67588"/>
                                        </p:tgtEl>
                                        <p:attrNameLst>
                                          <p:attrName>style.visibility</p:attrName>
                                        </p:attrNameLst>
                                      </p:cBhvr>
                                      <p:to>
                                        <p:strVal val="visible"/>
                                      </p:to>
                                    </p:set>
                                    <p:anim calcmode="lin" valueType="num">
                                      <p:cBhvr>
                                        <p:cTn id="11" dur="1000" fill="hold"/>
                                        <p:tgtEl>
                                          <p:spTgt spid="67588"/>
                                        </p:tgtEl>
                                        <p:attrNameLst>
                                          <p:attrName>ppt_w</p:attrName>
                                        </p:attrNameLst>
                                      </p:cBhvr>
                                      <p:tavLst>
                                        <p:tav tm="0">
                                          <p:val>
                                            <p:fltVal val="0"/>
                                          </p:val>
                                        </p:tav>
                                        <p:tav tm="100000">
                                          <p:val>
                                            <p:strVal val="#ppt_w"/>
                                          </p:val>
                                        </p:tav>
                                      </p:tavLst>
                                    </p:anim>
                                    <p:anim calcmode="lin" valueType="num">
                                      <p:cBhvr>
                                        <p:cTn id="12" dur="1000" fill="hold"/>
                                        <p:tgtEl>
                                          <p:spTgt spid="67588"/>
                                        </p:tgtEl>
                                        <p:attrNameLst>
                                          <p:attrName>ppt_h</p:attrName>
                                        </p:attrNameLst>
                                      </p:cBhvr>
                                      <p:tavLst>
                                        <p:tav tm="0">
                                          <p:val>
                                            <p:fltVal val="0"/>
                                          </p:val>
                                        </p:tav>
                                        <p:tav tm="100000">
                                          <p:val>
                                            <p:strVal val="#ppt_h"/>
                                          </p:val>
                                        </p:tav>
                                      </p:tavLst>
                                    </p:anim>
                                    <p:anim calcmode="lin" valueType="num">
                                      <p:cBhvr>
                                        <p:cTn id="13" dur="1000" fill="hold"/>
                                        <p:tgtEl>
                                          <p:spTgt spid="67588"/>
                                        </p:tgtEl>
                                        <p:attrNameLst>
                                          <p:attrName>style.rotation</p:attrName>
                                        </p:attrNameLst>
                                      </p:cBhvr>
                                      <p:tavLst>
                                        <p:tav tm="0">
                                          <p:val>
                                            <p:fltVal val="90"/>
                                          </p:val>
                                        </p:tav>
                                        <p:tav tm="100000">
                                          <p:val>
                                            <p:fltVal val="0"/>
                                          </p:val>
                                        </p:tav>
                                      </p:tavLst>
                                    </p:anim>
                                    <p:animEffect transition="in" filter="fade">
                                      <p:cBhvr>
                                        <p:cTn id="14" dur="1000"/>
                                        <p:tgtEl>
                                          <p:spTgt spid="67588"/>
                                        </p:tgtEl>
                                      </p:cBhvr>
                                    </p:animEffect>
                                  </p:childTnLst>
                                </p:cTn>
                              </p:par>
                              <p:par>
                                <p:cTn id="15" presetID="31" presetClass="entr" presetSubtype="0" fill="hold" nodeType="withEffect">
                                  <p:stCondLst>
                                    <p:cond delay="0"/>
                                  </p:stCondLst>
                                  <p:iterate type="lt">
                                    <p:tmPct val="5000"/>
                                  </p:iterate>
                                  <p:childTnLst>
                                    <p:set>
                                      <p:cBhvr>
                                        <p:cTn id="16" dur="1" fill="hold">
                                          <p:stCondLst>
                                            <p:cond delay="0"/>
                                          </p:stCondLst>
                                        </p:cTn>
                                        <p:tgtEl>
                                          <p:spTgt spid="67590"/>
                                        </p:tgtEl>
                                        <p:attrNameLst>
                                          <p:attrName>style.visibility</p:attrName>
                                        </p:attrNameLst>
                                      </p:cBhvr>
                                      <p:to>
                                        <p:strVal val="visible"/>
                                      </p:to>
                                    </p:set>
                                    <p:anim calcmode="lin" valueType="num">
                                      <p:cBhvr>
                                        <p:cTn id="17" dur="1000" fill="hold"/>
                                        <p:tgtEl>
                                          <p:spTgt spid="67590"/>
                                        </p:tgtEl>
                                        <p:attrNameLst>
                                          <p:attrName>ppt_w</p:attrName>
                                        </p:attrNameLst>
                                      </p:cBhvr>
                                      <p:tavLst>
                                        <p:tav tm="0">
                                          <p:val>
                                            <p:fltVal val="0"/>
                                          </p:val>
                                        </p:tav>
                                        <p:tav tm="100000">
                                          <p:val>
                                            <p:strVal val="#ppt_w"/>
                                          </p:val>
                                        </p:tav>
                                      </p:tavLst>
                                    </p:anim>
                                    <p:anim calcmode="lin" valueType="num">
                                      <p:cBhvr>
                                        <p:cTn id="18" dur="1000" fill="hold"/>
                                        <p:tgtEl>
                                          <p:spTgt spid="67590"/>
                                        </p:tgtEl>
                                        <p:attrNameLst>
                                          <p:attrName>ppt_h</p:attrName>
                                        </p:attrNameLst>
                                      </p:cBhvr>
                                      <p:tavLst>
                                        <p:tav tm="0">
                                          <p:val>
                                            <p:fltVal val="0"/>
                                          </p:val>
                                        </p:tav>
                                        <p:tav tm="100000">
                                          <p:val>
                                            <p:strVal val="#ppt_h"/>
                                          </p:val>
                                        </p:tav>
                                      </p:tavLst>
                                    </p:anim>
                                    <p:anim calcmode="lin" valueType="num">
                                      <p:cBhvr>
                                        <p:cTn id="19" dur="1000" fill="hold"/>
                                        <p:tgtEl>
                                          <p:spTgt spid="67590"/>
                                        </p:tgtEl>
                                        <p:attrNameLst>
                                          <p:attrName>style.rotation</p:attrName>
                                        </p:attrNameLst>
                                      </p:cBhvr>
                                      <p:tavLst>
                                        <p:tav tm="0">
                                          <p:val>
                                            <p:fltVal val="90"/>
                                          </p:val>
                                        </p:tav>
                                        <p:tav tm="100000">
                                          <p:val>
                                            <p:fltVal val="0"/>
                                          </p:val>
                                        </p:tav>
                                      </p:tavLst>
                                    </p:anim>
                                    <p:animEffect transition="in" filter="fade">
                                      <p:cBhvr>
                                        <p:cTn id="20" dur="1000"/>
                                        <p:tgtEl>
                                          <p:spTgt spid="67590"/>
                                        </p:tgtEl>
                                      </p:cBhvr>
                                    </p:animEffect>
                                  </p:childTnLst>
                                </p:cTn>
                              </p:par>
                              <p:par>
                                <p:cTn id="21" presetID="31" presetClass="entr" presetSubtype="0" fill="hold" nodeType="withEffect">
                                  <p:stCondLst>
                                    <p:cond delay="0"/>
                                  </p:stCondLst>
                                  <p:iterate type="lt">
                                    <p:tmPct val="5000"/>
                                  </p:iterate>
                                  <p:childTnLst>
                                    <p:set>
                                      <p:cBhvr>
                                        <p:cTn id="22" dur="1" fill="hold">
                                          <p:stCondLst>
                                            <p:cond delay="0"/>
                                          </p:stCondLst>
                                        </p:cTn>
                                        <p:tgtEl>
                                          <p:spTgt spid="67589"/>
                                        </p:tgtEl>
                                        <p:attrNameLst>
                                          <p:attrName>style.visibility</p:attrName>
                                        </p:attrNameLst>
                                      </p:cBhvr>
                                      <p:to>
                                        <p:strVal val="visible"/>
                                      </p:to>
                                    </p:set>
                                    <p:anim calcmode="lin" valueType="num">
                                      <p:cBhvr>
                                        <p:cTn id="23" dur="1000" fill="hold"/>
                                        <p:tgtEl>
                                          <p:spTgt spid="67589"/>
                                        </p:tgtEl>
                                        <p:attrNameLst>
                                          <p:attrName>ppt_w</p:attrName>
                                        </p:attrNameLst>
                                      </p:cBhvr>
                                      <p:tavLst>
                                        <p:tav tm="0">
                                          <p:val>
                                            <p:fltVal val="0"/>
                                          </p:val>
                                        </p:tav>
                                        <p:tav tm="100000">
                                          <p:val>
                                            <p:strVal val="#ppt_w"/>
                                          </p:val>
                                        </p:tav>
                                      </p:tavLst>
                                    </p:anim>
                                    <p:anim calcmode="lin" valueType="num">
                                      <p:cBhvr>
                                        <p:cTn id="24" dur="1000" fill="hold"/>
                                        <p:tgtEl>
                                          <p:spTgt spid="67589"/>
                                        </p:tgtEl>
                                        <p:attrNameLst>
                                          <p:attrName>ppt_h</p:attrName>
                                        </p:attrNameLst>
                                      </p:cBhvr>
                                      <p:tavLst>
                                        <p:tav tm="0">
                                          <p:val>
                                            <p:fltVal val="0"/>
                                          </p:val>
                                        </p:tav>
                                        <p:tav tm="100000">
                                          <p:val>
                                            <p:strVal val="#ppt_h"/>
                                          </p:val>
                                        </p:tav>
                                      </p:tavLst>
                                    </p:anim>
                                    <p:anim calcmode="lin" valueType="num">
                                      <p:cBhvr>
                                        <p:cTn id="25" dur="1000" fill="hold"/>
                                        <p:tgtEl>
                                          <p:spTgt spid="67589"/>
                                        </p:tgtEl>
                                        <p:attrNameLst>
                                          <p:attrName>style.rotation</p:attrName>
                                        </p:attrNameLst>
                                      </p:cBhvr>
                                      <p:tavLst>
                                        <p:tav tm="0">
                                          <p:val>
                                            <p:fltVal val="90"/>
                                          </p:val>
                                        </p:tav>
                                        <p:tav tm="100000">
                                          <p:val>
                                            <p:fltVal val="0"/>
                                          </p:val>
                                        </p:tav>
                                      </p:tavLst>
                                    </p:anim>
                                    <p:animEffect transition="in" filter="fade">
                                      <p:cBhvr>
                                        <p:cTn id="26" dur="1000"/>
                                        <p:tgtEl>
                                          <p:spTgt spid="6758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7587">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7587">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75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6758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28600" y="228600"/>
            <a:ext cx="4648200" cy="1098550"/>
          </a:xfrm>
        </p:spPr>
        <p:txBody>
          <a:bodyPr/>
          <a:lstStyle/>
          <a:p>
            <a:r>
              <a:rPr lang="en-US" sz="6600" dirty="0"/>
              <a:t>4.  Connect</a:t>
            </a:r>
          </a:p>
        </p:txBody>
      </p:sp>
      <p:sp>
        <p:nvSpPr>
          <p:cNvPr id="68611" name="Rectangle 3"/>
          <p:cNvSpPr>
            <a:spLocks noGrp="1" noChangeArrowheads="1"/>
          </p:cNvSpPr>
          <p:nvPr>
            <p:ph type="body" idx="1"/>
          </p:nvPr>
        </p:nvSpPr>
        <p:spPr>
          <a:xfrm>
            <a:off x="0" y="1295400"/>
            <a:ext cx="9144000" cy="1676400"/>
          </a:xfrm>
        </p:spPr>
        <p:txBody>
          <a:bodyPr/>
          <a:lstStyle/>
          <a:p>
            <a:r>
              <a:rPr lang="en-US" sz="4800" dirty="0"/>
              <a:t>Put ideas together that have a close </a:t>
            </a:r>
            <a:r>
              <a:rPr lang="en-US" sz="4800" dirty="0" smtClean="0"/>
              <a:t>relationship</a:t>
            </a:r>
          </a:p>
          <a:p>
            <a:pPr>
              <a:buNone/>
            </a:pPr>
            <a:r>
              <a:rPr lang="en-US" sz="4800" dirty="0" smtClean="0"/>
              <a:t>Example Clarifying Question:</a:t>
            </a:r>
          </a:p>
          <a:p>
            <a:pPr>
              <a:buNone/>
            </a:pPr>
            <a:r>
              <a:rPr lang="en-US" sz="4000" i="1" dirty="0" smtClean="0"/>
              <a:t>What moved Aaron from watching on the sidelines to performing in BMX competitions?</a:t>
            </a:r>
          </a:p>
          <a:p>
            <a:pPr>
              <a:buNone/>
            </a:pPr>
            <a:endParaRPr lang="en-US" sz="4800" i="1" dirty="0"/>
          </a:p>
        </p:txBody>
      </p:sp>
      <p:pic>
        <p:nvPicPr>
          <p:cNvPr id="68612" name="Picture 4" descr="MCDD00774_0000[1]"/>
          <p:cNvPicPr>
            <a:picLocks noChangeAspect="1" noChangeArrowheads="1"/>
          </p:cNvPicPr>
          <p:nvPr/>
        </p:nvPicPr>
        <p:blipFill>
          <a:blip r:embed="rId2" cstate="print"/>
          <a:srcRect/>
          <a:stretch>
            <a:fillRect/>
          </a:stretch>
        </p:blipFill>
        <p:spPr bwMode="auto">
          <a:xfrm>
            <a:off x="7391400" y="168275"/>
            <a:ext cx="1143000" cy="11191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1000" fill="hold"/>
                                        <p:tgtEl>
                                          <p:spTgt spid="68610"/>
                                        </p:tgtEl>
                                        <p:attrNameLst>
                                          <p:attrName>ppt_x</p:attrName>
                                        </p:attrNameLst>
                                      </p:cBhvr>
                                      <p:tavLst>
                                        <p:tav tm="0">
                                          <p:val>
                                            <p:strVal val="0-#ppt_w/2"/>
                                          </p:val>
                                        </p:tav>
                                        <p:tav tm="100000">
                                          <p:val>
                                            <p:strVal val="#ppt_x"/>
                                          </p:val>
                                        </p:tav>
                                      </p:tavLst>
                                    </p:anim>
                                    <p:anim calcmode="lin" valueType="num">
                                      <p:cBhvr additive="base">
                                        <p:cTn id="8" dur="1000" fill="hold"/>
                                        <p:tgtEl>
                                          <p:spTgt spid="68610"/>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68612"/>
                                        </p:tgtEl>
                                        <p:attrNameLst>
                                          <p:attrName>style.visibility</p:attrName>
                                        </p:attrNameLst>
                                      </p:cBhvr>
                                      <p:to>
                                        <p:strVal val="visible"/>
                                      </p:to>
                                    </p:set>
                                    <p:anim calcmode="lin" valueType="num">
                                      <p:cBhvr>
                                        <p:cTn id="11" dur="1000" fill="hold"/>
                                        <p:tgtEl>
                                          <p:spTgt spid="68612"/>
                                        </p:tgtEl>
                                        <p:attrNameLst>
                                          <p:attrName>ppt_w</p:attrName>
                                        </p:attrNameLst>
                                      </p:cBhvr>
                                      <p:tavLst>
                                        <p:tav tm="0">
                                          <p:val>
                                            <p:fltVal val="0"/>
                                          </p:val>
                                        </p:tav>
                                        <p:tav tm="100000">
                                          <p:val>
                                            <p:strVal val="#ppt_w"/>
                                          </p:val>
                                        </p:tav>
                                      </p:tavLst>
                                    </p:anim>
                                    <p:anim calcmode="lin" valueType="num">
                                      <p:cBhvr>
                                        <p:cTn id="12" dur="1000" fill="hold"/>
                                        <p:tgtEl>
                                          <p:spTgt spid="68612"/>
                                        </p:tgtEl>
                                        <p:attrNameLst>
                                          <p:attrName>ppt_h</p:attrName>
                                        </p:attrNameLst>
                                      </p:cBhvr>
                                      <p:tavLst>
                                        <p:tav tm="0">
                                          <p:val>
                                            <p:fltVal val="0"/>
                                          </p:val>
                                        </p:tav>
                                        <p:tav tm="100000">
                                          <p:val>
                                            <p:strVal val="#ppt_h"/>
                                          </p:val>
                                        </p:tav>
                                      </p:tavLst>
                                    </p:anim>
                                    <p:anim calcmode="lin" valueType="num">
                                      <p:cBhvr>
                                        <p:cTn id="13" dur="1000" fill="hold"/>
                                        <p:tgtEl>
                                          <p:spTgt spid="68612"/>
                                        </p:tgtEl>
                                        <p:attrNameLst>
                                          <p:attrName>style.rotation</p:attrName>
                                        </p:attrNameLst>
                                      </p:cBhvr>
                                      <p:tavLst>
                                        <p:tav tm="0">
                                          <p:val>
                                            <p:fltVal val="90"/>
                                          </p:val>
                                        </p:tav>
                                        <p:tav tm="100000">
                                          <p:val>
                                            <p:fltVal val="0"/>
                                          </p:val>
                                        </p:tav>
                                      </p:tavLst>
                                    </p:anim>
                                    <p:animEffect transition="in" filter="fade">
                                      <p:cBhvr>
                                        <p:cTn id="14" dur="1000"/>
                                        <p:tgtEl>
                                          <p:spTgt spid="68612"/>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861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8611">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86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6861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381000" y="228600"/>
            <a:ext cx="5181600" cy="1098550"/>
          </a:xfrm>
        </p:spPr>
        <p:txBody>
          <a:bodyPr/>
          <a:lstStyle/>
          <a:p>
            <a:r>
              <a:rPr lang="en-US" sz="6600" dirty="0"/>
              <a:t>5</a:t>
            </a:r>
            <a:r>
              <a:rPr lang="en-US" sz="6600" dirty="0" smtClean="0"/>
              <a:t>.  </a:t>
            </a:r>
            <a:r>
              <a:rPr lang="en-US" sz="6600" dirty="0"/>
              <a:t>Identify</a:t>
            </a:r>
          </a:p>
        </p:txBody>
      </p:sp>
      <p:sp>
        <p:nvSpPr>
          <p:cNvPr id="71683" name="Rectangle 3"/>
          <p:cNvSpPr>
            <a:spLocks noGrp="1" noChangeArrowheads="1"/>
          </p:cNvSpPr>
          <p:nvPr>
            <p:ph type="body" idx="1"/>
          </p:nvPr>
        </p:nvSpPr>
        <p:spPr>
          <a:xfrm>
            <a:off x="0" y="1941513"/>
            <a:ext cx="9144000" cy="1792287"/>
          </a:xfrm>
        </p:spPr>
        <p:txBody>
          <a:bodyPr/>
          <a:lstStyle/>
          <a:p>
            <a:r>
              <a:rPr lang="en-US" sz="5400" dirty="0"/>
              <a:t>Pick out particular persons or things</a:t>
            </a:r>
            <a:r>
              <a:rPr lang="en-US" sz="5400" dirty="0" smtClean="0"/>
              <a:t>.</a:t>
            </a:r>
          </a:p>
          <a:p>
            <a:pPr>
              <a:buNone/>
            </a:pPr>
            <a:r>
              <a:rPr lang="en-US" sz="4000" dirty="0" smtClean="0"/>
              <a:t>Example Clarifying Question:</a:t>
            </a:r>
          </a:p>
          <a:p>
            <a:pPr>
              <a:buNone/>
            </a:pPr>
            <a:r>
              <a:rPr lang="en-US" sz="4000" i="1" dirty="0" smtClean="0"/>
              <a:t>What are ways that Aaron protects himself from injury?</a:t>
            </a:r>
          </a:p>
          <a:p>
            <a:pPr>
              <a:buNone/>
            </a:pPr>
            <a:endParaRPr lang="en-US" dirty="0"/>
          </a:p>
        </p:txBody>
      </p:sp>
      <p:pic>
        <p:nvPicPr>
          <p:cNvPr id="71684" name="Picture 4" descr="MCj02331540000[1]"/>
          <p:cNvPicPr>
            <a:picLocks noChangeAspect="1" noChangeArrowheads="1"/>
          </p:cNvPicPr>
          <p:nvPr/>
        </p:nvPicPr>
        <p:blipFill>
          <a:blip r:embed="rId2" cstate="print"/>
          <a:srcRect/>
          <a:stretch>
            <a:fillRect/>
          </a:stretch>
        </p:blipFill>
        <p:spPr bwMode="auto">
          <a:xfrm>
            <a:off x="6705600" y="228600"/>
            <a:ext cx="1865313" cy="18716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additive="base">
                                        <p:cTn id="7" dur="1000" fill="hold"/>
                                        <p:tgtEl>
                                          <p:spTgt spid="71682"/>
                                        </p:tgtEl>
                                        <p:attrNameLst>
                                          <p:attrName>ppt_x</p:attrName>
                                        </p:attrNameLst>
                                      </p:cBhvr>
                                      <p:tavLst>
                                        <p:tav tm="0">
                                          <p:val>
                                            <p:strVal val="0-#ppt_w/2"/>
                                          </p:val>
                                        </p:tav>
                                        <p:tav tm="100000">
                                          <p:val>
                                            <p:strVal val="#ppt_x"/>
                                          </p:val>
                                        </p:tav>
                                      </p:tavLst>
                                    </p:anim>
                                    <p:anim calcmode="lin" valueType="num">
                                      <p:cBhvr additive="base">
                                        <p:cTn id="8" dur="1000" fill="hold"/>
                                        <p:tgtEl>
                                          <p:spTgt spid="71682"/>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71684"/>
                                        </p:tgtEl>
                                        <p:attrNameLst>
                                          <p:attrName>style.visibility</p:attrName>
                                        </p:attrNameLst>
                                      </p:cBhvr>
                                      <p:to>
                                        <p:strVal val="visible"/>
                                      </p:to>
                                    </p:set>
                                    <p:anim calcmode="lin" valueType="num">
                                      <p:cBhvr>
                                        <p:cTn id="11" dur="1000" fill="hold"/>
                                        <p:tgtEl>
                                          <p:spTgt spid="71684"/>
                                        </p:tgtEl>
                                        <p:attrNameLst>
                                          <p:attrName>ppt_w</p:attrName>
                                        </p:attrNameLst>
                                      </p:cBhvr>
                                      <p:tavLst>
                                        <p:tav tm="0">
                                          <p:val>
                                            <p:fltVal val="0"/>
                                          </p:val>
                                        </p:tav>
                                        <p:tav tm="100000">
                                          <p:val>
                                            <p:strVal val="#ppt_w"/>
                                          </p:val>
                                        </p:tav>
                                      </p:tavLst>
                                    </p:anim>
                                    <p:anim calcmode="lin" valueType="num">
                                      <p:cBhvr>
                                        <p:cTn id="12" dur="1000" fill="hold"/>
                                        <p:tgtEl>
                                          <p:spTgt spid="71684"/>
                                        </p:tgtEl>
                                        <p:attrNameLst>
                                          <p:attrName>ppt_h</p:attrName>
                                        </p:attrNameLst>
                                      </p:cBhvr>
                                      <p:tavLst>
                                        <p:tav tm="0">
                                          <p:val>
                                            <p:fltVal val="0"/>
                                          </p:val>
                                        </p:tav>
                                        <p:tav tm="100000">
                                          <p:val>
                                            <p:strVal val="#ppt_h"/>
                                          </p:val>
                                        </p:tav>
                                      </p:tavLst>
                                    </p:anim>
                                    <p:anim calcmode="lin" valueType="num">
                                      <p:cBhvr>
                                        <p:cTn id="13" dur="1000" fill="hold"/>
                                        <p:tgtEl>
                                          <p:spTgt spid="71684"/>
                                        </p:tgtEl>
                                        <p:attrNameLst>
                                          <p:attrName>style.rotation</p:attrName>
                                        </p:attrNameLst>
                                      </p:cBhvr>
                                      <p:tavLst>
                                        <p:tav tm="0">
                                          <p:val>
                                            <p:fltVal val="90"/>
                                          </p:val>
                                        </p:tav>
                                        <p:tav tm="100000">
                                          <p:val>
                                            <p:fltVal val="0"/>
                                          </p:val>
                                        </p:tav>
                                      </p:tavLst>
                                    </p:anim>
                                    <p:animEffect transition="in" filter="fade">
                                      <p:cBhvr>
                                        <p:cTn id="14" dur="1000"/>
                                        <p:tgtEl>
                                          <p:spTgt spid="7168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68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168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16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168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17500" y="385763"/>
            <a:ext cx="4635500" cy="1098550"/>
          </a:xfrm>
        </p:spPr>
        <p:txBody>
          <a:bodyPr/>
          <a:lstStyle/>
          <a:p>
            <a:r>
              <a:rPr lang="en-US" sz="6600" dirty="0"/>
              <a:t>6</a:t>
            </a:r>
            <a:r>
              <a:rPr lang="en-US" sz="6600" dirty="0" smtClean="0"/>
              <a:t>.  </a:t>
            </a:r>
            <a:r>
              <a:rPr lang="en-US" sz="6600" dirty="0"/>
              <a:t>Apply</a:t>
            </a:r>
          </a:p>
        </p:txBody>
      </p:sp>
      <p:sp>
        <p:nvSpPr>
          <p:cNvPr id="72707" name="Rectangle 3"/>
          <p:cNvSpPr>
            <a:spLocks noGrp="1" noChangeArrowheads="1"/>
          </p:cNvSpPr>
          <p:nvPr>
            <p:ph type="body" idx="1"/>
          </p:nvPr>
        </p:nvSpPr>
        <p:spPr>
          <a:xfrm>
            <a:off x="0" y="1941513"/>
            <a:ext cx="9144000" cy="1716087"/>
          </a:xfrm>
        </p:spPr>
        <p:txBody>
          <a:bodyPr/>
          <a:lstStyle/>
          <a:p>
            <a:r>
              <a:rPr lang="en-US" sz="4800" dirty="0"/>
              <a:t>Relate one piece of information to a different situation</a:t>
            </a:r>
            <a:r>
              <a:rPr lang="en-US" sz="4800" dirty="0" smtClean="0"/>
              <a:t>.</a:t>
            </a:r>
          </a:p>
          <a:p>
            <a:pPr>
              <a:buNone/>
            </a:pPr>
            <a:r>
              <a:rPr lang="en-US" sz="4800" dirty="0" smtClean="0"/>
              <a:t>Example Clarifying Question:</a:t>
            </a:r>
          </a:p>
          <a:p>
            <a:pPr>
              <a:buNone/>
            </a:pPr>
            <a:r>
              <a:rPr lang="en-US" sz="4800" i="1" dirty="0" smtClean="0"/>
              <a:t>How would a disabled child find a way to become a firefighter?</a:t>
            </a:r>
            <a:endParaRPr lang="en-US" sz="4800" i="1" dirty="0" smtClean="0"/>
          </a:p>
          <a:p>
            <a:endParaRPr lang="en-US" sz="4800" i="1" dirty="0"/>
          </a:p>
        </p:txBody>
      </p:sp>
      <p:pic>
        <p:nvPicPr>
          <p:cNvPr id="72709" name="Picture 5" descr="MCj02338600000[1]"/>
          <p:cNvPicPr>
            <a:picLocks noChangeAspect="1" noChangeArrowheads="1"/>
          </p:cNvPicPr>
          <p:nvPr/>
        </p:nvPicPr>
        <p:blipFill>
          <a:blip r:embed="rId2" cstate="print"/>
          <a:srcRect/>
          <a:stretch>
            <a:fillRect/>
          </a:stretch>
        </p:blipFill>
        <p:spPr bwMode="auto">
          <a:xfrm>
            <a:off x="6400800" y="304800"/>
            <a:ext cx="1752600" cy="16065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8" fill="hold" grpId="0" nodeType="with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1000" fill="hold"/>
                                        <p:tgtEl>
                                          <p:spTgt spid="72706"/>
                                        </p:tgtEl>
                                        <p:attrNameLst>
                                          <p:attrName>ppt_x</p:attrName>
                                        </p:attrNameLst>
                                      </p:cBhvr>
                                      <p:tavLst>
                                        <p:tav tm="0">
                                          <p:val>
                                            <p:strVal val="0-#ppt_w/2"/>
                                          </p:val>
                                        </p:tav>
                                        <p:tav tm="100000">
                                          <p:val>
                                            <p:strVal val="#ppt_x"/>
                                          </p:val>
                                        </p:tav>
                                      </p:tavLst>
                                    </p:anim>
                                    <p:anim calcmode="lin" valueType="num">
                                      <p:cBhvr additive="base">
                                        <p:cTn id="8" dur="1000" fill="hold"/>
                                        <p:tgtEl>
                                          <p:spTgt spid="72706"/>
                                        </p:tgtEl>
                                        <p:attrNameLst>
                                          <p:attrName>ppt_y</p:attrName>
                                        </p:attrNameLst>
                                      </p:cBhvr>
                                      <p:tavLst>
                                        <p:tav tm="0">
                                          <p:val>
                                            <p:strVal val="#ppt_y"/>
                                          </p:val>
                                        </p:tav>
                                        <p:tav tm="100000">
                                          <p:val>
                                            <p:strVal val="#ppt_y"/>
                                          </p:val>
                                        </p:tav>
                                      </p:tavLst>
                                    </p:anim>
                                  </p:childTnLst>
                                </p:cTn>
                              </p:par>
                              <p:par>
                                <p:cTn id="9" presetID="31" presetClass="entr" presetSubtype="0" fill="hold" nodeType="withEffect">
                                  <p:stCondLst>
                                    <p:cond delay="0"/>
                                  </p:stCondLst>
                                  <p:iterate type="lt">
                                    <p:tmPct val="5000"/>
                                  </p:iterate>
                                  <p:childTnLst>
                                    <p:set>
                                      <p:cBhvr>
                                        <p:cTn id="10" dur="1" fill="hold">
                                          <p:stCondLst>
                                            <p:cond delay="0"/>
                                          </p:stCondLst>
                                        </p:cTn>
                                        <p:tgtEl>
                                          <p:spTgt spid="72709"/>
                                        </p:tgtEl>
                                        <p:attrNameLst>
                                          <p:attrName>style.visibility</p:attrName>
                                        </p:attrNameLst>
                                      </p:cBhvr>
                                      <p:to>
                                        <p:strVal val="visible"/>
                                      </p:to>
                                    </p:set>
                                    <p:anim calcmode="lin" valueType="num">
                                      <p:cBhvr>
                                        <p:cTn id="11" dur="1000" fill="hold"/>
                                        <p:tgtEl>
                                          <p:spTgt spid="72709"/>
                                        </p:tgtEl>
                                        <p:attrNameLst>
                                          <p:attrName>ppt_w</p:attrName>
                                        </p:attrNameLst>
                                      </p:cBhvr>
                                      <p:tavLst>
                                        <p:tav tm="0">
                                          <p:val>
                                            <p:fltVal val="0"/>
                                          </p:val>
                                        </p:tav>
                                        <p:tav tm="100000">
                                          <p:val>
                                            <p:strVal val="#ppt_w"/>
                                          </p:val>
                                        </p:tav>
                                      </p:tavLst>
                                    </p:anim>
                                    <p:anim calcmode="lin" valueType="num">
                                      <p:cBhvr>
                                        <p:cTn id="12" dur="1000" fill="hold"/>
                                        <p:tgtEl>
                                          <p:spTgt spid="72709"/>
                                        </p:tgtEl>
                                        <p:attrNameLst>
                                          <p:attrName>ppt_h</p:attrName>
                                        </p:attrNameLst>
                                      </p:cBhvr>
                                      <p:tavLst>
                                        <p:tav tm="0">
                                          <p:val>
                                            <p:fltVal val="0"/>
                                          </p:val>
                                        </p:tav>
                                        <p:tav tm="100000">
                                          <p:val>
                                            <p:strVal val="#ppt_h"/>
                                          </p:val>
                                        </p:tav>
                                      </p:tavLst>
                                    </p:anim>
                                    <p:anim calcmode="lin" valueType="num">
                                      <p:cBhvr>
                                        <p:cTn id="13" dur="1000" fill="hold"/>
                                        <p:tgtEl>
                                          <p:spTgt spid="72709"/>
                                        </p:tgtEl>
                                        <p:attrNameLst>
                                          <p:attrName>style.rotation</p:attrName>
                                        </p:attrNameLst>
                                      </p:cBhvr>
                                      <p:tavLst>
                                        <p:tav tm="0">
                                          <p:val>
                                            <p:fltVal val="90"/>
                                          </p:val>
                                        </p:tav>
                                        <p:tav tm="100000">
                                          <p:val>
                                            <p:fltVal val="0"/>
                                          </p:val>
                                        </p:tav>
                                      </p:tavLst>
                                    </p:anim>
                                    <p:animEffect transition="in" filter="fade">
                                      <p:cBhvr>
                                        <p:cTn id="14" dur="1000"/>
                                        <p:tgtEl>
                                          <p:spTgt spid="72709"/>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270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2707">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27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270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17601"/>
            <a:ext cx="9144000" cy="1754326"/>
          </a:xfrm>
          <a:noFill/>
          <a:ln/>
        </p:spPr>
        <p:txBody>
          <a:bodyPr/>
          <a:lstStyle/>
          <a:p>
            <a:r>
              <a:rPr lang="en-US" sz="5400" dirty="0"/>
              <a:t>Clarifying Questions </a:t>
            </a:r>
            <a:r>
              <a:rPr lang="en-US" sz="5400" dirty="0" smtClean="0"/>
              <a:t>Pair Practice</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381000" y="1752600"/>
            <a:ext cx="8534400" cy="3970318"/>
          </a:xfrm>
          <a:prstGeom prst="rect">
            <a:avLst/>
          </a:prstGeom>
          <a:noFill/>
          <a:ln w="9525">
            <a:noFill/>
            <a:miter lim="800000"/>
            <a:headEnd/>
            <a:tailEnd/>
          </a:ln>
          <a:effectLst/>
        </p:spPr>
        <p:txBody>
          <a:bodyPr wrap="square">
            <a:spAutoFit/>
          </a:bodyPr>
          <a:lstStyle/>
          <a:p>
            <a:r>
              <a:rPr lang="en-US" sz="3600" dirty="0" smtClean="0"/>
              <a:t>We will read another passage as a class.</a:t>
            </a:r>
          </a:p>
          <a:p>
            <a:r>
              <a:rPr lang="en-US" sz="3600" dirty="0" smtClean="0"/>
              <a:t>In pairs, you need to complete the graphic organizer by asking your own clarifying questions.</a:t>
            </a:r>
          </a:p>
          <a:p>
            <a:r>
              <a:rPr lang="en-US" sz="3600" dirty="0" smtClean="0"/>
              <a:t>Using the six clarifying strategies, write an appropriate question for each strategy to help you understand the passage.  </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17601"/>
            <a:ext cx="9144000" cy="1541601"/>
          </a:xfrm>
          <a:noFill/>
          <a:ln/>
        </p:spPr>
        <p:txBody>
          <a:bodyPr/>
          <a:lstStyle/>
          <a:p>
            <a:r>
              <a:rPr lang="en-US" sz="5400" dirty="0"/>
              <a:t>Clarifying Questions </a:t>
            </a:r>
            <a:r>
              <a:rPr lang="en-US" sz="5400" dirty="0" smtClean="0"/>
              <a:t>Pair Practice</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5" name="Rectangle 4"/>
          <p:cNvSpPr/>
          <p:nvPr/>
        </p:nvSpPr>
        <p:spPr>
          <a:xfrm>
            <a:off x="228600" y="1447800"/>
            <a:ext cx="9144000" cy="5940088"/>
          </a:xfrm>
          <a:prstGeom prst="rect">
            <a:avLst/>
          </a:prstGeom>
        </p:spPr>
        <p:txBody>
          <a:bodyPr wrap="square">
            <a:spAutoFit/>
          </a:bodyPr>
          <a:lstStyle/>
          <a:p>
            <a:pPr algn="ctr"/>
            <a:r>
              <a:rPr lang="en-US" sz="3600" b="1" dirty="0"/>
              <a:t>Ice </a:t>
            </a:r>
            <a:r>
              <a:rPr lang="en-US" sz="3600" b="1" dirty="0" smtClean="0"/>
              <a:t>Hotels</a:t>
            </a:r>
            <a:r>
              <a:rPr lang="en-US" sz="3600" dirty="0"/>
              <a:t>     </a:t>
            </a:r>
            <a:endParaRPr lang="en-US" sz="3600" dirty="0" smtClean="0"/>
          </a:p>
          <a:p>
            <a:endParaRPr lang="en-US" dirty="0"/>
          </a:p>
          <a:p>
            <a:r>
              <a:rPr lang="en-US" sz="3200" dirty="0" smtClean="0"/>
              <a:t> </a:t>
            </a:r>
            <a:r>
              <a:rPr lang="en-US" sz="3200" dirty="0"/>
              <a:t>Can you imagine staying in a hotel made entirely of ice? Although they sound unusual to most people, ice hotels have become very popular in countries like Sweden, Finland, Norway, and Canada. Construction on ice hotels begins as soon as the temperature drops below freezing. A steel frame is built in the shape of the hotel, and snow is blown onto the steel frame. Once the snow freezes, the frame is removed, and a structure made entirely of ice remains.</a:t>
            </a:r>
            <a:br>
              <a:rPr lang="en-US" sz="3200" dirty="0"/>
            </a:br>
            <a:r>
              <a:rPr lang="en-US" sz="32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flipV="1">
            <a:off x="0" y="0"/>
            <a:ext cx="9144000" cy="600670"/>
          </a:xfrm>
          <a:noFill/>
          <a:ln/>
        </p:spPr>
        <p:txBody>
          <a:bodyPr/>
          <a:lstStyle/>
          <a:p>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5" name="Rectangle 4"/>
          <p:cNvSpPr/>
          <p:nvPr/>
        </p:nvSpPr>
        <p:spPr>
          <a:xfrm>
            <a:off x="228600" y="0"/>
            <a:ext cx="8915400" cy="5293757"/>
          </a:xfrm>
          <a:prstGeom prst="rect">
            <a:avLst/>
          </a:prstGeom>
        </p:spPr>
        <p:txBody>
          <a:bodyPr wrap="square">
            <a:spAutoFit/>
          </a:bodyPr>
          <a:lstStyle/>
          <a:p>
            <a:r>
              <a:rPr lang="en-US" sz="3400" dirty="0"/>
              <a:t>The interiors of ice hotels are decorated by ice artists, and ice sculptures can often be seen in the hotel lobbies. In an ice hotel, everything is made out of ice, including the dishes, light fixtures, and furniture. Even though the beds are made of blocks of ice, hotel guests are given sleeping bags and reindeer hides to make their sleep more comfortable. Ice hotels can only stay open during the coldest months of the year</a:t>
            </a:r>
            <a:r>
              <a:rPr lang="en-US" sz="3200" dirty="0" smtClean="0"/>
              <a:t>. </a:t>
            </a:r>
            <a:r>
              <a:rPr lang="en-US" sz="3200" dirty="0"/>
              <a:t/>
            </a:r>
            <a:br>
              <a:rPr lang="en-US" sz="3200" dirty="0"/>
            </a:br>
            <a:r>
              <a:rPr lang="en-US" sz="3200" dirty="0"/>
              <a:t>    </a:t>
            </a:r>
          </a:p>
        </p:txBody>
      </p:sp>
      <p:sp>
        <p:nvSpPr>
          <p:cNvPr id="9523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300" b="1" i="0" u="none" strike="noStrike" cap="none" normalizeH="0" baseline="0" smtClean="0">
                <a:ln>
                  <a:noFill/>
                </a:ln>
                <a:solidFill>
                  <a:srgbClr val="000000"/>
                </a:solidFill>
                <a:effectLst/>
                <a:latin typeface="Arial" pitchFamily="34" charset="0"/>
                <a:ea typeface="Times New Roman" pitchFamily="18" charset="0"/>
                <a:cs typeface="Arial" pitchFamily="34" charset="0"/>
              </a:rPr>
              <a:t>Ice Hotels</a:t>
            </a:r>
            <a:endParaRPr kumimoji="0" lang="en-US" sz="2400" b="0" i="0" u="none" strike="noStrike" cap="none" normalizeH="0" baseline="0" smtClean="0">
              <a:ln>
                <a:noFill/>
              </a:ln>
              <a:solidFill>
                <a:schemeClr val="tx1"/>
              </a:solidFill>
              <a:effectLst/>
              <a:latin typeface="Arial" pitchFamily="34" charset="0"/>
            </a:endParaRPr>
          </a:p>
        </p:txBody>
      </p:sp>
      <p:pic>
        <p:nvPicPr>
          <p:cNvPr id="111618" name="Picture 2" descr="http://www71.studyisland.com/pics/icehotel.jpg"/>
          <p:cNvPicPr>
            <a:picLocks noChangeAspect="1" noChangeArrowheads="1"/>
          </p:cNvPicPr>
          <p:nvPr/>
        </p:nvPicPr>
        <p:blipFill>
          <a:blip r:link="rId2" cstate="print"/>
          <a:srcRect/>
          <a:stretch>
            <a:fillRect/>
          </a:stretch>
        </p:blipFill>
        <p:spPr bwMode="auto">
          <a:xfrm>
            <a:off x="5791200" y="4191000"/>
            <a:ext cx="3048000" cy="2667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nodePh="1">
                                  <p:stCondLst>
                                    <p:cond delay="0"/>
                                  </p:stCondLst>
                                  <p:endCondLst>
                                    <p:cond evt="begin" delay="0">
                                      <p:tn val="5"/>
                                    </p:cond>
                                  </p:end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AutoShape 2"/>
          <p:cNvSpPr>
            <a:spLocks noChangeArrowheads="1"/>
          </p:cNvSpPr>
          <p:nvPr/>
        </p:nvSpPr>
        <p:spPr bwMode="auto">
          <a:xfrm>
            <a:off x="393700" y="355600"/>
            <a:ext cx="8382000" cy="1244600"/>
          </a:xfrm>
          <a:prstGeom prst="roundRect">
            <a:avLst>
              <a:gd name="adj" fmla="val 16667"/>
            </a:avLst>
          </a:prstGeom>
          <a:noFill/>
          <a:ln w="9525">
            <a:solidFill>
              <a:schemeClr val="tx1"/>
            </a:solidFill>
            <a:round/>
            <a:headEnd/>
            <a:tailEnd/>
          </a:ln>
        </p:spPr>
        <p:txBody>
          <a:bodyPr/>
          <a:lstStyle/>
          <a:p>
            <a:pPr eaLnBrk="0" hangingPunct="0"/>
            <a:r>
              <a:rPr lang="en-US" sz="1800" b="1">
                <a:latin typeface="Arial" charset="0"/>
              </a:rPr>
              <a:t>Key Learning</a:t>
            </a:r>
            <a:r>
              <a:rPr lang="en-US" sz="1800">
                <a:latin typeface="Arial" charset="0"/>
              </a:rPr>
              <a:t>:   Good readers recognize purpose in reading and writing. </a:t>
            </a:r>
          </a:p>
          <a:p>
            <a:pPr eaLnBrk="0" hangingPunct="0"/>
            <a:r>
              <a:rPr lang="en-US" sz="1800">
                <a:latin typeface="Arial" charset="0"/>
              </a:rPr>
              <a:t>  </a:t>
            </a:r>
            <a:r>
              <a:rPr lang="en-US"/>
              <a:t>(0701.3.1) (0701.6.1) (0701.8.2) (0701.3.11) (701.7.3) (0701.8.12) </a:t>
            </a:r>
          </a:p>
        </p:txBody>
      </p:sp>
      <p:sp>
        <p:nvSpPr>
          <p:cNvPr id="79875" name="Text Box 3"/>
          <p:cNvSpPr txBox="1">
            <a:spLocks noChangeArrowheads="1"/>
          </p:cNvSpPr>
          <p:nvPr/>
        </p:nvSpPr>
        <p:spPr bwMode="auto">
          <a:xfrm>
            <a:off x="533400" y="1676400"/>
            <a:ext cx="8015288" cy="1754326"/>
          </a:xfrm>
          <a:prstGeom prst="rect">
            <a:avLst/>
          </a:prstGeom>
          <a:noFill/>
          <a:ln w="9525">
            <a:noFill/>
            <a:miter lim="800000"/>
            <a:headEnd/>
            <a:tailEnd/>
          </a:ln>
          <a:effectLst/>
        </p:spPr>
        <p:txBody>
          <a:bodyPr>
            <a:spAutoFit/>
          </a:bodyPr>
          <a:lstStyle/>
          <a:p>
            <a:pPr eaLnBrk="0" hangingPunct="0"/>
            <a:r>
              <a:rPr lang="en-US" sz="2000" dirty="0">
                <a:latin typeface="Arial" charset="0"/>
              </a:rPr>
              <a:t>Essential </a:t>
            </a:r>
            <a:r>
              <a:rPr lang="en-US" sz="2000" dirty="0" smtClean="0">
                <a:latin typeface="Arial" charset="0"/>
              </a:rPr>
              <a:t>Question: </a:t>
            </a:r>
            <a:r>
              <a:rPr lang="en-US" sz="3600" dirty="0" smtClean="0"/>
              <a:t>How </a:t>
            </a:r>
            <a:r>
              <a:rPr lang="en-US" sz="3600" dirty="0"/>
              <a:t>do I formulate clarifying questions to increase reading comprehension? </a:t>
            </a:r>
          </a:p>
        </p:txBody>
      </p:sp>
      <p:sp>
        <p:nvSpPr>
          <p:cNvPr id="79876" name="Text Box 4"/>
          <p:cNvSpPr txBox="1">
            <a:spLocks noChangeArrowheads="1"/>
          </p:cNvSpPr>
          <p:nvPr/>
        </p:nvSpPr>
        <p:spPr bwMode="auto">
          <a:xfrm>
            <a:off x="631825" y="3778250"/>
            <a:ext cx="3105150" cy="457200"/>
          </a:xfrm>
          <a:prstGeom prst="rect">
            <a:avLst/>
          </a:prstGeom>
          <a:noFill/>
          <a:ln w="9525">
            <a:noFill/>
            <a:miter lim="800000"/>
            <a:headEnd/>
            <a:tailEnd/>
          </a:ln>
          <a:effectLst/>
        </p:spPr>
        <p:txBody>
          <a:bodyPr>
            <a:spAutoFit/>
          </a:bodyPr>
          <a:lstStyle/>
          <a:p>
            <a:endParaRPr lang="en-US">
              <a:latin typeface="Verdana" pitchFamily="34" charset="0"/>
            </a:endParaRPr>
          </a:p>
        </p:txBody>
      </p:sp>
      <p:sp>
        <p:nvSpPr>
          <p:cNvPr id="79877" name="Text Box 5"/>
          <p:cNvSpPr txBox="1">
            <a:spLocks noChangeArrowheads="1"/>
          </p:cNvSpPr>
          <p:nvPr/>
        </p:nvSpPr>
        <p:spPr bwMode="auto">
          <a:xfrm>
            <a:off x="228600" y="3505200"/>
            <a:ext cx="8763000" cy="2968625"/>
          </a:xfrm>
          <a:prstGeom prst="rect">
            <a:avLst/>
          </a:prstGeom>
          <a:noFill/>
          <a:ln w="9525">
            <a:solidFill>
              <a:schemeClr val="tx1"/>
            </a:solidFill>
            <a:miter lim="800000"/>
            <a:headEnd/>
            <a:tailEnd/>
          </a:ln>
          <a:effectLst/>
        </p:spPr>
        <p:txBody>
          <a:bodyPr>
            <a:spAutoFit/>
          </a:bodyPr>
          <a:lstStyle/>
          <a:p>
            <a:pPr algn="ctr"/>
            <a:r>
              <a:rPr lang="en-US" sz="3200">
                <a:latin typeface="Comic Sans MS" pitchFamily="66" charset="0"/>
              </a:rPr>
              <a:t>Vocabulary</a:t>
            </a:r>
          </a:p>
          <a:p>
            <a:endParaRPr lang="en-US" sz="1600">
              <a:latin typeface="Comic Sans MS" pitchFamily="66" charset="0"/>
            </a:endParaRPr>
          </a:p>
          <a:p>
            <a:r>
              <a:rPr lang="en-US" sz="2800"/>
              <a:t>Author’s Purpose		First Person		Third Person</a:t>
            </a:r>
          </a:p>
          <a:p>
            <a:r>
              <a:rPr lang="en-US" sz="2800"/>
              <a:t>Descriptive Text		Second Person	    Omniscient</a:t>
            </a:r>
          </a:p>
          <a:p>
            <a:r>
              <a:rPr lang="en-US" sz="2800"/>
              <a:t>Persuasive Text		Third Person</a:t>
            </a:r>
          </a:p>
          <a:p>
            <a:r>
              <a:rPr lang="en-US" sz="2800"/>
              <a:t>Character Trait		      Limited</a:t>
            </a:r>
          </a:p>
          <a:p>
            <a:r>
              <a:rPr lang="en-US" sz="2800"/>
              <a:t>Mood</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813395"/>
            <a:ext cx="9144000" cy="923330"/>
          </a:xfrm>
          <a:noFill/>
          <a:ln/>
        </p:spPr>
        <p:txBody>
          <a:bodyPr/>
          <a:lstStyle/>
          <a:p>
            <a:r>
              <a:rPr lang="en-US" sz="5400" dirty="0" smtClean="0"/>
              <a:t>Individual Practice</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381000" y="1752600"/>
            <a:ext cx="8534400" cy="3970318"/>
          </a:xfrm>
          <a:prstGeom prst="rect">
            <a:avLst/>
          </a:prstGeom>
          <a:noFill/>
          <a:ln w="9525">
            <a:noFill/>
            <a:miter lim="800000"/>
            <a:headEnd/>
            <a:tailEnd/>
          </a:ln>
          <a:effectLst/>
        </p:spPr>
        <p:txBody>
          <a:bodyPr wrap="square">
            <a:spAutoFit/>
          </a:bodyPr>
          <a:lstStyle/>
          <a:p>
            <a:r>
              <a:rPr lang="en-US" sz="3600" dirty="0" smtClean="0"/>
              <a:t>Using the assigned selection in your social studies or science book, complete the 6 strategy graphic organizer by creating clarifying questions for each strategy.</a:t>
            </a:r>
          </a:p>
          <a:p>
            <a:endParaRPr lang="en-US" sz="3600" dirty="0"/>
          </a:p>
          <a:p>
            <a:r>
              <a:rPr lang="en-US" sz="3600" dirty="0" smtClean="0"/>
              <a:t>Be sure that each of your questions relates to the reading selection.</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2585323"/>
          </a:xfrm>
          <a:noFill/>
          <a:ln/>
        </p:spPr>
        <p:txBody>
          <a:bodyPr/>
          <a:lstStyle/>
          <a:p>
            <a:r>
              <a:rPr lang="en-US" sz="5400" dirty="0" smtClean="0"/>
              <a:t>Summarizer: </a:t>
            </a:r>
            <a:br>
              <a:rPr lang="en-US" sz="5400" dirty="0" smtClean="0"/>
            </a:br>
            <a:r>
              <a:rPr lang="en-US" sz="5400" dirty="0" smtClean="0"/>
              <a:t>Power Questions- Ticket out the Door</a:t>
            </a:r>
            <a:endParaRPr lang="en-US" sz="5400" dirty="0"/>
          </a:p>
        </p:txBody>
      </p:sp>
      <p:sp>
        <p:nvSpPr>
          <p:cNvPr id="88067" name="Rectangle 3"/>
          <p:cNvSpPr>
            <a:spLocks noGrp="1" noChangeArrowheads="1"/>
          </p:cNvSpPr>
          <p:nvPr>
            <p:ph type="body" idx="1"/>
          </p:nvPr>
        </p:nvSpPr>
        <p:spPr>
          <a:xfrm>
            <a:off x="0" y="2590800"/>
            <a:ext cx="9144000" cy="40386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0" y="2667000"/>
            <a:ext cx="9144000" cy="1754326"/>
          </a:xfrm>
          <a:prstGeom prst="rect">
            <a:avLst/>
          </a:prstGeom>
          <a:noFill/>
          <a:ln w="9525">
            <a:noFill/>
            <a:miter lim="800000"/>
            <a:headEnd/>
            <a:tailEnd/>
          </a:ln>
          <a:effectLst/>
        </p:spPr>
        <p:txBody>
          <a:bodyPr wrap="square">
            <a:spAutoFit/>
          </a:bodyPr>
          <a:lstStyle/>
          <a:p>
            <a:r>
              <a:rPr lang="en-US" sz="3600" dirty="0" smtClean="0"/>
              <a:t>1) On an index card, answer each practice item.</a:t>
            </a:r>
          </a:p>
          <a:p>
            <a:r>
              <a:rPr lang="en-US" sz="3600" dirty="0" smtClean="0"/>
              <a:t>2) We will check with a partner</a:t>
            </a:r>
          </a:p>
          <a:p>
            <a:r>
              <a:rPr lang="en-US" sz="3600" dirty="0" smtClean="0"/>
              <a:t>3) Give it to the teacher on the way out the door</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923330"/>
          </a:xfrm>
          <a:noFill/>
          <a:ln/>
        </p:spPr>
        <p:txBody>
          <a:bodyPr/>
          <a:lstStyle/>
          <a:p>
            <a:r>
              <a:rPr lang="en-US" sz="5400" dirty="0" err="1" smtClean="0"/>
              <a:t>PowerQuestions</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0" y="838200"/>
            <a:ext cx="9144000" cy="6247864"/>
          </a:xfrm>
          <a:prstGeom prst="rect">
            <a:avLst/>
          </a:prstGeom>
          <a:noFill/>
          <a:ln w="9525">
            <a:noFill/>
            <a:miter lim="800000"/>
            <a:headEnd/>
            <a:tailEnd/>
          </a:ln>
          <a:effectLst/>
        </p:spPr>
        <p:txBody>
          <a:bodyPr wrap="square">
            <a:spAutoFit/>
          </a:bodyPr>
          <a:lstStyle/>
          <a:p>
            <a:r>
              <a:rPr lang="en-US" sz="2800" dirty="0" smtClean="0"/>
              <a:t>1. In </a:t>
            </a:r>
            <a:r>
              <a:rPr lang="en-US" sz="2800" dirty="0"/>
              <a:t>a newspaper article following Sept. 11, President Bush was quoted as saying, "Those persons responsible for these acts of violence will be brought to justice." </a:t>
            </a:r>
          </a:p>
          <a:p>
            <a:r>
              <a:rPr lang="en-US" sz="2800" dirty="0"/>
              <a:t>What would be an appropriate question to ask after a speech of this </a:t>
            </a:r>
            <a:r>
              <a:rPr lang="en-US" sz="2800" dirty="0" smtClean="0"/>
              <a:t>kind?</a:t>
            </a:r>
          </a:p>
          <a:p>
            <a:endParaRPr lang="en-US" sz="2800" dirty="0" smtClean="0"/>
          </a:p>
          <a:p>
            <a:r>
              <a:rPr lang="en-US" sz="2800" dirty="0" smtClean="0"/>
              <a:t>A. When </a:t>
            </a:r>
            <a:r>
              <a:rPr lang="en-US" sz="2800" dirty="0"/>
              <a:t>do you run for election again?</a:t>
            </a:r>
          </a:p>
          <a:p>
            <a:r>
              <a:rPr lang="en-US" sz="2800" dirty="0"/>
              <a:t>  </a:t>
            </a:r>
          </a:p>
          <a:p>
            <a:r>
              <a:rPr lang="en-US" sz="2800" dirty="0" smtClean="0"/>
              <a:t>B. Did </a:t>
            </a:r>
            <a:r>
              <a:rPr lang="en-US" sz="2800" dirty="0"/>
              <a:t>your wife enjoy being a librarian?</a:t>
            </a:r>
          </a:p>
          <a:p>
            <a:r>
              <a:rPr lang="en-US" sz="2800" dirty="0"/>
              <a:t>  </a:t>
            </a:r>
          </a:p>
          <a:p>
            <a:r>
              <a:rPr lang="en-US" sz="2800" dirty="0" smtClean="0"/>
              <a:t>C. Has </a:t>
            </a:r>
            <a:r>
              <a:rPr lang="en-US" sz="2800" dirty="0"/>
              <a:t>it helped that your father was president?</a:t>
            </a:r>
          </a:p>
          <a:p>
            <a:r>
              <a:rPr lang="en-US" sz="2800" dirty="0"/>
              <a:t>  </a:t>
            </a:r>
          </a:p>
          <a:p>
            <a:r>
              <a:rPr lang="en-US" sz="2800" dirty="0" smtClean="0"/>
              <a:t>D. What </a:t>
            </a:r>
            <a:r>
              <a:rPr lang="en-US" sz="2800" dirty="0"/>
              <a:t>do you plan to do to prevent future acts of violence?</a:t>
            </a:r>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923330"/>
          </a:xfrm>
          <a:noFill/>
          <a:ln/>
        </p:spPr>
        <p:txBody>
          <a:bodyPr/>
          <a:lstStyle/>
          <a:p>
            <a:r>
              <a:rPr lang="en-US" sz="5400" dirty="0" err="1" smtClean="0"/>
              <a:t>PowerQuestions</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0" y="838200"/>
            <a:ext cx="9144000" cy="6309420"/>
          </a:xfrm>
          <a:prstGeom prst="rect">
            <a:avLst/>
          </a:prstGeom>
          <a:noFill/>
          <a:ln w="9525">
            <a:noFill/>
            <a:miter lim="800000"/>
            <a:headEnd/>
            <a:tailEnd/>
          </a:ln>
          <a:effectLst/>
        </p:spPr>
        <p:txBody>
          <a:bodyPr wrap="square">
            <a:spAutoFit/>
          </a:bodyPr>
          <a:lstStyle/>
          <a:p>
            <a:r>
              <a:rPr lang="en-US" sz="3200" dirty="0" smtClean="0"/>
              <a:t>2. </a:t>
            </a:r>
            <a:r>
              <a:rPr lang="en-US" sz="2800" dirty="0"/>
              <a:t>Sally saw a sign in a window that offered summer jobs to teenagers. She had never had a job before and wondered if she was qualified to apply. It was only 2 short months until summer vacation. </a:t>
            </a:r>
          </a:p>
          <a:p>
            <a:r>
              <a:rPr lang="en-US" sz="2800" dirty="0"/>
              <a:t>Which questions might she ask about the job at the interview</a:t>
            </a:r>
            <a:r>
              <a:rPr lang="en-US" sz="2800" dirty="0" smtClean="0"/>
              <a:t>?</a:t>
            </a:r>
            <a:endParaRPr lang="en-US" sz="2800" dirty="0"/>
          </a:p>
          <a:p>
            <a:endParaRPr lang="en-US" sz="2800" dirty="0" smtClean="0"/>
          </a:p>
          <a:p>
            <a:r>
              <a:rPr lang="en-US" sz="2800" dirty="0" smtClean="0"/>
              <a:t>A. What </a:t>
            </a:r>
            <a:r>
              <a:rPr lang="en-US" sz="2800" dirty="0"/>
              <a:t>are the responsibilities of the job?</a:t>
            </a:r>
          </a:p>
          <a:p>
            <a:r>
              <a:rPr lang="en-US" sz="2800" dirty="0"/>
              <a:t>  </a:t>
            </a:r>
          </a:p>
          <a:p>
            <a:r>
              <a:rPr lang="en-US" sz="2800" dirty="0" smtClean="0"/>
              <a:t>B. Does </a:t>
            </a:r>
            <a:r>
              <a:rPr lang="en-US" sz="2800" dirty="0"/>
              <a:t>she want to work during the summer?</a:t>
            </a:r>
          </a:p>
          <a:p>
            <a:r>
              <a:rPr lang="en-US" sz="2800" dirty="0"/>
              <a:t>  </a:t>
            </a:r>
          </a:p>
          <a:p>
            <a:r>
              <a:rPr lang="en-US" sz="2800" dirty="0" smtClean="0"/>
              <a:t>C. Is </a:t>
            </a:r>
            <a:r>
              <a:rPr lang="en-US" sz="2800" dirty="0"/>
              <a:t>the boss going to be nice?</a:t>
            </a:r>
          </a:p>
          <a:p>
            <a:r>
              <a:rPr lang="en-US" sz="2800" dirty="0"/>
              <a:t>  </a:t>
            </a:r>
          </a:p>
          <a:p>
            <a:r>
              <a:rPr lang="en-US" sz="2800" dirty="0" smtClean="0"/>
              <a:t>D. Where </a:t>
            </a:r>
            <a:r>
              <a:rPr lang="en-US" sz="2800" dirty="0"/>
              <a:t>will she go to school?</a:t>
            </a:r>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0" y="0"/>
            <a:ext cx="9144000" cy="923330"/>
          </a:xfrm>
          <a:noFill/>
          <a:ln/>
        </p:spPr>
        <p:txBody>
          <a:bodyPr/>
          <a:lstStyle/>
          <a:p>
            <a:r>
              <a:rPr lang="en-US" sz="5400" dirty="0" err="1" smtClean="0"/>
              <a:t>PowerQuestions</a:t>
            </a:r>
            <a:endParaRPr lang="en-US" sz="5400" dirty="0"/>
          </a:p>
        </p:txBody>
      </p:sp>
      <p:sp>
        <p:nvSpPr>
          <p:cNvPr id="88067" name="Rectangle 3"/>
          <p:cNvSpPr>
            <a:spLocks noGrp="1" noChangeArrowheads="1"/>
          </p:cNvSpPr>
          <p:nvPr>
            <p:ph type="body" idx="1"/>
          </p:nvPr>
        </p:nvSpPr>
        <p:spPr>
          <a:xfrm>
            <a:off x="0" y="1295400"/>
            <a:ext cx="9144000" cy="5334000"/>
          </a:xfrm>
          <a:noFill/>
          <a:ln/>
        </p:spPr>
        <p:txBody>
          <a:bodyPr/>
          <a:lstStyle/>
          <a:p>
            <a:pPr>
              <a:buNone/>
            </a:pPr>
            <a:endParaRPr lang="en-US" sz="4400" dirty="0"/>
          </a:p>
          <a:p>
            <a:pPr lvl="1"/>
            <a:endParaRPr lang="en-US" dirty="0"/>
          </a:p>
        </p:txBody>
      </p:sp>
      <p:sp>
        <p:nvSpPr>
          <p:cNvPr id="88068" name="Text Box 4"/>
          <p:cNvSpPr txBox="1">
            <a:spLocks noChangeArrowheads="1"/>
          </p:cNvSpPr>
          <p:nvPr/>
        </p:nvSpPr>
        <p:spPr bwMode="auto">
          <a:xfrm>
            <a:off x="0" y="838200"/>
            <a:ext cx="9144000" cy="6678751"/>
          </a:xfrm>
          <a:prstGeom prst="rect">
            <a:avLst/>
          </a:prstGeom>
          <a:noFill/>
          <a:ln w="9525">
            <a:noFill/>
            <a:miter lim="800000"/>
            <a:headEnd/>
            <a:tailEnd/>
          </a:ln>
          <a:effectLst/>
        </p:spPr>
        <p:txBody>
          <a:bodyPr wrap="square">
            <a:spAutoFit/>
          </a:bodyPr>
          <a:lstStyle/>
          <a:p>
            <a:r>
              <a:rPr lang="en-US" sz="2800" dirty="0" smtClean="0"/>
              <a:t>3. What </a:t>
            </a:r>
            <a:r>
              <a:rPr lang="en-US" sz="2800" dirty="0"/>
              <a:t>would be a clarifying question that would help you understand this text? </a:t>
            </a:r>
          </a:p>
          <a:p>
            <a:r>
              <a:rPr lang="en-US" sz="2800" dirty="0"/>
              <a:t>Computers provide us with useful tools in the editing process. However, spellcheckers do not take into account the context in which a word has been used, as is the case with words that are homophones. </a:t>
            </a:r>
          </a:p>
          <a:p>
            <a:endParaRPr lang="en-US" sz="2800" dirty="0"/>
          </a:p>
          <a:p>
            <a:r>
              <a:rPr lang="en-US" sz="2800" dirty="0" smtClean="0"/>
              <a:t>A. What </a:t>
            </a:r>
            <a:r>
              <a:rPr lang="en-US" sz="2800" dirty="0"/>
              <a:t>are homophones?</a:t>
            </a:r>
          </a:p>
          <a:p>
            <a:r>
              <a:rPr lang="en-US" sz="2800" dirty="0"/>
              <a:t>  </a:t>
            </a:r>
          </a:p>
          <a:p>
            <a:r>
              <a:rPr lang="en-US" sz="2800" dirty="0" smtClean="0"/>
              <a:t>B. When </a:t>
            </a:r>
            <a:r>
              <a:rPr lang="en-US" sz="2800" dirty="0"/>
              <a:t>were computers invented?</a:t>
            </a:r>
          </a:p>
          <a:p>
            <a:r>
              <a:rPr lang="en-US" sz="2800" dirty="0"/>
              <a:t>  </a:t>
            </a:r>
          </a:p>
          <a:p>
            <a:r>
              <a:rPr lang="en-US" sz="2800" dirty="0" smtClean="0"/>
              <a:t>C. What </a:t>
            </a:r>
            <a:r>
              <a:rPr lang="en-US" sz="2800" dirty="0"/>
              <a:t>words are usually misspelled?</a:t>
            </a:r>
          </a:p>
          <a:p>
            <a:r>
              <a:rPr lang="en-US" sz="2800" dirty="0"/>
              <a:t>  </a:t>
            </a:r>
          </a:p>
          <a:p>
            <a:r>
              <a:rPr lang="en-US" sz="2800" dirty="0" smtClean="0"/>
              <a:t>D. How </a:t>
            </a:r>
            <a:r>
              <a:rPr lang="en-US" sz="2800" dirty="0"/>
              <a:t>are most computers used?</a:t>
            </a:r>
          </a:p>
          <a:p>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88066"/>
                                        </p:tgtEl>
                                        <p:attrNameLst>
                                          <p:attrName>style.visibility</p:attrName>
                                        </p:attrNameLst>
                                      </p:cBhvr>
                                      <p:to>
                                        <p:strVal val="visible"/>
                                      </p:to>
                                    </p:set>
                                    <p:anim calcmode="lin" valueType="num">
                                      <p:cBhvr>
                                        <p:cTn id="7" dur="1000" fill="hold"/>
                                        <p:tgtEl>
                                          <p:spTgt spid="88066"/>
                                        </p:tgtEl>
                                        <p:attrNameLst>
                                          <p:attrName>ppt_w</p:attrName>
                                        </p:attrNameLst>
                                      </p:cBhvr>
                                      <p:tavLst>
                                        <p:tav tm="0">
                                          <p:val>
                                            <p:fltVal val="0"/>
                                          </p:val>
                                        </p:tav>
                                        <p:tav tm="100000">
                                          <p:val>
                                            <p:strVal val="#ppt_w"/>
                                          </p:val>
                                        </p:tav>
                                      </p:tavLst>
                                    </p:anim>
                                    <p:anim calcmode="lin" valueType="num">
                                      <p:cBhvr>
                                        <p:cTn id="8" dur="1000" fill="hold"/>
                                        <p:tgtEl>
                                          <p:spTgt spid="88066"/>
                                        </p:tgtEl>
                                        <p:attrNameLst>
                                          <p:attrName>ppt_h</p:attrName>
                                        </p:attrNameLst>
                                      </p:cBhvr>
                                      <p:tavLst>
                                        <p:tav tm="0">
                                          <p:val>
                                            <p:fltVal val="0"/>
                                          </p:val>
                                        </p:tav>
                                        <p:tav tm="100000">
                                          <p:val>
                                            <p:strVal val="#ppt_h"/>
                                          </p:val>
                                        </p:tav>
                                      </p:tavLst>
                                    </p:anim>
                                    <p:anim calcmode="lin" valueType="num">
                                      <p:cBhvr>
                                        <p:cTn id="9" dur="1000" fill="hold"/>
                                        <p:tgtEl>
                                          <p:spTgt spid="88066"/>
                                        </p:tgtEl>
                                        <p:attrNameLst>
                                          <p:attrName>style.rotation</p:attrName>
                                        </p:attrNameLst>
                                      </p:cBhvr>
                                      <p:tavLst>
                                        <p:tav tm="0">
                                          <p:val>
                                            <p:fltVal val="90"/>
                                          </p:val>
                                        </p:tav>
                                        <p:tav tm="100000">
                                          <p:val>
                                            <p:fltVal val="0"/>
                                          </p:val>
                                        </p:tav>
                                      </p:tavLst>
                                    </p:anim>
                                    <p:animEffect transition="in" filter="fade">
                                      <p:cBhvr>
                                        <p:cTn id="10" dur="1000"/>
                                        <p:tgtEl>
                                          <p:spTgt spid="8806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8806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8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6" grpId="0"/>
      <p:bldP spid="88067" grpId="0" build="p"/>
      <p:bldP spid="8806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228600"/>
            <a:ext cx="9144000" cy="1066800"/>
          </a:xfrm>
          <a:noFill/>
          <a:ln/>
        </p:spPr>
        <p:txBody>
          <a:bodyPr/>
          <a:lstStyle/>
          <a:p>
            <a:r>
              <a:rPr lang="en-US" sz="7200">
                <a:latin typeface="Tempus Sans ITC" pitchFamily="82" charset="0"/>
              </a:rPr>
              <a:t>Activator</a:t>
            </a:r>
          </a:p>
        </p:txBody>
      </p:sp>
      <p:sp>
        <p:nvSpPr>
          <p:cNvPr id="83971" name="Rectangle 3"/>
          <p:cNvSpPr>
            <a:spLocks noGrp="1" noChangeArrowheads="1"/>
          </p:cNvSpPr>
          <p:nvPr>
            <p:ph type="body" idx="1"/>
          </p:nvPr>
        </p:nvSpPr>
        <p:spPr>
          <a:xfrm>
            <a:off x="0" y="1524000"/>
            <a:ext cx="9144000" cy="4267200"/>
          </a:xfrm>
          <a:noFill/>
          <a:ln/>
        </p:spPr>
        <p:txBody>
          <a:bodyPr/>
          <a:lstStyle/>
          <a:p>
            <a:endParaRPr lang="en-US" sz="4800"/>
          </a:p>
          <a:p>
            <a:pPr lvl="1"/>
            <a:endParaRPr lang="en-US" sz="3200"/>
          </a:p>
        </p:txBody>
      </p:sp>
      <p:sp>
        <p:nvSpPr>
          <p:cNvPr id="83972" name="Text Box 4"/>
          <p:cNvSpPr txBox="1">
            <a:spLocks noChangeArrowheads="1"/>
          </p:cNvSpPr>
          <p:nvPr/>
        </p:nvSpPr>
        <p:spPr bwMode="auto">
          <a:xfrm>
            <a:off x="381000" y="1905000"/>
            <a:ext cx="8534400" cy="3477875"/>
          </a:xfrm>
          <a:prstGeom prst="rect">
            <a:avLst/>
          </a:prstGeom>
          <a:noFill/>
          <a:ln w="9525">
            <a:noFill/>
            <a:miter lim="800000"/>
            <a:headEnd/>
            <a:tailEnd/>
          </a:ln>
          <a:effectLst/>
        </p:spPr>
        <p:txBody>
          <a:bodyPr>
            <a:spAutoFit/>
          </a:bodyPr>
          <a:lstStyle/>
          <a:p>
            <a:pPr marL="457200" indent="-457200"/>
            <a:r>
              <a:rPr lang="en-US" sz="4400" dirty="0" smtClean="0"/>
              <a:t>Think of a skill that you had to learn,  (ex. playing a sport, tying a fishing knot, playing an instrument, etc…) and be prepared to share your learning process with a partner.    </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83970"/>
                                        </p:tgtEl>
                                        <p:attrNameLst>
                                          <p:attrName>style.visibility</p:attrName>
                                        </p:attrNameLst>
                                      </p:cBhvr>
                                      <p:to>
                                        <p:strVal val="visible"/>
                                      </p:to>
                                    </p:set>
                                    <p:set>
                                      <p:cBhvr>
                                        <p:cTn id="7" dur="228" fill="hold">
                                          <p:stCondLst>
                                            <p:cond delay="0"/>
                                          </p:stCondLst>
                                        </p:cTn>
                                        <p:tgtEl>
                                          <p:spTgt spid="83970"/>
                                        </p:tgtEl>
                                        <p:attrNameLst>
                                          <p:attrName>style.rotation</p:attrName>
                                        </p:attrNameLst>
                                      </p:cBhvr>
                                      <p:to>
                                        <p:strVal val="-45.0"/>
                                      </p:to>
                                    </p:set>
                                    <p:anim calcmode="lin" valueType="num">
                                      <p:cBhvr>
                                        <p:cTn id="8" dur="228" fill="hold">
                                          <p:stCondLst>
                                            <p:cond delay="228"/>
                                          </p:stCondLst>
                                        </p:cTn>
                                        <p:tgtEl>
                                          <p:spTgt spid="83970"/>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83970"/>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83970"/>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83970"/>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500"/>
                            </p:stCondLst>
                            <p:childTnLst>
                              <p:par>
                                <p:cTn id="13" presetID="1" presetClass="entr" presetSubtype="0" fill="hold" grpId="0" nodeType="afterEffect" nodePh="1">
                                  <p:stCondLst>
                                    <p:cond delay="0"/>
                                  </p:stCondLst>
                                  <p:endCondLst>
                                    <p:cond evt="begin" delay="0">
                                      <p:tn val="13"/>
                                    </p:cond>
                                  </p:endCondLst>
                                  <p:childTnLst>
                                    <p:set>
                                      <p:cBhvr>
                                        <p:cTn id="14"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0" y="228600"/>
            <a:ext cx="9144000" cy="1066800"/>
          </a:xfrm>
          <a:noFill/>
          <a:ln/>
        </p:spPr>
        <p:txBody>
          <a:bodyPr/>
          <a:lstStyle/>
          <a:p>
            <a:r>
              <a:rPr lang="en-US" sz="7200">
                <a:latin typeface="Tempus Sans ITC" pitchFamily="82" charset="0"/>
              </a:rPr>
              <a:t>Activator</a:t>
            </a:r>
          </a:p>
        </p:txBody>
      </p:sp>
      <p:sp>
        <p:nvSpPr>
          <p:cNvPr id="83971" name="Rectangle 3"/>
          <p:cNvSpPr>
            <a:spLocks noGrp="1" noChangeArrowheads="1"/>
          </p:cNvSpPr>
          <p:nvPr>
            <p:ph type="body" idx="1"/>
          </p:nvPr>
        </p:nvSpPr>
        <p:spPr>
          <a:xfrm>
            <a:off x="0" y="1524000"/>
            <a:ext cx="9144000" cy="4267200"/>
          </a:xfrm>
          <a:noFill/>
          <a:ln/>
        </p:spPr>
        <p:txBody>
          <a:bodyPr/>
          <a:lstStyle/>
          <a:p>
            <a:pPr>
              <a:buNone/>
            </a:pPr>
            <a:endParaRPr lang="en-US" sz="4800" dirty="0"/>
          </a:p>
          <a:p>
            <a:pPr lvl="1"/>
            <a:endParaRPr lang="en-US" sz="3200" dirty="0"/>
          </a:p>
        </p:txBody>
      </p:sp>
      <p:sp>
        <p:nvSpPr>
          <p:cNvPr id="83972" name="Text Box 4"/>
          <p:cNvSpPr txBox="1">
            <a:spLocks noChangeArrowheads="1"/>
          </p:cNvSpPr>
          <p:nvPr/>
        </p:nvSpPr>
        <p:spPr bwMode="auto">
          <a:xfrm>
            <a:off x="381000" y="1600200"/>
            <a:ext cx="8534400" cy="5078313"/>
          </a:xfrm>
          <a:prstGeom prst="rect">
            <a:avLst/>
          </a:prstGeom>
          <a:noFill/>
          <a:ln w="9525">
            <a:noFill/>
            <a:miter lim="800000"/>
            <a:headEnd/>
            <a:tailEnd/>
          </a:ln>
          <a:effectLst/>
        </p:spPr>
        <p:txBody>
          <a:bodyPr wrap="square">
            <a:spAutoFit/>
          </a:bodyPr>
          <a:lstStyle/>
          <a:p>
            <a:pPr marL="457200" indent="-457200"/>
            <a:r>
              <a:rPr lang="en-US" sz="3600" dirty="0" smtClean="0"/>
              <a:t>-Ones, share your story of learning a skill.</a:t>
            </a:r>
          </a:p>
          <a:p>
            <a:pPr marL="457200" indent="-457200"/>
            <a:endParaRPr lang="en-US" sz="3600" dirty="0" smtClean="0"/>
          </a:p>
          <a:p>
            <a:pPr marL="457200" indent="-457200"/>
            <a:r>
              <a:rPr lang="en-US" sz="3600" dirty="0" smtClean="0"/>
              <a:t>-Twos, write 3 questions on an index card that will help you understand or make their story more clear. </a:t>
            </a:r>
          </a:p>
          <a:p>
            <a:pPr marL="457200" indent="-457200"/>
            <a:r>
              <a:rPr lang="en-US" sz="3600" dirty="0" smtClean="0"/>
              <a:t>-Twos, ask your questions after your partner shares his/her story.</a:t>
            </a:r>
          </a:p>
          <a:p>
            <a:pPr marL="457200" indent="-457200"/>
            <a:endParaRPr lang="en-US" sz="3600" dirty="0" smtClean="0"/>
          </a:p>
          <a:p>
            <a:pPr marL="457200" indent="-457200"/>
            <a:r>
              <a:rPr lang="en-US" sz="3600" dirty="0" smtClean="0"/>
              <a:t>-Switch places and repeat the above steps.   </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withEffect">
                                  <p:stCondLst>
                                    <p:cond delay="0"/>
                                  </p:stCondLst>
                                  <p:iterate type="lt">
                                    <p:tmPct val="50000"/>
                                  </p:iterate>
                                  <p:childTnLst>
                                    <p:set>
                                      <p:cBhvr>
                                        <p:cTn id="6" dur="1" fill="hold">
                                          <p:stCondLst>
                                            <p:cond delay="0"/>
                                          </p:stCondLst>
                                        </p:cTn>
                                        <p:tgtEl>
                                          <p:spTgt spid="83970"/>
                                        </p:tgtEl>
                                        <p:attrNameLst>
                                          <p:attrName>style.visibility</p:attrName>
                                        </p:attrNameLst>
                                      </p:cBhvr>
                                      <p:to>
                                        <p:strVal val="visible"/>
                                      </p:to>
                                    </p:set>
                                    <p:set>
                                      <p:cBhvr>
                                        <p:cTn id="7" dur="228" fill="hold">
                                          <p:stCondLst>
                                            <p:cond delay="0"/>
                                          </p:stCondLst>
                                        </p:cTn>
                                        <p:tgtEl>
                                          <p:spTgt spid="83970"/>
                                        </p:tgtEl>
                                        <p:attrNameLst>
                                          <p:attrName>style.rotation</p:attrName>
                                        </p:attrNameLst>
                                      </p:cBhvr>
                                      <p:to>
                                        <p:strVal val="-45.0"/>
                                      </p:to>
                                    </p:set>
                                    <p:anim calcmode="lin" valueType="num">
                                      <p:cBhvr>
                                        <p:cTn id="8" dur="228" fill="hold">
                                          <p:stCondLst>
                                            <p:cond delay="228"/>
                                          </p:stCondLst>
                                        </p:cTn>
                                        <p:tgtEl>
                                          <p:spTgt spid="83970"/>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83970"/>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83970"/>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83970"/>
                                        </p:tgtEl>
                                        <p:attrNameLst>
                                          <p:attrName>ppt_y</p:attrName>
                                        </p:attrNameLst>
                                      </p:cBhvr>
                                      <p:tavLst>
                                        <p:tav tm="0">
                                          <p:val>
                                            <p:strVal val="#ppt_y-(0.354*#ppt_w-0.172*#ppt_h)"/>
                                          </p:val>
                                        </p:tav>
                                        <p:tav tm="100000">
                                          <p:val>
                                            <p:strVal val="#ppt_y"/>
                                          </p:val>
                                        </p:tav>
                                      </p:tavLst>
                                    </p:anim>
                                  </p:childTnLst>
                                </p:cTn>
                              </p:par>
                            </p:childTnLst>
                          </p:cTn>
                        </p:par>
                        <p:par>
                          <p:cTn id="12" fill="hold">
                            <p:stCondLst>
                              <p:cond delay="2500"/>
                            </p:stCondLst>
                            <p:childTnLst>
                              <p:par>
                                <p:cTn id="13" presetID="1" presetClass="entr" presetSubtype="0" fill="hold" grpId="0" nodeType="afterEffect" nodePh="1">
                                  <p:stCondLst>
                                    <p:cond delay="0"/>
                                  </p:stCondLst>
                                  <p:endCondLst>
                                    <p:cond evt="begin" delay="0">
                                      <p:tn val="13"/>
                                    </p:cond>
                                  </p:endCondLst>
                                  <p:childTnLst>
                                    <p:set>
                                      <p:cBhvr>
                                        <p:cTn id="14"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39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83984"/>
            <a:ext cx="8637588" cy="1200329"/>
          </a:xfrm>
        </p:spPr>
        <p:txBody>
          <a:bodyPr/>
          <a:lstStyle/>
          <a:p>
            <a:r>
              <a:rPr lang="en-US" sz="7200" dirty="0" smtClean="0"/>
              <a:t>Clarifying Questions</a:t>
            </a:r>
            <a:endParaRPr lang="en-US" sz="7200" dirty="0"/>
          </a:p>
        </p:txBody>
      </p:sp>
      <p:sp>
        <p:nvSpPr>
          <p:cNvPr id="84995" name="Rectangle 3"/>
          <p:cNvSpPr>
            <a:spLocks noGrp="1" noChangeArrowheads="1"/>
          </p:cNvSpPr>
          <p:nvPr>
            <p:ph type="body" idx="1"/>
          </p:nvPr>
        </p:nvSpPr>
        <p:spPr>
          <a:xfrm>
            <a:off x="304800" y="1524000"/>
            <a:ext cx="8208962" cy="5334000"/>
          </a:xfrm>
        </p:spPr>
        <p:txBody>
          <a:bodyPr/>
          <a:lstStyle/>
          <a:p>
            <a:pPr>
              <a:buNone/>
            </a:pPr>
            <a:endParaRPr lang="en-US" sz="3600" dirty="0" smtClean="0">
              <a:latin typeface="Times New Roman" pitchFamily="18" charset="0"/>
            </a:endParaRPr>
          </a:p>
          <a:p>
            <a:pPr>
              <a:buNone/>
            </a:pPr>
            <a:r>
              <a:rPr lang="en-US" sz="3600" dirty="0" smtClean="0">
                <a:latin typeface="Times New Roman" pitchFamily="18" charset="0"/>
              </a:rPr>
              <a:t>-When reading an informational passage or listening to a speech, asking questions is a good strategy to increase our understanding of what is being communicated.</a:t>
            </a:r>
          </a:p>
          <a:p>
            <a:pPr>
              <a:buNone/>
            </a:pPr>
            <a:endParaRPr lang="en-US" sz="36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83984"/>
            <a:ext cx="8637588" cy="1200329"/>
          </a:xfrm>
        </p:spPr>
        <p:txBody>
          <a:bodyPr/>
          <a:lstStyle/>
          <a:p>
            <a:r>
              <a:rPr lang="en-US" sz="7200" dirty="0" smtClean="0"/>
              <a:t>Clarifying Questions</a:t>
            </a:r>
            <a:endParaRPr lang="en-US" sz="7200" dirty="0"/>
          </a:p>
        </p:txBody>
      </p:sp>
      <p:sp>
        <p:nvSpPr>
          <p:cNvPr id="84995" name="Rectangle 3"/>
          <p:cNvSpPr>
            <a:spLocks noGrp="1" noChangeArrowheads="1"/>
          </p:cNvSpPr>
          <p:nvPr>
            <p:ph type="body" idx="1"/>
          </p:nvPr>
        </p:nvSpPr>
        <p:spPr>
          <a:xfrm>
            <a:off x="304800" y="1524000"/>
            <a:ext cx="8208962" cy="5334000"/>
          </a:xfrm>
        </p:spPr>
        <p:txBody>
          <a:bodyPr/>
          <a:lstStyle/>
          <a:p>
            <a:pPr>
              <a:buNone/>
            </a:pPr>
            <a:endParaRPr lang="en-US" sz="3600" dirty="0">
              <a:latin typeface="Times New Roman" pitchFamily="18" charset="0"/>
            </a:endParaRPr>
          </a:p>
          <a:p>
            <a:pPr>
              <a:buNone/>
            </a:pPr>
            <a:r>
              <a:rPr lang="en-US" sz="3600" dirty="0" smtClean="0">
                <a:latin typeface="Times New Roman" pitchFamily="18" charset="0"/>
              </a:rPr>
              <a:t>-It is important to generate higher order thinking statements or questions to help our comprehension.</a:t>
            </a:r>
          </a:p>
          <a:p>
            <a:pPr>
              <a:buNone/>
            </a:pPr>
            <a:r>
              <a:rPr lang="en-US" sz="3600" dirty="0" smtClean="0">
                <a:latin typeface="Times New Roman" pitchFamily="18" charset="0"/>
              </a:rPr>
              <a:t>We will explore several strategies to clarify</a:t>
            </a:r>
          </a:p>
          <a:p>
            <a:pPr>
              <a:buNone/>
            </a:pPr>
            <a:r>
              <a:rPr lang="en-US" sz="3600" dirty="0" smtClean="0">
                <a:latin typeface="Times New Roman" pitchFamily="18" charset="0"/>
              </a:rPr>
              <a:t>seemingly difficult passages. </a:t>
            </a:r>
          </a:p>
          <a:p>
            <a:pPr>
              <a:buNone/>
            </a:pPr>
            <a:r>
              <a:rPr lang="en-US" sz="3600" dirty="0" smtClean="0">
                <a:latin typeface="Times New Roman" pitchFamily="18" charset="0"/>
              </a:rPr>
              <a:t>   </a:t>
            </a:r>
          </a:p>
          <a:p>
            <a:pPr>
              <a:buNone/>
            </a:pPr>
            <a:endParaRPr lang="en-US" sz="3600" dirty="0"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4995">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49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95275"/>
            <a:ext cx="8637588" cy="1189038"/>
          </a:xfrm>
        </p:spPr>
        <p:txBody>
          <a:bodyPr/>
          <a:lstStyle/>
          <a:p>
            <a:r>
              <a:rPr lang="en-US" sz="7200" dirty="0"/>
              <a:t>FYI…</a:t>
            </a:r>
          </a:p>
        </p:txBody>
      </p:sp>
      <p:sp>
        <p:nvSpPr>
          <p:cNvPr id="84995" name="Rectangle 3"/>
          <p:cNvSpPr>
            <a:spLocks noGrp="1" noChangeArrowheads="1"/>
          </p:cNvSpPr>
          <p:nvPr>
            <p:ph type="body" idx="1"/>
          </p:nvPr>
        </p:nvSpPr>
        <p:spPr/>
        <p:txBody>
          <a:bodyPr/>
          <a:lstStyle/>
          <a:p>
            <a:r>
              <a:rPr lang="en-US" sz="3600">
                <a:latin typeface="Times New Roman" pitchFamily="18" charset="0"/>
              </a:rPr>
              <a:t>We are used to thinking of questions with a “?” at the end.</a:t>
            </a:r>
          </a:p>
          <a:p>
            <a:r>
              <a:rPr lang="en-US" sz="3600">
                <a:latin typeface="Times New Roman" pitchFamily="18" charset="0"/>
              </a:rPr>
              <a:t>Not all questions have to have “?”…</a:t>
            </a:r>
          </a:p>
          <a:p>
            <a:r>
              <a:rPr lang="en-US" sz="3600">
                <a:latin typeface="Times New Roman" pitchFamily="18" charset="0"/>
              </a:rPr>
              <a:t>For the purpose of this lesson, the term “question” will refer to anything you have to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95275"/>
            <a:ext cx="8637588" cy="1189038"/>
          </a:xfrm>
        </p:spPr>
        <p:txBody>
          <a:bodyPr/>
          <a:lstStyle/>
          <a:p>
            <a:r>
              <a:rPr lang="en-US" sz="7200" dirty="0" smtClean="0"/>
              <a:t>Guided Practice</a:t>
            </a:r>
            <a:endParaRPr lang="en-US" sz="7200" dirty="0"/>
          </a:p>
        </p:txBody>
      </p:sp>
      <p:sp>
        <p:nvSpPr>
          <p:cNvPr id="84995" name="Rectangle 3"/>
          <p:cNvSpPr>
            <a:spLocks noGrp="1" noChangeArrowheads="1"/>
          </p:cNvSpPr>
          <p:nvPr>
            <p:ph type="body" idx="1"/>
          </p:nvPr>
        </p:nvSpPr>
        <p:spPr/>
        <p:txBody>
          <a:bodyPr/>
          <a:lstStyle/>
          <a:p>
            <a:pPr>
              <a:buNone/>
            </a:pPr>
            <a:r>
              <a:rPr lang="en-US" sz="3600" dirty="0" smtClean="0">
                <a:latin typeface="Times New Roman" pitchFamily="18" charset="0"/>
              </a:rPr>
              <a:t>We will read a passage as a class.  As we are reading, be sure to pay attention to details.  </a:t>
            </a:r>
          </a:p>
          <a:p>
            <a:pPr>
              <a:buNone/>
            </a:pPr>
            <a:r>
              <a:rPr lang="en-US" sz="3600" dirty="0" smtClean="0">
                <a:latin typeface="Times New Roman" pitchFamily="18" charset="0"/>
              </a:rPr>
              <a:t>These details will form good clarifying questions to help us understand the passage more thoroughly.  </a:t>
            </a:r>
            <a:endParaRPr lang="en-US" sz="36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17500" y="295275"/>
            <a:ext cx="8637588" cy="1189038"/>
          </a:xfrm>
        </p:spPr>
        <p:txBody>
          <a:bodyPr/>
          <a:lstStyle/>
          <a:p>
            <a:r>
              <a:rPr lang="en-US" sz="7200" dirty="0" smtClean="0"/>
              <a:t>Guided Practice</a:t>
            </a:r>
            <a:endParaRPr lang="en-US" sz="7200" dirty="0"/>
          </a:p>
        </p:txBody>
      </p:sp>
      <p:sp>
        <p:nvSpPr>
          <p:cNvPr id="84995" name="Rectangle 3"/>
          <p:cNvSpPr>
            <a:spLocks noGrp="1" noChangeArrowheads="1"/>
          </p:cNvSpPr>
          <p:nvPr>
            <p:ph type="body" idx="1"/>
          </p:nvPr>
        </p:nvSpPr>
        <p:spPr>
          <a:xfrm>
            <a:off x="0" y="1600200"/>
            <a:ext cx="9143999" cy="5257800"/>
          </a:xfrm>
        </p:spPr>
        <p:txBody>
          <a:bodyPr/>
          <a:lstStyle/>
          <a:p>
            <a:pPr algn="ctr">
              <a:buNone/>
            </a:pPr>
            <a:r>
              <a:rPr lang="en-US" dirty="0" smtClean="0">
                <a:solidFill>
                  <a:schemeClr val="tx1"/>
                </a:solidFill>
                <a:latin typeface="+mn-lt"/>
                <a:ea typeface="+mn-ea"/>
                <a:cs typeface="+mn-cs"/>
              </a:rPr>
              <a:t>Aaron </a:t>
            </a:r>
            <a:r>
              <a:rPr lang="en-US" dirty="0" err="1" smtClean="0">
                <a:solidFill>
                  <a:schemeClr val="tx1"/>
                </a:solidFill>
                <a:latin typeface="+mn-lt"/>
                <a:ea typeface="+mn-ea"/>
                <a:cs typeface="+mn-cs"/>
              </a:rPr>
              <a:t>Fothering</a:t>
            </a:r>
            <a:r>
              <a:rPr lang="en-US" dirty="0" err="1" smtClean="0"/>
              <a:t>ham</a:t>
            </a:r>
            <a:r>
              <a:rPr lang="en-US" dirty="0" smtClean="0"/>
              <a:t>: Wheelchair Stuntman</a:t>
            </a:r>
            <a:r>
              <a:rPr lang="en-US" dirty="0">
                <a:solidFill>
                  <a:schemeClr val="tx1"/>
                </a:solidFill>
                <a:latin typeface="+mn-lt"/>
                <a:ea typeface="+mn-ea"/>
                <a:cs typeface="+mn-cs"/>
              </a:rPr>
              <a:t>  </a:t>
            </a:r>
            <a:r>
              <a:rPr lang="en-US" sz="3600" dirty="0">
                <a:solidFill>
                  <a:schemeClr val="tx1"/>
                </a:solidFill>
                <a:latin typeface="+mn-lt"/>
                <a:ea typeface="+mn-ea"/>
                <a:cs typeface="+mn-cs"/>
              </a:rPr>
              <a:t>   </a:t>
            </a:r>
            <a:endParaRPr lang="en-US" sz="3600" dirty="0" smtClean="0">
              <a:solidFill>
                <a:schemeClr val="tx1"/>
              </a:solidFill>
              <a:latin typeface="+mn-lt"/>
              <a:ea typeface="+mn-ea"/>
              <a:cs typeface="+mn-cs"/>
            </a:endParaRPr>
          </a:p>
          <a:p>
            <a:pPr>
              <a:buNone/>
            </a:pPr>
            <a:r>
              <a:rPr lang="en-US" sz="2600" dirty="0" smtClean="0">
                <a:solidFill>
                  <a:schemeClr val="tx1"/>
                </a:solidFill>
                <a:latin typeface="+mn-lt"/>
                <a:ea typeface="+mn-ea"/>
                <a:cs typeface="+mn-cs"/>
              </a:rPr>
              <a:t>Some </a:t>
            </a:r>
            <a:r>
              <a:rPr lang="en-US" sz="2600" dirty="0">
                <a:solidFill>
                  <a:schemeClr val="tx1"/>
                </a:solidFill>
                <a:latin typeface="+mn-lt"/>
                <a:ea typeface="+mn-ea"/>
                <a:cs typeface="+mn-cs"/>
              </a:rPr>
              <a:t>people might see a wheelchair as a limitation, but Aaron </a:t>
            </a:r>
            <a:r>
              <a:rPr lang="en-US" sz="2600" dirty="0" err="1">
                <a:solidFill>
                  <a:schemeClr val="tx1"/>
                </a:solidFill>
                <a:latin typeface="+mn-lt"/>
                <a:ea typeface="+mn-ea"/>
                <a:cs typeface="+mn-cs"/>
              </a:rPr>
              <a:t>Fotheringham</a:t>
            </a:r>
            <a:r>
              <a:rPr lang="en-US" sz="2600" dirty="0">
                <a:solidFill>
                  <a:schemeClr val="tx1"/>
                </a:solidFill>
                <a:latin typeface="+mn-lt"/>
                <a:ea typeface="+mn-ea"/>
                <a:cs typeface="+mn-cs"/>
              </a:rPr>
              <a:t> is not one of those people. Aaron, who was born in 1991, has been in a wheelchair since the age of 8. When his brother performed bicycle motocross (BMX) stunts at a local skate park, Aaron watched from the sidelines. One day, his brother suggested that he try doing stunts in his wheelchair. Aaron taught himself how to perform BMX stunts in his wheelchair, and in 2006, he became the first person on record to perform a wheelchair back flip.</a:t>
            </a:r>
            <a:endParaRPr lang="en-US" sz="26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with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p:cTn id="7" dur="500" fill="hold"/>
                                        <p:tgtEl>
                                          <p:spTgt spid="84994"/>
                                        </p:tgtEl>
                                        <p:attrNameLst>
                                          <p:attrName>ppt_w</p:attrName>
                                        </p:attrNameLst>
                                      </p:cBhvr>
                                      <p:tavLst>
                                        <p:tav tm="0">
                                          <p:val>
                                            <p:strVal val="#ppt_w*2.5"/>
                                          </p:val>
                                        </p:tav>
                                        <p:tav tm="100000">
                                          <p:val>
                                            <p:strVal val="#ppt_w"/>
                                          </p:val>
                                        </p:tav>
                                      </p:tavLst>
                                    </p:anim>
                                    <p:anim calcmode="lin" valueType="num">
                                      <p:cBhvr>
                                        <p:cTn id="8" dur="500" fill="hold"/>
                                        <p:tgtEl>
                                          <p:spTgt spid="84994"/>
                                        </p:tgtEl>
                                        <p:attrNameLst>
                                          <p:attrName>ppt_h</p:attrName>
                                        </p:attrNameLst>
                                      </p:cBhvr>
                                      <p:tavLst>
                                        <p:tav tm="0">
                                          <p:val>
                                            <p:strVal val="#ppt_h*0.01"/>
                                          </p:val>
                                        </p:tav>
                                        <p:tav tm="100000">
                                          <p:val>
                                            <p:strVal val="#ppt_h"/>
                                          </p:val>
                                        </p:tav>
                                      </p:tavLst>
                                    </p:anim>
                                    <p:anim calcmode="lin" valueType="num">
                                      <p:cBhvr>
                                        <p:cTn id="9" dur="500" fill="hold"/>
                                        <p:tgtEl>
                                          <p:spTgt spid="84994"/>
                                        </p:tgtEl>
                                        <p:attrNameLst>
                                          <p:attrName>ppt_x</p:attrName>
                                        </p:attrNameLst>
                                      </p:cBhvr>
                                      <p:tavLst>
                                        <p:tav tm="0">
                                          <p:val>
                                            <p:strVal val="#ppt_x"/>
                                          </p:val>
                                        </p:tav>
                                        <p:tav tm="100000">
                                          <p:val>
                                            <p:strVal val="#ppt_x"/>
                                          </p:val>
                                        </p:tav>
                                      </p:tavLst>
                                    </p:anim>
                                    <p:anim calcmode="lin" valueType="num">
                                      <p:cBhvr>
                                        <p:cTn id="10" dur="500" fill="hold"/>
                                        <p:tgtEl>
                                          <p:spTgt spid="84994"/>
                                        </p:tgtEl>
                                        <p:attrNameLst>
                                          <p:attrName>ppt_y</p:attrName>
                                        </p:attrNameLst>
                                      </p:cBhvr>
                                      <p:tavLst>
                                        <p:tav tm="0">
                                          <p:val>
                                            <p:strVal val="#ppt_h+1"/>
                                          </p:val>
                                        </p:tav>
                                        <p:tav tm="100000">
                                          <p:val>
                                            <p:strVal val="#ppt_y"/>
                                          </p:val>
                                        </p:tav>
                                      </p:tavLst>
                                    </p:anim>
                                    <p:animEffect transition="in" filter="fade">
                                      <p:cBhvr>
                                        <p:cTn id="11" dur="500"/>
                                        <p:tgtEl>
                                          <p:spTgt spid="8499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p:bldP spid="84995" grpId="0" build="p"/>
    </p:bldLst>
  </p:timing>
</p:sld>
</file>

<file path=ppt/theme/theme1.xml><?xml version="1.0" encoding="utf-8"?>
<a:theme xmlns:a="http://schemas.openxmlformats.org/drawingml/2006/main" name="Artsy">
  <a:themeElements>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s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Designs\Artsy.pot</Template>
  <TotalTime>51260</TotalTime>
  <Words>899</Words>
  <Application>Microsoft Office PowerPoint</Application>
  <PresentationFormat>On-screen Show (4:3)</PresentationFormat>
  <Paragraphs>116</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Wingdings</vt:lpstr>
      <vt:lpstr>Comic Sans MS</vt:lpstr>
      <vt:lpstr>Times New Roman</vt:lpstr>
      <vt:lpstr>Times</vt:lpstr>
      <vt:lpstr>Verdana</vt:lpstr>
      <vt:lpstr>Tempus Sans ITC</vt:lpstr>
      <vt:lpstr>Artsy</vt:lpstr>
      <vt:lpstr>Clarifying Questions</vt:lpstr>
      <vt:lpstr>Slide 2</vt:lpstr>
      <vt:lpstr>Activator</vt:lpstr>
      <vt:lpstr>Activator</vt:lpstr>
      <vt:lpstr>Clarifying Questions</vt:lpstr>
      <vt:lpstr>Clarifying Questions</vt:lpstr>
      <vt:lpstr>FYI…</vt:lpstr>
      <vt:lpstr>Guided Practice</vt:lpstr>
      <vt:lpstr>Guided Practice</vt:lpstr>
      <vt:lpstr>Slide 10</vt:lpstr>
      <vt:lpstr>1. Visualize</vt:lpstr>
      <vt:lpstr>2.  Predict</vt:lpstr>
      <vt:lpstr>3.  Infer</vt:lpstr>
      <vt:lpstr>4.  Connect</vt:lpstr>
      <vt:lpstr>5.  Identify</vt:lpstr>
      <vt:lpstr>6.  Apply</vt:lpstr>
      <vt:lpstr>Clarifying Questions Pair Practice</vt:lpstr>
      <vt:lpstr>Clarifying Questions Pair Practice</vt:lpstr>
      <vt:lpstr>Slide 19</vt:lpstr>
      <vt:lpstr>Individual Practice</vt:lpstr>
      <vt:lpstr>Summarizer:  Power Questions- Ticket out the Door</vt:lpstr>
      <vt:lpstr>PowerQuestions</vt:lpstr>
      <vt:lpstr>PowerQuestions</vt:lpstr>
      <vt:lpstr>PowerQuestions</vt:lpstr>
    </vt:vector>
  </TitlesOfParts>
  <Company>Indian Trail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Higher level thinking question words</dc:title>
  <dc:creator>Johnson City Public Schools</dc:creator>
  <cp:lastModifiedBy>walkerj</cp:lastModifiedBy>
  <cp:revision>48</cp:revision>
  <cp:lastPrinted>1601-01-01T00:00:00Z</cp:lastPrinted>
  <dcterms:created xsi:type="dcterms:W3CDTF">2003-09-15T11:42:48Z</dcterms:created>
  <dcterms:modified xsi:type="dcterms:W3CDTF">2011-10-26T19:38:07Z</dcterms:modified>
</cp:coreProperties>
</file>