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1E646-E661-4777-AC51-43B49281E58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FB588-83E3-4E0D-8C70-98B0826F02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Psychological Defense Mechanisms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Documents and Settings\lwilson\Local Settings\Temporary Internet Files\Content.IE5\GS9YSJZL\MC90018758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581400"/>
            <a:ext cx="2438400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excused for actions or feelings</a:t>
            </a:r>
          </a:p>
          <a:p>
            <a:r>
              <a:rPr lang="en-US" dirty="0" smtClean="0"/>
              <a:t>It is an attempt to preserve self-esteem &amp; avoid feelings of guilt.</a:t>
            </a:r>
          </a:p>
          <a:p>
            <a:r>
              <a:rPr lang="en-US" dirty="0" smtClean="0"/>
              <a:t>Assigning a rational explanation to irrational behavior</a:t>
            </a:r>
            <a:endParaRPr lang="en-US" dirty="0"/>
          </a:p>
        </p:txBody>
      </p:sp>
      <p:sp>
        <p:nvSpPr>
          <p:cNvPr id="9" name="Oval Callout 8"/>
          <p:cNvSpPr/>
          <p:nvPr/>
        </p:nvSpPr>
        <p:spPr>
          <a:xfrm>
            <a:off x="3886200" y="3733800"/>
            <a:ext cx="2743200" cy="16032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It’s no big deal I  called in sick…there are plenty of other employees</a:t>
            </a:r>
            <a:endParaRPr lang="en-US" dirty="0"/>
          </a:p>
        </p:txBody>
      </p:sp>
      <p:pic>
        <p:nvPicPr>
          <p:cNvPr id="6150" name="Picture 6" descr="C:\Documents and Settings\lwilson\Local Settings\Temporary Internet Files\Content.IE5\GS9YSJZL\MC90043245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4495800"/>
            <a:ext cx="1663700" cy="1851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Refusing to recognize an emotion or problem</a:t>
            </a:r>
          </a:p>
          <a:p>
            <a:r>
              <a:rPr lang="en-US" dirty="0" smtClean="0"/>
              <a:t>Protection from facing an unpleasant fact the person cannot yet accept</a:t>
            </a:r>
            <a:endParaRPr lang="en-US" dirty="0"/>
          </a:p>
        </p:txBody>
      </p:sp>
      <p:pic>
        <p:nvPicPr>
          <p:cNvPr id="5122" name="Picture 2" descr="C:\Documents and Settings\lwilson\Local Settings\Temporary Internet Files\Content.IE5\ZXCYGXGN\MC90014135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886200"/>
            <a:ext cx="1309133" cy="2666999"/>
          </a:xfrm>
          <a:prstGeom prst="rect">
            <a:avLst/>
          </a:prstGeom>
          <a:noFill/>
        </p:spPr>
      </p:pic>
      <p:sp>
        <p:nvSpPr>
          <p:cNvPr id="5" name="Oval Callout 4"/>
          <p:cNvSpPr/>
          <p:nvPr/>
        </p:nvSpPr>
        <p:spPr>
          <a:xfrm>
            <a:off x="3886200" y="3276600"/>
            <a:ext cx="2667000" cy="15270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don’t have a problem! Nothing is wrong at all. </a:t>
            </a:r>
          </a:p>
          <a:p>
            <a:pPr algn="ctr"/>
            <a:r>
              <a:rPr lang="en-US" dirty="0" err="1" smtClean="0"/>
              <a:t>Hahahahahaha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Painful thoughts or feelings are pushed away from conscious thought</a:t>
            </a:r>
            <a:endParaRPr lang="en-US" dirty="0"/>
          </a:p>
        </p:txBody>
      </p:sp>
      <p:pic>
        <p:nvPicPr>
          <p:cNvPr id="9219" name="Picture 3" descr="C:\Documents and Settings\lwilson\Local Settings\Temporary Internet Files\Content.IE5\ZXCYGXGN\MC9001494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895600"/>
            <a:ext cx="2340321" cy="2587782"/>
          </a:xfrm>
          <a:prstGeom prst="rect">
            <a:avLst/>
          </a:prstGeom>
          <a:noFill/>
        </p:spPr>
      </p:pic>
      <p:pic>
        <p:nvPicPr>
          <p:cNvPr id="9221" name="Picture 5" descr="C:\Documents and Settings\lwilson\Local Settings\Temporary Internet Files\Content.IE5\TQPH6HZ0\MC90028115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743200"/>
            <a:ext cx="1483259" cy="2246768"/>
          </a:xfrm>
          <a:prstGeom prst="rect">
            <a:avLst/>
          </a:prstGeom>
          <a:noFill/>
        </p:spPr>
      </p:pic>
      <p:pic>
        <p:nvPicPr>
          <p:cNvPr id="9223" name="Picture 7" descr="C:\Documents and Settings\lwilson\Local Settings\Temporary Internet Files\Content.IE5\N4D3MKWG\MC90006036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4343400"/>
            <a:ext cx="1431036" cy="17785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seeing the negative side of situations protects a person from potential failure</a:t>
            </a:r>
            <a:endParaRPr lang="en-US" dirty="0"/>
          </a:p>
        </p:txBody>
      </p:sp>
      <p:pic>
        <p:nvPicPr>
          <p:cNvPr id="12293" name="Picture 5" descr="C:\Documents and Settings\lwilson\Local Settings\Temporary Internet Files\Content.IE5\9HLROG5Y\MC90009789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743200"/>
            <a:ext cx="3048000" cy="31701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Displacement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Transferring emotions from the original source to another</a:t>
            </a:r>
          </a:p>
          <a:p>
            <a:r>
              <a:rPr lang="en-US" dirty="0" smtClean="0"/>
              <a:t>Usually occurs when the person feels unable to face the situation or person who brought out the original emotion in them.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42" name="Picture 2" descr="C:\Documents and Settings\lwilson\Local Settings\Temporary Internet Files\Content.IE5\KTIC547T\MC90007878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114800"/>
            <a:ext cx="3038475" cy="2419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Reaction Formation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Behaving in a manner opposite to way you are feeling</a:t>
            </a:r>
            <a:endParaRPr lang="en-US" dirty="0"/>
          </a:p>
        </p:txBody>
      </p:sp>
      <p:pic>
        <p:nvPicPr>
          <p:cNvPr id="11266" name="Picture 2" descr="C:\Documents and Settings\lwilson\Local Settings\Temporary Internet Files\Content.IE5\F2D4EJZG\MC90015150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352800"/>
            <a:ext cx="1555394" cy="1814170"/>
          </a:xfrm>
          <a:prstGeom prst="rect">
            <a:avLst/>
          </a:prstGeom>
          <a:noFill/>
        </p:spPr>
      </p:pic>
      <p:pic>
        <p:nvPicPr>
          <p:cNvPr id="11267" name="Picture 3" descr="C:\Documents and Settings\lwilson\Local Settings\Temporary Internet Files\Content.IE5\9LI82W00\MC90004857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419600"/>
            <a:ext cx="1709928" cy="1606601"/>
          </a:xfrm>
          <a:prstGeom prst="rect">
            <a:avLst/>
          </a:prstGeom>
          <a:noFill/>
        </p:spPr>
      </p:pic>
      <p:sp>
        <p:nvSpPr>
          <p:cNvPr id="6" name="Oval Callout 5"/>
          <p:cNvSpPr/>
          <p:nvPr/>
        </p:nvSpPr>
        <p:spPr>
          <a:xfrm>
            <a:off x="2667000" y="2209800"/>
            <a:ext cx="1981200" cy="12984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You should have heard me tell her off..,</a:t>
            </a:r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>
            <a:off x="6172200" y="3429000"/>
            <a:ext cx="1828800" cy="1219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feel bad for yelling at my friend…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895600" y="2743200"/>
            <a:ext cx="3124200" cy="2819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Reverting to immature behavior to express emotions</a:t>
            </a:r>
          </a:p>
          <a:p>
            <a:r>
              <a:rPr lang="en-US" dirty="0" smtClean="0"/>
              <a:t>Usually because they feel neglected or want attention</a:t>
            </a:r>
            <a:endParaRPr lang="en-US" dirty="0"/>
          </a:p>
        </p:txBody>
      </p:sp>
      <p:pic>
        <p:nvPicPr>
          <p:cNvPr id="2050" name="Picture 2" descr="C:\Documents and Settings\lwilson\Local Settings\Temporary Internet Files\Content.IE5\ZXCYGXGN\MC9003909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886200"/>
            <a:ext cx="1915211" cy="2665729"/>
          </a:xfrm>
          <a:prstGeom prst="rect">
            <a:avLst/>
          </a:prstGeom>
          <a:noFill/>
        </p:spPr>
      </p:pic>
      <p:sp>
        <p:nvSpPr>
          <p:cNvPr id="5" name="Oval Callout 4"/>
          <p:cNvSpPr/>
          <p:nvPr/>
        </p:nvSpPr>
        <p:spPr>
          <a:xfrm>
            <a:off x="4572000" y="3276600"/>
            <a:ext cx="2667000" cy="10668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don’t want to go to work today!!!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Sublimation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Directing your energy into a useful rather than unacceptable goal</a:t>
            </a:r>
            <a:endParaRPr lang="en-US" dirty="0"/>
          </a:p>
        </p:txBody>
      </p:sp>
      <p:pic>
        <p:nvPicPr>
          <p:cNvPr id="3074" name="Picture 2" descr="C:\Documents and Settings\lwilson\Local Settings\Temporary Internet Files\Content.IE5\F2D4EJZG\MC90025154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886200"/>
            <a:ext cx="2743200" cy="2783768"/>
          </a:xfrm>
          <a:prstGeom prst="rect">
            <a:avLst/>
          </a:prstGeom>
          <a:noFill/>
        </p:spPr>
      </p:pic>
      <p:sp>
        <p:nvSpPr>
          <p:cNvPr id="5" name="Rectangular Callout 4"/>
          <p:cNvSpPr/>
          <p:nvPr/>
        </p:nvSpPr>
        <p:spPr>
          <a:xfrm>
            <a:off x="3886200" y="2743200"/>
            <a:ext cx="1524000" cy="121920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used to spray graffiti on buildings…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lwilson\Local Settings\Temporary Internet Files\Content.IE5\GS9YSJZL\MC9000836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0"/>
            <a:ext cx="2971799" cy="28193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Identification/Idealization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2800" dirty="0" smtClean="0"/>
              <a:t>Assuming the qualities of someone you admire – can help to set personal goals</a:t>
            </a:r>
          </a:p>
          <a:p>
            <a:r>
              <a:rPr lang="en-US" sz="2800" dirty="0" smtClean="0"/>
              <a:t>Or…allows people to see others as they want them to be, but it keeps them from seeing others as they really are </a:t>
            </a:r>
          </a:p>
          <a:p>
            <a:r>
              <a:rPr lang="en-US" sz="2800" dirty="0" smtClean="0"/>
              <a:t>Not seeing others as the really are can lead a person to expect too much from them…and expectations lead to _______________.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loud Callout 10"/>
          <p:cNvSpPr/>
          <p:nvPr/>
        </p:nvSpPr>
        <p:spPr>
          <a:xfrm>
            <a:off x="2971800" y="2362200"/>
            <a:ext cx="3200400" cy="1752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Daydreaming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Fantasizing to escape an unpleasant reality</a:t>
            </a:r>
            <a:endParaRPr lang="en-US" dirty="0"/>
          </a:p>
        </p:txBody>
      </p:sp>
      <p:pic>
        <p:nvPicPr>
          <p:cNvPr id="4103" name="Picture 7" descr="C:\Documents and Settings\lwilson\Local Settings\Temporary Internet Files\Content.IE5\X7JPGT23\MC9004418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0112" y="2762250"/>
            <a:ext cx="2263775" cy="1333500"/>
          </a:xfrm>
          <a:prstGeom prst="rect">
            <a:avLst/>
          </a:prstGeom>
          <a:noFill/>
        </p:spPr>
      </p:pic>
      <p:pic>
        <p:nvPicPr>
          <p:cNvPr id="4104" name="Picture 8" descr="C:\Documents and Settings\lwilson\Local Settings\Temporary Internet Files\Content.IE5\ZXCYGXGN\MC90005758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4343400"/>
            <a:ext cx="1817827" cy="1636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Compensation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up for weakness in one area by excelling in another area</a:t>
            </a:r>
          </a:p>
          <a:p>
            <a:r>
              <a:rPr lang="en-US" dirty="0" smtClean="0"/>
              <a:t>Often occurs when people feel insecure or expect too much of themselves</a:t>
            </a:r>
            <a:endParaRPr lang="en-US" dirty="0"/>
          </a:p>
        </p:txBody>
      </p:sp>
      <p:pic>
        <p:nvPicPr>
          <p:cNvPr id="7170" name="Picture 2" descr="C:\Documents and Settings\lwilson\Local Settings\Temporary Internet Files\Content.IE5\TQPH6HZ0\MC90013379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505200"/>
            <a:ext cx="3202550" cy="3097040"/>
          </a:xfrm>
          <a:prstGeom prst="rect">
            <a:avLst/>
          </a:prstGeom>
          <a:noFill/>
        </p:spPr>
      </p:pic>
      <p:sp>
        <p:nvSpPr>
          <p:cNvPr id="5" name="Rounded Rectangular Callout 4"/>
          <p:cNvSpPr/>
          <p:nvPr/>
        </p:nvSpPr>
        <p:spPr>
          <a:xfrm>
            <a:off x="4495800" y="3733800"/>
            <a:ext cx="2514600" cy="145084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was never a good athlete, but I’m a good salesman!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Putting your own faults onto someone else</a:t>
            </a:r>
          </a:p>
          <a:p>
            <a:r>
              <a:rPr lang="en-US" dirty="0" smtClean="0"/>
              <a:t>Used when people do not like what they see in themselves</a:t>
            </a:r>
            <a:endParaRPr lang="en-US" dirty="0"/>
          </a:p>
        </p:txBody>
      </p:sp>
      <p:pic>
        <p:nvPicPr>
          <p:cNvPr id="8197" name="Picture 5" descr="C:\Documents and Settings\lwilson\Local Settings\Temporary Internet Files\Content.IE5\GS9YSJZL\MC90028542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276600"/>
            <a:ext cx="2438400" cy="2780219"/>
          </a:xfrm>
          <a:prstGeom prst="rect">
            <a:avLst/>
          </a:prstGeom>
          <a:noFill/>
        </p:spPr>
      </p:pic>
      <p:sp>
        <p:nvSpPr>
          <p:cNvPr id="9" name="Rectangular Callout 8"/>
          <p:cNvSpPr/>
          <p:nvPr/>
        </p:nvSpPr>
        <p:spPr>
          <a:xfrm>
            <a:off x="3886200" y="2895600"/>
            <a:ext cx="2590800" cy="13746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It’s not my fault.  My boss gave me the worst clients.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342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Psychological Defense Mechanisms </vt:lpstr>
      <vt:lpstr>Displacement </vt:lpstr>
      <vt:lpstr>Reaction Formation </vt:lpstr>
      <vt:lpstr>Regression</vt:lpstr>
      <vt:lpstr>Sublimation </vt:lpstr>
      <vt:lpstr>Identification/Idealization</vt:lpstr>
      <vt:lpstr>Daydreaming</vt:lpstr>
      <vt:lpstr>Compensation</vt:lpstr>
      <vt:lpstr>Projection </vt:lpstr>
      <vt:lpstr>Rationalization</vt:lpstr>
      <vt:lpstr>Denial</vt:lpstr>
      <vt:lpstr>Repression</vt:lpstr>
      <vt:lpstr>Negativism</vt:lpstr>
    </vt:vector>
  </TitlesOfParts>
  <Company>Saint Viator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Psychological Defense Mechanisms </dc:title>
  <dc:creator>tgromala</dc:creator>
  <cp:lastModifiedBy>tgromala</cp:lastModifiedBy>
  <cp:revision>9</cp:revision>
  <dcterms:created xsi:type="dcterms:W3CDTF">2012-09-10T14:15:54Z</dcterms:created>
  <dcterms:modified xsi:type="dcterms:W3CDTF">2012-09-10T15:46:28Z</dcterms:modified>
</cp:coreProperties>
</file>