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A2ECC078-C347-4A29-9134-949C3A46BCDC}" type="datetimeFigureOut">
              <a:rPr lang="en-US" smtClean="0"/>
              <a:t>3/28/2013</a:t>
            </a:fld>
            <a:endParaRPr lang="en-US"/>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n-US"/>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3B535160-E941-41B1-89C8-2FDF38F0E274}" type="slidenum">
              <a:rPr lang="en-US" smtClean="0"/>
              <a:t>‹#›</a:t>
            </a:fld>
            <a:endParaRPr lang="en-US"/>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2ECC078-C347-4A29-9134-949C3A46BCDC}" type="datetimeFigureOut">
              <a:rPr lang="en-US" smtClean="0"/>
              <a:t>3/28/2013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535160-E941-41B1-89C8-2FDF38F0E274}"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2ECC078-C347-4A29-9134-949C3A46BCDC}" type="datetimeFigureOut">
              <a:rPr lang="en-US" smtClean="0"/>
              <a:t>3/28/2013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535160-E941-41B1-89C8-2FDF38F0E274}"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2ECC078-C347-4A29-9134-949C3A46BCDC}" type="datetimeFigureOut">
              <a:rPr lang="en-US" smtClean="0"/>
              <a:t>3/28/2013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535160-E941-41B1-89C8-2FDF38F0E274}"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2ECC078-C347-4A29-9134-949C3A46BCDC}" type="datetimeFigureOut">
              <a:rPr lang="en-US" smtClean="0"/>
              <a:t>3/28/2013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535160-E941-41B1-89C8-2FDF38F0E274}"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A2ECC078-C347-4A29-9134-949C3A46BCDC}" type="datetimeFigureOut">
              <a:rPr lang="en-US" smtClean="0"/>
              <a:t>3/28/2013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535160-E941-41B1-89C8-2FDF38F0E274}" type="slidenum">
              <a:rPr lang="en-US" smtClean="0"/>
              <a:t>‹#›</a:t>
            </a:fld>
            <a:endParaRPr lang="en-US"/>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2ECC078-C347-4A29-9134-949C3A46BCDC}" type="datetimeFigureOut">
              <a:rPr lang="en-US" smtClean="0"/>
              <a:t>3/28/2013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B535160-E941-41B1-89C8-2FDF38F0E274}"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2ECC078-C347-4A29-9134-949C3A46BCDC}" type="datetimeFigureOut">
              <a:rPr lang="en-US" smtClean="0"/>
              <a:t>3/28/2013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B535160-E941-41B1-89C8-2FDF38F0E274}"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ECC078-C347-4A29-9134-949C3A46BCDC}" type="datetimeFigureOut">
              <a:rPr lang="en-US" smtClean="0"/>
              <a:t>3/28/2013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B535160-E941-41B1-89C8-2FDF38F0E274}"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A2ECC078-C347-4A29-9134-949C3A46BCDC}" type="datetimeFigureOut">
              <a:rPr lang="en-US" smtClean="0"/>
              <a:t>3/28/2013</a:t>
            </a:fld>
            <a:endParaRPr lang="en-US"/>
          </a:p>
        </p:txBody>
      </p:sp>
      <p:sp>
        <p:nvSpPr>
          <p:cNvPr id="7" name="Slide Number Placeholder 6"/>
          <p:cNvSpPr>
            <a:spLocks noGrp="1"/>
          </p:cNvSpPr>
          <p:nvPr>
            <p:ph type="sldNum" sz="quarter" idx="12"/>
          </p:nvPr>
        </p:nvSpPr>
        <p:spPr/>
        <p:txBody>
          <a:bodyPr/>
          <a:lstStyle/>
          <a:p>
            <a:fld id="{3B535160-E941-41B1-89C8-2FDF38F0E274}" type="slidenum">
              <a:rPr lang="en-US" smtClean="0"/>
              <a:t>‹#›</a:t>
            </a:fld>
            <a:endParaRPr lang="en-US"/>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2ECC078-C347-4A29-9134-949C3A46BCDC}" type="datetimeFigureOut">
              <a:rPr lang="en-US" smtClean="0"/>
              <a:t>3/28/2013</a:t>
            </a:fld>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7" name="Slide Number Placeholder 6"/>
          <p:cNvSpPr>
            <a:spLocks noGrp="1"/>
          </p:cNvSpPr>
          <p:nvPr>
            <p:ph type="sldNum" sz="quarter" idx="12"/>
          </p:nvPr>
        </p:nvSpPr>
        <p:spPr/>
        <p:txBody>
          <a:bodyPr/>
          <a:lstStyle/>
          <a:p>
            <a:fld id="{3B535160-E941-41B1-89C8-2FDF38F0E274}"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A2ECC078-C347-4A29-9134-949C3A46BCDC}" type="datetimeFigureOut">
              <a:rPr lang="en-US" smtClean="0"/>
              <a:t>3/28/2013</a:t>
            </a:fld>
            <a:endParaRPr lang="en-US"/>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3B535160-E941-41B1-89C8-2FDF38F0E274}"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b="1" dirty="0"/>
              <a:t>Chapter 46:  </a:t>
            </a:r>
            <a:r>
              <a:rPr lang="en-US" b="1" dirty="0" smtClean="0"/>
              <a:t>Cakes</a:t>
            </a:r>
            <a:r>
              <a:rPr lang="en-US" b="1" dirty="0"/>
              <a:t> </a:t>
            </a:r>
            <a:r>
              <a:rPr lang="en-US" b="1" dirty="0" smtClean="0"/>
              <a:t>and Cookies</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40302756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t>5.  How does a foam cake differ from a shortened cake?</a:t>
            </a:r>
            <a:endParaRPr lang="en-US" dirty="0"/>
          </a:p>
          <a:p>
            <a:r>
              <a:rPr lang="en-US" b="1" dirty="0"/>
              <a:t> </a:t>
            </a:r>
            <a:endParaRPr lang="en-US" dirty="0"/>
          </a:p>
          <a:p>
            <a:r>
              <a:rPr lang="en-US" dirty="0"/>
              <a:t>A foam cake is mainly leavened by air trapped in a foam of beaten egg whites, whereas the main leavening agent in a shortened cake is baking powder or baking soda.</a:t>
            </a:r>
          </a:p>
          <a:p>
            <a:endParaRPr lang="en-US" dirty="0"/>
          </a:p>
        </p:txBody>
      </p:sp>
    </p:spTree>
    <p:extLst>
      <p:ext uri="{BB962C8B-B14F-4D97-AF65-F5344CB8AC3E}">
        <p14:creationId xmlns:p14="http://schemas.microsoft.com/office/powerpoint/2010/main" val="31729579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6.</a:t>
            </a:r>
            <a:r>
              <a:rPr lang="en-US" b="1" dirty="0" smtClean="0"/>
              <a:t>Describe how angel food, sponge, and chiffon cakes are made. </a:t>
            </a:r>
            <a:endParaRPr lang="en-US" dirty="0"/>
          </a:p>
        </p:txBody>
      </p:sp>
      <p:sp>
        <p:nvSpPr>
          <p:cNvPr id="3" name="Content Placeholder 2"/>
          <p:cNvSpPr>
            <a:spLocks noGrp="1"/>
          </p:cNvSpPr>
          <p:nvPr>
            <p:ph idx="1"/>
          </p:nvPr>
        </p:nvSpPr>
        <p:spPr/>
        <p:txBody>
          <a:bodyPr/>
          <a:lstStyle/>
          <a:p>
            <a:pPr marL="68580" indent="0">
              <a:buNone/>
            </a:pPr>
            <a:r>
              <a:rPr lang="en-US" b="1" dirty="0"/>
              <a:t> </a:t>
            </a:r>
            <a:endParaRPr lang="en-US" dirty="0"/>
          </a:p>
          <a:p>
            <a:r>
              <a:rPr lang="en-US" dirty="0"/>
              <a:t>Angel Food--In these fat-free cakes, egg whites are beaten with sugar until stiff and glossy.  Flour is sifted over and gently folded in.</a:t>
            </a:r>
          </a:p>
          <a:p>
            <a:endParaRPr lang="en-US" dirty="0"/>
          </a:p>
        </p:txBody>
      </p:sp>
    </p:spTree>
    <p:extLst>
      <p:ext uri="{BB962C8B-B14F-4D97-AF65-F5344CB8AC3E}">
        <p14:creationId xmlns:p14="http://schemas.microsoft.com/office/powerpoint/2010/main" val="41402066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Sponge--These recipes include egg yolks, which are beaten until pale and thick and then mixed with the liquid ingredients.  Flour is sifted and folded into the beaten egg whites, and then the two mixtures are folded together.</a:t>
            </a:r>
          </a:p>
          <a:p>
            <a:endParaRPr lang="en-US" dirty="0"/>
          </a:p>
        </p:txBody>
      </p:sp>
    </p:spTree>
    <p:extLst>
      <p:ext uri="{BB962C8B-B14F-4D97-AF65-F5344CB8AC3E}">
        <p14:creationId xmlns:p14="http://schemas.microsoft.com/office/powerpoint/2010/main" val="28550211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Chiffon--These cakes combine three separate mixtures.  Flour, sugar, and baking powder are sifted together.  Egg yolks are beaten with oil and liquids.  The liquid ingredients are stirred into the dry ingredients, and the beaten whites gradually folded into the batter.</a:t>
            </a:r>
          </a:p>
          <a:p>
            <a:r>
              <a:rPr lang="en-US" b="1" dirty="0"/>
              <a:t> </a:t>
            </a:r>
            <a:endParaRPr lang="en-US" dirty="0"/>
          </a:p>
          <a:p>
            <a:endParaRPr lang="en-US" dirty="0"/>
          </a:p>
        </p:txBody>
      </p:sp>
    </p:spTree>
    <p:extLst>
      <p:ext uri="{BB962C8B-B14F-4D97-AF65-F5344CB8AC3E}">
        <p14:creationId xmlns:p14="http://schemas.microsoft.com/office/powerpoint/2010/main" val="4462645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t>7.  Why is a tube pan a good choice when baking a foam cake?</a:t>
            </a:r>
            <a:endParaRPr lang="en-US" dirty="0"/>
          </a:p>
          <a:p>
            <a:endParaRPr lang="en-US" dirty="0"/>
          </a:p>
          <a:p>
            <a:r>
              <a:rPr lang="en-US" dirty="0"/>
              <a:t>The airy batter needs plenty of support in order to rise, which the ring shape provides.</a:t>
            </a:r>
          </a:p>
        </p:txBody>
      </p:sp>
    </p:spTree>
    <p:extLst>
      <p:ext uri="{BB962C8B-B14F-4D97-AF65-F5344CB8AC3E}">
        <p14:creationId xmlns:p14="http://schemas.microsoft.com/office/powerpoint/2010/main" val="16064174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t>8.  How do you test a foam cake for doneness?</a:t>
            </a:r>
            <a:endParaRPr lang="en-US" dirty="0"/>
          </a:p>
          <a:p>
            <a:r>
              <a:rPr lang="en-US" b="1" dirty="0"/>
              <a:t> </a:t>
            </a:r>
            <a:endParaRPr lang="en-US" dirty="0"/>
          </a:p>
          <a:p>
            <a:r>
              <a:rPr lang="en-US" dirty="0"/>
              <a:t>Touch the top lightly; it should spring back.</a:t>
            </a:r>
          </a:p>
          <a:p>
            <a:r>
              <a:rPr lang="en-US" b="1" dirty="0"/>
              <a:t> </a:t>
            </a:r>
            <a:endParaRPr lang="en-US" dirty="0"/>
          </a:p>
          <a:p>
            <a:endParaRPr lang="en-US" dirty="0"/>
          </a:p>
        </p:txBody>
      </p:sp>
    </p:spTree>
    <p:extLst>
      <p:ext uri="{BB962C8B-B14F-4D97-AF65-F5344CB8AC3E}">
        <p14:creationId xmlns:p14="http://schemas.microsoft.com/office/powerpoint/2010/main" val="2153859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t> </a:t>
            </a:r>
            <a:endParaRPr lang="en-US" dirty="0"/>
          </a:p>
          <a:p>
            <a:r>
              <a:rPr lang="en-US" b="1" dirty="0"/>
              <a:t>9.  Why is a foam cake cooled upside down?</a:t>
            </a:r>
            <a:endParaRPr lang="en-US" dirty="0"/>
          </a:p>
          <a:p>
            <a:r>
              <a:rPr lang="en-US" b="1" dirty="0"/>
              <a:t> </a:t>
            </a:r>
            <a:endParaRPr lang="en-US" dirty="0"/>
          </a:p>
          <a:p>
            <a:r>
              <a:rPr lang="en-US" dirty="0"/>
              <a:t>To keep its fragile structure from falling.</a:t>
            </a:r>
          </a:p>
          <a:p>
            <a:endParaRPr lang="en-US" dirty="0"/>
          </a:p>
        </p:txBody>
      </p:sp>
    </p:spTree>
    <p:extLst>
      <p:ext uri="{BB962C8B-B14F-4D97-AF65-F5344CB8AC3E}">
        <p14:creationId xmlns:p14="http://schemas.microsoft.com/office/powerpoint/2010/main" val="8085819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t>10.  How do you make cooked and uncooked cake frostings?</a:t>
            </a:r>
            <a:endParaRPr lang="en-US" dirty="0"/>
          </a:p>
          <a:p>
            <a:r>
              <a:rPr lang="en-US" b="1" dirty="0"/>
              <a:t> </a:t>
            </a:r>
            <a:endParaRPr lang="en-US" dirty="0"/>
          </a:p>
          <a:p>
            <a:r>
              <a:rPr lang="en-US" dirty="0"/>
              <a:t>Cooked:  cook it to a certain temperature, cool it, and then beat it.  Uncooked:  Mix confectioner’s sugar with butter, margarine, or cream cheese, and then add milk and extracts.</a:t>
            </a:r>
          </a:p>
          <a:p>
            <a:endParaRPr lang="en-US" dirty="0"/>
          </a:p>
        </p:txBody>
      </p:sp>
    </p:spTree>
    <p:extLst>
      <p:ext uri="{BB962C8B-B14F-4D97-AF65-F5344CB8AC3E}">
        <p14:creationId xmlns:p14="http://schemas.microsoft.com/office/powerpoint/2010/main" val="9667437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t>11.  Describe two ways to decorate cakes without using frosting.</a:t>
            </a:r>
            <a:endParaRPr lang="en-US" dirty="0"/>
          </a:p>
          <a:p>
            <a:r>
              <a:rPr lang="en-US" b="1" dirty="0"/>
              <a:t> </a:t>
            </a:r>
            <a:endParaRPr lang="en-US" dirty="0"/>
          </a:p>
          <a:p>
            <a:r>
              <a:rPr lang="en-US" dirty="0"/>
              <a:t>Drizzle on a glaze of confectioner’s sugar and fruit juice.  Cut a stencil from a piece of paper and sprinkle with confectioners’ sugar, cocoa, ground cinnamon, grated chocolate, or finely ground nuts.</a:t>
            </a:r>
          </a:p>
          <a:p>
            <a:endParaRPr lang="en-US" dirty="0"/>
          </a:p>
        </p:txBody>
      </p:sp>
    </p:spTree>
    <p:extLst>
      <p:ext uri="{BB962C8B-B14F-4D97-AF65-F5344CB8AC3E}">
        <p14:creationId xmlns:p14="http://schemas.microsoft.com/office/powerpoint/2010/main" val="6531545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t>12.  Compare cakes and cookies.</a:t>
            </a:r>
            <a:endParaRPr lang="en-US" dirty="0"/>
          </a:p>
          <a:p>
            <a:r>
              <a:rPr lang="en-US" b="1" dirty="0"/>
              <a:t> </a:t>
            </a:r>
            <a:endParaRPr lang="en-US" dirty="0"/>
          </a:p>
          <a:p>
            <a:r>
              <a:rPr lang="en-US" dirty="0"/>
              <a:t>Cookies and cakes are made with similar ingredients.  Proportions are similar except for liquid.  Cookies have relatively little liquid, giving them a more substantial texture.</a:t>
            </a:r>
          </a:p>
          <a:p>
            <a:endParaRPr lang="en-US" dirty="0"/>
          </a:p>
        </p:txBody>
      </p:sp>
    </p:spTree>
    <p:extLst>
      <p:ext uri="{BB962C8B-B14F-4D97-AF65-F5344CB8AC3E}">
        <p14:creationId xmlns:p14="http://schemas.microsoft.com/office/powerpoint/2010/main" val="36270529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r>
              <a:rPr lang="en-US" b="1" dirty="0"/>
              <a:t>1.  Bar cookies--</a:t>
            </a:r>
            <a:r>
              <a:rPr lang="en-US" dirty="0"/>
              <a:t>baked in a shallow pan and cut into bars or squares; Ex:  Brownies.</a:t>
            </a:r>
          </a:p>
          <a:p>
            <a:r>
              <a:rPr lang="en-US" dirty="0"/>
              <a:t>     </a:t>
            </a:r>
          </a:p>
          <a:p>
            <a:r>
              <a:rPr lang="en-US" dirty="0"/>
              <a:t> </a:t>
            </a:r>
            <a:r>
              <a:rPr lang="en-US" b="1" dirty="0"/>
              <a:t>2. Cold water test—</a:t>
            </a:r>
            <a:r>
              <a:rPr lang="en-US" dirty="0"/>
              <a:t>estimates temperature of syrup based on how it acts with cold water.</a:t>
            </a:r>
          </a:p>
          <a:p>
            <a:r>
              <a:rPr lang="en-US" dirty="0"/>
              <a:t> </a:t>
            </a:r>
          </a:p>
          <a:p>
            <a:r>
              <a:rPr lang="en-US" b="1" dirty="0"/>
              <a:t>3.  Conventional method--</a:t>
            </a:r>
            <a:r>
              <a:rPr lang="en-US" dirty="0"/>
              <a:t>fat and sugar combined first:  sugar crystals “grate” against the fat, creating holes that fill with air to build volume into the batter.  Dry and liquid ingredients are added alternately to reduce need for vigorous mixing.</a:t>
            </a:r>
          </a:p>
          <a:p>
            <a:r>
              <a:rPr lang="en-US" dirty="0" smtClean="0"/>
              <a:t> </a:t>
            </a:r>
          </a:p>
          <a:p>
            <a:endParaRPr lang="en-US" dirty="0"/>
          </a:p>
        </p:txBody>
      </p:sp>
    </p:spTree>
    <p:extLst>
      <p:ext uri="{BB962C8B-B14F-4D97-AF65-F5344CB8AC3E}">
        <p14:creationId xmlns:p14="http://schemas.microsoft.com/office/powerpoint/2010/main" val="32634128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13.  Describe bar, drop, refrigerator, and pressed cookies</a:t>
            </a:r>
            <a:r>
              <a:rPr lang="en-US" b="1" dirty="0" smtClean="0"/>
              <a:t>.</a:t>
            </a:r>
            <a:endParaRPr lang="en-US" dirty="0"/>
          </a:p>
        </p:txBody>
      </p:sp>
      <p:sp>
        <p:nvSpPr>
          <p:cNvPr id="3" name="Content Placeholder 2"/>
          <p:cNvSpPr>
            <a:spLocks noGrp="1"/>
          </p:cNvSpPr>
          <p:nvPr>
            <p:ph idx="1"/>
          </p:nvPr>
        </p:nvSpPr>
        <p:spPr/>
        <p:txBody>
          <a:bodyPr/>
          <a:lstStyle/>
          <a:p>
            <a:r>
              <a:rPr lang="en-US" b="1" dirty="0"/>
              <a:t> </a:t>
            </a:r>
            <a:endParaRPr lang="en-US" dirty="0"/>
          </a:p>
          <a:p>
            <a:r>
              <a:rPr lang="en-US" dirty="0"/>
              <a:t>Bar cookies are baked in a shallow pan and then cut into bars or squares.  Some are soft </a:t>
            </a:r>
            <a:r>
              <a:rPr lang="en-US" dirty="0" err="1"/>
              <a:t>doughs</a:t>
            </a:r>
            <a:r>
              <a:rPr lang="en-US" dirty="0"/>
              <a:t>.  Others are layered, with different bases, fillings, toppings.  </a:t>
            </a:r>
          </a:p>
          <a:p>
            <a:r>
              <a:rPr lang="en-US" dirty="0"/>
              <a:t> </a:t>
            </a:r>
          </a:p>
          <a:p>
            <a:endParaRPr lang="en-US" dirty="0"/>
          </a:p>
        </p:txBody>
      </p:sp>
    </p:spTree>
    <p:extLst>
      <p:ext uri="{BB962C8B-B14F-4D97-AF65-F5344CB8AC3E}">
        <p14:creationId xmlns:p14="http://schemas.microsoft.com/office/powerpoint/2010/main" val="39012953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a:t>Brownies, with their many variations, are the favorite of bar cookies.</a:t>
            </a:r>
          </a:p>
          <a:p>
            <a:r>
              <a:rPr lang="en-US" dirty="0"/>
              <a:t> </a:t>
            </a:r>
          </a:p>
          <a:p>
            <a:r>
              <a:rPr lang="en-US" dirty="0"/>
              <a:t>Drop cookies are made from soft dough dropped onto a cookie sheet.  A cookie scoop or a teaspoon and rubber scrapper can be used to drop the dough.  Leave 2 inches between cookies.  Chocolate chip cookies are an example.</a:t>
            </a:r>
          </a:p>
          <a:p>
            <a:endParaRPr lang="en-US" dirty="0"/>
          </a:p>
        </p:txBody>
      </p:sp>
    </p:spTree>
    <p:extLst>
      <p:ext uri="{BB962C8B-B14F-4D97-AF65-F5344CB8AC3E}">
        <p14:creationId xmlns:p14="http://schemas.microsoft.com/office/powerpoint/2010/main" val="34988148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Refrigerator cookies are made from dough that is formed into long, even rolls about 1 1/2 to 2 inches in diameter.  The roll is wrapped with wax paper, foil, or plastic wrap and chilled.  It can be prepared days in advance.  The roll is sliced with a heavy thread and placed 1 inch apart on a baking sheet.</a:t>
            </a:r>
          </a:p>
          <a:p>
            <a:r>
              <a:rPr lang="en-US" dirty="0"/>
              <a:t> </a:t>
            </a:r>
          </a:p>
          <a:p>
            <a:endParaRPr lang="en-US" dirty="0"/>
          </a:p>
        </p:txBody>
      </p:sp>
    </p:spTree>
    <p:extLst>
      <p:ext uri="{BB962C8B-B14F-4D97-AF65-F5344CB8AC3E}">
        <p14:creationId xmlns:p14="http://schemas.microsoft.com/office/powerpoint/2010/main" val="5260956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Pressed cookies are made by using a cookie press to force dough directly onto a baking sheet.  The consistency of the dough must be soft enough to hold its shape.  Some are chilled to help with this.  The stiff dough spreads very little so leave 1/2 inch between.  Ex:  Spritz</a:t>
            </a:r>
          </a:p>
          <a:p>
            <a:endParaRPr lang="en-US" dirty="0"/>
          </a:p>
        </p:txBody>
      </p:sp>
    </p:spTree>
    <p:extLst>
      <p:ext uri="{BB962C8B-B14F-4D97-AF65-F5344CB8AC3E}">
        <p14:creationId xmlns:p14="http://schemas.microsoft.com/office/powerpoint/2010/main" val="245001173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14.  What is different about how rolled and molded cookies are made</a:t>
            </a:r>
            <a:r>
              <a:rPr lang="en-US" b="1" dirty="0" smtClean="0"/>
              <a:t>?</a:t>
            </a:r>
            <a:endParaRPr lang="en-US" dirty="0"/>
          </a:p>
        </p:txBody>
      </p:sp>
      <p:sp>
        <p:nvSpPr>
          <p:cNvPr id="3" name="Content Placeholder 2"/>
          <p:cNvSpPr>
            <a:spLocks noGrp="1"/>
          </p:cNvSpPr>
          <p:nvPr>
            <p:ph idx="1"/>
          </p:nvPr>
        </p:nvSpPr>
        <p:spPr/>
        <p:txBody>
          <a:bodyPr>
            <a:normAutofit/>
          </a:bodyPr>
          <a:lstStyle/>
          <a:p>
            <a:r>
              <a:rPr lang="en-US" dirty="0" smtClean="0"/>
              <a:t>Rolled </a:t>
            </a:r>
            <a:r>
              <a:rPr lang="en-US" dirty="0"/>
              <a:t>cookies are cut with cookies cutters.  </a:t>
            </a:r>
          </a:p>
          <a:p>
            <a:r>
              <a:rPr lang="en-US" dirty="0"/>
              <a:t> </a:t>
            </a:r>
          </a:p>
          <a:p>
            <a:r>
              <a:rPr lang="en-US" dirty="0"/>
              <a:t>Molded cookies are shaped by hand or flattened In some way.</a:t>
            </a:r>
          </a:p>
          <a:p>
            <a:r>
              <a:rPr lang="en-US" b="1" dirty="0"/>
              <a:t> </a:t>
            </a:r>
            <a:endParaRPr lang="en-US" dirty="0"/>
          </a:p>
          <a:p>
            <a:endParaRPr lang="en-US" dirty="0"/>
          </a:p>
        </p:txBody>
      </p:sp>
    </p:spTree>
    <p:extLst>
      <p:ext uri="{BB962C8B-B14F-4D97-AF65-F5344CB8AC3E}">
        <p14:creationId xmlns:p14="http://schemas.microsoft.com/office/powerpoint/2010/main" val="79673263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t>15.  How can you tell when cookies are done baking?</a:t>
            </a:r>
            <a:endParaRPr lang="en-US" dirty="0"/>
          </a:p>
          <a:p>
            <a:r>
              <a:rPr lang="en-US" b="1" dirty="0"/>
              <a:t> </a:t>
            </a:r>
            <a:endParaRPr lang="en-US" dirty="0"/>
          </a:p>
          <a:p>
            <a:r>
              <a:rPr lang="en-US" dirty="0"/>
              <a:t>They are delicately browned; when pressed with a finger, slight imprint remains.</a:t>
            </a:r>
          </a:p>
          <a:p>
            <a:endParaRPr lang="en-US" dirty="0"/>
          </a:p>
        </p:txBody>
      </p:sp>
    </p:spTree>
    <p:extLst>
      <p:ext uri="{BB962C8B-B14F-4D97-AF65-F5344CB8AC3E}">
        <p14:creationId xmlns:p14="http://schemas.microsoft.com/office/powerpoint/2010/main" val="298630484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What are the chief ingredients in shortened cake</a:t>
            </a:r>
            <a:r>
              <a:rPr lang="en-US" b="1" dirty="0" smtClean="0"/>
              <a:t>?</a:t>
            </a:r>
            <a:endParaRPr lang="en-US" dirty="0"/>
          </a:p>
        </p:txBody>
      </p:sp>
      <p:sp>
        <p:nvSpPr>
          <p:cNvPr id="3" name="Content Placeholder 2"/>
          <p:cNvSpPr>
            <a:spLocks noGrp="1"/>
          </p:cNvSpPr>
          <p:nvPr>
            <p:ph idx="1"/>
          </p:nvPr>
        </p:nvSpPr>
        <p:spPr/>
        <p:txBody>
          <a:bodyPr/>
          <a:lstStyle/>
          <a:p>
            <a:endParaRPr lang="en-US" dirty="0"/>
          </a:p>
          <a:p>
            <a:r>
              <a:rPr lang="en-US" dirty="0"/>
              <a:t>Solid fat--butter, margarine, or shortening.</a:t>
            </a:r>
          </a:p>
          <a:p>
            <a:endParaRPr lang="en-US" dirty="0"/>
          </a:p>
          <a:p>
            <a:endParaRPr lang="en-US" dirty="0"/>
          </a:p>
        </p:txBody>
      </p:sp>
    </p:spTree>
    <p:extLst>
      <p:ext uri="{BB962C8B-B14F-4D97-AF65-F5344CB8AC3E}">
        <p14:creationId xmlns:p14="http://schemas.microsoft.com/office/powerpoint/2010/main" val="311343823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t>Which ingredient gives it a name?</a:t>
            </a:r>
            <a:endParaRPr lang="en-US" dirty="0"/>
          </a:p>
          <a:p>
            <a:r>
              <a:rPr lang="en-US" b="1" dirty="0"/>
              <a:t> </a:t>
            </a:r>
            <a:endParaRPr lang="en-US" dirty="0"/>
          </a:p>
          <a:p>
            <a:r>
              <a:rPr lang="en-US" dirty="0"/>
              <a:t>The fat.</a:t>
            </a:r>
          </a:p>
          <a:p>
            <a:endParaRPr lang="en-US" dirty="0"/>
          </a:p>
        </p:txBody>
      </p:sp>
    </p:spTree>
    <p:extLst>
      <p:ext uri="{BB962C8B-B14F-4D97-AF65-F5344CB8AC3E}">
        <p14:creationId xmlns:p14="http://schemas.microsoft.com/office/powerpoint/2010/main" val="426914309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How does mixing contribute to the appearance of a shortened cake</a:t>
            </a:r>
            <a:r>
              <a:rPr lang="en-US" b="1" dirty="0" smtClean="0"/>
              <a:t>?</a:t>
            </a:r>
            <a:endParaRPr lang="en-US" dirty="0"/>
          </a:p>
        </p:txBody>
      </p:sp>
      <p:sp>
        <p:nvSpPr>
          <p:cNvPr id="3" name="Content Placeholder 2"/>
          <p:cNvSpPr>
            <a:spLocks noGrp="1"/>
          </p:cNvSpPr>
          <p:nvPr>
            <p:ph idx="1"/>
          </p:nvPr>
        </p:nvSpPr>
        <p:spPr/>
        <p:txBody>
          <a:bodyPr/>
          <a:lstStyle/>
          <a:p>
            <a:r>
              <a:rPr lang="en-US" b="1" dirty="0"/>
              <a:t> </a:t>
            </a:r>
            <a:endParaRPr lang="en-US" dirty="0"/>
          </a:p>
          <a:p>
            <a:r>
              <a:rPr lang="en-US" dirty="0"/>
              <a:t>Blending ingredients quickly and thoroughly controls the gluten and air, which helps the texture.</a:t>
            </a:r>
          </a:p>
        </p:txBody>
      </p:sp>
    </p:spTree>
    <p:extLst>
      <p:ext uri="{BB962C8B-B14F-4D97-AF65-F5344CB8AC3E}">
        <p14:creationId xmlns:p14="http://schemas.microsoft.com/office/powerpoint/2010/main" val="59699563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When should you use the one-bowl method</a:t>
            </a:r>
            <a:r>
              <a:rPr lang="en-US" b="1" dirty="0" smtClean="0"/>
              <a:t>?</a:t>
            </a:r>
            <a:endParaRPr lang="en-US" dirty="0"/>
          </a:p>
        </p:txBody>
      </p:sp>
      <p:sp>
        <p:nvSpPr>
          <p:cNvPr id="3" name="Content Placeholder 2"/>
          <p:cNvSpPr>
            <a:spLocks noGrp="1"/>
          </p:cNvSpPr>
          <p:nvPr>
            <p:ph idx="1"/>
          </p:nvPr>
        </p:nvSpPr>
        <p:spPr/>
        <p:txBody>
          <a:bodyPr/>
          <a:lstStyle/>
          <a:p>
            <a:r>
              <a:rPr lang="en-US" dirty="0" smtClean="0"/>
              <a:t>Only </a:t>
            </a:r>
            <a:r>
              <a:rPr lang="en-US" dirty="0"/>
              <a:t>when the recipe specifies it.</a:t>
            </a:r>
          </a:p>
          <a:p>
            <a:r>
              <a:rPr lang="en-US" b="1" dirty="0"/>
              <a:t> </a:t>
            </a:r>
            <a:endParaRPr lang="en-US" dirty="0"/>
          </a:p>
          <a:p>
            <a:endParaRPr lang="en-US" dirty="0"/>
          </a:p>
        </p:txBody>
      </p:sp>
    </p:spTree>
    <p:extLst>
      <p:ext uri="{BB962C8B-B14F-4D97-AF65-F5344CB8AC3E}">
        <p14:creationId xmlns:p14="http://schemas.microsoft.com/office/powerpoint/2010/main" val="37881388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b="1" dirty="0"/>
              <a:t>4. Drop cookies--</a:t>
            </a:r>
            <a:r>
              <a:rPr lang="en-US" dirty="0"/>
              <a:t>made from soft dough dropped onto a cookie sheet; Ex:  chocolate chip cookies. </a:t>
            </a:r>
          </a:p>
          <a:p>
            <a:r>
              <a:rPr lang="en-US" dirty="0"/>
              <a:t> </a:t>
            </a:r>
          </a:p>
          <a:p>
            <a:r>
              <a:rPr lang="en-US" b="1" dirty="0"/>
              <a:t>5.  Foam cakes--</a:t>
            </a:r>
            <a:r>
              <a:rPr lang="en-US" dirty="0"/>
              <a:t>tall spongy cakes leavened by air trapped in protein foam of stiffly 	beaten egg whites. </a:t>
            </a:r>
          </a:p>
          <a:p>
            <a:r>
              <a:rPr lang="en-US" dirty="0"/>
              <a:t> </a:t>
            </a:r>
          </a:p>
          <a:p>
            <a:r>
              <a:rPr lang="en-US" b="1" dirty="0"/>
              <a:t>6.  Molded cookies--</a:t>
            </a:r>
            <a:r>
              <a:rPr lang="en-US" dirty="0"/>
              <a:t>Cookies are shaped by hand. Ex: Peanut Butter Cookies</a:t>
            </a:r>
          </a:p>
          <a:p>
            <a:r>
              <a:rPr lang="en-US" dirty="0"/>
              <a:t> </a:t>
            </a:r>
          </a:p>
          <a:p>
            <a:endParaRPr lang="en-US" dirty="0"/>
          </a:p>
        </p:txBody>
      </p:sp>
    </p:spTree>
    <p:extLst>
      <p:ext uri="{BB962C8B-B14F-4D97-AF65-F5344CB8AC3E}">
        <p14:creationId xmlns:p14="http://schemas.microsoft.com/office/powerpoint/2010/main" val="358829917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What are the three types of foam cakes</a:t>
            </a:r>
            <a:r>
              <a:rPr lang="en-US" b="1" dirty="0" smtClean="0"/>
              <a:t>?</a:t>
            </a:r>
            <a:endParaRPr lang="en-US" dirty="0"/>
          </a:p>
        </p:txBody>
      </p:sp>
      <p:sp>
        <p:nvSpPr>
          <p:cNvPr id="3" name="Content Placeholder 2"/>
          <p:cNvSpPr>
            <a:spLocks noGrp="1"/>
          </p:cNvSpPr>
          <p:nvPr>
            <p:ph idx="1"/>
          </p:nvPr>
        </p:nvSpPr>
        <p:spPr/>
        <p:txBody>
          <a:bodyPr/>
          <a:lstStyle/>
          <a:p>
            <a:r>
              <a:rPr lang="en-US" b="1" dirty="0"/>
              <a:t> </a:t>
            </a:r>
            <a:endParaRPr lang="en-US" dirty="0"/>
          </a:p>
          <a:p>
            <a:r>
              <a:rPr lang="en-US" dirty="0"/>
              <a:t>Angel food, sponge, and chiffon.</a:t>
            </a:r>
          </a:p>
          <a:p>
            <a:r>
              <a:rPr lang="en-US" b="1" dirty="0"/>
              <a:t> </a:t>
            </a:r>
            <a:endParaRPr lang="en-US" dirty="0"/>
          </a:p>
          <a:p>
            <a:endParaRPr lang="en-US" dirty="0"/>
          </a:p>
        </p:txBody>
      </p:sp>
    </p:spTree>
    <p:extLst>
      <p:ext uri="{BB962C8B-B14F-4D97-AF65-F5344CB8AC3E}">
        <p14:creationId xmlns:p14="http://schemas.microsoft.com/office/powerpoint/2010/main" val="155293753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t>How can you prevent foam cakes from sticking to the bottom of the pan?</a:t>
            </a:r>
            <a:endParaRPr lang="en-US" dirty="0"/>
          </a:p>
          <a:p>
            <a:r>
              <a:rPr lang="en-US" b="1" dirty="0"/>
              <a:t> </a:t>
            </a:r>
            <a:endParaRPr lang="en-US" dirty="0"/>
          </a:p>
          <a:p>
            <a:r>
              <a:rPr lang="en-US" dirty="0"/>
              <a:t>Line the bottom of the pan with parchment paper before pouring in the cake batter.</a:t>
            </a:r>
          </a:p>
          <a:p>
            <a:endParaRPr lang="en-US" dirty="0"/>
          </a:p>
        </p:txBody>
      </p:sp>
    </p:spTree>
    <p:extLst>
      <p:ext uri="{BB962C8B-B14F-4D97-AF65-F5344CB8AC3E}">
        <p14:creationId xmlns:p14="http://schemas.microsoft.com/office/powerpoint/2010/main" val="185261849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Why is it important to prevent frosting from drying out?</a:t>
            </a:r>
            <a:endParaRPr lang="en-US" dirty="0"/>
          </a:p>
        </p:txBody>
      </p:sp>
      <p:sp>
        <p:nvSpPr>
          <p:cNvPr id="3" name="Content Placeholder 2"/>
          <p:cNvSpPr>
            <a:spLocks noGrp="1"/>
          </p:cNvSpPr>
          <p:nvPr>
            <p:ph idx="1"/>
          </p:nvPr>
        </p:nvSpPr>
        <p:spPr/>
        <p:txBody>
          <a:bodyPr/>
          <a:lstStyle/>
          <a:p>
            <a:endParaRPr lang="en-US" dirty="0"/>
          </a:p>
          <a:p>
            <a:r>
              <a:rPr lang="en-US" b="1" dirty="0"/>
              <a:t> </a:t>
            </a:r>
            <a:endParaRPr lang="en-US" dirty="0"/>
          </a:p>
          <a:p>
            <a:r>
              <a:rPr lang="en-US" dirty="0"/>
              <a:t>Dry frosting is more difficult to spread; may harden into unpleasant crusty bits.</a:t>
            </a:r>
          </a:p>
          <a:p>
            <a:endParaRPr lang="en-US" dirty="0"/>
          </a:p>
        </p:txBody>
      </p:sp>
    </p:spTree>
    <p:extLst>
      <p:ext uri="{BB962C8B-B14F-4D97-AF65-F5344CB8AC3E}">
        <p14:creationId xmlns:p14="http://schemas.microsoft.com/office/powerpoint/2010/main" val="51817612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What factor is the basis for dividing cookies into types?</a:t>
            </a:r>
            <a:r>
              <a:rPr lang="en-US" dirty="0"/>
              <a:t> </a:t>
            </a:r>
          </a:p>
        </p:txBody>
      </p:sp>
      <p:sp>
        <p:nvSpPr>
          <p:cNvPr id="3" name="Content Placeholder 2"/>
          <p:cNvSpPr>
            <a:spLocks noGrp="1"/>
          </p:cNvSpPr>
          <p:nvPr>
            <p:ph idx="1"/>
          </p:nvPr>
        </p:nvSpPr>
        <p:spPr/>
        <p:txBody>
          <a:bodyPr/>
          <a:lstStyle/>
          <a:p>
            <a:r>
              <a:rPr lang="en-US" b="1" dirty="0"/>
              <a:t> </a:t>
            </a:r>
            <a:endParaRPr lang="en-US" dirty="0"/>
          </a:p>
          <a:p>
            <a:r>
              <a:rPr lang="en-US" dirty="0"/>
              <a:t>How they are formed.</a:t>
            </a:r>
          </a:p>
          <a:p>
            <a:endParaRPr lang="en-US" dirty="0"/>
          </a:p>
        </p:txBody>
      </p:sp>
    </p:spTree>
    <p:extLst>
      <p:ext uri="{BB962C8B-B14F-4D97-AF65-F5344CB8AC3E}">
        <p14:creationId xmlns:p14="http://schemas.microsoft.com/office/powerpoint/2010/main" val="228402700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t>Why should you avoid overworking cookie dough when making molded cookies?</a:t>
            </a:r>
            <a:endParaRPr lang="en-US" dirty="0"/>
          </a:p>
          <a:p>
            <a:r>
              <a:rPr lang="en-US" b="1" dirty="0"/>
              <a:t> </a:t>
            </a:r>
            <a:endParaRPr lang="en-US" dirty="0"/>
          </a:p>
          <a:p>
            <a:r>
              <a:rPr lang="en-US" dirty="0"/>
              <a:t>Overworking makes them tougher.</a:t>
            </a:r>
          </a:p>
          <a:p>
            <a:endParaRPr lang="en-US" dirty="0"/>
          </a:p>
        </p:txBody>
      </p:sp>
    </p:spTree>
    <p:extLst>
      <p:ext uri="{BB962C8B-B14F-4D97-AF65-F5344CB8AC3E}">
        <p14:creationId xmlns:p14="http://schemas.microsoft.com/office/powerpoint/2010/main" val="15641055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Why are pressed cookies placed closer together than drop cookies?</a:t>
            </a:r>
            <a:endParaRPr lang="en-US" dirty="0"/>
          </a:p>
        </p:txBody>
      </p:sp>
      <p:sp>
        <p:nvSpPr>
          <p:cNvPr id="3" name="Content Placeholder 2"/>
          <p:cNvSpPr>
            <a:spLocks noGrp="1"/>
          </p:cNvSpPr>
          <p:nvPr>
            <p:ph idx="1"/>
          </p:nvPr>
        </p:nvSpPr>
        <p:spPr/>
        <p:txBody>
          <a:bodyPr/>
          <a:lstStyle/>
          <a:p>
            <a:endParaRPr lang="en-US" dirty="0"/>
          </a:p>
          <a:p>
            <a:r>
              <a:rPr lang="en-US" b="1" dirty="0"/>
              <a:t> </a:t>
            </a:r>
            <a:endParaRPr lang="en-US" dirty="0"/>
          </a:p>
          <a:p>
            <a:r>
              <a:rPr lang="en-US" dirty="0"/>
              <a:t>Unlike drop cookies, pressed cookies spread very little.</a:t>
            </a:r>
          </a:p>
          <a:p>
            <a:endParaRPr lang="en-US" dirty="0"/>
          </a:p>
        </p:txBody>
      </p:sp>
    </p:spTree>
    <p:extLst>
      <p:ext uri="{BB962C8B-B14F-4D97-AF65-F5344CB8AC3E}">
        <p14:creationId xmlns:p14="http://schemas.microsoft.com/office/powerpoint/2010/main" val="18941879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r>
              <a:rPr lang="en-US" b="1" dirty="0"/>
              <a:t>7.  One-bowl method--</a:t>
            </a:r>
            <a:r>
              <a:rPr lang="en-US" dirty="0"/>
              <a:t>Quick way to mix ingredients for shortened cake; combines dry ingredients and then adds moist ingredients.</a:t>
            </a:r>
          </a:p>
          <a:p>
            <a:r>
              <a:rPr lang="en-US" dirty="0"/>
              <a:t> </a:t>
            </a:r>
          </a:p>
          <a:p>
            <a:r>
              <a:rPr lang="en-US" b="1" dirty="0"/>
              <a:t>8.  Pressed cookies--</a:t>
            </a:r>
            <a:r>
              <a:rPr lang="en-US" dirty="0"/>
              <a:t>Cookies are made with cookie press that forces dough directly onto baking sheet. Ex: Array of shapes </a:t>
            </a:r>
          </a:p>
          <a:p>
            <a:r>
              <a:rPr lang="en-US" b="1" dirty="0"/>
              <a:t> </a:t>
            </a:r>
            <a:endParaRPr lang="en-US" dirty="0"/>
          </a:p>
          <a:p>
            <a:r>
              <a:rPr lang="en-US" b="1" dirty="0"/>
              <a:t>9.  Refrigerator cookies--</a:t>
            </a:r>
            <a:r>
              <a:rPr lang="en-US" dirty="0"/>
              <a:t>Cookies made by forming dough into long, even rolls</a:t>
            </a:r>
          </a:p>
          <a:p>
            <a:r>
              <a:rPr lang="en-US" dirty="0"/>
              <a:t>that are wrapped, chilled, and later cut to size. Ex:  Pinwheels</a:t>
            </a:r>
          </a:p>
          <a:p>
            <a:r>
              <a:rPr lang="en-US" dirty="0" smtClean="0"/>
              <a:t> </a:t>
            </a:r>
            <a:endParaRPr lang="en-US" dirty="0"/>
          </a:p>
        </p:txBody>
      </p:sp>
    </p:spTree>
    <p:extLst>
      <p:ext uri="{BB962C8B-B14F-4D97-AF65-F5344CB8AC3E}">
        <p14:creationId xmlns:p14="http://schemas.microsoft.com/office/powerpoint/2010/main" val="8714988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b="1" dirty="0"/>
              <a:t>10.  Rolled cookies--</a:t>
            </a:r>
            <a:r>
              <a:rPr lang="en-US" dirty="0"/>
              <a:t>Cookies made from stiff dough rolled out and cut into shapes with cookie cutters.  Ex:  sugar cookies or beautifully decorated holiday cookies.</a:t>
            </a:r>
          </a:p>
          <a:p>
            <a:r>
              <a:rPr lang="en-US" dirty="0"/>
              <a:t> </a:t>
            </a:r>
          </a:p>
          <a:p>
            <a:r>
              <a:rPr lang="en-US" b="1" dirty="0"/>
              <a:t>11.  Shortened cakes--</a:t>
            </a:r>
            <a:r>
              <a:rPr lang="en-US" dirty="0"/>
              <a:t>Cakes made with solid 	fat, flour, salt,  sugar, eggs, liquid, and either baking powder or baking soda.</a:t>
            </a:r>
          </a:p>
          <a:p>
            <a:endParaRPr lang="en-US" dirty="0"/>
          </a:p>
        </p:txBody>
      </p:sp>
    </p:spTree>
    <p:extLst>
      <p:ext uri="{BB962C8B-B14F-4D97-AF65-F5344CB8AC3E}">
        <p14:creationId xmlns:p14="http://schemas.microsoft.com/office/powerpoint/2010/main" val="36418962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b="1" dirty="0"/>
              <a:t>1.  Why should recipes for baked items be followed precisely?</a:t>
            </a:r>
            <a:endParaRPr lang="en-US" dirty="0"/>
          </a:p>
          <a:p>
            <a:r>
              <a:rPr lang="en-US" b="1" dirty="0"/>
              <a:t> </a:t>
            </a:r>
            <a:endParaRPr lang="en-US" dirty="0"/>
          </a:p>
          <a:p>
            <a:r>
              <a:rPr lang="en-US" dirty="0"/>
              <a:t>Ingredient amounts, mixing techniques, and baking times are all developed to work together with scientific precision. </a:t>
            </a:r>
          </a:p>
          <a:p>
            <a:endParaRPr lang="en-US" dirty="0"/>
          </a:p>
        </p:txBody>
      </p:sp>
    </p:spTree>
    <p:extLst>
      <p:ext uri="{BB962C8B-B14F-4D97-AF65-F5344CB8AC3E}">
        <p14:creationId xmlns:p14="http://schemas.microsoft.com/office/powerpoint/2010/main" val="3168837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t>2.  What are signs of a quality shortened cake?</a:t>
            </a:r>
            <a:endParaRPr lang="en-US" dirty="0"/>
          </a:p>
          <a:p>
            <a:r>
              <a:rPr lang="en-US" b="1" dirty="0"/>
              <a:t> </a:t>
            </a:r>
            <a:endParaRPr lang="en-US" dirty="0"/>
          </a:p>
          <a:p>
            <a:r>
              <a:rPr lang="en-US" dirty="0"/>
              <a:t>Good volume; moist, tender texture; grain that is fine and even, without tunnels. </a:t>
            </a:r>
          </a:p>
          <a:p>
            <a:r>
              <a:rPr lang="en-US" b="1" dirty="0"/>
              <a:t> </a:t>
            </a:r>
            <a:endParaRPr lang="en-US" dirty="0"/>
          </a:p>
          <a:p>
            <a:endParaRPr lang="en-US" dirty="0"/>
          </a:p>
        </p:txBody>
      </p:sp>
    </p:spTree>
    <p:extLst>
      <p:ext uri="{BB962C8B-B14F-4D97-AF65-F5344CB8AC3E}">
        <p14:creationId xmlns:p14="http://schemas.microsoft.com/office/powerpoint/2010/main" val="22361270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b="1" dirty="0"/>
              <a:t>3.  Compare the conventional method with the one-bowl method for mixing a shortened cake</a:t>
            </a:r>
            <a:r>
              <a:rPr lang="en-US" sz="2800" b="1" dirty="0" smtClean="0"/>
              <a:t>.</a:t>
            </a:r>
            <a:endParaRPr lang="en-US" sz="2800" dirty="0"/>
          </a:p>
        </p:txBody>
      </p:sp>
      <p:sp>
        <p:nvSpPr>
          <p:cNvPr id="3" name="Content Placeholder 2"/>
          <p:cNvSpPr>
            <a:spLocks noGrp="1"/>
          </p:cNvSpPr>
          <p:nvPr>
            <p:ph idx="1"/>
          </p:nvPr>
        </p:nvSpPr>
        <p:spPr/>
        <p:txBody>
          <a:bodyPr>
            <a:normAutofit/>
          </a:bodyPr>
          <a:lstStyle/>
          <a:p>
            <a:r>
              <a:rPr lang="en-US" dirty="0" smtClean="0"/>
              <a:t>With </a:t>
            </a:r>
            <a:r>
              <a:rPr lang="en-US" dirty="0"/>
              <a:t>the conventional method, multiple bowls are used, one for dry ingredients, one for creaming sugar and solid fat and beating in eggs, and one for liquid ingredients.  Dry and liquid ingredients are added to the creamed</a:t>
            </a:r>
          </a:p>
          <a:p>
            <a:r>
              <a:rPr lang="en-US" dirty="0"/>
              <a:t>mixture.  In the one-bowl method, everything is done in one bowl.</a:t>
            </a:r>
          </a:p>
          <a:p>
            <a:endParaRPr lang="en-US" dirty="0"/>
          </a:p>
        </p:txBody>
      </p:sp>
    </p:spTree>
    <p:extLst>
      <p:ext uri="{BB962C8B-B14F-4D97-AF65-F5344CB8AC3E}">
        <p14:creationId xmlns:p14="http://schemas.microsoft.com/office/powerpoint/2010/main" val="34849707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t>4.  How can you tell that a shortened cake is done baking?</a:t>
            </a:r>
            <a:endParaRPr lang="en-US" dirty="0"/>
          </a:p>
          <a:p>
            <a:r>
              <a:rPr lang="en-US" b="1" dirty="0"/>
              <a:t> </a:t>
            </a:r>
            <a:endParaRPr lang="en-US" dirty="0"/>
          </a:p>
          <a:p>
            <a:r>
              <a:rPr lang="en-US" dirty="0"/>
              <a:t>The cake has reached full volume.  The sides start to pull away from the pan.  The top feels firm but springy.  A wooden pick comes out free of moist batter.</a:t>
            </a:r>
          </a:p>
          <a:p>
            <a:endParaRPr lang="en-US" dirty="0"/>
          </a:p>
        </p:txBody>
      </p:sp>
    </p:spTree>
    <p:extLst>
      <p:ext uri="{BB962C8B-B14F-4D97-AF65-F5344CB8AC3E}">
        <p14:creationId xmlns:p14="http://schemas.microsoft.com/office/powerpoint/2010/main" val="280098909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16</TotalTime>
  <Words>727</Words>
  <Application>Microsoft Office PowerPoint</Application>
  <PresentationFormat>On-screen Show (4:3)</PresentationFormat>
  <Paragraphs>116</Paragraphs>
  <Slides>35</Slides>
  <Notes>0</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Austin</vt:lpstr>
      <vt:lpstr>Chapter 46:  Cakes and Cookies</vt:lpstr>
      <vt:lpstr>PowerPoint Presentation</vt:lpstr>
      <vt:lpstr>PowerPoint Presentation</vt:lpstr>
      <vt:lpstr>PowerPoint Presentation</vt:lpstr>
      <vt:lpstr>PowerPoint Presentation</vt:lpstr>
      <vt:lpstr>PowerPoint Presentation</vt:lpstr>
      <vt:lpstr>PowerPoint Presentation</vt:lpstr>
      <vt:lpstr>3.  Compare the conventional method with the one-bowl method for mixing a shortened cake.</vt:lpstr>
      <vt:lpstr>PowerPoint Presentation</vt:lpstr>
      <vt:lpstr>PowerPoint Presentation</vt:lpstr>
      <vt:lpstr>6.Describe how angel food, sponge, and chiffon cakes are made.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13.  Describe bar, drop, refrigerator, and pressed cookies.</vt:lpstr>
      <vt:lpstr>PowerPoint Presentation</vt:lpstr>
      <vt:lpstr>PowerPoint Presentation</vt:lpstr>
      <vt:lpstr>PowerPoint Presentation</vt:lpstr>
      <vt:lpstr>14.  What is different about how rolled and molded cookies are made?</vt:lpstr>
      <vt:lpstr>PowerPoint Presentation</vt:lpstr>
      <vt:lpstr>What are the chief ingredients in shortened cake?</vt:lpstr>
      <vt:lpstr>PowerPoint Presentation</vt:lpstr>
      <vt:lpstr>How does mixing contribute to the appearance of a shortened cake?</vt:lpstr>
      <vt:lpstr>When should you use the one-bowl method?</vt:lpstr>
      <vt:lpstr>What are the three types of foam cakes?</vt:lpstr>
      <vt:lpstr>PowerPoint Presentation</vt:lpstr>
      <vt:lpstr>Why is it important to prevent frosting from drying out?</vt:lpstr>
      <vt:lpstr>What factor is the basis for dividing cookies into types? </vt:lpstr>
      <vt:lpstr>PowerPoint Presentation</vt:lpstr>
      <vt:lpstr>Why are pressed cookies placed closer together than drop cookies?</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46:  Cakes and Cookies</dc:title>
  <dc:creator>Owner</dc:creator>
  <cp:lastModifiedBy>Owner</cp:lastModifiedBy>
  <cp:revision>2</cp:revision>
  <dcterms:created xsi:type="dcterms:W3CDTF">2013-03-28T22:24:04Z</dcterms:created>
  <dcterms:modified xsi:type="dcterms:W3CDTF">2013-03-28T22:40:30Z</dcterms:modified>
</cp:coreProperties>
</file>