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Default Extension="wav" ContentType="audio/wav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29"/>
  </p:notesMasterIdLst>
  <p:sldIdLst>
    <p:sldId id="256" r:id="rId2"/>
    <p:sldId id="296" r:id="rId3"/>
    <p:sldId id="263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83" r:id="rId14"/>
    <p:sldId id="272" r:id="rId15"/>
    <p:sldId id="273" r:id="rId16"/>
    <p:sldId id="287" r:id="rId17"/>
    <p:sldId id="290" r:id="rId18"/>
    <p:sldId id="276" r:id="rId19"/>
    <p:sldId id="288" r:id="rId20"/>
    <p:sldId id="289" r:id="rId21"/>
    <p:sldId id="277" r:id="rId22"/>
    <p:sldId id="278" r:id="rId23"/>
    <p:sldId id="291" r:id="rId24"/>
    <p:sldId id="292" r:id="rId25"/>
    <p:sldId id="293" r:id="rId26"/>
    <p:sldId id="295" r:id="rId27"/>
    <p:sldId id="294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9C1B0C-64D0-4FC5-AC6E-4FDBFAA0C36E}" type="doc">
      <dgm:prSet loTypeId="urn:microsoft.com/office/officeart/2005/8/layout/hList6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en-US"/>
        </a:p>
      </dgm:t>
    </dgm:pt>
    <dgm:pt modelId="{C1C35B17-8420-4A64-93FE-2A8C60280221}">
      <dgm:prSet phldrT="[Text]"/>
      <dgm:spPr/>
      <dgm:t>
        <a:bodyPr/>
        <a:lstStyle/>
        <a:p>
          <a:r>
            <a:rPr lang="en-US" dirty="0" smtClean="0"/>
            <a:t>DNA</a:t>
          </a:r>
          <a:endParaRPr lang="en-US" dirty="0"/>
        </a:p>
      </dgm:t>
    </dgm:pt>
    <dgm:pt modelId="{3B0FF679-D4A1-43C3-82F8-A3516905A4F7}" type="parTrans" cxnId="{792B2D9B-D69A-4F73-9594-40A7B723243D}">
      <dgm:prSet/>
      <dgm:spPr/>
      <dgm:t>
        <a:bodyPr/>
        <a:lstStyle/>
        <a:p>
          <a:endParaRPr lang="en-US"/>
        </a:p>
      </dgm:t>
    </dgm:pt>
    <dgm:pt modelId="{9E810B2D-4A6D-42EF-A730-8E2E42FBF307}" type="sibTrans" cxnId="{792B2D9B-D69A-4F73-9594-40A7B723243D}">
      <dgm:prSet/>
      <dgm:spPr/>
      <dgm:t>
        <a:bodyPr/>
        <a:lstStyle/>
        <a:p>
          <a:endParaRPr lang="en-US"/>
        </a:p>
      </dgm:t>
    </dgm:pt>
    <dgm:pt modelId="{F14F666D-91A5-4693-B91B-65B82B62D35D}">
      <dgm:prSet phldrT="[Text]"/>
      <dgm:spPr/>
      <dgm:t>
        <a:bodyPr/>
        <a:lstStyle/>
        <a:p>
          <a:endParaRPr lang="en-US" dirty="0" smtClean="0"/>
        </a:p>
        <a:p>
          <a:r>
            <a:rPr lang="en-US" dirty="0" smtClean="0"/>
            <a:t>RNA</a:t>
          </a:r>
          <a:endParaRPr lang="en-US" dirty="0"/>
        </a:p>
      </dgm:t>
    </dgm:pt>
    <dgm:pt modelId="{1A21FAF0-FD49-41D9-8625-7CCCB8A74555}" type="parTrans" cxnId="{DEEB6867-FE39-4821-B4A1-D762BD817854}">
      <dgm:prSet/>
      <dgm:spPr/>
      <dgm:t>
        <a:bodyPr/>
        <a:lstStyle/>
        <a:p>
          <a:endParaRPr lang="en-US"/>
        </a:p>
      </dgm:t>
    </dgm:pt>
    <dgm:pt modelId="{CEE4C843-61F5-46A4-83EB-85B436AC0B14}" type="sibTrans" cxnId="{DEEB6867-FE39-4821-B4A1-D762BD817854}">
      <dgm:prSet/>
      <dgm:spPr/>
      <dgm:t>
        <a:bodyPr/>
        <a:lstStyle/>
        <a:p>
          <a:endParaRPr lang="en-US"/>
        </a:p>
      </dgm:t>
    </dgm:pt>
    <dgm:pt modelId="{360FD958-E8E0-4410-AC0A-9B13E2D6FE85}">
      <dgm:prSet phldrT="[Text]"/>
      <dgm:spPr/>
      <dgm:t>
        <a:bodyPr/>
        <a:lstStyle/>
        <a:p>
          <a:endParaRPr lang="en-US" dirty="0" smtClean="0"/>
        </a:p>
        <a:p>
          <a:r>
            <a:rPr lang="en-US" dirty="0" smtClean="0"/>
            <a:t>Proteins</a:t>
          </a:r>
          <a:endParaRPr lang="en-US" dirty="0"/>
        </a:p>
      </dgm:t>
    </dgm:pt>
    <dgm:pt modelId="{3BB6E9C5-2185-43A9-9CCC-A0F176485880}" type="parTrans" cxnId="{B3371734-FC16-427E-B887-8170D6841E93}">
      <dgm:prSet/>
      <dgm:spPr/>
      <dgm:t>
        <a:bodyPr/>
        <a:lstStyle/>
        <a:p>
          <a:endParaRPr lang="en-US"/>
        </a:p>
      </dgm:t>
    </dgm:pt>
    <dgm:pt modelId="{9AA232CE-3027-4A37-B75E-56D33DD008CF}" type="sibTrans" cxnId="{B3371734-FC16-427E-B887-8170D6841E93}">
      <dgm:prSet/>
      <dgm:spPr/>
      <dgm:t>
        <a:bodyPr/>
        <a:lstStyle/>
        <a:p>
          <a:endParaRPr lang="en-US"/>
        </a:p>
      </dgm:t>
    </dgm:pt>
    <dgm:pt modelId="{0DD5F3D5-2B9D-402F-82E6-89CBE9F9EFE1}" type="pres">
      <dgm:prSet presAssocID="{989C1B0C-64D0-4FC5-AC6E-4FDBFAA0C36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94104B-2262-47D2-B56E-F4AC2ABC8555}" type="pres">
      <dgm:prSet presAssocID="{C1C35B17-8420-4A64-93FE-2A8C60280221}" presName="node" presStyleLbl="node1" presStyleIdx="0" presStyleCnt="3" custLinFactNeighborX="-512" custLinFactNeighborY="44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8610DB-D950-4163-9B4F-61FBE88A93B6}" type="pres">
      <dgm:prSet presAssocID="{9E810B2D-4A6D-42EF-A730-8E2E42FBF307}" presName="sibTrans" presStyleCnt="0"/>
      <dgm:spPr/>
    </dgm:pt>
    <dgm:pt modelId="{0ADD3BFA-CF7B-418E-82B5-738529BA9CFF}" type="pres">
      <dgm:prSet presAssocID="{F14F666D-91A5-4693-B91B-65B82B62D35D}" presName="node" presStyleLbl="node1" presStyleIdx="1" presStyleCnt="3" custLinFactNeighborX="-335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5D2865-E1E0-4B4D-A75C-365B07DC8378}" type="pres">
      <dgm:prSet presAssocID="{CEE4C843-61F5-46A4-83EB-85B436AC0B14}" presName="sibTrans" presStyleCnt="0"/>
      <dgm:spPr/>
    </dgm:pt>
    <dgm:pt modelId="{56C568B9-2C32-452E-B90C-A73AD1CC2119}" type="pres">
      <dgm:prSet presAssocID="{360FD958-E8E0-4410-AC0A-9B13E2D6FE8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465FEF-7764-4C4B-B6A3-BD73551F3A71}" type="presOf" srcId="{F14F666D-91A5-4693-B91B-65B82B62D35D}" destId="{0ADD3BFA-CF7B-418E-82B5-738529BA9CFF}" srcOrd="0" destOrd="0" presId="urn:microsoft.com/office/officeart/2005/8/layout/hList6"/>
    <dgm:cxn modelId="{1C370F8B-6E46-49A5-BF15-DE6E4E6A0852}" type="presOf" srcId="{360FD958-E8E0-4410-AC0A-9B13E2D6FE85}" destId="{56C568B9-2C32-452E-B90C-A73AD1CC2119}" srcOrd="0" destOrd="0" presId="urn:microsoft.com/office/officeart/2005/8/layout/hList6"/>
    <dgm:cxn modelId="{792B2D9B-D69A-4F73-9594-40A7B723243D}" srcId="{989C1B0C-64D0-4FC5-AC6E-4FDBFAA0C36E}" destId="{C1C35B17-8420-4A64-93FE-2A8C60280221}" srcOrd="0" destOrd="0" parTransId="{3B0FF679-D4A1-43C3-82F8-A3516905A4F7}" sibTransId="{9E810B2D-4A6D-42EF-A730-8E2E42FBF307}"/>
    <dgm:cxn modelId="{02F8E7E6-B6C1-4D5C-AD39-6ECC8CD430CE}" type="presOf" srcId="{989C1B0C-64D0-4FC5-AC6E-4FDBFAA0C36E}" destId="{0DD5F3D5-2B9D-402F-82E6-89CBE9F9EFE1}" srcOrd="0" destOrd="0" presId="urn:microsoft.com/office/officeart/2005/8/layout/hList6"/>
    <dgm:cxn modelId="{DEEB6867-FE39-4821-B4A1-D762BD817854}" srcId="{989C1B0C-64D0-4FC5-AC6E-4FDBFAA0C36E}" destId="{F14F666D-91A5-4693-B91B-65B82B62D35D}" srcOrd="1" destOrd="0" parTransId="{1A21FAF0-FD49-41D9-8625-7CCCB8A74555}" sibTransId="{CEE4C843-61F5-46A4-83EB-85B436AC0B14}"/>
    <dgm:cxn modelId="{A03ECF80-3B9F-4E2F-91C7-A2D7CB7798FF}" type="presOf" srcId="{C1C35B17-8420-4A64-93FE-2A8C60280221}" destId="{9E94104B-2262-47D2-B56E-F4AC2ABC8555}" srcOrd="0" destOrd="0" presId="urn:microsoft.com/office/officeart/2005/8/layout/hList6"/>
    <dgm:cxn modelId="{B3371734-FC16-427E-B887-8170D6841E93}" srcId="{989C1B0C-64D0-4FC5-AC6E-4FDBFAA0C36E}" destId="{360FD958-E8E0-4410-AC0A-9B13E2D6FE85}" srcOrd="2" destOrd="0" parTransId="{3BB6E9C5-2185-43A9-9CCC-A0F176485880}" sibTransId="{9AA232CE-3027-4A37-B75E-56D33DD008CF}"/>
    <dgm:cxn modelId="{E34C1DC2-145F-45DF-98E8-6F62AEF21B96}" type="presParOf" srcId="{0DD5F3D5-2B9D-402F-82E6-89CBE9F9EFE1}" destId="{9E94104B-2262-47D2-B56E-F4AC2ABC8555}" srcOrd="0" destOrd="0" presId="urn:microsoft.com/office/officeart/2005/8/layout/hList6"/>
    <dgm:cxn modelId="{7EA0A99B-656A-40DB-891E-7D18F932BBAB}" type="presParOf" srcId="{0DD5F3D5-2B9D-402F-82E6-89CBE9F9EFE1}" destId="{F28610DB-D950-4163-9B4F-61FBE88A93B6}" srcOrd="1" destOrd="0" presId="urn:microsoft.com/office/officeart/2005/8/layout/hList6"/>
    <dgm:cxn modelId="{344E9A26-EA35-4D2C-B2BF-D48B88B1E5C0}" type="presParOf" srcId="{0DD5F3D5-2B9D-402F-82E6-89CBE9F9EFE1}" destId="{0ADD3BFA-CF7B-418E-82B5-738529BA9CFF}" srcOrd="2" destOrd="0" presId="urn:microsoft.com/office/officeart/2005/8/layout/hList6"/>
    <dgm:cxn modelId="{9B2AEC07-FCAF-4690-93D8-E2C9148721A7}" type="presParOf" srcId="{0DD5F3D5-2B9D-402F-82E6-89CBE9F9EFE1}" destId="{1B5D2865-E1E0-4B4D-A75C-365B07DC8378}" srcOrd="3" destOrd="0" presId="urn:microsoft.com/office/officeart/2005/8/layout/hList6"/>
    <dgm:cxn modelId="{915017BF-FA70-4022-A5E2-5ECC91CF2735}" type="presParOf" srcId="{0DD5F3D5-2B9D-402F-82E6-89CBE9F9EFE1}" destId="{56C568B9-2C32-452E-B90C-A73AD1CC2119}" srcOrd="4" destOrd="0" presId="urn:microsoft.com/office/officeart/2005/8/layout/hList6"/>
  </dgm:cxnLst>
  <dgm:bg/>
  <dgm:whole/>
  <dgm:extLst>
    <a:ext uri="http://schemas.microsoft.com/office/drawing/2008/diagram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D101233-956A-415F-80D4-FED75703B927}" type="datetimeFigureOut">
              <a:rPr lang="en-US"/>
              <a:pPr>
                <a:defRPr/>
              </a:pPr>
              <a:t>3/12/2010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FED86DC-68E8-42BE-AE81-265D2649F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672E2B-6581-457E-9275-D0330C6A5BA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959DFC-F53D-4A72-8870-F7287FD2EFC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26E43A-C072-4D24-B14C-078900DC470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11C532-B375-4212-9D0F-34B7625DC69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CE1E10-9C06-4DFA-BFDA-546764D4317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D99888-DA19-4E53-8904-83D99D4D543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2571E7-9841-41D3-B86A-3BDA445FBD2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60DA74-7EAE-443D-B079-32A1EE8DC9C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1A0B90-6B42-4913-A807-8C0615AB71A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C5770E-7869-44A3-B500-9B7908EAB72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539F43-73B6-4787-BA90-0CC1A3E6BA7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986D7E-A10E-4885-A495-B67E1C32748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93B8C6-1659-40E2-86AA-73DCD0F6B66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66394C-B7BE-4A43-9A46-FC6FD51B757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1DC3F5-B395-4274-9193-BDAF2615C19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930450-2A58-4A77-843A-9C0753473D3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0CDC89-3D6B-4BA4-8E6E-F5E8850DCE9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91B9BD-500F-4B0F-B9D9-EC4EFC81CCC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75D72F-C1CA-4432-842E-300ADD98E6C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D17724-D141-41E0-B8FE-899BAF3F4E0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6A83A1-B26C-42C2-BC7D-6C2C6BE3202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76466F-EEAF-489D-B271-CE68D5AFF34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A0DEF3-25C3-4D63-AD97-A56149658E6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A3A6FA-1B0D-436B-B10D-ACC46AD3DE5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B0E074-6BA8-4ADE-A3E8-9702B404A10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12A9EA-D4A9-48EF-8D3F-AD6C7E4ECCF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570EFC-F0A9-4161-9C14-5434C9AFC09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12C9D-46B8-4AA9-B599-B2293EA7AD79}" type="datetimeFigureOut">
              <a:rPr lang="en-US"/>
              <a:pPr>
                <a:defRPr/>
              </a:pPr>
              <a:t>3/12/2010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4AEBE-4A66-46F8-8ADD-594A4659C5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A244D-531A-47A3-BA3F-261E3DA3F8A6}" type="datetimeFigureOut">
              <a:rPr lang="en-US"/>
              <a:pPr>
                <a:defRPr/>
              </a:pPr>
              <a:t>3/12/2010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2A298-1FB3-47C5-AD22-1BCFACC86A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3E708-01CF-4490-A288-8DADC52E68B1}" type="datetimeFigureOut">
              <a:rPr lang="en-US"/>
              <a:pPr>
                <a:defRPr/>
              </a:pPr>
              <a:t>3/12/2010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6FC87-B34F-4457-AB7D-D38C409C50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7696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447800" y="1554163"/>
            <a:ext cx="7696200" cy="4846637"/>
          </a:xfrm>
        </p:spPr>
        <p:txBody>
          <a:bodyPr>
            <a:normAutofit/>
          </a:bodyPr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E52F5-3FA2-4FE7-B40E-5744E55481D4}" type="datetimeFigureOut">
              <a:rPr lang="en-US"/>
              <a:pPr>
                <a:defRPr/>
              </a:pPr>
              <a:t>3/12/2010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AD709-5318-440A-8823-4544625E02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0DB82-7950-4E5D-A5F3-2E6E89DD35B9}" type="datetimeFigureOut">
              <a:rPr lang="en-US"/>
              <a:pPr>
                <a:defRPr/>
              </a:pPr>
              <a:t>3/12/2010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26951-3ABA-485D-9B50-DF7BC072FC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B84C1-6884-440C-9C46-E0D4ED735404}" type="datetimeFigureOut">
              <a:rPr lang="en-US"/>
              <a:pPr>
                <a:defRPr/>
              </a:pPr>
              <a:t>3/12/2010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DD34E-8977-4763-9E5E-0CE9604846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28296-E496-44CD-A3FE-E7265248449E}" type="datetimeFigureOut">
              <a:rPr lang="en-US"/>
              <a:pPr>
                <a:defRPr/>
              </a:pPr>
              <a:t>3/12/2010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9D177-E5B7-401C-8A17-3C74848192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968DE-0887-4D85-AB98-F10A0B96B45A}" type="datetimeFigureOut">
              <a:rPr lang="en-US"/>
              <a:pPr>
                <a:defRPr/>
              </a:pPr>
              <a:t>3/12/2010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F1DA6-6ADE-438F-AC9B-3941C696DF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3915F-4226-4022-99B4-BCF9663219AD}" type="datetimeFigureOut">
              <a:rPr lang="en-US"/>
              <a:pPr>
                <a:defRPr/>
              </a:pPr>
              <a:t>3/12/2010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E9D9D-04CC-4159-BC27-D8ED9DBB2F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6891F-6F16-4519-886C-74A7C3610374}" type="datetimeFigureOut">
              <a:rPr lang="en-US"/>
              <a:pPr>
                <a:defRPr/>
              </a:pPr>
              <a:t>3/12/2010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0886E-3DDC-4DBF-9BE0-D84734E4CC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84588-5487-4094-8F3C-4710C77A4458}" type="datetimeFigureOut">
              <a:rPr lang="en-US"/>
              <a:pPr>
                <a:defRPr/>
              </a:pPr>
              <a:t>3/12/2010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EDF65-0F47-4C37-8C2E-CADB09142B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3C4A2F8-EF8E-4339-A159-17EA37671095}" type="datetimeFigureOut">
              <a:rPr lang="en-US"/>
              <a:pPr>
                <a:defRPr/>
              </a:pPr>
              <a:t>3/12/2010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44154A2-E06B-4AC4-A0FF-4FF64E6ED0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4" r:id="rId2"/>
    <p:sldLayoutId id="2147483866" r:id="rId3"/>
    <p:sldLayoutId id="2147483863" r:id="rId4"/>
    <p:sldLayoutId id="2147483862" r:id="rId5"/>
    <p:sldLayoutId id="2147483861" r:id="rId6"/>
    <p:sldLayoutId id="2147483860" r:id="rId7"/>
    <p:sldLayoutId id="2147483859" r:id="rId8"/>
    <p:sldLayoutId id="2147483867" r:id="rId9"/>
    <p:sldLayoutId id="2147483858" r:id="rId10"/>
    <p:sldLayoutId id="2147483857" r:id="rId11"/>
    <p:sldLayoutId id="214748386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ohnkyrk.com/DNAreplication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2971800" cy="2971800"/>
          </a:xfrm>
        </p:spPr>
        <p:txBody>
          <a:bodyPr/>
          <a:lstStyle/>
          <a:p>
            <a:pPr algn="ctr" eaLnBrk="1" hangingPunct="1"/>
            <a:r>
              <a:rPr lang="en-US" sz="3600" smtClean="0"/>
              <a:t>DNA, Transcription, and Translation….</a:t>
            </a:r>
          </a:p>
        </p:txBody>
      </p:sp>
      <p:pic>
        <p:nvPicPr>
          <p:cNvPr id="15362" name="Picture Placeholder 12" descr="dna.pn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7959" b="7959"/>
          <a:stretch>
            <a:fillRect/>
          </a:stretch>
        </p:blipFill>
        <p:spPr>
          <a:xfrm rot="420000">
            <a:off x="3486150" y="1200150"/>
            <a:ext cx="4618038" cy="39306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2057400"/>
          </a:xfrm>
        </p:spPr>
        <p:txBody>
          <a:bodyPr/>
          <a:lstStyle/>
          <a:p>
            <a:pPr eaLnBrk="1" hangingPunct="1"/>
            <a:r>
              <a:rPr lang="en-US" smtClean="0"/>
              <a:t>B. Gene Expressions:</a:t>
            </a:r>
            <a:br>
              <a:rPr lang="en-US" smtClean="0"/>
            </a:br>
            <a:r>
              <a:rPr lang="en-US" sz="3100" smtClean="0"/>
              <a:t> Protein Synthesis: Using genetic information in DNA to Make Proteins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35163"/>
            <a:ext cx="8686800" cy="4389437"/>
          </a:xfrm>
        </p:spPr>
        <p:txBody>
          <a:bodyPr/>
          <a:lstStyle/>
          <a:p>
            <a:pPr marL="609600" indent="-609600" eaLnBrk="1" hangingPunct="1"/>
            <a:endParaRPr lang="en-US" smtClean="0"/>
          </a:p>
          <a:p>
            <a:pPr marL="609600" indent="-609600" eaLnBrk="1" hangingPunct="1"/>
            <a:r>
              <a:rPr lang="en-US" smtClean="0"/>
              <a:t>2 Stages in making proteins:</a:t>
            </a:r>
          </a:p>
          <a:p>
            <a:pPr marL="609600" indent="-609600" eaLnBrk="1" hangingPunct="1">
              <a:buFontTx/>
              <a:buAutoNum type="arabicParenR"/>
            </a:pPr>
            <a:r>
              <a:rPr lang="en-US" u="sng" smtClean="0"/>
              <a:t>Transcription</a:t>
            </a:r>
            <a:r>
              <a:rPr lang="en-US" smtClean="0"/>
              <a:t> – using DNA template to make mRNA strand (an RNA copy is made from a gene)</a:t>
            </a:r>
          </a:p>
          <a:p>
            <a:pPr marL="609600" indent="-609600" eaLnBrk="1" hangingPunct="1">
              <a:buFontTx/>
              <a:buAutoNum type="arabicParenR"/>
            </a:pPr>
            <a:r>
              <a:rPr lang="en-US" u="sng" smtClean="0"/>
              <a:t>Translation</a:t>
            </a:r>
            <a:r>
              <a:rPr lang="en-US" smtClean="0"/>
              <a:t> – using mRNA strands to create polypeptides (RNA work together to assemble Amino Acids into a protein).</a:t>
            </a:r>
          </a:p>
          <a:p>
            <a:pPr marL="609600" indent="-609600" eaLnBrk="1" hangingPunct="1">
              <a:buFontTx/>
              <a:buAutoNum type="arabicParenR"/>
            </a:pPr>
            <a:endParaRPr lang="en-US" smtClean="0"/>
          </a:p>
          <a:p>
            <a:pPr marL="609600" indent="-609600" eaLnBrk="1" hangingPunct="1">
              <a:buFontTx/>
              <a:buAutoNum type="arabicParenR"/>
            </a:pPr>
            <a:endParaRPr lang="en-US" smtClean="0"/>
          </a:p>
        </p:txBody>
      </p:sp>
      <p:sp>
        <p:nvSpPr>
          <p:cNvPr id="33795" name="Rectangle 5"/>
          <p:cNvSpPr>
            <a:spLocks noChangeArrowheads="1"/>
          </p:cNvSpPr>
          <p:nvPr/>
        </p:nvSpPr>
        <p:spPr bwMode="auto">
          <a:xfrm>
            <a:off x="0" y="5257800"/>
            <a:ext cx="1143000" cy="4572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33796" name="Rectangle 6"/>
          <p:cNvSpPr>
            <a:spLocks noChangeArrowheads="1"/>
          </p:cNvSpPr>
          <p:nvPr/>
        </p:nvSpPr>
        <p:spPr bwMode="auto">
          <a:xfrm>
            <a:off x="3810000" y="5257800"/>
            <a:ext cx="1219200" cy="4572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33797" name="Rectangle 7"/>
          <p:cNvSpPr>
            <a:spLocks noChangeArrowheads="1"/>
          </p:cNvSpPr>
          <p:nvPr/>
        </p:nvSpPr>
        <p:spPr bwMode="auto">
          <a:xfrm>
            <a:off x="7772400" y="5257800"/>
            <a:ext cx="1143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33798" name="Oval 8"/>
          <p:cNvSpPr>
            <a:spLocks noChangeArrowheads="1"/>
          </p:cNvSpPr>
          <p:nvPr/>
        </p:nvSpPr>
        <p:spPr bwMode="auto">
          <a:xfrm>
            <a:off x="1447800" y="5334000"/>
            <a:ext cx="1905000" cy="381000"/>
          </a:xfrm>
          <a:prstGeom prst="ellipse">
            <a:avLst/>
          </a:prstGeom>
          <a:solidFill>
            <a:srgbClr val="808080"/>
          </a:solidFill>
          <a:ln w="9525">
            <a:solidFill>
              <a:srgbClr val="003366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>
                <a:latin typeface="Constantia" pitchFamily="18" charset="0"/>
              </a:rPr>
              <a:t>Transcription</a:t>
            </a:r>
          </a:p>
        </p:txBody>
      </p:sp>
      <p:sp>
        <p:nvSpPr>
          <p:cNvPr id="33799" name="Oval 9"/>
          <p:cNvSpPr>
            <a:spLocks noChangeArrowheads="1"/>
          </p:cNvSpPr>
          <p:nvPr/>
        </p:nvSpPr>
        <p:spPr bwMode="auto">
          <a:xfrm>
            <a:off x="5562600" y="5334000"/>
            <a:ext cx="1600200" cy="3810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33800" name="Text Box 10"/>
          <p:cNvSpPr txBox="1">
            <a:spLocks noChangeArrowheads="1"/>
          </p:cNvSpPr>
          <p:nvPr/>
        </p:nvSpPr>
        <p:spPr bwMode="auto">
          <a:xfrm>
            <a:off x="0" y="52578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Constantia" pitchFamily="18" charset="0"/>
              </a:rPr>
              <a:t>DNA</a:t>
            </a:r>
          </a:p>
        </p:txBody>
      </p:sp>
      <p:sp>
        <p:nvSpPr>
          <p:cNvPr id="33801" name="Text Box 12"/>
          <p:cNvSpPr txBox="1">
            <a:spLocks noChangeArrowheads="1"/>
          </p:cNvSpPr>
          <p:nvPr/>
        </p:nvSpPr>
        <p:spPr bwMode="auto">
          <a:xfrm>
            <a:off x="3733800" y="52578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Constantia" pitchFamily="18" charset="0"/>
              </a:rPr>
              <a:t>RNA</a:t>
            </a:r>
          </a:p>
        </p:txBody>
      </p:sp>
      <p:sp>
        <p:nvSpPr>
          <p:cNvPr id="33802" name="Text Box 13"/>
          <p:cNvSpPr txBox="1">
            <a:spLocks noChangeArrowheads="1"/>
          </p:cNvSpPr>
          <p:nvPr/>
        </p:nvSpPr>
        <p:spPr bwMode="auto">
          <a:xfrm>
            <a:off x="7696200" y="52578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Constantia" pitchFamily="18" charset="0"/>
              </a:rPr>
              <a:t>Protein</a:t>
            </a:r>
          </a:p>
        </p:txBody>
      </p:sp>
      <p:sp>
        <p:nvSpPr>
          <p:cNvPr id="33803" name="Text Box 15"/>
          <p:cNvSpPr txBox="1">
            <a:spLocks noChangeArrowheads="1"/>
          </p:cNvSpPr>
          <p:nvPr/>
        </p:nvSpPr>
        <p:spPr bwMode="auto">
          <a:xfrm>
            <a:off x="5562600" y="5334000"/>
            <a:ext cx="1447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Constantia" pitchFamily="18" charset="0"/>
              </a:rPr>
              <a:t>Translation</a:t>
            </a:r>
          </a:p>
        </p:txBody>
      </p:sp>
      <p:sp>
        <p:nvSpPr>
          <p:cNvPr id="33804" name="Line 16"/>
          <p:cNvSpPr>
            <a:spLocks noChangeShapeType="1"/>
          </p:cNvSpPr>
          <p:nvPr/>
        </p:nvSpPr>
        <p:spPr bwMode="auto">
          <a:xfrm>
            <a:off x="1219200" y="55626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3805" name="Line 17"/>
          <p:cNvSpPr>
            <a:spLocks noChangeShapeType="1"/>
          </p:cNvSpPr>
          <p:nvPr/>
        </p:nvSpPr>
        <p:spPr bwMode="auto">
          <a:xfrm>
            <a:off x="3429000" y="54864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3806" name="Line 18"/>
          <p:cNvSpPr>
            <a:spLocks noChangeShapeType="1"/>
          </p:cNvSpPr>
          <p:nvPr/>
        </p:nvSpPr>
        <p:spPr bwMode="auto">
          <a:xfrm>
            <a:off x="5105400" y="54864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3807" name="Line 19"/>
          <p:cNvSpPr>
            <a:spLocks noChangeShapeType="1"/>
          </p:cNvSpPr>
          <p:nvPr/>
        </p:nvSpPr>
        <p:spPr bwMode="auto">
          <a:xfrm>
            <a:off x="7239000" y="5486400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Central Ideas: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u="sng" smtClean="0">
                <a:latin typeface="Batang"/>
                <a:ea typeface="Batang"/>
                <a:cs typeface="Batang"/>
              </a:rPr>
              <a:t>DNA</a:t>
            </a:r>
            <a:r>
              <a:rPr lang="en-US" smtClean="0">
                <a:latin typeface="Batang"/>
                <a:ea typeface="Batang"/>
                <a:cs typeface="Batang"/>
              </a:rPr>
              <a:t> has the </a:t>
            </a:r>
            <a:r>
              <a:rPr lang="en-US" u="sng" smtClean="0">
                <a:latin typeface="Batang"/>
                <a:ea typeface="Batang"/>
                <a:cs typeface="Batang"/>
              </a:rPr>
              <a:t>instuctions</a:t>
            </a:r>
            <a:r>
              <a:rPr lang="en-US" smtClean="0">
                <a:latin typeface="Batang"/>
                <a:ea typeface="Batang"/>
                <a:cs typeface="Batang"/>
              </a:rPr>
              <a:t> for the order of the </a:t>
            </a:r>
            <a:r>
              <a:rPr lang="en-US" u="sng" smtClean="0">
                <a:latin typeface="Batang"/>
                <a:ea typeface="Batang"/>
                <a:cs typeface="Batang"/>
              </a:rPr>
              <a:t>Amino Acids </a:t>
            </a:r>
            <a:r>
              <a:rPr lang="en-US" smtClean="0">
                <a:latin typeface="Batang"/>
                <a:ea typeface="Batang"/>
                <a:cs typeface="Batang"/>
              </a:rPr>
              <a:t>which make up the Proteins that make up the </a:t>
            </a:r>
            <a:r>
              <a:rPr lang="en-US" u="sng" smtClean="0">
                <a:latin typeface="Batang"/>
                <a:ea typeface="Batang"/>
                <a:cs typeface="Batang"/>
              </a:rPr>
              <a:t>traits</a:t>
            </a:r>
            <a:r>
              <a:rPr lang="en-US" smtClean="0">
                <a:latin typeface="Batang"/>
                <a:ea typeface="Batang"/>
                <a:cs typeface="Batang"/>
              </a:rPr>
              <a:t> of any organism. 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762000" y="3733800"/>
          <a:ext cx="6629400" cy="172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500" smtClean="0"/>
              <a:t>  Transcription: </a:t>
            </a:r>
            <a:br>
              <a:rPr lang="en-US" sz="4500" smtClean="0"/>
            </a:br>
            <a:endParaRPr lang="en-US" sz="4500" smtClean="0"/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9144000" cy="48768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mtClean="0"/>
              <a:t>Basically, the DNA is kept safe in the nucleus while the RNA is sent out to the </a:t>
            </a:r>
            <a:r>
              <a:rPr lang="en-US" u="sng" smtClean="0"/>
              <a:t>cytoplasm</a:t>
            </a:r>
            <a:r>
              <a:rPr lang="en-US" smtClean="0"/>
              <a:t> to direct the synthesis of proteins.</a:t>
            </a:r>
          </a:p>
          <a:p>
            <a:pPr lvl="1" eaLnBrk="1" hangingPunct="1"/>
            <a:endParaRPr lang="en-US" b="1" i="1" smtClean="0"/>
          </a:p>
        </p:txBody>
      </p:sp>
      <p:pic>
        <p:nvPicPr>
          <p:cNvPr id="37891" name="Picture 4" descr="Transcription and translatio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2971800"/>
            <a:ext cx="472440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Transcription:</a:t>
            </a: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it’s done:  (</a:t>
            </a:r>
            <a:r>
              <a:rPr lang="en-US" sz="2800" smtClean="0"/>
              <a:t>This happens in the Nucleus!)</a:t>
            </a:r>
            <a:endParaRPr lang="en-US" smtClean="0"/>
          </a:p>
          <a:p>
            <a:pPr marL="849313" lvl="1" indent="-457200" eaLnBrk="1" hangingPunct="1">
              <a:buFontTx/>
              <a:buAutoNum type="arabicPeriod"/>
            </a:pPr>
            <a:r>
              <a:rPr lang="en-US" smtClean="0"/>
              <a:t>Transcription begins with </a:t>
            </a:r>
            <a:r>
              <a:rPr lang="en-US" u="sng" smtClean="0"/>
              <a:t>Helicase</a:t>
            </a:r>
            <a:r>
              <a:rPr lang="en-US" smtClean="0"/>
              <a:t> (another enzyme) binding to a region of DNA called a promoter, and then unwinding the double helix and separating a section of the 2 DNA strands</a:t>
            </a:r>
          </a:p>
          <a:p>
            <a:pPr marL="849313" lvl="1" indent="-457200" eaLnBrk="1" hangingPunct="1">
              <a:buFontTx/>
              <a:buAutoNum type="arabicPeriod"/>
            </a:pPr>
            <a:r>
              <a:rPr lang="en-US" smtClean="0"/>
              <a:t> RNA polymerase then moves along one strand of the separate DNA like a train on a track,</a:t>
            </a:r>
            <a:r>
              <a:rPr lang="en-US" u="sng" smtClean="0"/>
              <a:t> binding </a:t>
            </a:r>
            <a:r>
              <a:rPr lang="en-US" smtClean="0"/>
              <a:t>complementary </a:t>
            </a:r>
            <a:r>
              <a:rPr lang="en-US" u="sng" smtClean="0"/>
              <a:t>RNA </a:t>
            </a:r>
            <a:r>
              <a:rPr lang="en-US" smtClean="0"/>
              <a:t>nucleotides to the exposed DNA </a:t>
            </a:r>
            <a:r>
              <a:rPr lang="en-US" u="sng" smtClean="0"/>
              <a:t>strand</a:t>
            </a:r>
            <a:r>
              <a:rPr lang="en-US" smtClean="0"/>
              <a:t>. This occurs until a specific “code” sequence is reached.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Transcription (cont.)</a:t>
            </a:r>
          </a:p>
        </p:txBody>
      </p:sp>
      <p:pic>
        <p:nvPicPr>
          <p:cNvPr id="41986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lum bright="-24000"/>
          </a:blip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Transcription (cont.)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6324600" cy="5791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3.  Once produced, the RNA polymerase then detaches from the DNA and floats free.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4.  This process forms a single strand of  </a:t>
            </a:r>
            <a:r>
              <a:rPr lang="en-US" sz="2800" u="sng" smtClean="0"/>
              <a:t>Messenger RNA </a:t>
            </a:r>
            <a:r>
              <a:rPr lang="en-US" sz="2800" smtClean="0"/>
              <a:t>(mRNA)—a form of RNA that </a:t>
            </a:r>
            <a:r>
              <a:rPr lang="en-US" sz="2800" u="sng" smtClean="0"/>
              <a:t>carries</a:t>
            </a:r>
            <a:r>
              <a:rPr lang="en-US" sz="2800" smtClean="0"/>
              <a:t> the </a:t>
            </a:r>
            <a:r>
              <a:rPr lang="en-US" sz="2800" u="sng" smtClean="0"/>
              <a:t>code</a:t>
            </a:r>
            <a:r>
              <a:rPr lang="en-US" sz="2800" smtClean="0"/>
              <a:t> for making proteins from a gene and delivers it to the site of translation (the </a:t>
            </a:r>
            <a:r>
              <a:rPr lang="en-US" sz="2800" u="sng" smtClean="0"/>
              <a:t>ribosomes</a:t>
            </a:r>
            <a:r>
              <a:rPr lang="en-US" sz="2800" smtClean="0"/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5. The mRNA passes out of the nucleus and into the cytoplasm of the cell for translation to begin.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6. Lastly, the two (2) DNA strands rejoin.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smtClean="0"/>
          </a:p>
        </p:txBody>
      </p:sp>
      <p:pic>
        <p:nvPicPr>
          <p:cNvPr id="4403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1752600"/>
            <a:ext cx="2085975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4000"/>
            <a:ext cx="8229600" cy="1143000"/>
          </a:xfrm>
        </p:spPr>
        <p:txBody>
          <a:bodyPr>
            <a:normAutofit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 Genetic Code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u="sng" smtClean="0"/>
              <a:t>Codon</a:t>
            </a:r>
            <a:r>
              <a:rPr lang="en-US" smtClean="0"/>
              <a:t> – every 3 nucleotides in mRNA that specify a particular amino acid</a:t>
            </a:r>
          </a:p>
          <a:p>
            <a:pPr marL="990600" lvl="1" indent="-533400" eaLnBrk="1" hangingPunct="1">
              <a:buFontTx/>
              <a:buAutoNum type="alphaLcPeriod"/>
            </a:pPr>
            <a:r>
              <a:rPr lang="en-US" smtClean="0"/>
              <a:t>The order of the bases (letters) in a codon determines which amino acid will be added to the protein that is being built</a:t>
            </a:r>
          </a:p>
          <a:p>
            <a:pPr marL="990600" lvl="1" indent="-533400" eaLnBrk="1" hangingPunct="1">
              <a:buFontTx/>
              <a:buAutoNum type="alphaLcPeriod"/>
            </a:pPr>
            <a:r>
              <a:rPr lang="en-US" smtClean="0"/>
              <a:t>The order of the amino acids determines which protein is made!!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4000"/>
            <a:ext cx="8229600" cy="1143000"/>
          </a:xfrm>
        </p:spPr>
        <p:txBody>
          <a:bodyPr>
            <a:normAutofit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More genetic code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 startAt="2"/>
            </a:pPr>
            <a:r>
              <a:rPr lang="en-US" u="sng" smtClean="0"/>
              <a:t>Genetic code</a:t>
            </a:r>
            <a:r>
              <a:rPr lang="en-US" smtClean="0"/>
              <a:t> – the amino acids and “start” and “stop” signals that are coded for by each of the possible mRNA codons.</a:t>
            </a:r>
            <a:endParaRPr lang="en-US" u="sng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Codons in mRNA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“Start” codon = AUG (Methionine)</a:t>
            </a:r>
          </a:p>
          <a:p>
            <a:pPr eaLnBrk="1" hangingPunct="1"/>
            <a:r>
              <a:rPr lang="en-US" smtClean="0"/>
              <a:t>“Stop” codons = UAA, UAG, and UGA</a:t>
            </a:r>
          </a:p>
          <a:p>
            <a:pPr eaLnBrk="1" hangingPunct="1"/>
            <a:r>
              <a:rPr lang="en-US" smtClean="0"/>
              <a:t>Example:</a:t>
            </a:r>
          </a:p>
          <a:p>
            <a:pPr eaLnBrk="1" hangingPunct="1"/>
            <a:r>
              <a:rPr lang="en-US" b="1" smtClean="0"/>
              <a:t>mRNA Strand: </a:t>
            </a:r>
          </a:p>
          <a:p>
            <a:pPr eaLnBrk="1" hangingPunct="1"/>
            <a:r>
              <a:rPr lang="en-US" b="1" smtClean="0"/>
              <a:t>U-C-A-U-G-</a:t>
            </a:r>
            <a:r>
              <a:rPr lang="en-US" smtClean="0"/>
              <a:t>G-G-C-A-C-A-U-G-C-U-U-U-U-G-A-G</a:t>
            </a:r>
          </a:p>
          <a:p>
            <a:pPr eaLnBrk="1" hangingPunct="1">
              <a:buFontTx/>
              <a:buNone/>
            </a:pPr>
            <a:r>
              <a:rPr lang="en-US" sz="2000" smtClean="0"/>
              <a:t>				</a:t>
            </a:r>
          </a:p>
          <a:p>
            <a:pPr eaLnBrk="1" hangingPunct="1">
              <a:buFontTx/>
              <a:buNone/>
            </a:pPr>
            <a:r>
              <a:rPr lang="en-US" sz="1800" smtClean="0"/>
              <a:t>		 </a:t>
            </a:r>
          </a:p>
          <a:p>
            <a:pPr eaLnBrk="1" hangingPunct="1">
              <a:buFontTx/>
              <a:buNone/>
            </a:pPr>
            <a:r>
              <a:rPr lang="en-US" sz="1800" smtClean="0">
                <a:solidFill>
                  <a:schemeClr val="tx2"/>
                </a:solidFill>
              </a:rPr>
              <a:t>                  </a:t>
            </a:r>
          </a:p>
          <a:p>
            <a:pPr eaLnBrk="1" hangingPunct="1">
              <a:buFontTx/>
              <a:buNone/>
            </a:pPr>
            <a:r>
              <a:rPr lang="en-US" sz="1800" smtClean="0">
                <a:solidFill>
                  <a:schemeClr val="tx2"/>
                </a:solidFill>
              </a:rPr>
              <a:t>                   methionine    glycine     threonine   cysteine  </a:t>
            </a:r>
            <a:r>
              <a:rPr lang="en-US" sz="1600" smtClean="0">
                <a:solidFill>
                  <a:schemeClr val="tx2"/>
                </a:solidFill>
              </a:rPr>
              <a:t>phenylalanine</a:t>
            </a:r>
            <a:r>
              <a:rPr lang="en-US" sz="1800" smtClean="0">
                <a:solidFill>
                  <a:schemeClr val="tx2"/>
                </a:solidFill>
              </a:rPr>
              <a:t>   STOP</a:t>
            </a:r>
            <a:r>
              <a:rPr lang="en-US" sz="1800" smtClean="0"/>
              <a:t> </a:t>
            </a:r>
            <a:r>
              <a:rPr lang="en-US" smtClean="0"/>
              <a:t>                     </a:t>
            </a:r>
          </a:p>
        </p:txBody>
      </p:sp>
      <p:sp>
        <p:nvSpPr>
          <p:cNvPr id="50179" name="Line 4"/>
          <p:cNvSpPr>
            <a:spLocks noChangeShapeType="1"/>
          </p:cNvSpPr>
          <p:nvPr/>
        </p:nvSpPr>
        <p:spPr bwMode="auto">
          <a:xfrm>
            <a:off x="1828800" y="4572000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0180" name="Line 5"/>
          <p:cNvSpPr>
            <a:spLocks noChangeShapeType="1"/>
          </p:cNvSpPr>
          <p:nvPr/>
        </p:nvSpPr>
        <p:spPr bwMode="auto">
          <a:xfrm flipV="1">
            <a:off x="2286000" y="4572000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0181" name="Line 8"/>
          <p:cNvSpPr>
            <a:spLocks noChangeShapeType="1"/>
          </p:cNvSpPr>
          <p:nvPr/>
        </p:nvSpPr>
        <p:spPr bwMode="auto">
          <a:xfrm>
            <a:off x="2895600" y="4572000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0182" name="Line 9"/>
          <p:cNvSpPr>
            <a:spLocks noChangeShapeType="1"/>
          </p:cNvSpPr>
          <p:nvPr/>
        </p:nvSpPr>
        <p:spPr bwMode="auto">
          <a:xfrm flipV="1">
            <a:off x="3352800" y="4572000"/>
            <a:ext cx="381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0183" name="Line 10"/>
          <p:cNvSpPr>
            <a:spLocks noChangeShapeType="1"/>
          </p:cNvSpPr>
          <p:nvPr/>
        </p:nvSpPr>
        <p:spPr bwMode="auto">
          <a:xfrm>
            <a:off x="3886200" y="4572000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0184" name="Line 11"/>
          <p:cNvSpPr>
            <a:spLocks noChangeShapeType="1"/>
          </p:cNvSpPr>
          <p:nvPr/>
        </p:nvSpPr>
        <p:spPr bwMode="auto">
          <a:xfrm flipV="1">
            <a:off x="4343400" y="4572000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0185" name="Line 12"/>
          <p:cNvSpPr>
            <a:spLocks noChangeShapeType="1"/>
          </p:cNvSpPr>
          <p:nvPr/>
        </p:nvSpPr>
        <p:spPr bwMode="auto">
          <a:xfrm>
            <a:off x="4953000" y="4572000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0186" name="Line 13"/>
          <p:cNvSpPr>
            <a:spLocks noChangeShapeType="1"/>
          </p:cNvSpPr>
          <p:nvPr/>
        </p:nvSpPr>
        <p:spPr bwMode="auto">
          <a:xfrm flipV="1">
            <a:off x="5410200" y="4572000"/>
            <a:ext cx="381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0187" name="Line 14"/>
          <p:cNvSpPr>
            <a:spLocks noChangeShapeType="1"/>
          </p:cNvSpPr>
          <p:nvPr/>
        </p:nvSpPr>
        <p:spPr bwMode="auto">
          <a:xfrm>
            <a:off x="5943600" y="4572000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0188" name="Line 15"/>
          <p:cNvSpPr>
            <a:spLocks noChangeShapeType="1"/>
          </p:cNvSpPr>
          <p:nvPr/>
        </p:nvSpPr>
        <p:spPr bwMode="auto">
          <a:xfrm flipV="1">
            <a:off x="6400800" y="4572000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0189" name="Line 16"/>
          <p:cNvSpPr>
            <a:spLocks noChangeShapeType="1"/>
          </p:cNvSpPr>
          <p:nvPr/>
        </p:nvSpPr>
        <p:spPr bwMode="auto">
          <a:xfrm>
            <a:off x="7010400" y="4572000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0190" name="Line 17"/>
          <p:cNvSpPr>
            <a:spLocks noChangeShapeType="1"/>
          </p:cNvSpPr>
          <p:nvPr/>
        </p:nvSpPr>
        <p:spPr bwMode="auto">
          <a:xfrm flipV="1">
            <a:off x="7467600" y="4572000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>
            <a:normAutofit fontScale="90000"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sz="40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Genetic code table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838200"/>
            <a:ext cx="8229600" cy="10668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AutoNum type="alphaLcPeriod"/>
            </a:pPr>
            <a:r>
              <a:rPr lang="en-US" sz="2000" smtClean="0"/>
              <a:t>Example: decode the following mRNA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	CUG    AUU    UUU   GCA    GAC    GAG    UAU    UGA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	GAC    UAA    AAA    CGU    CUG    CUC    AUA    ACU</a:t>
            </a:r>
          </a:p>
        </p:txBody>
      </p:sp>
      <p:pic>
        <p:nvPicPr>
          <p:cNvPr id="52227" name="Picture 3" descr="C:\WINDOWS\Desktop\unit4\bio_ch12\bio_ch12_620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1800225"/>
            <a:ext cx="5029200" cy="502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Why Should We Learn About DNA?</a:t>
            </a:r>
            <a:endParaRPr lang="en-US" dirty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 understand how genes are inherited and expressed.</a:t>
            </a:r>
          </a:p>
          <a:p>
            <a:pPr eaLnBrk="1" hangingPunct="1"/>
            <a:r>
              <a:rPr lang="en-US" smtClean="0"/>
              <a:t>To understand  the evolution of the Earth’s diversity and protect it.</a:t>
            </a:r>
          </a:p>
          <a:p>
            <a:pPr eaLnBrk="1" hangingPunct="1"/>
            <a:r>
              <a:rPr lang="en-US" smtClean="0"/>
              <a:t>To understand the relationships between species.</a:t>
            </a:r>
          </a:p>
          <a:p>
            <a:pPr eaLnBrk="1" hangingPunct="1"/>
            <a:r>
              <a:rPr lang="en-US" smtClean="0"/>
              <a:t>To understand the  many uses of DNA technology –like DNA fingerprinting, cloning,  and gene therapy. 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And.... Because I said so.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7696200" cy="1143000"/>
          </a:xfrm>
        </p:spPr>
        <p:txBody>
          <a:bodyPr>
            <a:normAutofit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Practice!</a:t>
            </a:r>
          </a:p>
        </p:txBody>
      </p:sp>
      <p:graphicFrame>
        <p:nvGraphicFramePr>
          <p:cNvPr id="47139" name="Group 35"/>
          <p:cNvGraphicFramePr>
            <a:graphicFrameLocks noGrp="1"/>
          </p:cNvGraphicFramePr>
          <p:nvPr>
            <p:ph type="tbl" idx="1"/>
          </p:nvPr>
        </p:nvGraphicFramePr>
        <p:xfrm>
          <a:off x="1828800" y="1447800"/>
          <a:ext cx="5410200" cy="4846638"/>
        </p:xfrm>
        <a:graphic>
          <a:graphicData uri="http://schemas.openxmlformats.org/drawingml/2006/table">
            <a:tbl>
              <a:tblPr/>
              <a:tblGrid>
                <a:gridCol w="1574800"/>
                <a:gridCol w="1549400"/>
                <a:gridCol w="2286000"/>
              </a:tblGrid>
              <a:tr h="969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DNA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mRNA codon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Amino Acid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968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ATC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969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TAC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968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GAT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969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CCG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47140" name="Text Box 36"/>
          <p:cNvSpPr txBox="1">
            <a:spLocks noChangeArrowheads="1"/>
          </p:cNvSpPr>
          <p:nvPr/>
        </p:nvSpPr>
        <p:spPr bwMode="auto">
          <a:xfrm>
            <a:off x="3581400" y="2438400"/>
            <a:ext cx="9731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entury Gothic" pitchFamily="34" charset="0"/>
              </a:rPr>
              <a:t>UAG</a:t>
            </a:r>
          </a:p>
        </p:txBody>
      </p:sp>
      <p:sp>
        <p:nvSpPr>
          <p:cNvPr id="47141" name="Text Box 37"/>
          <p:cNvSpPr txBox="1">
            <a:spLocks noChangeArrowheads="1"/>
          </p:cNvSpPr>
          <p:nvPr/>
        </p:nvSpPr>
        <p:spPr bwMode="auto">
          <a:xfrm>
            <a:off x="3565525" y="3414713"/>
            <a:ext cx="9731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entury Gothic" pitchFamily="34" charset="0"/>
              </a:rPr>
              <a:t>AUG</a:t>
            </a:r>
          </a:p>
        </p:txBody>
      </p:sp>
      <p:sp>
        <p:nvSpPr>
          <p:cNvPr id="47142" name="Text Box 38"/>
          <p:cNvSpPr txBox="1">
            <a:spLocks noChangeArrowheads="1"/>
          </p:cNvSpPr>
          <p:nvPr/>
        </p:nvSpPr>
        <p:spPr bwMode="auto">
          <a:xfrm>
            <a:off x="3543300" y="4329113"/>
            <a:ext cx="9525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entury Gothic" pitchFamily="34" charset="0"/>
              </a:rPr>
              <a:t>CUA</a:t>
            </a:r>
          </a:p>
        </p:txBody>
      </p:sp>
      <p:sp>
        <p:nvSpPr>
          <p:cNvPr id="47143" name="Text Box 39"/>
          <p:cNvSpPr txBox="1">
            <a:spLocks noChangeArrowheads="1"/>
          </p:cNvSpPr>
          <p:nvPr/>
        </p:nvSpPr>
        <p:spPr bwMode="auto">
          <a:xfrm>
            <a:off x="3565525" y="5334000"/>
            <a:ext cx="10588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entury Gothic" pitchFamily="34" charset="0"/>
              </a:rPr>
              <a:t>GGC</a:t>
            </a:r>
          </a:p>
        </p:txBody>
      </p:sp>
      <p:sp>
        <p:nvSpPr>
          <p:cNvPr id="47144" name="Text Box 40"/>
          <p:cNvSpPr txBox="1">
            <a:spLocks noChangeArrowheads="1"/>
          </p:cNvSpPr>
          <p:nvPr/>
        </p:nvSpPr>
        <p:spPr bwMode="auto">
          <a:xfrm>
            <a:off x="5089525" y="2424113"/>
            <a:ext cx="10366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entury Gothic" pitchFamily="34" charset="0"/>
              </a:rPr>
              <a:t>Stop!</a:t>
            </a:r>
          </a:p>
        </p:txBody>
      </p:sp>
      <p:sp>
        <p:nvSpPr>
          <p:cNvPr id="47145" name="Text Box 41"/>
          <p:cNvSpPr txBox="1">
            <a:spLocks noChangeArrowheads="1"/>
          </p:cNvSpPr>
          <p:nvPr/>
        </p:nvSpPr>
        <p:spPr bwMode="auto">
          <a:xfrm>
            <a:off x="5105400" y="3414713"/>
            <a:ext cx="21018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entury Gothic" pitchFamily="34" charset="0"/>
              </a:rPr>
              <a:t>Start – </a:t>
            </a:r>
          </a:p>
          <a:p>
            <a:r>
              <a:rPr lang="en-US" sz="2800" b="1">
                <a:latin typeface="Century Gothic" pitchFamily="34" charset="0"/>
              </a:rPr>
              <a:t>Methionine</a:t>
            </a:r>
          </a:p>
        </p:txBody>
      </p:sp>
      <p:sp>
        <p:nvSpPr>
          <p:cNvPr id="47146" name="Text Box 42"/>
          <p:cNvSpPr txBox="1">
            <a:spLocks noChangeArrowheads="1"/>
          </p:cNvSpPr>
          <p:nvPr/>
        </p:nvSpPr>
        <p:spPr bwMode="auto">
          <a:xfrm>
            <a:off x="5089525" y="4405313"/>
            <a:ext cx="15335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entury Gothic" pitchFamily="34" charset="0"/>
              </a:rPr>
              <a:t>Leucine</a:t>
            </a:r>
          </a:p>
        </p:txBody>
      </p:sp>
      <p:sp>
        <p:nvSpPr>
          <p:cNvPr id="47147" name="Text Box 43"/>
          <p:cNvSpPr txBox="1">
            <a:spLocks noChangeArrowheads="1"/>
          </p:cNvSpPr>
          <p:nvPr/>
        </p:nvSpPr>
        <p:spPr bwMode="auto">
          <a:xfrm>
            <a:off x="5105400" y="5319713"/>
            <a:ext cx="15271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entury Gothic" pitchFamily="34" charset="0"/>
              </a:rPr>
              <a:t>Glycine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7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7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7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7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7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7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7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7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40" grpId="0" autoUpdateAnimBg="0"/>
      <p:bldP spid="47141" grpId="0" autoUpdateAnimBg="0"/>
      <p:bldP spid="47142" grpId="0" autoUpdateAnimBg="0"/>
      <p:bldP spid="47143" grpId="0" autoUpdateAnimBg="0"/>
      <p:bldP spid="47144" grpId="0" autoUpdateAnimBg="0"/>
      <p:bldP spid="47145" grpId="0" autoUpdateAnimBg="0"/>
      <p:bldP spid="47146" grpId="0" autoUpdateAnimBg="0"/>
      <p:bldP spid="47147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3.  Translation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/>
              <a:t>The </a:t>
            </a:r>
            <a:r>
              <a:rPr lang="en-US" sz="2800" u="sng"/>
              <a:t>Goal</a:t>
            </a:r>
            <a:r>
              <a:rPr lang="en-US" sz="2800"/>
              <a:t> of </a:t>
            </a:r>
            <a:r>
              <a:rPr lang="en-US" sz="2800" b="1"/>
              <a:t>Translation</a:t>
            </a:r>
            <a:r>
              <a:rPr lang="en-US" sz="2800"/>
              <a:t> is to “translate” these mRNA codons into their amino acids to form a polypeptide.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/>
              <a:t>How it’s done:</a:t>
            </a:r>
          </a:p>
          <a:p>
            <a:pPr marL="640080" lvl="1" indent="-246888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/>
              <a:t>1. mRNA strand attaches to a ribosome (rRNA)</a:t>
            </a:r>
          </a:p>
          <a:p>
            <a:pPr marL="640080" lvl="1" indent="-246888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/>
              <a:t>2. Each mRNA codon passes through ribosome</a:t>
            </a:r>
          </a:p>
          <a:p>
            <a:pPr marL="640080" lvl="1" indent="-246888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/>
              <a:t>3. Free-floating Amino Acids from cytosol are brought to ribosome by tRNA</a:t>
            </a:r>
          </a:p>
          <a:p>
            <a:pPr marL="640080" lvl="1" indent="-246888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/>
              <a:t>4. Each tRNA has an anticodon to match up to mRNA codons</a:t>
            </a:r>
          </a:p>
          <a:p>
            <a:pPr marL="640080" lvl="1" indent="-246888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/>
              <a:t>5. Amino Acids are joined as tRNA keeps bringing them</a:t>
            </a:r>
          </a:p>
          <a:p>
            <a:pPr marL="640080" lvl="1" indent="-246888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/>
              <a:t>6. Polypeptide chain grows until “stop” codon is reached</a:t>
            </a:r>
          </a:p>
          <a:p>
            <a:pPr marL="640080" lvl="1" indent="-246888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Translation (cont.)</a:t>
            </a:r>
          </a:p>
        </p:txBody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Translation</a:t>
            </a:r>
          </a:p>
        </p:txBody>
      </p:sp>
      <p:pic>
        <p:nvPicPr>
          <p:cNvPr id="58371" name="Picture 4"/>
          <p:cNvPicPr>
            <a:picLocks noChangeAspect="1" noChangeArrowheads="1"/>
          </p:cNvPicPr>
          <p:nvPr/>
        </p:nvPicPr>
        <p:blipFill>
          <a:blip r:embed="rId3">
            <a:lum bright="-18000"/>
          </a:blip>
          <a:srcRect b="9152"/>
          <a:stretch>
            <a:fillRect/>
          </a:stretch>
        </p:blipFill>
        <p:spPr bwMode="auto">
          <a:xfrm>
            <a:off x="0" y="1905000"/>
            <a:ext cx="4800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5"/>
          <p:cNvPicPr>
            <a:picLocks noChangeAspect="1" noChangeArrowheads="1"/>
          </p:cNvPicPr>
          <p:nvPr/>
        </p:nvPicPr>
        <p:blipFill>
          <a:blip r:embed="rId4">
            <a:lum bright="-18000"/>
          </a:blip>
          <a:srcRect/>
          <a:stretch>
            <a:fillRect/>
          </a:stretch>
        </p:blipFill>
        <p:spPr bwMode="auto">
          <a:xfrm>
            <a:off x="4714875" y="1981200"/>
            <a:ext cx="442912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3" name="Oval 6"/>
          <p:cNvSpPr>
            <a:spLocks noChangeArrowheads="1"/>
          </p:cNvSpPr>
          <p:nvPr/>
        </p:nvSpPr>
        <p:spPr bwMode="auto">
          <a:xfrm>
            <a:off x="4572000" y="5105400"/>
            <a:ext cx="304800" cy="228600"/>
          </a:xfrm>
          <a:prstGeom prst="ellipse">
            <a:avLst/>
          </a:prstGeom>
          <a:solidFill>
            <a:srgbClr val="76B7FE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58374" name="Oval 7"/>
          <p:cNvSpPr>
            <a:spLocks noChangeArrowheads="1"/>
          </p:cNvSpPr>
          <p:nvPr/>
        </p:nvSpPr>
        <p:spPr bwMode="auto">
          <a:xfrm>
            <a:off x="4724400" y="1905000"/>
            <a:ext cx="228600" cy="152400"/>
          </a:xfrm>
          <a:prstGeom prst="ellipse">
            <a:avLst/>
          </a:prstGeom>
          <a:solidFill>
            <a:srgbClr val="76B7FE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4000"/>
            <a:ext cx="8229600" cy="1143000"/>
          </a:xfrm>
        </p:spPr>
        <p:txBody>
          <a:bodyPr>
            <a:normAutofit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Mutations</a:t>
            </a:r>
          </a:p>
        </p:txBody>
      </p:sp>
      <p:sp>
        <p:nvSpPr>
          <p:cNvPr id="6041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lphaUcPeriod" startAt="3"/>
            </a:pPr>
            <a:r>
              <a:rPr lang="en-US" u="sng" smtClean="0"/>
              <a:t>Mutations</a:t>
            </a:r>
            <a:r>
              <a:rPr lang="en-US" smtClean="0"/>
              <a:t> – a change in the DNA of a gene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smtClean="0"/>
              <a:t>any change in the DNA code can result in the wrong amino acid being put in when the protein is being built; even one wrong amino acid is enough to disrupt the protein’s function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4000"/>
            <a:ext cx="8229600" cy="1143000"/>
          </a:xfrm>
        </p:spPr>
        <p:txBody>
          <a:bodyPr>
            <a:normAutofit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Types of mutations</a:t>
            </a:r>
          </a:p>
        </p:txBody>
      </p:sp>
      <p:sp>
        <p:nvSpPr>
          <p:cNvPr id="6246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lphaLcPeriod"/>
            </a:pPr>
            <a:r>
              <a:rPr lang="en-US" u="sng" smtClean="0"/>
              <a:t>Point mutation</a:t>
            </a:r>
            <a:r>
              <a:rPr lang="en-US" smtClean="0"/>
              <a:t> – a single nucleotide changes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n-US" u="sng" smtClean="0"/>
              <a:t>Insertion</a:t>
            </a:r>
            <a:r>
              <a:rPr lang="en-US" smtClean="0"/>
              <a:t> – a chunk of DNA is inserted into a gene (often the result of transposons)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n-US" u="sng" smtClean="0"/>
              <a:t>Deletion</a:t>
            </a:r>
            <a:r>
              <a:rPr lang="en-US" smtClean="0"/>
              <a:t> – segments of a gene are lost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n-US" u="sng" smtClean="0"/>
              <a:t>Transposition</a:t>
            </a:r>
            <a:r>
              <a:rPr lang="en-US" smtClean="0"/>
              <a:t> - 2 genes switch places with each other</a:t>
            </a:r>
            <a:endParaRPr lang="en-US" u="sng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710418"/>
          </a:xfrm>
        </p:spPr>
        <p:txBody>
          <a:bodyPr>
            <a:normAutofit fontScale="90000"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Chromosomal Mutations</a:t>
            </a:r>
          </a:p>
        </p:txBody>
      </p:sp>
      <p:pic>
        <p:nvPicPr>
          <p:cNvPr id="64514" name="Picture 4" descr="C:\Documents and Settings\sbailey\My Documents\My Pictures\chrom_mut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4000"/>
            <a:ext cx="8229600" cy="1143000"/>
          </a:xfrm>
        </p:spPr>
        <p:txBody>
          <a:bodyPr>
            <a:normAutofit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Types of mutations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60400" indent="-660400" eaLnBrk="1" hangingPunct="1">
              <a:buFontTx/>
              <a:buAutoNum type="alphaLcPeriod" startAt="5"/>
            </a:pPr>
            <a:r>
              <a:rPr lang="en-US" u="sng" smtClean="0"/>
              <a:t>Frameshift</a:t>
            </a:r>
            <a:r>
              <a:rPr lang="en-US" smtClean="0"/>
              <a:t> – any mutation that causes a gene to be read in the wrong 3-nucleotide sequence</a:t>
            </a:r>
          </a:p>
          <a:p>
            <a:pPr marL="1035050" lvl="1" indent="-577850" eaLnBrk="1" hangingPunct="1">
              <a:buFontTx/>
              <a:buAutoNum type="romanLcPeriod"/>
            </a:pPr>
            <a:r>
              <a:rPr lang="en-US" smtClean="0"/>
              <a:t>Frameshifts are usually the result of insertions or deletions (even if it is only one or two nucleotides)</a:t>
            </a:r>
          </a:p>
          <a:p>
            <a:pPr marL="1035050" lvl="1" indent="-577850" eaLnBrk="1" hangingPunct="1">
              <a:buFontTx/>
              <a:buAutoNum type="romanLcPeriod"/>
            </a:pPr>
            <a:r>
              <a:rPr lang="en-US" smtClean="0"/>
              <a:t>Example:    THE CAT ATE</a:t>
            </a:r>
          </a:p>
          <a:p>
            <a:pPr marL="1035050" lvl="1" indent="-577850" eaLnBrk="1" hangingPunct="1">
              <a:buFontTx/>
              <a:buNone/>
            </a:pPr>
            <a:r>
              <a:rPr lang="en-US" smtClean="0"/>
              <a:t>			  THE ATA 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4000"/>
            <a:ext cx="8229600" cy="1143000"/>
          </a:xfrm>
        </p:spPr>
        <p:txBody>
          <a:bodyPr>
            <a:normAutofit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Causes of Mutations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Internal</a:t>
            </a:r>
          </a:p>
          <a:p>
            <a:pPr lvl="1" eaLnBrk="1" hangingPunct="1"/>
            <a:r>
              <a:rPr lang="en-US" smtClean="0"/>
              <a:t>Mistakes in DNA replication</a:t>
            </a:r>
          </a:p>
          <a:p>
            <a:pPr eaLnBrk="1" hangingPunct="1"/>
            <a:r>
              <a:rPr lang="en-US" smtClean="0"/>
              <a:t>External</a:t>
            </a:r>
          </a:p>
          <a:p>
            <a:pPr lvl="1" eaLnBrk="1" hangingPunct="1"/>
            <a:r>
              <a:rPr lang="en-US" smtClean="0"/>
              <a:t>Radiation, chemicals, high temps</a:t>
            </a:r>
          </a:p>
          <a:p>
            <a:pPr lvl="1" eaLnBrk="1" hangingPunct="1"/>
            <a:r>
              <a:rPr lang="en-US" smtClean="0"/>
              <a:t>Mutagens: chemicals that cause mut.</a:t>
            </a:r>
          </a:p>
          <a:p>
            <a:pPr eaLnBrk="1" hangingPunct="1"/>
            <a:r>
              <a:rPr lang="en-US" smtClean="0"/>
              <a:t>Mutations in body cells only affect that person</a:t>
            </a:r>
          </a:p>
          <a:p>
            <a:pPr eaLnBrk="1" hangingPunct="1"/>
            <a:r>
              <a:rPr lang="en-US" smtClean="0"/>
              <a:t>Mutations in sex cells can be passed to offspring</a:t>
            </a:r>
            <a:r>
              <a:rPr lang="en-US" smtClean="0">
                <a:sym typeface="Wingdings" pitchFamily="2" charset="2"/>
              </a:rPr>
              <a:t></a:t>
            </a:r>
            <a:r>
              <a:rPr lang="en-US" smtClean="0"/>
              <a:t> population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 bldLvl="2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>
            <a:normAutofit fontScale="90000"/>
          </a:bodyPr>
          <a:lstStyle/>
          <a:p>
            <a:pPr marL="1016000" indent="-1016000" eaLnBrk="1" fontAlgn="auto" hangingPunct="1">
              <a:spcAft>
                <a:spcPts val="0"/>
              </a:spcAft>
              <a:buFontTx/>
              <a:buAutoNum type="romanUcPeriod"/>
              <a:defRPr/>
            </a:pPr>
            <a:r>
              <a:rPr lang="en-US" sz="4000"/>
              <a:t>DNA Molecule of Heredity</a:t>
            </a:r>
            <a:br>
              <a:rPr lang="en-US" sz="4000"/>
            </a:br>
            <a:r>
              <a:rPr lang="en-US" sz="4000"/>
              <a:t>A.  Structure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/>
          <a:lstStyle/>
          <a:p>
            <a:pPr lvl="2" eaLnBrk="1" hangingPunct="1"/>
            <a:r>
              <a:rPr lang="en-US" sz="2400" smtClean="0">
                <a:latin typeface="Batang"/>
                <a:ea typeface="Batang"/>
                <a:cs typeface="Batang"/>
              </a:rPr>
              <a:t>DNA is a double helix– two strands twisted around each other, like a winding staircase</a:t>
            </a:r>
          </a:p>
          <a:p>
            <a:pPr lvl="2" eaLnBrk="1" hangingPunct="1"/>
            <a:endParaRPr lang="en-US" sz="2400" smtClean="0">
              <a:latin typeface="Batang"/>
              <a:ea typeface="Batang"/>
              <a:cs typeface="Batang"/>
            </a:endParaRPr>
          </a:p>
          <a:p>
            <a:pPr lvl="2" eaLnBrk="1" hangingPunct="1"/>
            <a:r>
              <a:rPr lang="en-US" sz="2400" smtClean="0">
                <a:latin typeface="Batang"/>
                <a:ea typeface="Batang"/>
                <a:cs typeface="Batang"/>
              </a:rPr>
              <a:t>The DNA molecule is made up of Nucleotides.</a:t>
            </a:r>
          </a:p>
        </p:txBody>
      </p:sp>
      <p:pic>
        <p:nvPicPr>
          <p:cNvPr id="19459" name="Picture 8" descr="ys_DNA_4and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253038" y="1981200"/>
            <a:ext cx="2828925" cy="4267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 fontScale="90000"/>
          </a:bodyPr>
          <a:lstStyle/>
          <a:p>
            <a:pPr marL="1016000" indent="-1016000" eaLnBrk="1" fontAlgn="auto" hangingPunct="1">
              <a:spcAft>
                <a:spcPts val="0"/>
              </a:spcAft>
              <a:buFontTx/>
              <a:buAutoNum type="romanUcPeriod"/>
              <a:defRPr/>
            </a:pPr>
            <a:r>
              <a:rPr lang="en-US" sz="4000"/>
              <a:t>DNA Molecule of Heredity</a:t>
            </a:r>
            <a:br>
              <a:rPr lang="en-US" sz="4000"/>
            </a:br>
            <a:r>
              <a:rPr lang="en-US" sz="4000"/>
              <a:t>A.  Structure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8839200" cy="57150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DNA (polymer) is a long molecule made up of Nucleotides (monomers)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A Nucleotide consists of: 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i="1" dirty="0" err="1">
                <a:solidFill>
                  <a:schemeClr val="tx2">
                    <a:lumMod val="75000"/>
                  </a:schemeClr>
                </a:solidFill>
              </a:rPr>
              <a:t>Deoxyribose</a:t>
            </a:r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 (a 5-carbon sugar) 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a phosphate group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One of 4 Nitrogenous bases (contain nitrogen)</a:t>
            </a:r>
          </a:p>
          <a:p>
            <a:pPr lvl="2" indent="-246888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lvl="2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Adenine </a:t>
            </a:r>
            <a:r>
              <a:rPr lang="en-US" dirty="0"/>
              <a:t>(A)</a:t>
            </a:r>
          </a:p>
          <a:p>
            <a:pPr lvl="2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Guanine (G)</a:t>
            </a:r>
          </a:p>
          <a:p>
            <a:pPr lvl="2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Cytosine (C)</a:t>
            </a:r>
          </a:p>
          <a:p>
            <a:pPr lvl="2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Thymine (T)</a:t>
            </a:r>
          </a:p>
          <a:p>
            <a:pPr lvl="2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21507" name="Line 4"/>
          <p:cNvSpPr>
            <a:spLocks noChangeShapeType="1"/>
          </p:cNvSpPr>
          <p:nvPr/>
        </p:nvSpPr>
        <p:spPr bwMode="auto">
          <a:xfrm>
            <a:off x="3276600" y="4572000"/>
            <a:ext cx="1219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1508" name="Line 5"/>
          <p:cNvSpPr>
            <a:spLocks noChangeShapeType="1"/>
          </p:cNvSpPr>
          <p:nvPr/>
        </p:nvSpPr>
        <p:spPr bwMode="auto">
          <a:xfrm flipV="1">
            <a:off x="3276600" y="4800600"/>
            <a:ext cx="1219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1509" name="Line 6"/>
          <p:cNvSpPr>
            <a:spLocks noChangeShapeType="1"/>
          </p:cNvSpPr>
          <p:nvPr/>
        </p:nvSpPr>
        <p:spPr bwMode="auto">
          <a:xfrm flipV="1">
            <a:off x="3429000" y="5638800"/>
            <a:ext cx="685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1510" name="Line 7"/>
          <p:cNvSpPr>
            <a:spLocks noChangeShapeType="1"/>
          </p:cNvSpPr>
          <p:nvPr/>
        </p:nvSpPr>
        <p:spPr bwMode="auto">
          <a:xfrm flipH="1" flipV="1">
            <a:off x="3429000" y="5486400"/>
            <a:ext cx="762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1511" name="Text Box 8"/>
          <p:cNvSpPr txBox="1">
            <a:spLocks noChangeArrowheads="1"/>
          </p:cNvSpPr>
          <p:nvPr/>
        </p:nvSpPr>
        <p:spPr bwMode="auto">
          <a:xfrm>
            <a:off x="4419600" y="4648200"/>
            <a:ext cx="1066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Constantia" pitchFamily="18" charset="0"/>
              </a:rPr>
              <a:t>PURINES</a:t>
            </a:r>
          </a:p>
        </p:txBody>
      </p:sp>
      <p:sp>
        <p:nvSpPr>
          <p:cNvPr id="21512" name="Text Box 9"/>
          <p:cNvSpPr txBox="1">
            <a:spLocks noChangeArrowheads="1"/>
          </p:cNvSpPr>
          <p:nvPr/>
        </p:nvSpPr>
        <p:spPr bwMode="auto">
          <a:xfrm>
            <a:off x="4191000" y="5410200"/>
            <a:ext cx="152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Constantia" pitchFamily="18" charset="0"/>
              </a:rPr>
              <a:t>PYRIMIDINES</a:t>
            </a:r>
          </a:p>
        </p:txBody>
      </p:sp>
      <p:pic>
        <p:nvPicPr>
          <p:cNvPr id="21513" name="Picture 10"/>
          <p:cNvPicPr>
            <a:picLocks noChangeAspect="1" noChangeArrowheads="1"/>
          </p:cNvPicPr>
          <p:nvPr/>
        </p:nvPicPr>
        <p:blipFill>
          <a:blip r:embed="rId3">
            <a:lum bright="-18000"/>
          </a:blip>
          <a:srcRect/>
          <a:stretch>
            <a:fillRect/>
          </a:stretch>
        </p:blipFill>
        <p:spPr bwMode="auto">
          <a:xfrm>
            <a:off x="7267575" y="1524000"/>
            <a:ext cx="18764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4" name="Rectangle 11"/>
          <p:cNvSpPr>
            <a:spLocks noChangeArrowheads="1"/>
          </p:cNvSpPr>
          <p:nvPr/>
        </p:nvSpPr>
        <p:spPr bwMode="auto">
          <a:xfrm>
            <a:off x="152400" y="6019800"/>
            <a:ext cx="59436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>
                <a:latin typeface="Constantia" pitchFamily="18" charset="0"/>
              </a:rPr>
              <a:t>The Deoxyribose and the Phosphate group are always the same, but the nitrogen base has 4 different possibilities</a:t>
            </a:r>
          </a:p>
        </p:txBody>
      </p:sp>
      <p:pic>
        <p:nvPicPr>
          <p:cNvPr id="21515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3810000"/>
            <a:ext cx="3048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B. Chargaff’s Rules: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4572000" cy="51054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n-US" sz="2400" b="1" u="sng" smtClean="0"/>
              <a:t>CHARGAFF (1949)</a:t>
            </a:r>
            <a:r>
              <a:rPr lang="en-US" sz="2400" smtClean="0"/>
              <a:t>: </a:t>
            </a:r>
          </a:p>
          <a:p>
            <a:pPr marL="457200" indent="-457200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2400" smtClean="0"/>
              <a:t>discovered that the % of Cytosine and Guanine were about the same in DNA;  the same was true about Adenine and Thymine</a:t>
            </a:r>
          </a:p>
          <a:p>
            <a:pPr marL="457200" indent="-457200"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sz="2400" smtClean="0"/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This suggests BASE PAIRING……….. that  the amount of  </a:t>
            </a:r>
            <a:r>
              <a:rPr lang="en-US" b="1" smtClean="0"/>
              <a:t>A</a:t>
            </a:r>
            <a:r>
              <a:rPr lang="en-US" smtClean="0"/>
              <a:t>  in any DNA sample always equals the amount of  </a:t>
            </a:r>
            <a:r>
              <a:rPr lang="en-US" b="1" smtClean="0"/>
              <a:t>T in the sample.</a:t>
            </a:r>
          </a:p>
          <a:p>
            <a:pPr lvl="1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b="1" smtClean="0"/>
              <a:t>    A= T and G=C</a:t>
            </a:r>
          </a:p>
        </p:txBody>
      </p:sp>
      <p:graphicFrame>
        <p:nvGraphicFramePr>
          <p:cNvPr id="29749" name="Group 53"/>
          <p:cNvGraphicFramePr>
            <a:graphicFrameLocks noGrp="1"/>
          </p:cNvGraphicFramePr>
          <p:nvPr/>
        </p:nvGraphicFramePr>
        <p:xfrm>
          <a:off x="5638800" y="1828800"/>
          <a:ext cx="3276600" cy="4800600"/>
        </p:xfrm>
        <a:graphic>
          <a:graphicData uri="http://schemas.openxmlformats.org/drawingml/2006/table">
            <a:tbl>
              <a:tblPr/>
              <a:tblGrid>
                <a:gridCol w="738969"/>
                <a:gridCol w="633866"/>
                <a:gridCol w="634950"/>
                <a:gridCol w="633866"/>
                <a:gridCol w="634950"/>
              </a:tblGrid>
              <a:tr h="12673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charset="0"/>
                        </a:rPr>
                        <a:t>Source of DNA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</a:tr>
              <a:tr h="12673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charset="0"/>
                        </a:rPr>
                        <a:t>Streptococcus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charset="0"/>
                        </a:rPr>
                        <a:t>29.8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charset="0"/>
                        </a:rPr>
                        <a:t>31.6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charset="0"/>
                        </a:rPr>
                        <a:t>20.5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charset="0"/>
                        </a:rPr>
                        <a:t>18.0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</a:tr>
              <a:tr h="4992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charset="0"/>
                        </a:rPr>
                        <a:t>Yeast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charset="0"/>
                        </a:rPr>
                        <a:t>31.3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charset="0"/>
                        </a:rPr>
                        <a:t>32.9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charset="0"/>
                        </a:rPr>
                        <a:t>18.7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charset="0"/>
                        </a:rPr>
                        <a:t>17.1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</a:tr>
              <a:tr h="8833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charset="0"/>
                        </a:rPr>
                        <a:t>Herring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charset="0"/>
                        </a:rPr>
                        <a:t>27.8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charset="0"/>
                        </a:rPr>
                        <a:t>27.5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charset="0"/>
                        </a:rPr>
                        <a:t>22.2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charset="0"/>
                        </a:rPr>
                        <a:t>22.6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</a:tr>
              <a:tr h="8833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charset="0"/>
                        </a:rPr>
                        <a:t>Human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charset="0"/>
                        </a:rPr>
                        <a:t>30.9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charset="0"/>
                        </a:rPr>
                        <a:t>29.4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charset="0"/>
                        </a:rPr>
                        <a:t>19.9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charset="0"/>
                        </a:rPr>
                        <a:t>19.8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2095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History (cont.)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4876800" cy="5715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u="sng" smtClean="0"/>
              <a:t>2. Wilkins and Franklin(1952)</a:t>
            </a:r>
            <a:r>
              <a:rPr lang="en-US" sz="2800" smtClean="0"/>
              <a:t>: </a:t>
            </a:r>
            <a:r>
              <a:rPr lang="en-US" sz="2400" smtClean="0"/>
              <a:t>took X-Ray photographs of DNA which suggested a twisted, helical structure, 2 strands, and bases in the center</a:t>
            </a:r>
            <a:endParaRPr lang="en-US" sz="2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u="sng" smtClean="0"/>
              <a:t>3. Watson and Crick (1953):</a:t>
            </a:r>
            <a:r>
              <a:rPr lang="en-US" sz="2800" smtClean="0"/>
              <a:t> </a:t>
            </a:r>
            <a:r>
              <a:rPr lang="en-US" sz="2400" smtClean="0"/>
              <a:t>using all the research to date, </a:t>
            </a:r>
            <a:r>
              <a:rPr lang="en-US" sz="2400" b="1" i="1" smtClean="0"/>
              <a:t>created a model of DNA structure</a:t>
            </a:r>
            <a:r>
              <a:rPr lang="en-US" sz="2400" smtClean="0"/>
              <a:t>: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Their model was a </a:t>
            </a:r>
            <a:r>
              <a:rPr lang="en-US" sz="2400" u="sng" smtClean="0"/>
              <a:t>Double Helix </a:t>
            </a:r>
            <a:r>
              <a:rPr lang="en-US" sz="2400" smtClean="0"/>
              <a:t>with</a:t>
            </a:r>
            <a:r>
              <a:rPr lang="en-US" sz="2400" u="sng" smtClean="0"/>
              <a:t> 2 </a:t>
            </a:r>
            <a:r>
              <a:rPr lang="en-US" sz="2400" smtClean="0"/>
              <a:t>of </a:t>
            </a:r>
            <a:r>
              <a:rPr lang="en-US" sz="2400" u="sng" smtClean="0"/>
              <a:t>nucleotides</a:t>
            </a:r>
            <a:r>
              <a:rPr lang="en-US" sz="2400" smtClean="0"/>
              <a:t> that had their bases facing each other (like rungs of a ladder)</a:t>
            </a:r>
          </a:p>
        </p:txBody>
      </p:sp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1752600"/>
            <a:ext cx="20002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1752600"/>
            <a:ext cx="10001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4248150"/>
            <a:ext cx="391477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C.  DNA Replication: </a:t>
            </a:r>
            <a:r>
              <a:rPr lang="en-US" dirty="0" smtClean="0"/>
              <a:t>Copying DNA</a:t>
            </a:r>
            <a:r>
              <a:rPr lang="en-US" dirty="0"/>
              <a:t/>
            </a:r>
            <a:br>
              <a:rPr lang="en-US" dirty="0"/>
            </a:br>
            <a:endParaRPr lang="en-US" sz="3000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5181600"/>
          </a:xfrm>
        </p:spPr>
        <p:txBody>
          <a:bodyPr>
            <a:normAutofit fontScale="92500" lnSpcReduction="10000"/>
          </a:bodyPr>
          <a:lstStyle/>
          <a:p>
            <a:pPr marL="514350" indent="-51435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800" dirty="0" smtClean="0">
                <a:latin typeface="Batang" pitchFamily="18" charset="-127"/>
                <a:ea typeface="Batang" pitchFamily="18" charset="-127"/>
              </a:rPr>
              <a:t>Making more DNA during the S Phase of the Cell Cycle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 (in the nucleus)</a:t>
            </a:r>
          </a:p>
          <a:p>
            <a:pPr marL="514350" indent="-51435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AutoNum type="arabicPeriod"/>
              <a:defRPr/>
            </a:pPr>
            <a:r>
              <a:rPr lang="en-US" sz="2800" dirty="0" smtClean="0">
                <a:solidFill>
                  <a:schemeClr val="tx2"/>
                </a:solidFill>
              </a:rPr>
              <a:t>The Enzymes (</a:t>
            </a:r>
            <a:r>
              <a:rPr lang="en-US" sz="2800" dirty="0" err="1" smtClean="0">
                <a:solidFill>
                  <a:schemeClr val="tx2"/>
                </a:solidFill>
              </a:rPr>
              <a:t>Helicase</a:t>
            </a:r>
            <a:r>
              <a:rPr lang="en-US" sz="2800" dirty="0" smtClean="0">
                <a:solidFill>
                  <a:schemeClr val="tx2"/>
                </a:solidFill>
              </a:rPr>
              <a:t>) “unzip” and unwind  the double helix to break the nitrogen bonds.</a:t>
            </a:r>
          </a:p>
          <a:p>
            <a:pPr marL="514350" indent="-51435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AutoNum type="arabicPeriod"/>
              <a:defRPr/>
            </a:pPr>
            <a:endParaRPr lang="en-US" sz="2800" dirty="0" smtClean="0">
              <a:solidFill>
                <a:schemeClr val="tx2"/>
              </a:solidFill>
            </a:endParaRPr>
          </a:p>
          <a:p>
            <a:pPr marL="514350" indent="-51435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AutoNum type="arabicPeriod"/>
              <a:defRPr/>
            </a:pPr>
            <a:r>
              <a:rPr lang="en-US" sz="2800" dirty="0" smtClean="0">
                <a:solidFill>
                  <a:schemeClr val="tx2"/>
                </a:solidFill>
              </a:rPr>
              <a:t>DNA Polymerase  ( an enzyme) moves along the two (2 )strands and pairs complementary bases to the exposed nitrogen bases. </a:t>
            </a:r>
          </a:p>
          <a:p>
            <a:pPr marL="514350" indent="-51435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AutoNum type="arabicPeriod"/>
              <a:defRPr/>
            </a:pPr>
            <a:endParaRPr lang="en-US" sz="2800" dirty="0" smtClean="0">
              <a:solidFill>
                <a:schemeClr val="tx2"/>
              </a:solidFill>
            </a:endParaRPr>
          </a:p>
          <a:p>
            <a:pPr marL="514350" indent="-51435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AutoNum type="arabicPeriod"/>
              <a:defRPr/>
            </a:pPr>
            <a:r>
              <a:rPr lang="en-US" sz="2800" dirty="0" smtClean="0">
                <a:solidFill>
                  <a:schemeClr val="tx2"/>
                </a:solidFill>
              </a:rPr>
              <a:t>DNA Polymerase remains attached until 2 new DNA strands are created; it “proofreads” the strands to minimize error in the process.</a:t>
            </a:r>
          </a:p>
          <a:p>
            <a:pPr marL="514350" indent="-51435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AutoNum type="arabicPeriod"/>
              <a:defRPr/>
            </a:pPr>
            <a:r>
              <a:rPr lang="en-US" sz="2800" dirty="0" smtClean="0">
                <a:solidFill>
                  <a:schemeClr val="tx2"/>
                </a:solidFill>
              </a:rPr>
              <a:t>Mutagens – Things in the environment that can change the structure of DNA.</a:t>
            </a:r>
          </a:p>
          <a:p>
            <a:pPr marL="514350" indent="-51435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AutoNum type="arabicPeriod"/>
              <a:defRPr/>
            </a:pPr>
            <a:endParaRPr lang="en-US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DNA Replication (cont.)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Diagram of DNA Replication: </a:t>
            </a:r>
            <a:r>
              <a:rPr lang="en-US" smtClean="0">
                <a:hlinkClick r:id="rId3"/>
              </a:rPr>
              <a:t>http://www.johnkyrk.com/DNAreplication.html</a:t>
            </a:r>
            <a:endParaRPr lang="en-US" smtClean="0"/>
          </a:p>
          <a:p>
            <a:pPr eaLnBrk="1" hangingPunct="1"/>
            <a:endParaRPr lang="en-US" smtClean="0"/>
          </a:p>
        </p:txBody>
      </p:sp>
      <p:pic>
        <p:nvPicPr>
          <p:cNvPr id="29699" name="Picture 4"/>
          <p:cNvPicPr>
            <a:picLocks noChangeAspect="1" noChangeArrowheads="1"/>
          </p:cNvPicPr>
          <p:nvPr/>
        </p:nvPicPr>
        <p:blipFill>
          <a:blip r:embed="rId4">
            <a:lum bright="-24000"/>
          </a:blip>
          <a:srcRect/>
          <a:stretch>
            <a:fillRect/>
          </a:stretch>
        </p:blipFill>
        <p:spPr bwMode="auto">
          <a:xfrm>
            <a:off x="914400" y="2895600"/>
            <a:ext cx="7400925" cy="378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marL="1117600" indent="-1117600" eaLnBrk="1" hangingPunct="1">
              <a:buFontTx/>
              <a:buAutoNum type="romanUcPeriod" startAt="2"/>
            </a:pPr>
            <a:r>
              <a:rPr lang="en-US" sz="4000" smtClean="0"/>
              <a:t>From Genes (DNA) to Proteins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4000" cy="5943600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400" dirty="0" smtClean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400" dirty="0" smtClean="0"/>
              <a:t>RNA: Ribonucleic Acid; 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Arial" charset="0"/>
              <a:buChar char="•"/>
              <a:defRPr/>
            </a:pPr>
            <a:r>
              <a:rPr lang="en-US" sz="2400" dirty="0" smtClean="0"/>
              <a:t>Made from DNA blueprint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Arial" charset="0"/>
              <a:buChar char="•"/>
              <a:defRPr/>
            </a:pPr>
            <a:r>
              <a:rPr lang="en-US" sz="2400" dirty="0" smtClean="0"/>
              <a:t>Used to determine the order of the Amino Acids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Arial" charset="0"/>
              <a:buChar char="•"/>
              <a:defRPr/>
            </a:pPr>
            <a:r>
              <a:rPr lang="en-US" sz="2400" dirty="0" smtClean="0"/>
              <a:t>Single-stranded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Arial" charset="0"/>
              <a:buChar char="•"/>
              <a:defRPr/>
            </a:pPr>
            <a:r>
              <a:rPr lang="en-US" sz="2400" dirty="0" smtClean="0"/>
              <a:t>RNA (polymer) made of nucleotides (monomer):  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2400" dirty="0" smtClean="0"/>
              <a:t> -Ribose = 5 C sugar  + Phosphate group + N Base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en-US" sz="2400" dirty="0" smtClean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2400" dirty="0" smtClean="0"/>
              <a:t>4 bases: Cytosine (C),Guanine (G),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2400" dirty="0" smtClean="0"/>
              <a:t>Adenine (A),</a:t>
            </a:r>
            <a:r>
              <a:rPr lang="en-US" sz="2400" dirty="0" err="1" smtClean="0"/>
              <a:t>Uracil</a:t>
            </a:r>
            <a:r>
              <a:rPr lang="en-US" sz="2400" dirty="0" smtClean="0"/>
              <a:t> (U) – 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en-US" sz="2400" dirty="0" smtClean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2400" dirty="0" smtClean="0"/>
              <a:t>In RNA there is  </a:t>
            </a:r>
            <a:r>
              <a:rPr lang="en-US" sz="2400" u="sng" dirty="0" smtClean="0"/>
              <a:t>NO THYMINE</a:t>
            </a:r>
            <a:r>
              <a:rPr lang="en-US" sz="2400" dirty="0" smtClean="0"/>
              <a:t>; 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2400" dirty="0" smtClean="0"/>
              <a:t>it is </a:t>
            </a:r>
            <a:r>
              <a:rPr lang="en-US" sz="2400" u="sng" dirty="0" smtClean="0"/>
              <a:t>replaced</a:t>
            </a:r>
            <a:r>
              <a:rPr lang="en-US" sz="2400" dirty="0" smtClean="0"/>
              <a:t> by </a:t>
            </a:r>
            <a:r>
              <a:rPr lang="en-US" sz="2400" u="sng" dirty="0" err="1" smtClean="0"/>
              <a:t>Uracil</a:t>
            </a:r>
            <a:r>
              <a:rPr lang="en-US" sz="2400" u="sng" dirty="0" smtClean="0"/>
              <a:t> </a:t>
            </a:r>
            <a:r>
              <a:rPr lang="en-US" sz="2400" dirty="0" smtClean="0"/>
              <a:t>(U).</a:t>
            </a:r>
          </a:p>
          <a:p>
            <a:pPr lvl="2" indent="-246888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endParaRPr lang="en-US" sz="2400" dirty="0" smtClean="0"/>
          </a:p>
          <a:p>
            <a:pPr lvl="2" indent="-246888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sz="2400" dirty="0" smtClean="0"/>
              <a:t>So, any (A) in strand will</a:t>
            </a:r>
          </a:p>
          <a:p>
            <a:pPr lvl="2" indent="-246888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sz="2400" dirty="0" smtClean="0"/>
              <a:t> bind with (U) in RNA </a:t>
            </a:r>
          </a:p>
          <a:p>
            <a:pPr lvl="2" indent="-246888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sz="2400" dirty="0" smtClean="0"/>
              <a:t>( instead of a T if it was binding </a:t>
            </a:r>
          </a:p>
          <a:p>
            <a:pPr lvl="2" indent="-246888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sz="2400" dirty="0" smtClean="0"/>
              <a:t>with another strand of DNA)</a:t>
            </a:r>
          </a:p>
        </p:txBody>
      </p:sp>
      <p:pic>
        <p:nvPicPr>
          <p:cNvPr id="31747" name="Picture 4"/>
          <p:cNvPicPr>
            <a:picLocks noChangeAspect="1" noChangeArrowheads="1"/>
          </p:cNvPicPr>
          <p:nvPr/>
        </p:nvPicPr>
        <p:blipFill>
          <a:blip r:embed="rId3">
            <a:lum bright="-24000"/>
          </a:blip>
          <a:srcRect/>
          <a:stretch>
            <a:fillRect/>
          </a:stretch>
        </p:blipFill>
        <p:spPr bwMode="auto">
          <a:xfrm>
            <a:off x="6867525" y="2590800"/>
            <a:ext cx="2276475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738</TotalTime>
  <Words>1138</Words>
  <Application>Microsoft Office PowerPoint</Application>
  <PresentationFormat>On-screen Show (4:3)</PresentationFormat>
  <Paragraphs>210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Design Template</vt:lpstr>
      </vt:variant>
      <vt:variant>
        <vt:i4>5</vt:i4>
      </vt:variant>
      <vt:variant>
        <vt:lpstr>Slide Titles</vt:lpstr>
      </vt:variant>
      <vt:variant>
        <vt:i4>27</vt:i4>
      </vt:variant>
    </vt:vector>
  </HeadingPairs>
  <TitlesOfParts>
    <vt:vector size="40" baseType="lpstr">
      <vt:lpstr>Arial</vt:lpstr>
      <vt:lpstr>Calibri</vt:lpstr>
      <vt:lpstr>Constantia</vt:lpstr>
      <vt:lpstr>Wingdings 2</vt:lpstr>
      <vt:lpstr>Batang</vt:lpstr>
      <vt:lpstr>Times New Roman</vt:lpstr>
      <vt:lpstr>Century Gothic</vt:lpstr>
      <vt:lpstr>Wingdings</vt:lpstr>
      <vt:lpstr>Flow</vt:lpstr>
      <vt:lpstr>Flow</vt:lpstr>
      <vt:lpstr>Flow</vt:lpstr>
      <vt:lpstr>Flow</vt:lpstr>
      <vt:lpstr>Flow</vt:lpstr>
      <vt:lpstr>DNA, Transcription, and Translation….</vt:lpstr>
      <vt:lpstr>Why Should We Learn About DNA?</vt:lpstr>
      <vt:lpstr>DNA Molecule of Heredity A.  Structure</vt:lpstr>
      <vt:lpstr>DNA Molecule of Heredity A.  Structure</vt:lpstr>
      <vt:lpstr>B. Chargaff’s Rules:</vt:lpstr>
      <vt:lpstr>History (cont.)</vt:lpstr>
      <vt:lpstr>C.  DNA Replication: Copying DNA </vt:lpstr>
      <vt:lpstr>DNA Replication (cont.)</vt:lpstr>
      <vt:lpstr>From Genes (DNA) to Proteins</vt:lpstr>
      <vt:lpstr>B. Gene Expressions:  Protein Synthesis: Using genetic information in DNA to Make Proteins</vt:lpstr>
      <vt:lpstr>Central Ideas:</vt:lpstr>
      <vt:lpstr>  Transcription:  </vt:lpstr>
      <vt:lpstr>Transcription:</vt:lpstr>
      <vt:lpstr>Transcription (cont.)</vt:lpstr>
      <vt:lpstr>Transcription (cont.)</vt:lpstr>
      <vt:lpstr>The Genetic Code</vt:lpstr>
      <vt:lpstr>More genetic code</vt:lpstr>
      <vt:lpstr>Codons in mRNA</vt:lpstr>
      <vt:lpstr>Genetic code table</vt:lpstr>
      <vt:lpstr>Practice!</vt:lpstr>
      <vt:lpstr>3.  Translation</vt:lpstr>
      <vt:lpstr>Translation (cont.)</vt:lpstr>
      <vt:lpstr>Mutations</vt:lpstr>
      <vt:lpstr>Types of mutations</vt:lpstr>
      <vt:lpstr>Slide 25</vt:lpstr>
      <vt:lpstr>Types of mutations</vt:lpstr>
      <vt:lpstr>Causes of Mutations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DNA, Transcription, and Translation….</dc:title>
  <dc:creator>Owner</dc:creator>
  <cp:lastModifiedBy>e199300445</cp:lastModifiedBy>
  <cp:revision>56</cp:revision>
  <dcterms:created xsi:type="dcterms:W3CDTF">2009-10-19T20:07:48Z</dcterms:created>
  <dcterms:modified xsi:type="dcterms:W3CDTF">2010-03-12T19:58:41Z</dcterms:modified>
</cp:coreProperties>
</file>