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81" r:id="rId4"/>
    <p:sldId id="282" r:id="rId5"/>
    <p:sldId id="283" r:id="rId6"/>
    <p:sldId id="284" r:id="rId7"/>
    <p:sldId id="272" r:id="rId8"/>
    <p:sldId id="271" r:id="rId9"/>
    <p:sldId id="273" r:id="rId10"/>
    <p:sldId id="269" r:id="rId11"/>
    <p:sldId id="274" r:id="rId12"/>
    <p:sldId id="275" r:id="rId13"/>
    <p:sldId id="259" r:id="rId14"/>
    <p:sldId id="260" r:id="rId15"/>
    <p:sldId id="261" r:id="rId16"/>
    <p:sldId id="276" r:id="rId17"/>
    <p:sldId id="277" r:id="rId18"/>
    <p:sldId id="278" r:id="rId19"/>
    <p:sldId id="279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4942"/>
    <a:srgbClr val="66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3" d="100"/>
          <a:sy n="43" d="100"/>
        </p:scale>
        <p:origin x="-2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0AD-F83D-4A6B-B30C-6CE538D37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BD03-87D4-46D9-AC9D-6948ECB50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C557-CA49-432F-AF44-27CCC5F89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31C8-D4F3-4713-9081-C0110E3C3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2E7C-8C87-47E6-AFA4-E2E1F72D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4899-B12C-4B79-89A6-A4DE4A489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2811-4EBB-4E5B-B8A6-801BF7760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2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64C6-9E08-414C-9834-38D993C3E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CA3F-4BB6-4F1F-9A4B-41BA2DF84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601A-05E5-40A1-9E60-F503C13F6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707F-DFB4-480E-BB04-826A85265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D067-DBAB-47BD-A365-AC3577231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9.wav"/><Relationship Id="rId7" Type="http://schemas.openxmlformats.org/officeDocument/2006/relationships/image" Target="../media/image9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7.wav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0.wav"/><Relationship Id="rId7" Type="http://schemas.openxmlformats.org/officeDocument/2006/relationships/image" Target="../media/image11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.png"/><Relationship Id="rId5" Type="http://schemas.openxmlformats.org/officeDocument/2006/relationships/audio" Target="../media/audio7.wav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1.wav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13.wav"/><Relationship Id="rId7" Type="http://schemas.openxmlformats.org/officeDocument/2006/relationships/image" Target="../media/image13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audio" Target="../media/audio14.wav"/><Relationship Id="rId7" Type="http://schemas.openxmlformats.org/officeDocument/2006/relationships/image" Target="../media/image14.w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15.wav"/><Relationship Id="rId7" Type="http://schemas.openxmlformats.org/officeDocument/2006/relationships/image" Target="../media/image16.w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audio16.wav"/><Relationship Id="rId7" Type="http://schemas.openxmlformats.org/officeDocument/2006/relationships/image" Target="../media/image18.w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7.wav"/><Relationship Id="rId7" Type="http://schemas.openxmlformats.org/officeDocument/2006/relationships/image" Target="../media/image2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quiz/3697535.html" TargetMode="External"/><Relationship Id="rId2" Type="http://schemas.openxmlformats.org/officeDocument/2006/relationships/hyperlink" Target="http://www.quia.com/rr/86445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6.wav"/><Relationship Id="rId7" Type="http://schemas.openxmlformats.org/officeDocument/2006/relationships/image" Target="../media/image6.wmf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audio" Target="../media/audio7.wav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EOC:Perpendicular</a:t>
            </a:r>
            <a:r>
              <a:rPr lang="en-US" dirty="0" smtClean="0"/>
              <a:t> and Parallel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609600"/>
            <a:ext cx="36576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76400" y="3581400"/>
            <a:ext cx="49530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914400"/>
            <a:ext cx="1828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66FF66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6000"/>
              <a:t>What do you notice about the slopes of these two lines?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1066800"/>
          </a:xfrm>
        </p:spPr>
        <p:txBody>
          <a:bodyPr/>
          <a:lstStyle/>
          <a:p>
            <a:r>
              <a:rPr lang="en-US" sz="5400"/>
              <a:t>The slopes are congruent.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5400" dirty="0" smtClean="0">
                <a:solidFill>
                  <a:schemeClr val="bg1"/>
                </a:solidFill>
              </a:rPr>
              <a:t>:  </a:t>
            </a:r>
            <a:r>
              <a:rPr lang="en-US" sz="5400" b="1" u="sng" dirty="0">
                <a:solidFill>
                  <a:schemeClr val="bg1"/>
                </a:solidFill>
              </a:rPr>
              <a:t>Parallel Slope Conj.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In a coordinate plane, two lines are _____________if and only if their slopes are ____________.	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16300" y="4035425"/>
            <a:ext cx="335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bg1"/>
                </a:solidFill>
              </a:rPr>
              <a:t>parallel</a:t>
            </a:r>
            <a:endParaRPr lang="en-US" sz="66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5676900"/>
            <a:ext cx="4114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chemeClr val="bg1"/>
                </a:solidFill>
              </a:rPr>
              <a:t>congruent</a:t>
            </a:r>
            <a:endParaRPr lang="en-US" sz="6600" b="1"/>
          </a:p>
        </p:txBody>
      </p:sp>
      <p:pic>
        <p:nvPicPr>
          <p:cNvPr id="15368" name="~PP52112.WAV">
            <a:hlinkClick r:id="" action="ppaction://media"/>
          </p:cNvPr>
          <p:cNvPicPr>
            <a:picLocks noChangeAspect="1" noChangeArrowheads="1"/>
          </p:cNvPicPr>
          <p:nvPr>
            <a:wavAudioFile r:embed="rId2" name="~PP56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3" grpId="0" build="p" autoUpdateAnimBg="0"/>
      <p:bldP spid="15364" grpId="0" animBg="1" autoUpdateAnimBg="0"/>
      <p:bldP spid="15366" grpId="0" build="p" autoUpdateAnimBg="0"/>
      <p:bldP spid="153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5400"/>
              <a:t>Are these lines parallel?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572000" y="41148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914400" y="4114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4495800" y="2209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95800" y="4114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7924800" y="3505200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4495800" y="1905000"/>
            <a:ext cx="53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800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105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410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91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886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715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90600" y="3810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990600" y="4419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990600" y="4724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990600" y="5029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990600" y="5334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990600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990600" y="2590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990600" y="2895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990600" y="3200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6019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6324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7239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7543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7848600" y="21336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1066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1371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1676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971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276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3581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1981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2286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2667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6629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6934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 rot="1561329" flipV="1">
            <a:off x="2022475" y="2201863"/>
            <a:ext cx="45720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3429000" y="2438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4953000" y="2743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2133600" y="3721100"/>
            <a:ext cx="5334000" cy="850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6172200" y="42672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2514600" y="36703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WordArt 49"/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a</a:t>
            </a:r>
          </a:p>
        </p:txBody>
      </p:sp>
      <p:sp>
        <p:nvSpPr>
          <p:cNvPr id="20530" name="WordArt 50"/>
          <p:cNvSpPr>
            <a:spLocks noChangeArrowheads="1" noChangeShapeType="1" noTextEdit="1"/>
          </p:cNvSpPr>
          <p:nvPr/>
        </p:nvSpPr>
        <p:spPr bwMode="auto">
          <a:xfrm>
            <a:off x="1752600" y="34290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b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04800" y="4495800"/>
            <a:ext cx="43434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slope a = -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279400" y="5638800"/>
            <a:ext cx="43434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slope b = -</a:t>
            </a:r>
          </a:p>
        </p:txBody>
      </p:sp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3810000" y="5486400"/>
          <a:ext cx="530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530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648325" y="1670928"/>
            <a:ext cx="3429000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 – Slopes are not </a:t>
            </a:r>
            <a:r>
              <a:rPr lang="en-US" dirty="0">
                <a:sym typeface="Symbol" pitchFamily="18" charset="2"/>
              </a:rPr>
              <a:t></a:t>
            </a:r>
            <a:endParaRPr lang="en-US" dirty="0"/>
          </a:p>
        </p:txBody>
      </p:sp>
      <p:graphicFrame>
        <p:nvGraphicFramePr>
          <p:cNvPr id="20540" name="Object 60"/>
          <p:cNvGraphicFramePr>
            <a:graphicFrameLocks noChangeAspect="1"/>
          </p:cNvGraphicFramePr>
          <p:nvPr/>
        </p:nvGraphicFramePr>
        <p:xfrm>
          <a:off x="3657600" y="4495800"/>
          <a:ext cx="512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95800"/>
                        <a:ext cx="512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1" name="~PP22112.WAV">
            <a:hlinkClick r:id="" action="ppaction://media"/>
          </p:cNvPr>
          <p:cNvPicPr>
            <a:picLocks noChangeAspect="1" noChangeArrowheads="1"/>
          </p:cNvPicPr>
          <p:nvPr>
            <a:wavAudioFile r:embed="rId3" name="~PP2743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1"/>
                </p:tgtEl>
              </p:cMediaNode>
            </p:audio>
          </p:childTnLst>
        </p:cTn>
      </p:par>
    </p:tnLst>
    <p:bldLst>
      <p:bldP spid="20532" grpId="0" animBg="1" autoUpdateAnimBg="0"/>
      <p:bldP spid="20534" grpId="0" animBg="1" autoUpdateAnimBg="0"/>
      <p:bldP spid="2053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5400"/>
              <a:t>Are these lines parallel?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4572000" y="41148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914400" y="4114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4495800" y="2209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495800" y="4114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8458200" y="3886200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4267200" y="1447800"/>
            <a:ext cx="53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800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105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410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191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886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15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990600" y="3810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990600" y="4419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990600" y="4724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990600" y="5029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990600" y="5334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990600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990600" y="2590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990600" y="2895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990600" y="3200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6019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6324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7239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7543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7848600" y="21336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1066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371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1676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2971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276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3581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1981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2286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667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6629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6934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rot="1561329" flipV="1">
            <a:off x="3519488" y="1441450"/>
            <a:ext cx="1679575" cy="35067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3429000" y="3657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4953000" y="2438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4343400" y="2717800"/>
            <a:ext cx="4114800" cy="330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7696200" y="30480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4648200" y="5486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WordArt 49"/>
          <p:cNvSpPr>
            <a:spLocks noChangeArrowheads="1" noChangeShapeType="1" noTextEdit="1"/>
          </p:cNvSpPr>
          <p:nvPr/>
        </p:nvSpPr>
        <p:spPr bwMode="auto">
          <a:xfrm>
            <a:off x="6019800" y="15240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c</a:t>
            </a:r>
          </a:p>
        </p:txBody>
      </p:sp>
      <p:sp>
        <p:nvSpPr>
          <p:cNvPr id="21554" name="WordArt 50"/>
          <p:cNvSpPr>
            <a:spLocks noChangeArrowheads="1" noChangeShapeType="1" noTextEdit="1"/>
          </p:cNvSpPr>
          <p:nvPr/>
        </p:nvSpPr>
        <p:spPr bwMode="auto">
          <a:xfrm>
            <a:off x="8534400" y="23622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d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 rot="19906773">
            <a:off x="324976" y="2491104"/>
            <a:ext cx="43434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/>
              <a:t>slope c = 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 rot="19521853">
            <a:off x="1854200" y="4323340"/>
            <a:ext cx="5283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slope d =     =</a:t>
            </a:r>
          </a:p>
        </p:txBody>
      </p:sp>
      <p:graphicFrame>
        <p:nvGraphicFramePr>
          <p:cNvPr id="2156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41271"/>
              </p:ext>
            </p:extLst>
          </p:nvPr>
        </p:nvGraphicFramePr>
        <p:xfrm>
          <a:off x="3230137" y="1775296"/>
          <a:ext cx="4873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137" y="1775296"/>
                        <a:ext cx="48736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906114"/>
              </p:ext>
            </p:extLst>
          </p:nvPr>
        </p:nvGraphicFramePr>
        <p:xfrm>
          <a:off x="5410200" y="3352800"/>
          <a:ext cx="48736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52800"/>
                        <a:ext cx="487362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60883"/>
              </p:ext>
            </p:extLst>
          </p:nvPr>
        </p:nvGraphicFramePr>
        <p:xfrm>
          <a:off x="4317380" y="4048822"/>
          <a:ext cx="5730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9" imgW="203040" imgH="393480" progId="Equation.3">
                  <p:embed/>
                </p:oleObj>
              </mc:Choice>
              <mc:Fallback>
                <p:oleObj name="Equation" r:id="rId9" imgW="203040" imgH="393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380" y="4048822"/>
                        <a:ext cx="5730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5981700" y="1186190"/>
            <a:ext cx="34290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YES – Slopes are </a:t>
            </a:r>
            <a:r>
              <a:rPr lang="en-US" sz="2800" dirty="0">
                <a:sym typeface="Symbol" pitchFamily="18" charset="2"/>
              </a:rPr>
              <a:t></a:t>
            </a:r>
          </a:p>
        </p:txBody>
      </p:sp>
      <p:pic>
        <p:nvPicPr>
          <p:cNvPr id="21565" name="~PP22127.WAV">
            <a:hlinkClick r:id="" action="ppaction://media"/>
          </p:cNvPr>
          <p:cNvPicPr>
            <a:picLocks noChangeAspect="1" noChangeArrowheads="1"/>
          </p:cNvPicPr>
          <p:nvPr>
            <a:wavAudioFile r:embed="rId3" name="~PP232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65"/>
                </p:tgtEl>
              </p:cMediaNode>
            </p:audio>
          </p:childTnLst>
        </p:cTn>
      </p:par>
    </p:tnLst>
    <p:bldLst>
      <p:bldP spid="21555" grpId="0" animBg="1" autoUpdateAnimBg="0"/>
      <p:bldP spid="21557" grpId="0" animBg="1" autoUpdateAnimBg="0"/>
      <p:bldP spid="2156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en-US" sz="6000" b="1" u="sng" dirty="0" smtClean="0">
                <a:solidFill>
                  <a:schemeClr val="bg1"/>
                </a:solidFill>
              </a:rPr>
              <a:t>Perpendicular </a:t>
            </a:r>
            <a:r>
              <a:rPr lang="en-US" sz="6000" b="1" u="sng" dirty="0">
                <a:solidFill>
                  <a:schemeClr val="bg1"/>
                </a:solidFill>
              </a:rPr>
              <a:t>Slope Conjecture:</a:t>
            </a:r>
            <a:endParaRPr lang="en-US" sz="6000" b="1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Two </a:t>
            </a:r>
            <a:r>
              <a:rPr lang="en-US" sz="5400" dirty="0" err="1">
                <a:solidFill>
                  <a:schemeClr val="bg1"/>
                </a:solidFill>
              </a:rPr>
              <a:t>nonvertical</a:t>
            </a:r>
            <a:r>
              <a:rPr lang="en-US" sz="5400" dirty="0">
                <a:solidFill>
                  <a:schemeClr val="bg1"/>
                </a:solidFill>
              </a:rPr>
              <a:t> lines are _____________ if and only if their slopes </a:t>
            </a:r>
            <a:r>
              <a:rPr lang="en-US" sz="5400" dirty="0" smtClean="0">
                <a:solidFill>
                  <a:schemeClr val="bg1"/>
                </a:solidFill>
              </a:rPr>
              <a:t>are  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</a:rPr>
              <a:t>perpendicular</a:t>
            </a:r>
            <a:endParaRPr lang="en-US" sz="54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0" y="3708400"/>
            <a:ext cx="4572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</a:rPr>
              <a:t>opposite (or negative) reciprocals of each other.</a:t>
            </a:r>
            <a:endParaRPr lang="en-US" sz="4800" b="1"/>
          </a:p>
        </p:txBody>
      </p:sp>
      <p:pic>
        <p:nvPicPr>
          <p:cNvPr id="5126" name="~PP82127.WAV">
            <a:hlinkClick r:id="" action="ppaction://media"/>
          </p:cNvPr>
          <p:cNvPicPr>
            <a:picLocks noChangeAspect="1" noChangeArrowheads="1"/>
          </p:cNvPicPr>
          <p:nvPr>
            <a:wavAudioFile r:embed="rId2" name="~PP86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3" grpId="0" build="p" autoUpdateAnimBg="0"/>
      <p:bldP spid="5124" grpId="0" build="p" autoUpdateAnimBg="0"/>
      <p:bldP spid="512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54102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You will be shown the slopes of two lines.  </a:t>
            </a:r>
            <a:r>
              <a:rPr lang="en-US" sz="6600" dirty="0" smtClean="0"/>
              <a:t>Tell </a:t>
            </a:r>
            <a:r>
              <a:rPr lang="en-US" sz="6600" dirty="0"/>
              <a:t>whether each pair of lines are parallel, perpendicular, or neither.</a:t>
            </a:r>
          </a:p>
        </p:txBody>
      </p:sp>
      <p:pic>
        <p:nvPicPr>
          <p:cNvPr id="6148" name="~PP42127.WAV">
            <a:hlinkClick r:id="" action="ppaction://media"/>
          </p:cNvPr>
          <p:cNvPicPr>
            <a:picLocks noChangeAspect="1" noChangeArrowheads="1"/>
          </p:cNvPicPr>
          <p:nvPr>
            <a:wavAudioFile r:embed="rId1" name="~PP43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 marL="838200" indent="-838200" algn="l">
              <a:buFontTx/>
              <a:buAutoNum type="arabicPeriod"/>
            </a:pPr>
            <a:r>
              <a:rPr lang="en-US" sz="6000"/>
              <a:t>slope of line r =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slope of line s =  </a:t>
            </a:r>
            <a:br>
              <a:rPr lang="en-US" sz="6000"/>
            </a:br>
            <a:endParaRPr lang="en-US" sz="6000"/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6248400" y="0"/>
          <a:ext cx="85566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0"/>
                        <a:ext cx="855663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307138" y="2362200"/>
          <a:ext cx="8556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362200"/>
                        <a:ext cx="85566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572000"/>
            <a:ext cx="9144000" cy="1189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/>
              <a:t>These lines are parallel.</a:t>
            </a:r>
          </a:p>
        </p:txBody>
      </p:sp>
      <p:pic>
        <p:nvPicPr>
          <p:cNvPr id="7175" name="~PP12143.WAV">
            <a:hlinkClick r:id="" action="ppaction://media"/>
          </p:cNvPr>
          <p:cNvPicPr>
            <a:picLocks noChangeAspect="1" noChangeArrowheads="1"/>
          </p:cNvPicPr>
          <p:nvPr>
            <a:wavAudioFile r:embed="rId3" name="~PP1283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  <p:bldLst>
      <p:bldP spid="717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 marL="838200" indent="-838200" algn="l"/>
            <a:r>
              <a:rPr lang="en-US" sz="6000"/>
              <a:t>2.  slope of line t =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slope of line u =  </a:t>
            </a:r>
            <a:br>
              <a:rPr lang="en-US" sz="6000"/>
            </a:br>
            <a:endParaRPr lang="en-US" sz="600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/>
              <a:t>These lines are perpendicular.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791200" y="673100"/>
          <a:ext cx="77152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73100"/>
                        <a:ext cx="77152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5943600" y="2590800"/>
          <a:ext cx="10810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8" imgW="253800" imgH="393480" progId="Equation.3">
                  <p:embed/>
                </p:oleObj>
              </mc:Choice>
              <mc:Fallback>
                <p:oleObj name="Equation" r:id="rId8" imgW="2538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108108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9" name="~PP32143.WAV">
            <a:hlinkClick r:id="" action="ppaction://media"/>
          </p:cNvPr>
          <p:cNvPicPr>
            <a:picLocks noChangeAspect="1" noChangeArrowheads="1"/>
          </p:cNvPicPr>
          <p:nvPr>
            <a:wavAudioFile r:embed="rId3" name="~PP3089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  <p:bldLst>
      <p:bldP spid="2253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 marL="838200" indent="-838200" algn="l"/>
            <a:r>
              <a:rPr lang="en-US" sz="6000"/>
              <a:t>3.  slope of line t =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slope of line u =  </a:t>
            </a:r>
            <a:br>
              <a:rPr lang="en-US" sz="6000"/>
            </a:br>
            <a:endParaRPr lang="en-US" sz="60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572000"/>
            <a:ext cx="9144000" cy="1189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/>
              <a:t>These lines are parallel.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943600" y="2667000"/>
          <a:ext cx="619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67000"/>
                        <a:ext cx="6191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943600" y="762000"/>
          <a:ext cx="6492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762000"/>
                        <a:ext cx="64928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~PP12143.WAV">
            <a:hlinkClick r:id="" action="ppaction://media"/>
          </p:cNvPr>
          <p:cNvPicPr>
            <a:picLocks noChangeAspect="1" noChangeArrowheads="1"/>
          </p:cNvPicPr>
          <p:nvPr>
            <a:wavAudioFile r:embed="rId3" name="~PP111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 marL="838200" indent="-838200" algn="l"/>
            <a:r>
              <a:rPr lang="en-US" sz="6000"/>
              <a:t>4.  slope of line t =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slope of line u =  </a:t>
            </a:r>
            <a:br>
              <a:rPr lang="en-US" sz="6000"/>
            </a:br>
            <a:endParaRPr lang="en-US" sz="60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4114800"/>
            <a:ext cx="9144000" cy="2835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NEITHER!!  Slopes are not congruent or opposite reciprocals of each other.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892800" y="863600"/>
          <a:ext cx="5302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863600"/>
                        <a:ext cx="53022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935663" y="2667000"/>
          <a:ext cx="54133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667000"/>
                        <a:ext cx="54133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~PP32143.WAV">
            <a:hlinkClick r:id="" action="ppaction://media"/>
          </p:cNvPr>
          <p:cNvPicPr>
            <a:picLocks noChangeAspect="1" noChangeArrowheads="1"/>
          </p:cNvPicPr>
          <p:nvPr>
            <a:wavAudioFile r:embed="rId3" name="~PP344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  <p:bldLst>
      <p:bldP spid="2457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 marL="838200" indent="-838200" algn="l"/>
            <a:r>
              <a:rPr lang="en-US" sz="6000"/>
              <a:t>5.  slope of line t =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slope of line u = 7  </a:t>
            </a:r>
            <a:br>
              <a:rPr lang="en-US" sz="6000"/>
            </a:br>
            <a:endParaRPr lang="en-US" sz="60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114800"/>
            <a:ext cx="9144000" cy="18748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700"/>
              <a:t>Perpendicular.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943600" y="914400"/>
          <a:ext cx="9334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6" imgW="253800" imgH="393480" progId="Equation.3">
                  <p:embed/>
                </p:oleObj>
              </mc:Choice>
              <mc:Fallback>
                <p:oleObj name="Equation" r:id="rId6" imgW="253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9334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~PP32143.WAV">
            <a:hlinkClick r:id="" action="ppaction://media"/>
          </p:cNvPr>
          <p:cNvPicPr>
            <a:picLocks noChangeAspect="1" noChangeArrowheads="1"/>
          </p:cNvPicPr>
          <p:nvPr>
            <a:wavAudioFile r:embed="rId3" name="~PP3953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chemeClr val="accent1"/>
          </a:solidFill>
        </p:spPr>
        <p:txBody>
          <a:bodyPr/>
          <a:lstStyle/>
          <a:p>
            <a:r>
              <a:rPr lang="en-US" sz="6000" b="1" u="sng"/>
              <a:t>Slopes of Parallel and Perpendicular Lines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2209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5400"/>
              <a:t>Objectives:</a:t>
            </a:r>
            <a:br>
              <a:rPr lang="en-US" sz="5400"/>
            </a:br>
            <a:r>
              <a:rPr lang="en-US" sz="5400"/>
              <a:t>1.  Discover the relationships 	between the slopes of 	parallel lines and 	perpendicular lines.</a:t>
            </a:r>
          </a:p>
          <a:p>
            <a:pPr algn="l"/>
            <a:endParaRPr lang="en-US" sz="5400"/>
          </a:p>
        </p:txBody>
      </p:sp>
      <p:pic>
        <p:nvPicPr>
          <p:cNvPr id="3076" name="~PP32081.WAV">
            <a:hlinkClick r:id="" action="ppaction://media"/>
          </p:cNvPr>
          <p:cNvPicPr>
            <a:picLocks noChangeAspect="1" noChangeArrowheads="1"/>
          </p:cNvPicPr>
          <p:nvPr>
            <a:wavAudioFile r:embed="rId2" name="~PP359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Activities/Assessments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Rags To Riches</a:t>
            </a:r>
          </a:p>
          <a:p>
            <a:r>
              <a:rPr lang="en-US" sz="1600" dirty="0" smtClean="0">
                <a:hlinkClick r:id="rId2"/>
              </a:rPr>
              <a:t>http://www.quia.com/rr/864452.html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Quia</a:t>
            </a:r>
            <a:r>
              <a:rPr lang="en-US" dirty="0" smtClean="0"/>
              <a:t> Quiz</a:t>
            </a:r>
          </a:p>
          <a:p>
            <a:r>
              <a:rPr lang="en-US" b="1" dirty="0" smtClean="0"/>
              <a:t>Algebra: Parallel Perpendicular Slope Quiz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http://www.quia.com/quiz/3697535.html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91723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identify perpendicular and parallel lines</a:t>
            </a:r>
          </a:p>
          <a:p>
            <a:r>
              <a:rPr lang="en-US" dirty="0" smtClean="0"/>
              <a:t>I can calculate the slope of parallel and perpendicular 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Perpendicular</a:t>
            </a:r>
            <a:endParaRPr lang="en-US" b="1" dirty="0"/>
          </a:p>
          <a:p>
            <a:pPr lvl="1"/>
            <a:r>
              <a:rPr lang="en-US" dirty="0"/>
              <a:t>It just means </a:t>
            </a:r>
            <a:r>
              <a:rPr lang="en-US" b="1" dirty="0"/>
              <a:t>at right angles (90°) to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red line is perpendicular to the blue line in both these cases: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4847898" cy="25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Parallel</a:t>
            </a:r>
          </a:p>
          <a:p>
            <a:pPr lvl="1"/>
            <a:r>
              <a:rPr lang="en-US" dirty="0"/>
              <a:t>Lines are parallel if they are always the same distance apart (called "equidistant"), and will never meet. (They also point in the same direction). Just remember:</a:t>
            </a:r>
          </a:p>
          <a:p>
            <a:pPr lvl="1"/>
            <a:r>
              <a:rPr lang="en-US" b="1" dirty="0"/>
              <a:t>Always the same distance apart and never touching</a:t>
            </a:r>
            <a:r>
              <a:rPr lang="en-US" b="1" i="1" dirty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52197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&amp; Perpendicular 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385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581400" cy="53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/>
              <a:t>What type of lines do lines “p” and “q” look like?</a:t>
            </a:r>
          </a:p>
        </p:txBody>
      </p:sp>
      <p:sp>
        <p:nvSpPr>
          <p:cNvPr id="18435" name="Line 1027"/>
          <p:cNvSpPr>
            <a:spLocks noChangeShapeType="1"/>
          </p:cNvSpPr>
          <p:nvPr/>
        </p:nvSpPr>
        <p:spPr bwMode="auto">
          <a:xfrm>
            <a:off x="4572000" y="41148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1028"/>
          <p:cNvSpPr>
            <a:spLocks noChangeShapeType="1"/>
          </p:cNvSpPr>
          <p:nvPr/>
        </p:nvSpPr>
        <p:spPr bwMode="auto">
          <a:xfrm flipH="1">
            <a:off x="914400" y="4114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1029"/>
          <p:cNvSpPr>
            <a:spLocks noChangeShapeType="1"/>
          </p:cNvSpPr>
          <p:nvPr/>
        </p:nvSpPr>
        <p:spPr bwMode="auto">
          <a:xfrm flipV="1">
            <a:off x="4495800" y="2209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4495800" y="4114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WordArt 1031"/>
          <p:cNvSpPr>
            <a:spLocks noChangeArrowheads="1" noChangeShapeType="1" noTextEdit="1"/>
          </p:cNvSpPr>
          <p:nvPr/>
        </p:nvSpPr>
        <p:spPr bwMode="auto">
          <a:xfrm>
            <a:off x="7924800" y="3505200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8440" name="WordArt 1032"/>
          <p:cNvSpPr>
            <a:spLocks noChangeArrowheads="1" noChangeShapeType="1" noTextEdit="1"/>
          </p:cNvSpPr>
          <p:nvPr/>
        </p:nvSpPr>
        <p:spPr bwMode="auto">
          <a:xfrm>
            <a:off x="4495800" y="1905000"/>
            <a:ext cx="53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8441" name="Line 1033"/>
          <p:cNvSpPr>
            <a:spLocks noChangeShapeType="1"/>
          </p:cNvSpPr>
          <p:nvPr/>
        </p:nvSpPr>
        <p:spPr bwMode="auto">
          <a:xfrm>
            <a:off x="4800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34"/>
          <p:cNvSpPr>
            <a:spLocks noChangeShapeType="1"/>
          </p:cNvSpPr>
          <p:nvPr/>
        </p:nvSpPr>
        <p:spPr bwMode="auto">
          <a:xfrm>
            <a:off x="5105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35"/>
          <p:cNvSpPr>
            <a:spLocks noChangeShapeType="1"/>
          </p:cNvSpPr>
          <p:nvPr/>
        </p:nvSpPr>
        <p:spPr bwMode="auto">
          <a:xfrm>
            <a:off x="5410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036"/>
          <p:cNvSpPr>
            <a:spLocks noChangeShapeType="1"/>
          </p:cNvSpPr>
          <p:nvPr/>
        </p:nvSpPr>
        <p:spPr bwMode="auto">
          <a:xfrm>
            <a:off x="4191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037"/>
          <p:cNvSpPr>
            <a:spLocks noChangeShapeType="1"/>
          </p:cNvSpPr>
          <p:nvPr/>
        </p:nvSpPr>
        <p:spPr bwMode="auto">
          <a:xfrm>
            <a:off x="3886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038"/>
          <p:cNvSpPr>
            <a:spLocks noChangeShapeType="1"/>
          </p:cNvSpPr>
          <p:nvPr/>
        </p:nvSpPr>
        <p:spPr bwMode="auto">
          <a:xfrm>
            <a:off x="5715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039"/>
          <p:cNvSpPr>
            <a:spLocks noChangeShapeType="1"/>
          </p:cNvSpPr>
          <p:nvPr/>
        </p:nvSpPr>
        <p:spPr bwMode="auto">
          <a:xfrm>
            <a:off x="990600" y="3810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040"/>
          <p:cNvSpPr>
            <a:spLocks noChangeShapeType="1"/>
          </p:cNvSpPr>
          <p:nvPr/>
        </p:nvSpPr>
        <p:spPr bwMode="auto">
          <a:xfrm>
            <a:off x="990600" y="4419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041"/>
          <p:cNvSpPr>
            <a:spLocks noChangeShapeType="1"/>
          </p:cNvSpPr>
          <p:nvPr/>
        </p:nvSpPr>
        <p:spPr bwMode="auto">
          <a:xfrm>
            <a:off x="990600" y="4724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042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043"/>
          <p:cNvSpPr>
            <a:spLocks noChangeShapeType="1"/>
          </p:cNvSpPr>
          <p:nvPr/>
        </p:nvSpPr>
        <p:spPr bwMode="auto">
          <a:xfrm>
            <a:off x="990600" y="5029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1044"/>
          <p:cNvSpPr>
            <a:spLocks noChangeShapeType="1"/>
          </p:cNvSpPr>
          <p:nvPr/>
        </p:nvSpPr>
        <p:spPr bwMode="auto">
          <a:xfrm>
            <a:off x="990600" y="5334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1045"/>
          <p:cNvSpPr>
            <a:spLocks noChangeShapeType="1"/>
          </p:cNvSpPr>
          <p:nvPr/>
        </p:nvSpPr>
        <p:spPr bwMode="auto">
          <a:xfrm>
            <a:off x="990600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1046"/>
          <p:cNvSpPr>
            <a:spLocks noChangeShapeType="1"/>
          </p:cNvSpPr>
          <p:nvPr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1047"/>
          <p:cNvSpPr>
            <a:spLocks noChangeShapeType="1"/>
          </p:cNvSpPr>
          <p:nvPr/>
        </p:nvSpPr>
        <p:spPr bwMode="auto">
          <a:xfrm>
            <a:off x="990600" y="2590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1048"/>
          <p:cNvSpPr>
            <a:spLocks noChangeShapeType="1"/>
          </p:cNvSpPr>
          <p:nvPr/>
        </p:nvSpPr>
        <p:spPr bwMode="auto">
          <a:xfrm>
            <a:off x="990600" y="2895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1049"/>
          <p:cNvSpPr>
            <a:spLocks noChangeShapeType="1"/>
          </p:cNvSpPr>
          <p:nvPr/>
        </p:nvSpPr>
        <p:spPr bwMode="auto">
          <a:xfrm>
            <a:off x="990600" y="3200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1050"/>
          <p:cNvSpPr>
            <a:spLocks noChangeShapeType="1"/>
          </p:cNvSpPr>
          <p:nvPr/>
        </p:nvSpPr>
        <p:spPr bwMode="auto">
          <a:xfrm>
            <a:off x="6019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1051"/>
          <p:cNvSpPr>
            <a:spLocks noChangeShapeType="1"/>
          </p:cNvSpPr>
          <p:nvPr/>
        </p:nvSpPr>
        <p:spPr bwMode="auto">
          <a:xfrm>
            <a:off x="6324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1052"/>
          <p:cNvSpPr>
            <a:spLocks noChangeShapeType="1"/>
          </p:cNvSpPr>
          <p:nvPr/>
        </p:nvSpPr>
        <p:spPr bwMode="auto">
          <a:xfrm>
            <a:off x="7239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1053"/>
          <p:cNvSpPr>
            <a:spLocks noChangeShapeType="1"/>
          </p:cNvSpPr>
          <p:nvPr/>
        </p:nvSpPr>
        <p:spPr bwMode="auto">
          <a:xfrm>
            <a:off x="7543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1054"/>
          <p:cNvSpPr>
            <a:spLocks noChangeShapeType="1"/>
          </p:cNvSpPr>
          <p:nvPr/>
        </p:nvSpPr>
        <p:spPr bwMode="auto">
          <a:xfrm>
            <a:off x="7848600" y="21336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1055"/>
          <p:cNvSpPr>
            <a:spLocks noChangeShapeType="1"/>
          </p:cNvSpPr>
          <p:nvPr/>
        </p:nvSpPr>
        <p:spPr bwMode="auto">
          <a:xfrm>
            <a:off x="1066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1056"/>
          <p:cNvSpPr>
            <a:spLocks noChangeShapeType="1"/>
          </p:cNvSpPr>
          <p:nvPr/>
        </p:nvSpPr>
        <p:spPr bwMode="auto">
          <a:xfrm>
            <a:off x="1371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1057"/>
          <p:cNvSpPr>
            <a:spLocks noChangeShapeType="1"/>
          </p:cNvSpPr>
          <p:nvPr/>
        </p:nvSpPr>
        <p:spPr bwMode="auto">
          <a:xfrm>
            <a:off x="1676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1058"/>
          <p:cNvSpPr>
            <a:spLocks noChangeShapeType="1"/>
          </p:cNvSpPr>
          <p:nvPr/>
        </p:nvSpPr>
        <p:spPr bwMode="auto">
          <a:xfrm>
            <a:off x="2971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1059"/>
          <p:cNvSpPr>
            <a:spLocks noChangeShapeType="1"/>
          </p:cNvSpPr>
          <p:nvPr/>
        </p:nvSpPr>
        <p:spPr bwMode="auto">
          <a:xfrm>
            <a:off x="3276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1060"/>
          <p:cNvSpPr>
            <a:spLocks noChangeShapeType="1"/>
          </p:cNvSpPr>
          <p:nvPr/>
        </p:nvSpPr>
        <p:spPr bwMode="auto">
          <a:xfrm>
            <a:off x="3581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1061"/>
          <p:cNvSpPr>
            <a:spLocks noChangeShapeType="1"/>
          </p:cNvSpPr>
          <p:nvPr/>
        </p:nvSpPr>
        <p:spPr bwMode="auto">
          <a:xfrm>
            <a:off x="1981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1062"/>
          <p:cNvSpPr>
            <a:spLocks noChangeShapeType="1"/>
          </p:cNvSpPr>
          <p:nvPr/>
        </p:nvSpPr>
        <p:spPr bwMode="auto">
          <a:xfrm>
            <a:off x="2286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1063"/>
          <p:cNvSpPr>
            <a:spLocks noChangeShapeType="1"/>
          </p:cNvSpPr>
          <p:nvPr/>
        </p:nvSpPr>
        <p:spPr bwMode="auto">
          <a:xfrm>
            <a:off x="2667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1064"/>
          <p:cNvSpPr>
            <a:spLocks noChangeShapeType="1"/>
          </p:cNvSpPr>
          <p:nvPr/>
        </p:nvSpPr>
        <p:spPr bwMode="auto">
          <a:xfrm>
            <a:off x="6629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1065"/>
          <p:cNvSpPr>
            <a:spLocks noChangeShapeType="1"/>
          </p:cNvSpPr>
          <p:nvPr/>
        </p:nvSpPr>
        <p:spPr bwMode="auto">
          <a:xfrm>
            <a:off x="6934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1066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1067"/>
          <p:cNvSpPr>
            <a:spLocks noChangeShapeType="1"/>
          </p:cNvSpPr>
          <p:nvPr/>
        </p:nvSpPr>
        <p:spPr bwMode="auto">
          <a:xfrm flipV="1">
            <a:off x="1981200" y="2514600"/>
            <a:ext cx="4572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Oval 1068"/>
          <p:cNvSpPr>
            <a:spLocks noChangeArrowheads="1"/>
          </p:cNvSpPr>
          <p:nvPr/>
        </p:nvSpPr>
        <p:spPr bwMode="auto">
          <a:xfrm>
            <a:off x="3746500" y="30607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69"/>
          <p:cNvSpPr>
            <a:spLocks noChangeArrowheads="1"/>
          </p:cNvSpPr>
          <p:nvPr/>
        </p:nvSpPr>
        <p:spPr bwMode="auto">
          <a:xfrm>
            <a:off x="4953000" y="27559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1070"/>
          <p:cNvSpPr>
            <a:spLocks noChangeShapeType="1"/>
          </p:cNvSpPr>
          <p:nvPr/>
        </p:nvSpPr>
        <p:spPr bwMode="auto">
          <a:xfrm flipV="1">
            <a:off x="2133600" y="3886200"/>
            <a:ext cx="5715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Oval 1071"/>
          <p:cNvSpPr>
            <a:spLocks noChangeArrowheads="1"/>
          </p:cNvSpPr>
          <p:nvPr/>
        </p:nvSpPr>
        <p:spPr bwMode="auto">
          <a:xfrm>
            <a:off x="6781800" y="3962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1072"/>
          <p:cNvSpPr>
            <a:spLocks noChangeArrowheads="1"/>
          </p:cNvSpPr>
          <p:nvPr/>
        </p:nvSpPr>
        <p:spPr bwMode="auto">
          <a:xfrm>
            <a:off x="3136900" y="48768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WordArt 1073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p</a:t>
            </a:r>
          </a:p>
        </p:txBody>
      </p:sp>
      <p:sp>
        <p:nvSpPr>
          <p:cNvPr id="18482" name="WordArt 1074"/>
          <p:cNvSpPr>
            <a:spLocks noChangeArrowheads="1" noChangeShapeType="1" noTextEdit="1"/>
          </p:cNvSpPr>
          <p:nvPr/>
        </p:nvSpPr>
        <p:spPr bwMode="auto">
          <a:xfrm>
            <a:off x="1828800" y="51054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q</a:t>
            </a:r>
          </a:p>
        </p:txBody>
      </p:sp>
      <p:sp>
        <p:nvSpPr>
          <p:cNvPr id="18483" name="Text Box 1075"/>
          <p:cNvSpPr txBox="1">
            <a:spLocks noChangeArrowheads="1"/>
          </p:cNvSpPr>
          <p:nvPr/>
        </p:nvSpPr>
        <p:spPr bwMode="auto">
          <a:xfrm>
            <a:off x="4762500" y="948918"/>
            <a:ext cx="15240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parallel lines</a:t>
            </a:r>
          </a:p>
        </p:txBody>
      </p:sp>
      <p:pic>
        <p:nvPicPr>
          <p:cNvPr id="18484" name="~PP12096.WAV">
            <a:hlinkClick r:id="" action="ppaction://media"/>
          </p:cNvPr>
          <p:cNvPicPr>
            <a:picLocks noChangeAspect="1" noChangeArrowheads="1"/>
          </p:cNvPicPr>
          <p:nvPr>
            <a:wavAudioFile r:embed="rId2" name="~PP151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84"/>
                </p:tgtEl>
              </p:cMediaNode>
            </p:audio>
          </p:childTnLst>
        </p:cTn>
      </p:par>
    </p:tnLst>
    <p:bldLst>
      <p:bldP spid="18434" grpId="0" build="p" autoUpdateAnimBg="0"/>
      <p:bldP spid="1848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l"/>
            <a:r>
              <a:rPr lang="en-US" sz="5400"/>
              <a:t>  Calculate the slope of each.</a:t>
            </a:r>
          </a:p>
        </p:txBody>
      </p:sp>
      <p:sp>
        <p:nvSpPr>
          <p:cNvPr id="17411" name="Line 1027"/>
          <p:cNvSpPr>
            <a:spLocks noChangeShapeType="1"/>
          </p:cNvSpPr>
          <p:nvPr/>
        </p:nvSpPr>
        <p:spPr bwMode="auto">
          <a:xfrm>
            <a:off x="4572000" y="41148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 flipH="1">
            <a:off x="914400" y="4114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1029"/>
          <p:cNvSpPr>
            <a:spLocks noChangeShapeType="1"/>
          </p:cNvSpPr>
          <p:nvPr/>
        </p:nvSpPr>
        <p:spPr bwMode="auto">
          <a:xfrm flipV="1">
            <a:off x="4495800" y="2209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1030"/>
          <p:cNvSpPr>
            <a:spLocks noChangeShapeType="1"/>
          </p:cNvSpPr>
          <p:nvPr/>
        </p:nvSpPr>
        <p:spPr bwMode="auto">
          <a:xfrm>
            <a:off x="4495800" y="4114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WordArt 1031"/>
          <p:cNvSpPr>
            <a:spLocks noChangeArrowheads="1" noChangeShapeType="1" noTextEdit="1"/>
          </p:cNvSpPr>
          <p:nvPr/>
        </p:nvSpPr>
        <p:spPr bwMode="auto">
          <a:xfrm>
            <a:off x="7924800" y="3505200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7416" name="WordArt 1032"/>
          <p:cNvSpPr>
            <a:spLocks noChangeArrowheads="1" noChangeShapeType="1" noTextEdit="1"/>
          </p:cNvSpPr>
          <p:nvPr/>
        </p:nvSpPr>
        <p:spPr bwMode="auto">
          <a:xfrm>
            <a:off x="4495800" y="1905000"/>
            <a:ext cx="53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7417" name="Line 1033"/>
          <p:cNvSpPr>
            <a:spLocks noChangeShapeType="1"/>
          </p:cNvSpPr>
          <p:nvPr/>
        </p:nvSpPr>
        <p:spPr bwMode="auto">
          <a:xfrm>
            <a:off x="4800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34"/>
          <p:cNvSpPr>
            <a:spLocks noChangeShapeType="1"/>
          </p:cNvSpPr>
          <p:nvPr/>
        </p:nvSpPr>
        <p:spPr bwMode="auto">
          <a:xfrm>
            <a:off x="5105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035"/>
          <p:cNvSpPr>
            <a:spLocks noChangeShapeType="1"/>
          </p:cNvSpPr>
          <p:nvPr/>
        </p:nvSpPr>
        <p:spPr bwMode="auto">
          <a:xfrm>
            <a:off x="5410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036"/>
          <p:cNvSpPr>
            <a:spLocks noChangeShapeType="1"/>
          </p:cNvSpPr>
          <p:nvPr/>
        </p:nvSpPr>
        <p:spPr bwMode="auto">
          <a:xfrm>
            <a:off x="4191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037"/>
          <p:cNvSpPr>
            <a:spLocks noChangeShapeType="1"/>
          </p:cNvSpPr>
          <p:nvPr/>
        </p:nvSpPr>
        <p:spPr bwMode="auto">
          <a:xfrm>
            <a:off x="3886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038"/>
          <p:cNvSpPr>
            <a:spLocks noChangeShapeType="1"/>
          </p:cNvSpPr>
          <p:nvPr/>
        </p:nvSpPr>
        <p:spPr bwMode="auto">
          <a:xfrm>
            <a:off x="5715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039"/>
          <p:cNvSpPr>
            <a:spLocks noChangeShapeType="1"/>
          </p:cNvSpPr>
          <p:nvPr/>
        </p:nvSpPr>
        <p:spPr bwMode="auto">
          <a:xfrm>
            <a:off x="990600" y="3810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040"/>
          <p:cNvSpPr>
            <a:spLocks noChangeShapeType="1"/>
          </p:cNvSpPr>
          <p:nvPr/>
        </p:nvSpPr>
        <p:spPr bwMode="auto">
          <a:xfrm>
            <a:off x="990600" y="4419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041"/>
          <p:cNvSpPr>
            <a:spLocks noChangeShapeType="1"/>
          </p:cNvSpPr>
          <p:nvPr/>
        </p:nvSpPr>
        <p:spPr bwMode="auto">
          <a:xfrm>
            <a:off x="990600" y="4724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042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043"/>
          <p:cNvSpPr>
            <a:spLocks noChangeShapeType="1"/>
          </p:cNvSpPr>
          <p:nvPr/>
        </p:nvSpPr>
        <p:spPr bwMode="auto">
          <a:xfrm>
            <a:off x="990600" y="5029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1044"/>
          <p:cNvSpPr>
            <a:spLocks noChangeShapeType="1"/>
          </p:cNvSpPr>
          <p:nvPr/>
        </p:nvSpPr>
        <p:spPr bwMode="auto">
          <a:xfrm>
            <a:off x="990600" y="5334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1045"/>
          <p:cNvSpPr>
            <a:spLocks noChangeShapeType="1"/>
          </p:cNvSpPr>
          <p:nvPr/>
        </p:nvSpPr>
        <p:spPr bwMode="auto">
          <a:xfrm>
            <a:off x="990600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1046"/>
          <p:cNvSpPr>
            <a:spLocks noChangeShapeType="1"/>
          </p:cNvSpPr>
          <p:nvPr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1047"/>
          <p:cNvSpPr>
            <a:spLocks noChangeShapeType="1"/>
          </p:cNvSpPr>
          <p:nvPr/>
        </p:nvSpPr>
        <p:spPr bwMode="auto">
          <a:xfrm>
            <a:off x="990600" y="2590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1048"/>
          <p:cNvSpPr>
            <a:spLocks noChangeShapeType="1"/>
          </p:cNvSpPr>
          <p:nvPr/>
        </p:nvSpPr>
        <p:spPr bwMode="auto">
          <a:xfrm>
            <a:off x="990600" y="2895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1049"/>
          <p:cNvSpPr>
            <a:spLocks noChangeShapeType="1"/>
          </p:cNvSpPr>
          <p:nvPr/>
        </p:nvSpPr>
        <p:spPr bwMode="auto">
          <a:xfrm>
            <a:off x="990600" y="3200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1050"/>
          <p:cNvSpPr>
            <a:spLocks noChangeShapeType="1"/>
          </p:cNvSpPr>
          <p:nvPr/>
        </p:nvSpPr>
        <p:spPr bwMode="auto">
          <a:xfrm>
            <a:off x="6019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1051"/>
          <p:cNvSpPr>
            <a:spLocks noChangeShapeType="1"/>
          </p:cNvSpPr>
          <p:nvPr/>
        </p:nvSpPr>
        <p:spPr bwMode="auto">
          <a:xfrm>
            <a:off x="6324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1052"/>
          <p:cNvSpPr>
            <a:spLocks noChangeShapeType="1"/>
          </p:cNvSpPr>
          <p:nvPr/>
        </p:nvSpPr>
        <p:spPr bwMode="auto">
          <a:xfrm>
            <a:off x="7239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1053"/>
          <p:cNvSpPr>
            <a:spLocks noChangeShapeType="1"/>
          </p:cNvSpPr>
          <p:nvPr/>
        </p:nvSpPr>
        <p:spPr bwMode="auto">
          <a:xfrm>
            <a:off x="7543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1054"/>
          <p:cNvSpPr>
            <a:spLocks noChangeShapeType="1"/>
          </p:cNvSpPr>
          <p:nvPr/>
        </p:nvSpPr>
        <p:spPr bwMode="auto">
          <a:xfrm>
            <a:off x="7848600" y="21336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1055"/>
          <p:cNvSpPr>
            <a:spLocks noChangeShapeType="1"/>
          </p:cNvSpPr>
          <p:nvPr/>
        </p:nvSpPr>
        <p:spPr bwMode="auto">
          <a:xfrm>
            <a:off x="1066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1056"/>
          <p:cNvSpPr>
            <a:spLocks noChangeShapeType="1"/>
          </p:cNvSpPr>
          <p:nvPr/>
        </p:nvSpPr>
        <p:spPr bwMode="auto">
          <a:xfrm>
            <a:off x="1371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1057"/>
          <p:cNvSpPr>
            <a:spLocks noChangeShapeType="1"/>
          </p:cNvSpPr>
          <p:nvPr/>
        </p:nvSpPr>
        <p:spPr bwMode="auto">
          <a:xfrm>
            <a:off x="1676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1058"/>
          <p:cNvSpPr>
            <a:spLocks noChangeShapeType="1"/>
          </p:cNvSpPr>
          <p:nvPr/>
        </p:nvSpPr>
        <p:spPr bwMode="auto">
          <a:xfrm>
            <a:off x="2971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1059"/>
          <p:cNvSpPr>
            <a:spLocks noChangeShapeType="1"/>
          </p:cNvSpPr>
          <p:nvPr/>
        </p:nvSpPr>
        <p:spPr bwMode="auto">
          <a:xfrm>
            <a:off x="3276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1060"/>
          <p:cNvSpPr>
            <a:spLocks noChangeShapeType="1"/>
          </p:cNvSpPr>
          <p:nvPr/>
        </p:nvSpPr>
        <p:spPr bwMode="auto">
          <a:xfrm>
            <a:off x="3581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1061"/>
          <p:cNvSpPr>
            <a:spLocks noChangeShapeType="1"/>
          </p:cNvSpPr>
          <p:nvPr/>
        </p:nvSpPr>
        <p:spPr bwMode="auto">
          <a:xfrm>
            <a:off x="1981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1062"/>
          <p:cNvSpPr>
            <a:spLocks noChangeShapeType="1"/>
          </p:cNvSpPr>
          <p:nvPr/>
        </p:nvSpPr>
        <p:spPr bwMode="auto">
          <a:xfrm>
            <a:off x="2286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1063"/>
          <p:cNvSpPr>
            <a:spLocks noChangeShapeType="1"/>
          </p:cNvSpPr>
          <p:nvPr/>
        </p:nvSpPr>
        <p:spPr bwMode="auto">
          <a:xfrm>
            <a:off x="2667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1064"/>
          <p:cNvSpPr>
            <a:spLocks noChangeShapeType="1"/>
          </p:cNvSpPr>
          <p:nvPr/>
        </p:nvSpPr>
        <p:spPr bwMode="auto">
          <a:xfrm>
            <a:off x="6629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1065"/>
          <p:cNvSpPr>
            <a:spLocks noChangeShapeType="1"/>
          </p:cNvSpPr>
          <p:nvPr/>
        </p:nvSpPr>
        <p:spPr bwMode="auto">
          <a:xfrm>
            <a:off x="6934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1066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1067"/>
          <p:cNvSpPr>
            <a:spLocks noChangeShapeType="1"/>
          </p:cNvSpPr>
          <p:nvPr/>
        </p:nvSpPr>
        <p:spPr bwMode="auto">
          <a:xfrm flipV="1">
            <a:off x="1981200" y="2514600"/>
            <a:ext cx="4572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Oval 1068"/>
          <p:cNvSpPr>
            <a:spLocks noChangeArrowheads="1"/>
          </p:cNvSpPr>
          <p:nvPr/>
        </p:nvSpPr>
        <p:spPr bwMode="auto">
          <a:xfrm>
            <a:off x="3746500" y="30607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Oval 1069"/>
          <p:cNvSpPr>
            <a:spLocks noChangeArrowheads="1"/>
          </p:cNvSpPr>
          <p:nvPr/>
        </p:nvSpPr>
        <p:spPr bwMode="auto">
          <a:xfrm>
            <a:off x="4953000" y="27559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1070"/>
          <p:cNvSpPr>
            <a:spLocks noChangeShapeType="1"/>
          </p:cNvSpPr>
          <p:nvPr/>
        </p:nvSpPr>
        <p:spPr bwMode="auto">
          <a:xfrm flipV="1">
            <a:off x="2133600" y="3886200"/>
            <a:ext cx="5715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Oval 1071"/>
          <p:cNvSpPr>
            <a:spLocks noChangeArrowheads="1"/>
          </p:cNvSpPr>
          <p:nvPr/>
        </p:nvSpPr>
        <p:spPr bwMode="auto">
          <a:xfrm>
            <a:off x="6781800" y="3962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1072"/>
          <p:cNvSpPr>
            <a:spLocks noChangeArrowheads="1"/>
          </p:cNvSpPr>
          <p:nvPr/>
        </p:nvSpPr>
        <p:spPr bwMode="auto">
          <a:xfrm>
            <a:off x="3136900" y="48768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WordArt 1073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p</a:t>
            </a:r>
          </a:p>
        </p:txBody>
      </p:sp>
      <p:sp>
        <p:nvSpPr>
          <p:cNvPr id="17458" name="WordArt 1074"/>
          <p:cNvSpPr>
            <a:spLocks noChangeArrowheads="1" noChangeShapeType="1" noTextEdit="1"/>
          </p:cNvSpPr>
          <p:nvPr/>
        </p:nvSpPr>
        <p:spPr bwMode="auto">
          <a:xfrm>
            <a:off x="1828800" y="51054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q</a:t>
            </a:r>
          </a:p>
        </p:txBody>
      </p:sp>
      <p:pic>
        <p:nvPicPr>
          <p:cNvPr id="17459" name="~PP12096.WAV">
            <a:hlinkClick r:id="" action="ppaction://media"/>
          </p:cNvPr>
          <p:cNvPicPr>
            <a:picLocks noChangeAspect="1" noChangeArrowheads="1"/>
          </p:cNvPicPr>
          <p:nvPr>
            <a:wavAudioFile r:embed="rId1" name="~PP183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l"/>
            <a:r>
              <a:rPr lang="en-US" sz="4800"/>
              <a:t>slope of p =     slope of q =     =</a:t>
            </a:r>
            <a:r>
              <a:rPr lang="en-US" sz="5400"/>
              <a:t>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572000" y="41148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914400" y="41148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495800" y="2209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495800" y="41148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7924800" y="3505200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495800" y="1905000"/>
            <a:ext cx="533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800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105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410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191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886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15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990600" y="3810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990600" y="4419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990600" y="4724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990600" y="50292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990600" y="5334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990600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990600" y="2590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990600" y="28956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990600" y="32004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019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6324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7239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7543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7848600" y="21336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1066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1371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1676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9718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32766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3581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1981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2286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26670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66294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6934200" y="2209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V="1">
            <a:off x="1981200" y="2514600"/>
            <a:ext cx="4572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3746500" y="30607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953000" y="27559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 flipV="1">
            <a:off x="2133600" y="3886200"/>
            <a:ext cx="5715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6781800" y="3962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3136900" y="48768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WordArt 49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p</a:t>
            </a:r>
          </a:p>
        </p:txBody>
      </p:sp>
      <p:sp>
        <p:nvSpPr>
          <p:cNvPr id="19506" name="WordArt 50"/>
          <p:cNvSpPr>
            <a:spLocks noChangeArrowheads="1" noChangeShapeType="1" noTextEdit="1"/>
          </p:cNvSpPr>
          <p:nvPr/>
        </p:nvSpPr>
        <p:spPr bwMode="auto">
          <a:xfrm>
            <a:off x="1828800" y="5105400"/>
            <a:ext cx="238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q</a:t>
            </a:r>
          </a:p>
        </p:txBody>
      </p:sp>
      <p:graphicFrame>
        <p:nvGraphicFramePr>
          <p:cNvPr id="19510" name="Object 54"/>
          <p:cNvGraphicFramePr>
            <a:graphicFrameLocks noChangeAspect="1"/>
          </p:cNvGraphicFramePr>
          <p:nvPr/>
        </p:nvGraphicFramePr>
        <p:xfrm>
          <a:off x="3048000" y="254000"/>
          <a:ext cx="6683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4000"/>
                        <a:ext cx="6683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1" name="Object 55"/>
          <p:cNvGraphicFramePr>
            <a:graphicFrameLocks noChangeAspect="1"/>
          </p:cNvGraphicFramePr>
          <p:nvPr/>
        </p:nvGraphicFramePr>
        <p:xfrm>
          <a:off x="7975600" y="279400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279400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2" name="Object 56"/>
          <p:cNvGraphicFramePr>
            <a:graphicFrameLocks noChangeAspect="1"/>
          </p:cNvGraphicFramePr>
          <p:nvPr/>
        </p:nvGraphicFramePr>
        <p:xfrm>
          <a:off x="6642100" y="279400"/>
          <a:ext cx="708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10" imgW="203040" imgH="393480" progId="Equation.3">
                  <p:embed/>
                </p:oleObj>
              </mc:Choice>
              <mc:Fallback>
                <p:oleObj name="Equation" r:id="rId10" imgW="20304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279400"/>
                        <a:ext cx="7080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13" name="~PP42112.WAV">
            <a:hlinkClick r:id="" action="ppaction://media"/>
          </p:cNvPr>
          <p:cNvPicPr>
            <a:picLocks noChangeAspect="1" noChangeArrowheads="1"/>
          </p:cNvPicPr>
          <p:nvPr>
            <a:wavAudioFile r:embed="rId3" name="~PP4014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4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3|1.6|1.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7|1.3|1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2079</TotalTime>
  <Words>366</Words>
  <Application>Microsoft Office PowerPoint</Application>
  <PresentationFormat>On-screen Show (4:3)</PresentationFormat>
  <Paragraphs>73</Paragraphs>
  <Slides>20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EOC:Perpendicular and Parallel Lines</vt:lpstr>
      <vt:lpstr>Slopes of Parallel and Perpendicular Lines</vt:lpstr>
      <vt:lpstr>Lesson Goals</vt:lpstr>
      <vt:lpstr>Vocabulary </vt:lpstr>
      <vt:lpstr>Vocabulary</vt:lpstr>
      <vt:lpstr>Parallel &amp; Perpendicular Lines</vt:lpstr>
      <vt:lpstr>What type of lines do lines “p” and “q” look like?</vt:lpstr>
      <vt:lpstr>  Calculate the slope of each.</vt:lpstr>
      <vt:lpstr>slope of p =     slope of q =     = </vt:lpstr>
      <vt:lpstr>What do you notice about the slopes of these two lines?</vt:lpstr>
      <vt:lpstr>Are these lines parallel?</vt:lpstr>
      <vt:lpstr>Are these lines parallel?</vt:lpstr>
      <vt:lpstr>Perpendicular Slope Conjecture:</vt:lpstr>
      <vt:lpstr>You will be shown the slopes of two lines.  Tell whether each pair of lines are parallel, perpendicular, or neither.</vt:lpstr>
      <vt:lpstr>slope of line r =  slope of line s =   </vt:lpstr>
      <vt:lpstr>2.  slope of line t =  slope of line u =   </vt:lpstr>
      <vt:lpstr>3.  slope of line t =  slope of line u =   </vt:lpstr>
      <vt:lpstr>4.  slope of line t =  slope of line u =   </vt:lpstr>
      <vt:lpstr>5.  slope of line t =  slope of line u = 7   </vt:lpstr>
      <vt:lpstr>Activities/Assessments</vt:lpstr>
    </vt:vector>
  </TitlesOfParts>
  <Company>Northern Arizona University Academic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Northern Arizona University</dc:creator>
  <cp:lastModifiedBy>MsWilson</cp:lastModifiedBy>
  <cp:revision>21</cp:revision>
  <dcterms:created xsi:type="dcterms:W3CDTF">2001-06-22T15:04:28Z</dcterms:created>
  <dcterms:modified xsi:type="dcterms:W3CDTF">2012-05-14T01:50:28Z</dcterms:modified>
</cp:coreProperties>
</file>