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58" r:id="rId4"/>
    <p:sldId id="259" r:id="rId5"/>
    <p:sldId id="260" r:id="rId6"/>
    <p:sldId id="261" r:id="rId7"/>
    <p:sldId id="257" r:id="rId8"/>
    <p:sldId id="263" r:id="rId9"/>
    <p:sldId id="264" r:id="rId10"/>
    <p:sldId id="268" r:id="rId11"/>
    <p:sldId id="269" r:id="rId12"/>
    <p:sldId id="270" r:id="rId13"/>
    <p:sldId id="265" r:id="rId14"/>
    <p:sldId id="271" r:id="rId15"/>
    <p:sldId id="266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62" autoAdjust="0"/>
    <p:restoredTop sz="94660"/>
  </p:normalViewPr>
  <p:slideViewPr>
    <p:cSldViewPr>
      <p:cViewPr>
        <p:scale>
          <a:sx n="66" d="100"/>
          <a:sy n="66" d="100"/>
        </p:scale>
        <p:origin x="-1260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CB42-EBE9-4E26-B897-3BD502733092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5926D0-866D-43FD-9039-5581A76C56F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CB42-EBE9-4E26-B897-3BD502733092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26D0-866D-43FD-9039-5581A76C56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CB42-EBE9-4E26-B897-3BD502733092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26D0-866D-43FD-9039-5581A76C56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488CB42-EBE9-4E26-B897-3BD502733092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A5926D0-866D-43FD-9039-5581A76C56F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CB42-EBE9-4E26-B897-3BD502733092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5926D0-866D-43FD-9039-5581A76C56F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488CB42-EBE9-4E26-B897-3BD502733092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A5926D0-866D-43FD-9039-5581A76C56F4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488CB42-EBE9-4E26-B897-3BD502733092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A5926D0-866D-43FD-9039-5581A76C56F4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CB42-EBE9-4E26-B897-3BD502733092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5926D0-866D-43FD-9039-5581A76C56F4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CB42-EBE9-4E26-B897-3BD502733092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5926D0-866D-43FD-9039-5581A76C56F4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488CB42-EBE9-4E26-B897-3BD502733092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A5926D0-866D-43FD-9039-5581A76C56F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488CB42-EBE9-4E26-B897-3BD502733092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A5926D0-866D-43FD-9039-5581A76C56F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488CB42-EBE9-4E26-B897-3BD502733092}" type="datetimeFigureOut">
              <a:rPr lang="en-US" smtClean="0"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3A5926D0-866D-43FD-9039-5581A76C56F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sunlimited.com/worksheets/matrix-multiplication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sunlimited.com/worksheets/createworksheet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tap.org/demo/algebra2/alg2l1_1pe1.htm" TargetMode="External"/><Relationship Id="rId2" Type="http://schemas.openxmlformats.org/officeDocument/2006/relationships/hyperlink" Target="http://www.etap.org/demo/algebra2/alg2l1_2pe1.htm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EOC Review 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5"/>
                </a:solidFill>
              </a:rPr>
              <a:t>OPERATIONS </a:t>
            </a:r>
            <a:r>
              <a:rPr lang="en-US" smtClean="0">
                <a:solidFill>
                  <a:schemeClr val="accent5"/>
                </a:solidFill>
              </a:rPr>
              <a:t>WITH A Matrix </a:t>
            </a:r>
            <a:r>
              <a:rPr lang="en-US" dirty="0" smtClean="0">
                <a:solidFill>
                  <a:schemeClr val="accent5"/>
                </a:solidFill>
              </a:rPr>
              <a:t/>
            </a:r>
            <a:br>
              <a:rPr lang="en-US" dirty="0" smtClean="0">
                <a:solidFill>
                  <a:schemeClr val="accent5"/>
                </a:solidFill>
              </a:rPr>
            </a:br>
            <a:r>
              <a:rPr lang="en-US" dirty="0" smtClean="0"/>
              <a:t>(Matrixes)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22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0"/>
            <a:ext cx="3657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Examples:</a:t>
            </a:r>
            <a:endParaRPr lang="en-US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28600" y="762000"/>
          <a:ext cx="511333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1778000" imgH="431800" progId="Equation.DSMT36">
                  <p:embed/>
                </p:oleObj>
              </mc:Choice>
              <mc:Fallback>
                <p:oleObj name="Equation" r:id="rId3" imgW="1778000" imgH="431800" progId="Equation.DSMT3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762000"/>
                        <a:ext cx="5113338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609600" y="685800"/>
            <a:ext cx="1828800" cy="609600"/>
          </a:xfrm>
          <a:prstGeom prst="ellipse">
            <a:avLst/>
          </a:prstGeom>
          <a:noFill/>
          <a:ln w="19050">
            <a:solidFill>
              <a:srgbClr val="E217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2971800" y="762000"/>
            <a:ext cx="609600" cy="1219200"/>
          </a:xfrm>
          <a:prstGeom prst="ellipse">
            <a:avLst/>
          </a:prstGeom>
          <a:noFill/>
          <a:ln w="19050">
            <a:solidFill>
              <a:srgbClr val="E217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066800" y="2514600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2(3) + -1(5)	 </a:t>
            </a:r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>
            <a:off x="3733800" y="685800"/>
            <a:ext cx="609600" cy="1295400"/>
          </a:xfrm>
          <a:prstGeom prst="ellipse">
            <a:avLst/>
          </a:prstGeom>
          <a:noFill/>
          <a:ln w="19050">
            <a:solidFill>
              <a:srgbClr val="E217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4572000" y="685800"/>
            <a:ext cx="609600" cy="1371600"/>
          </a:xfrm>
          <a:prstGeom prst="ellipse">
            <a:avLst/>
          </a:prstGeom>
          <a:noFill/>
          <a:ln w="19050">
            <a:solidFill>
              <a:srgbClr val="E217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3200400" y="2514600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2(-9) + -1(7)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5257800" y="25146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2(2) + -1(-6)</a:t>
            </a:r>
          </a:p>
        </p:txBody>
      </p:sp>
      <p:sp>
        <p:nvSpPr>
          <p:cNvPr id="8206" name="Oval 14"/>
          <p:cNvSpPr>
            <a:spLocks noChangeArrowheads="1"/>
          </p:cNvSpPr>
          <p:nvPr/>
        </p:nvSpPr>
        <p:spPr bwMode="auto">
          <a:xfrm>
            <a:off x="609600" y="1371600"/>
            <a:ext cx="1828800" cy="609600"/>
          </a:xfrm>
          <a:prstGeom prst="ellipse">
            <a:avLst/>
          </a:prstGeom>
          <a:noFill/>
          <a:ln w="19050">
            <a:solidFill>
              <a:srgbClr val="E217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1143000" y="3214688"/>
            <a:ext cx="1828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3(3) + 4(5)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3276600" y="32004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3(-9) + 4(7)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5257800" y="3200400"/>
            <a:ext cx="228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3(2) + 4(-6) </a:t>
            </a:r>
          </a:p>
        </p:txBody>
      </p:sp>
      <p:grpSp>
        <p:nvGrpSpPr>
          <p:cNvPr id="8222" name="Group 30"/>
          <p:cNvGrpSpPr>
            <a:grpSpLocks/>
          </p:cNvGrpSpPr>
          <p:nvPr/>
        </p:nvGrpSpPr>
        <p:grpSpPr bwMode="auto">
          <a:xfrm>
            <a:off x="914400" y="2438400"/>
            <a:ext cx="6400800" cy="1524000"/>
            <a:chOff x="576" y="1536"/>
            <a:chExt cx="4032" cy="960"/>
          </a:xfrm>
        </p:grpSpPr>
        <p:grpSp>
          <p:nvGrpSpPr>
            <p:cNvPr id="8220" name="Group 28"/>
            <p:cNvGrpSpPr>
              <a:grpSpLocks/>
            </p:cNvGrpSpPr>
            <p:nvPr/>
          </p:nvGrpSpPr>
          <p:grpSpPr bwMode="auto">
            <a:xfrm>
              <a:off x="576" y="1536"/>
              <a:ext cx="336" cy="960"/>
              <a:chOff x="720" y="1536"/>
              <a:chExt cx="192" cy="672"/>
            </a:xfrm>
          </p:grpSpPr>
          <p:sp>
            <p:nvSpPr>
              <p:cNvPr id="8211" name="Line 19"/>
              <p:cNvSpPr>
                <a:spLocks noChangeShapeType="1"/>
              </p:cNvSpPr>
              <p:nvPr/>
            </p:nvSpPr>
            <p:spPr bwMode="auto">
              <a:xfrm flipH="1">
                <a:off x="720" y="1536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2" name="Line 20"/>
              <p:cNvSpPr>
                <a:spLocks noChangeShapeType="1"/>
              </p:cNvSpPr>
              <p:nvPr/>
            </p:nvSpPr>
            <p:spPr bwMode="auto">
              <a:xfrm>
                <a:off x="720" y="1536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3" name="Line 21"/>
              <p:cNvSpPr>
                <a:spLocks noChangeShapeType="1"/>
              </p:cNvSpPr>
              <p:nvPr/>
            </p:nvSpPr>
            <p:spPr bwMode="auto">
              <a:xfrm>
                <a:off x="720" y="220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21" name="Group 29"/>
            <p:cNvGrpSpPr>
              <a:grpSpLocks/>
            </p:cNvGrpSpPr>
            <p:nvPr/>
          </p:nvGrpSpPr>
          <p:grpSpPr bwMode="auto">
            <a:xfrm>
              <a:off x="4320" y="1536"/>
              <a:ext cx="288" cy="912"/>
              <a:chOff x="4176" y="1488"/>
              <a:chExt cx="192" cy="768"/>
            </a:xfrm>
          </p:grpSpPr>
          <p:sp>
            <p:nvSpPr>
              <p:cNvPr id="8214" name="Line 22"/>
              <p:cNvSpPr>
                <a:spLocks noChangeShapeType="1"/>
              </p:cNvSpPr>
              <p:nvPr/>
            </p:nvSpPr>
            <p:spPr bwMode="auto">
              <a:xfrm>
                <a:off x="4176" y="148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5" name="Line 23"/>
              <p:cNvSpPr>
                <a:spLocks noChangeShapeType="1"/>
              </p:cNvSpPr>
              <p:nvPr/>
            </p:nvSpPr>
            <p:spPr bwMode="auto">
              <a:xfrm>
                <a:off x="4368" y="1488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Line 24"/>
              <p:cNvSpPr>
                <a:spLocks noChangeShapeType="1"/>
              </p:cNvSpPr>
              <p:nvPr/>
            </p:nvSpPr>
            <p:spPr bwMode="auto">
              <a:xfrm flipH="1">
                <a:off x="4224" y="225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8217" name="Object 25"/>
          <p:cNvGraphicFramePr>
            <a:graphicFrameLocks noChangeAspect="1"/>
          </p:cNvGraphicFramePr>
          <p:nvPr/>
        </p:nvGraphicFramePr>
        <p:xfrm>
          <a:off x="3429000" y="4419600"/>
          <a:ext cx="37338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1066800" imgH="431800" progId="Equation.DSMT36">
                  <p:embed/>
                </p:oleObj>
              </mc:Choice>
              <mc:Fallback>
                <p:oleObj name="Equation" r:id="rId5" imgW="1066800" imgH="431800" progId="Equation.DSMT3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419600"/>
                        <a:ext cx="3733800" cy="151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9" name="AutoShape 27"/>
          <p:cNvSpPr>
            <a:spLocks noChangeArrowheads="1"/>
          </p:cNvSpPr>
          <p:nvPr/>
        </p:nvSpPr>
        <p:spPr bwMode="auto">
          <a:xfrm>
            <a:off x="7391400" y="2743200"/>
            <a:ext cx="1524000" cy="2743200"/>
          </a:xfrm>
          <a:prstGeom prst="curvedLeftArrow">
            <a:avLst>
              <a:gd name="adj1" fmla="val 36000"/>
              <a:gd name="adj2" fmla="val 72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355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 animBg="1"/>
      <p:bldP spid="8200" grpId="0" autoUpdateAnimBg="0"/>
      <p:bldP spid="8201" grpId="0" animBg="1"/>
      <p:bldP spid="8203" grpId="0" animBg="1"/>
      <p:bldP spid="8204" grpId="0" autoUpdateAnimBg="0"/>
      <p:bldP spid="8205" grpId="0" autoUpdateAnimBg="0"/>
      <p:bldP spid="8206" grpId="0" animBg="1"/>
      <p:bldP spid="8207" grpId="0" autoUpdateAnimBg="0"/>
      <p:bldP spid="8208" grpId="0" autoUpdateAnimBg="0"/>
      <p:bldP spid="8210" grpId="0" autoUpdateAnimBg="0"/>
      <p:bldP spid="82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992188" y="268288"/>
          <a:ext cx="4416425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1511280" imgH="457200" progId="Equation.DSMT4">
                  <p:embed/>
                </p:oleObj>
              </mc:Choice>
              <mc:Fallback>
                <p:oleObj name="Equation" r:id="rId3" imgW="15112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268288"/>
                        <a:ext cx="4416425" cy="1335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1630363"/>
            <a:ext cx="5105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Dimensions:  2 x 3         2 x 2</a:t>
            </a:r>
          </a:p>
        </p:txBody>
      </p:sp>
      <p:grpSp>
        <p:nvGrpSpPr>
          <p:cNvPr id="9223" name="Group 7"/>
          <p:cNvGrpSpPr>
            <a:grpSpLocks/>
          </p:cNvGrpSpPr>
          <p:nvPr/>
        </p:nvGrpSpPr>
        <p:grpSpPr bwMode="auto">
          <a:xfrm>
            <a:off x="3048000" y="2133600"/>
            <a:ext cx="1143000" cy="304800"/>
            <a:chOff x="1920" y="1248"/>
            <a:chExt cx="720" cy="192"/>
          </a:xfrm>
        </p:grpSpPr>
        <p:sp>
          <p:nvSpPr>
            <p:cNvPr id="9220" name="Line 4"/>
            <p:cNvSpPr>
              <a:spLocks noChangeShapeType="1"/>
            </p:cNvSpPr>
            <p:nvPr/>
          </p:nvSpPr>
          <p:spPr bwMode="auto">
            <a:xfrm>
              <a:off x="1920" y="124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1" name="Line 5"/>
            <p:cNvSpPr>
              <a:spLocks noChangeShapeType="1"/>
            </p:cNvSpPr>
            <p:nvPr/>
          </p:nvSpPr>
          <p:spPr bwMode="auto">
            <a:xfrm>
              <a:off x="1920" y="144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2" name="Line 6"/>
            <p:cNvSpPr>
              <a:spLocks noChangeShapeType="1"/>
            </p:cNvSpPr>
            <p:nvPr/>
          </p:nvSpPr>
          <p:spPr bwMode="auto">
            <a:xfrm>
              <a:off x="2640" y="124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0" y="2438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*They don’t match so  can’t be multiplied together.*</a:t>
            </a:r>
          </a:p>
        </p:txBody>
      </p:sp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228600" y="3886200"/>
          <a:ext cx="403225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5" imgW="1612800" imgH="711000" progId="Equation.DSMT4">
                  <p:embed/>
                </p:oleObj>
              </mc:Choice>
              <mc:Fallback>
                <p:oleObj name="Equation" r:id="rId5" imgW="16128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886200"/>
                        <a:ext cx="403225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762000" y="3810000"/>
            <a:ext cx="1828800" cy="609600"/>
          </a:xfrm>
          <a:prstGeom prst="ellipse">
            <a:avLst/>
          </a:prstGeom>
          <a:noFill/>
          <a:ln w="19050">
            <a:solidFill>
              <a:srgbClr val="E217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Oval 12"/>
          <p:cNvSpPr>
            <a:spLocks noChangeArrowheads="1"/>
          </p:cNvSpPr>
          <p:nvPr/>
        </p:nvSpPr>
        <p:spPr bwMode="auto">
          <a:xfrm>
            <a:off x="2667000" y="3962400"/>
            <a:ext cx="609600" cy="1600200"/>
          </a:xfrm>
          <a:prstGeom prst="ellipse">
            <a:avLst/>
          </a:prstGeom>
          <a:noFill/>
          <a:ln w="19050">
            <a:solidFill>
              <a:srgbClr val="E217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9239" name="Object 23"/>
          <p:cNvGraphicFramePr>
            <a:graphicFrameLocks noChangeAspect="1"/>
          </p:cNvGraphicFramePr>
          <p:nvPr/>
        </p:nvGraphicFramePr>
        <p:xfrm>
          <a:off x="5791200" y="3962400"/>
          <a:ext cx="2514600" cy="169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7" imgW="939800" imgH="635000" progId="Equation.DSMT36">
                  <p:embed/>
                </p:oleObj>
              </mc:Choice>
              <mc:Fallback>
                <p:oleObj name="Equation" r:id="rId7" imgW="939800" imgH="635000" progId="Equation.DSMT3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962400"/>
                        <a:ext cx="2514600" cy="169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0" name="AutoShape 24"/>
          <p:cNvSpPr>
            <a:spLocks noChangeArrowheads="1"/>
          </p:cNvSpPr>
          <p:nvPr/>
        </p:nvSpPr>
        <p:spPr bwMode="auto">
          <a:xfrm>
            <a:off x="4267200" y="4343400"/>
            <a:ext cx="1447800" cy="685800"/>
          </a:xfrm>
          <a:prstGeom prst="rightArrow">
            <a:avLst>
              <a:gd name="adj1" fmla="val 50000"/>
              <a:gd name="adj2" fmla="val 527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7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  <p:bldP spid="9224" grpId="0" autoUpdateAnimBg="0"/>
      <p:bldP spid="9227" grpId="0" animBg="1"/>
      <p:bldP spid="9228" grpId="0" animBg="1"/>
      <p:bldP spid="92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209550" y="495300"/>
          <a:ext cx="4230688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1396800" imgH="457200" progId="Equation.DSMT4">
                  <p:embed/>
                </p:oleObj>
              </mc:Choice>
              <mc:Fallback>
                <p:oleObj name="Equation" r:id="rId3" imgW="13968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" y="495300"/>
                        <a:ext cx="4230688" cy="138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54" name="Group 14"/>
          <p:cNvGrpSpPr>
            <a:grpSpLocks/>
          </p:cNvGrpSpPr>
          <p:nvPr/>
        </p:nvGrpSpPr>
        <p:grpSpPr bwMode="auto">
          <a:xfrm>
            <a:off x="914400" y="1981200"/>
            <a:ext cx="3276600" cy="1066800"/>
            <a:chOff x="864" y="1248"/>
            <a:chExt cx="2064" cy="672"/>
          </a:xfrm>
        </p:grpSpPr>
        <p:sp>
          <p:nvSpPr>
            <p:cNvPr id="10243" name="Text Box 3"/>
            <p:cNvSpPr txBox="1">
              <a:spLocks noChangeArrowheads="1"/>
            </p:cNvSpPr>
            <p:nvPr/>
          </p:nvSpPr>
          <p:spPr bwMode="auto">
            <a:xfrm>
              <a:off x="864" y="1372"/>
              <a:ext cx="206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/>
                <a:t>  2 x 2	 2 x 2</a:t>
              </a:r>
            </a:p>
          </p:txBody>
        </p:sp>
        <p:grpSp>
          <p:nvGrpSpPr>
            <p:cNvPr id="10245" name="Group 5"/>
            <p:cNvGrpSpPr>
              <a:grpSpLocks/>
            </p:cNvGrpSpPr>
            <p:nvPr/>
          </p:nvGrpSpPr>
          <p:grpSpPr bwMode="auto">
            <a:xfrm>
              <a:off x="1536" y="1728"/>
              <a:ext cx="720" cy="192"/>
              <a:chOff x="1920" y="1248"/>
              <a:chExt cx="720" cy="192"/>
            </a:xfrm>
          </p:grpSpPr>
          <p:sp>
            <p:nvSpPr>
              <p:cNvPr id="10246" name="Line 6"/>
              <p:cNvSpPr>
                <a:spLocks noChangeShapeType="1"/>
              </p:cNvSpPr>
              <p:nvPr/>
            </p:nvSpPr>
            <p:spPr bwMode="auto">
              <a:xfrm>
                <a:off x="1920" y="1248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7" name="Line 7"/>
              <p:cNvSpPr>
                <a:spLocks noChangeShapeType="1"/>
              </p:cNvSpPr>
              <p:nvPr/>
            </p:nvSpPr>
            <p:spPr bwMode="auto">
              <a:xfrm>
                <a:off x="1920" y="1440"/>
                <a:ext cx="7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8" name="Line 8"/>
              <p:cNvSpPr>
                <a:spLocks noChangeShapeType="1"/>
              </p:cNvSpPr>
              <p:nvPr/>
            </p:nvSpPr>
            <p:spPr bwMode="auto">
              <a:xfrm>
                <a:off x="2640" y="1248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49" name="Group 9"/>
            <p:cNvGrpSpPr>
              <a:grpSpLocks/>
            </p:cNvGrpSpPr>
            <p:nvPr/>
          </p:nvGrpSpPr>
          <p:grpSpPr bwMode="auto">
            <a:xfrm>
              <a:off x="1104" y="1248"/>
              <a:ext cx="1584" cy="144"/>
              <a:chOff x="1872" y="3168"/>
              <a:chExt cx="2064" cy="240"/>
            </a:xfrm>
          </p:grpSpPr>
          <p:sp>
            <p:nvSpPr>
              <p:cNvPr id="10250" name="Line 10"/>
              <p:cNvSpPr>
                <a:spLocks noChangeShapeType="1"/>
              </p:cNvSpPr>
              <p:nvPr/>
            </p:nvSpPr>
            <p:spPr bwMode="auto">
              <a:xfrm flipV="1">
                <a:off x="1872" y="316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1" name="Line 11"/>
              <p:cNvSpPr>
                <a:spLocks noChangeShapeType="1"/>
              </p:cNvSpPr>
              <p:nvPr/>
            </p:nvSpPr>
            <p:spPr bwMode="auto">
              <a:xfrm>
                <a:off x="1872" y="3168"/>
                <a:ext cx="20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2" name="Line 12"/>
              <p:cNvSpPr>
                <a:spLocks noChangeShapeType="1"/>
              </p:cNvSpPr>
              <p:nvPr/>
            </p:nvSpPr>
            <p:spPr bwMode="auto">
              <a:xfrm>
                <a:off x="3936" y="316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495800" y="609600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*Answer should be a 2 x 2</a:t>
            </a:r>
          </a:p>
        </p:txBody>
      </p:sp>
      <p:sp>
        <p:nvSpPr>
          <p:cNvPr id="10255" name="Oval 15"/>
          <p:cNvSpPr>
            <a:spLocks noChangeArrowheads="1"/>
          </p:cNvSpPr>
          <p:nvPr/>
        </p:nvSpPr>
        <p:spPr bwMode="auto">
          <a:xfrm>
            <a:off x="838200" y="457200"/>
            <a:ext cx="1676400" cy="609600"/>
          </a:xfrm>
          <a:prstGeom prst="ellipse">
            <a:avLst/>
          </a:prstGeom>
          <a:noFill/>
          <a:ln w="19050">
            <a:solidFill>
              <a:srgbClr val="E217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Oval 16"/>
          <p:cNvSpPr>
            <a:spLocks noChangeArrowheads="1"/>
          </p:cNvSpPr>
          <p:nvPr/>
        </p:nvSpPr>
        <p:spPr bwMode="auto">
          <a:xfrm>
            <a:off x="2590800" y="457200"/>
            <a:ext cx="609600" cy="1371600"/>
          </a:xfrm>
          <a:prstGeom prst="ellipse">
            <a:avLst/>
          </a:prstGeom>
          <a:noFill/>
          <a:ln w="19050">
            <a:solidFill>
              <a:srgbClr val="E217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Oval 17"/>
          <p:cNvSpPr>
            <a:spLocks noChangeArrowheads="1"/>
          </p:cNvSpPr>
          <p:nvPr/>
        </p:nvSpPr>
        <p:spPr bwMode="auto">
          <a:xfrm>
            <a:off x="3505200" y="381000"/>
            <a:ext cx="685800" cy="1524000"/>
          </a:xfrm>
          <a:prstGeom prst="ellipse">
            <a:avLst/>
          </a:prstGeom>
          <a:noFill/>
          <a:ln w="19050">
            <a:solidFill>
              <a:srgbClr val="E217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Oval 18"/>
          <p:cNvSpPr>
            <a:spLocks noChangeArrowheads="1"/>
          </p:cNvSpPr>
          <p:nvPr/>
        </p:nvSpPr>
        <p:spPr bwMode="auto">
          <a:xfrm>
            <a:off x="838200" y="1143000"/>
            <a:ext cx="1676400" cy="609600"/>
          </a:xfrm>
          <a:prstGeom prst="ellipse">
            <a:avLst/>
          </a:prstGeom>
          <a:noFill/>
          <a:ln w="19050">
            <a:solidFill>
              <a:srgbClr val="E217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59" name="Group 19"/>
          <p:cNvGrpSpPr>
            <a:grpSpLocks/>
          </p:cNvGrpSpPr>
          <p:nvPr/>
        </p:nvGrpSpPr>
        <p:grpSpPr bwMode="auto">
          <a:xfrm>
            <a:off x="533400" y="3429000"/>
            <a:ext cx="5410200" cy="1524000"/>
            <a:chOff x="576" y="1536"/>
            <a:chExt cx="4032" cy="960"/>
          </a:xfrm>
        </p:grpSpPr>
        <p:grpSp>
          <p:nvGrpSpPr>
            <p:cNvPr id="10260" name="Group 20"/>
            <p:cNvGrpSpPr>
              <a:grpSpLocks/>
            </p:cNvGrpSpPr>
            <p:nvPr/>
          </p:nvGrpSpPr>
          <p:grpSpPr bwMode="auto">
            <a:xfrm>
              <a:off x="576" y="1536"/>
              <a:ext cx="336" cy="960"/>
              <a:chOff x="720" y="1536"/>
              <a:chExt cx="192" cy="672"/>
            </a:xfrm>
          </p:grpSpPr>
          <p:sp>
            <p:nvSpPr>
              <p:cNvPr id="10261" name="Line 21"/>
              <p:cNvSpPr>
                <a:spLocks noChangeShapeType="1"/>
              </p:cNvSpPr>
              <p:nvPr/>
            </p:nvSpPr>
            <p:spPr bwMode="auto">
              <a:xfrm flipH="1">
                <a:off x="720" y="1536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2" name="Line 22"/>
              <p:cNvSpPr>
                <a:spLocks noChangeShapeType="1"/>
              </p:cNvSpPr>
              <p:nvPr/>
            </p:nvSpPr>
            <p:spPr bwMode="auto">
              <a:xfrm>
                <a:off x="720" y="1536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3" name="Line 23"/>
              <p:cNvSpPr>
                <a:spLocks noChangeShapeType="1"/>
              </p:cNvSpPr>
              <p:nvPr/>
            </p:nvSpPr>
            <p:spPr bwMode="auto">
              <a:xfrm>
                <a:off x="720" y="220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64" name="Group 24"/>
            <p:cNvGrpSpPr>
              <a:grpSpLocks/>
            </p:cNvGrpSpPr>
            <p:nvPr/>
          </p:nvGrpSpPr>
          <p:grpSpPr bwMode="auto">
            <a:xfrm>
              <a:off x="4320" y="1536"/>
              <a:ext cx="288" cy="912"/>
              <a:chOff x="4176" y="1488"/>
              <a:chExt cx="192" cy="768"/>
            </a:xfrm>
          </p:grpSpPr>
          <p:sp>
            <p:nvSpPr>
              <p:cNvPr id="10265" name="Line 25"/>
              <p:cNvSpPr>
                <a:spLocks noChangeShapeType="1"/>
              </p:cNvSpPr>
              <p:nvPr/>
            </p:nvSpPr>
            <p:spPr bwMode="auto">
              <a:xfrm>
                <a:off x="4176" y="148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6" name="Line 26"/>
              <p:cNvSpPr>
                <a:spLocks noChangeShapeType="1"/>
              </p:cNvSpPr>
              <p:nvPr/>
            </p:nvSpPr>
            <p:spPr bwMode="auto">
              <a:xfrm>
                <a:off x="4368" y="1488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7" name="Line 27"/>
              <p:cNvSpPr>
                <a:spLocks noChangeShapeType="1"/>
              </p:cNvSpPr>
              <p:nvPr/>
            </p:nvSpPr>
            <p:spPr bwMode="auto">
              <a:xfrm flipH="1">
                <a:off x="4224" y="225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609600" y="35814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0(4) + (-1)(-2)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3505200" y="35814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0(-3) + (-1)(5)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09600" y="4267200"/>
            <a:ext cx="2362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1(4) + 0(-2) </a:t>
            </a: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3505200" y="43434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1(-3) +0(5)</a:t>
            </a:r>
          </a:p>
        </p:txBody>
      </p:sp>
      <p:graphicFrame>
        <p:nvGraphicFramePr>
          <p:cNvPr id="10272" name="Object 32"/>
          <p:cNvGraphicFramePr>
            <a:graphicFrameLocks noChangeAspect="1"/>
          </p:cNvGraphicFramePr>
          <p:nvPr/>
        </p:nvGraphicFramePr>
        <p:xfrm>
          <a:off x="6172200" y="3429000"/>
          <a:ext cx="25146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5" imgW="723900" imgH="431800" progId="Equation.DSMT36">
                  <p:embed/>
                </p:oleObj>
              </mc:Choice>
              <mc:Fallback>
                <p:oleObj name="Equation" r:id="rId5" imgW="723900" imgH="431800" progId="Equation.DSMT3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429000"/>
                        <a:ext cx="25146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109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 autoUpdateAnimBg="0"/>
      <p:bldP spid="10255" grpId="0" animBg="1"/>
      <p:bldP spid="10256" grpId="0" animBg="1"/>
      <p:bldP spid="10257" grpId="0" animBg="1"/>
      <p:bldP spid="10258" grpId="0" animBg="1"/>
      <p:bldP spid="10268" grpId="0" autoUpdateAnimBg="0"/>
      <p:bldP spid="10269" grpId="0" autoUpdateAnimBg="0"/>
      <p:bldP spid="10270" grpId="0" autoUpdateAnimBg="0"/>
      <p:bldP spid="10271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Calculator Directions -Multiply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439" y="1447800"/>
            <a:ext cx="6991350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905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tx2">
                    <a:lumMod val="10000"/>
                  </a:schemeClr>
                </a:solidFill>
              </a:rPr>
              <a:t>Go </a:t>
            </a:r>
            <a:r>
              <a:rPr lang="en-US" sz="3600" dirty="0">
                <a:solidFill>
                  <a:srgbClr val="FF0000"/>
                </a:solidFill>
              </a:rPr>
              <a:t>to </a:t>
            </a:r>
            <a:r>
              <a:rPr lang="en-US" sz="3600" dirty="0" smtClean="0">
                <a:solidFill>
                  <a:srgbClr val="FF0000"/>
                </a:solidFill>
              </a:rPr>
              <a:t>www.hsunlimited.com/worksheets/matrix-multiplication </a:t>
            </a:r>
          </a:p>
          <a:p>
            <a:r>
              <a:rPr lang="en-US" sz="3600" dirty="0" smtClean="0"/>
              <a:t>Create a Practice worksheet.  Try on calculator. Scroll down to check your answer!</a:t>
            </a:r>
          </a:p>
          <a:p>
            <a:r>
              <a:rPr lang="en-US" sz="3600" dirty="0" smtClean="0">
                <a:solidFill>
                  <a:srgbClr val="0070C0"/>
                </a:solidFill>
                <a:hlinkClick r:id="rId2"/>
              </a:rPr>
              <a:t>http</a:t>
            </a:r>
            <a:r>
              <a:rPr lang="en-US" sz="3600" dirty="0">
                <a:solidFill>
                  <a:srgbClr val="0070C0"/>
                </a:solidFill>
                <a:hlinkClick r:id="rId2"/>
              </a:rPr>
              <a:t>://</a:t>
            </a:r>
            <a:r>
              <a:rPr lang="en-US" sz="3600" dirty="0" smtClean="0">
                <a:solidFill>
                  <a:srgbClr val="0070C0"/>
                </a:solidFill>
                <a:hlinkClick r:id="rId2"/>
              </a:rPr>
              <a:t>www.hsunlimited.com/worksheets/matrix-multiplicatio</a:t>
            </a:r>
            <a:r>
              <a:rPr lang="en-US" dirty="0" smtClean="0">
                <a:solidFill>
                  <a:srgbClr val="0070C0"/>
                </a:solidFill>
                <a:hlinkClick r:id="rId2"/>
              </a:rPr>
              <a:t>n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Problems-  Save the Trees!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26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Solving System of Equation With Matrix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02421"/>
            <a:ext cx="5973989" cy="536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612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3200" dirty="0">
                <a:hlinkClick r:id="rId2"/>
              </a:rPr>
              <a:t>http://</a:t>
            </a:r>
            <a:r>
              <a:rPr lang="en-US" sz="3200" dirty="0" smtClean="0">
                <a:hlinkClick r:id="rId2"/>
              </a:rPr>
              <a:t>www.hsunlimited.com/worksheets/createworksheet.php</a:t>
            </a:r>
            <a:endParaRPr lang="en-US" sz="32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some Practice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12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dirty="0"/>
              <a:t>• To understand how to name a matrix </a:t>
            </a:r>
          </a:p>
          <a:p>
            <a:r>
              <a:rPr lang="en-US" sz="3200" dirty="0"/>
              <a:t>• To become comfortable using matrix terminology </a:t>
            </a:r>
          </a:p>
          <a:p>
            <a:r>
              <a:rPr lang="en-US" sz="3200" dirty="0"/>
              <a:t>• To be able to add two matrices </a:t>
            </a:r>
          </a:p>
          <a:p>
            <a:r>
              <a:rPr lang="en-US" sz="3200" dirty="0"/>
              <a:t>• To be able to multiply two matrices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Goals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096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matrix?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47800"/>
            <a:ext cx="6812099" cy="4609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6801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order of a matrix?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2" y="1524000"/>
            <a:ext cx="7543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6222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matrix element?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964" y="1219200"/>
            <a:ext cx="7086600" cy="5413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2654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Board Practice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" y="1371600"/>
            <a:ext cx="8722519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244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sz="2400" dirty="0">
                <a:hlinkClick r:id="rId2"/>
              </a:rPr>
              <a:t>Subtracting Matrices </a:t>
            </a:r>
          </a:p>
          <a:p>
            <a:r>
              <a:rPr lang="en-US" sz="2400" dirty="0">
                <a:hlinkClick r:id="rId2"/>
              </a:rPr>
              <a:t>http://www.etap.org/demo/algebra2/alg2l1_2pe1.htm</a:t>
            </a:r>
            <a:endParaRPr lang="en-US" sz="2400" dirty="0"/>
          </a:p>
          <a:p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hlinkClick r:id="rId3"/>
              </a:rPr>
              <a:t>Adding Matrices Self Check Quiz</a:t>
            </a:r>
          </a:p>
          <a:p>
            <a:r>
              <a:rPr lang="en-US" sz="2000" dirty="0" smtClean="0">
                <a:hlinkClick r:id="rId3"/>
              </a:rPr>
              <a:t>http://www.etap.org/demo/algebra2/alg2l1_1pe1.htm</a:t>
            </a:r>
            <a:endParaRPr lang="en-US" sz="2000" dirty="0" smtClean="0"/>
          </a:p>
          <a:p>
            <a:endParaRPr lang="en-US" sz="2800" dirty="0" smtClean="0">
              <a:hlinkClick r:id="rId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Multiplying Matrices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34" y="1295400"/>
            <a:ext cx="7991475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503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Multiply a Matrix by a Matrix is Tricky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62113"/>
            <a:ext cx="9686925" cy="35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068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1113</TotalTime>
  <Words>235</Words>
  <Application>Microsoft Office PowerPoint</Application>
  <PresentationFormat>On-screen Show (4:3)</PresentationFormat>
  <Paragraphs>42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Mylar</vt:lpstr>
      <vt:lpstr>Equation</vt:lpstr>
      <vt:lpstr>OPERATIONS WITH A Matrix  (Matrixes)</vt:lpstr>
      <vt:lpstr>Lesson Goals </vt:lpstr>
      <vt:lpstr>What is a matrix?</vt:lpstr>
      <vt:lpstr>What is the order of a matrix?</vt:lpstr>
      <vt:lpstr>What is a matrix element?</vt:lpstr>
      <vt:lpstr>White Board Practice </vt:lpstr>
      <vt:lpstr>Assessments </vt:lpstr>
      <vt:lpstr>Multiplying Matrices</vt:lpstr>
      <vt:lpstr>Multiply a Matrix by a Matrix is Tricky</vt:lpstr>
      <vt:lpstr>PowerPoint Presentation</vt:lpstr>
      <vt:lpstr>PowerPoint Presentation</vt:lpstr>
      <vt:lpstr>PowerPoint Presentation</vt:lpstr>
      <vt:lpstr>Calculator Directions -Multiply</vt:lpstr>
      <vt:lpstr>Practice Problems-  Save the Trees!</vt:lpstr>
      <vt:lpstr>Solving System of Equation With Matrix</vt:lpstr>
      <vt:lpstr>Create some Practice Problems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Matrix(Matrixes)</dc:title>
  <dc:creator>MsWilson</dc:creator>
  <cp:lastModifiedBy>MsWilson</cp:lastModifiedBy>
  <cp:revision>13</cp:revision>
  <dcterms:created xsi:type="dcterms:W3CDTF">2012-04-30T21:03:23Z</dcterms:created>
  <dcterms:modified xsi:type="dcterms:W3CDTF">2012-05-02T03:43:28Z</dcterms:modified>
</cp:coreProperties>
</file>